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0.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59"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75" d="100"/>
          <a:sy n="75" d="100"/>
        </p:scale>
        <p:origin x="-99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The Rights </a:t>
            </a:r>
            <a:r>
              <a:rPr lang="en-US" dirty="0" smtClean="0"/>
              <a:t>and</a:t>
            </a:r>
            <a:r>
              <a:rPr lang="en-US" dirty="0"/>
              <a:t> </a:t>
            </a:r>
            <a:r>
              <a:rPr lang="en-US" dirty="0" smtClean="0"/>
              <a:t>Responsibilities of Engineers</a:t>
            </a:r>
            <a:r>
              <a:rPr lang="en-US" dirty="0"/>
              <a:t/>
            </a:r>
            <a:br>
              <a:rPr lang="en-US" dirty="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134228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r>
              <a:rPr lang="en-US" dirty="0"/>
              <a:t>Although this issue is </a:t>
            </a:r>
            <a:r>
              <a:rPr lang="en-US" dirty="0" smtClean="0"/>
              <a:t>very clear </a:t>
            </a:r>
            <a:r>
              <a:rPr lang="en-US" dirty="0"/>
              <a:t>in cases for which </a:t>
            </a:r>
            <a:r>
              <a:rPr lang="en-US" dirty="0" smtClean="0"/>
              <a:t>an </a:t>
            </a:r>
            <a:r>
              <a:rPr lang="en-US" dirty="0"/>
              <a:t>engineer is asked to falsify a test result </a:t>
            </a:r>
            <a:r>
              <a:rPr lang="en-US" dirty="0" smtClean="0"/>
              <a:t> </a:t>
            </a:r>
            <a:r>
              <a:rPr lang="en-US" dirty="0"/>
              <a:t>fudge on </a:t>
            </a:r>
            <a:r>
              <a:rPr lang="en-US" dirty="0" smtClean="0"/>
              <a:t>the safety </a:t>
            </a:r>
            <a:r>
              <a:rPr lang="en-US" dirty="0"/>
              <a:t>of a product, it is less clear in cases for which the engineer refuses an assignment based on an ethical principle that is not shared by everyone</a:t>
            </a:r>
            <a:r>
              <a:rPr lang="en-US" dirty="0" smtClean="0"/>
              <a:t>.</a:t>
            </a:r>
          </a:p>
          <a:p>
            <a:r>
              <a:rPr lang="en-US" dirty="0" smtClean="0"/>
              <a:t> </a:t>
            </a:r>
            <a:r>
              <a:rPr lang="en-US" dirty="0">
                <a:solidFill>
                  <a:srgbClr val="FF0000"/>
                </a:solidFill>
              </a:rPr>
              <a:t>For example</a:t>
            </a:r>
            <a:r>
              <a:rPr lang="en-US" dirty="0"/>
              <a:t>, </a:t>
            </a:r>
            <a:r>
              <a:rPr lang="en-US" dirty="0" smtClean="0"/>
              <a:t>an engineer </a:t>
            </a:r>
            <a:r>
              <a:rPr lang="en-US" dirty="0"/>
              <a:t>ought to be allowed to refuse to work on defense projects or environmentally hazardous work if his conscience says that such work is immoral. </a:t>
            </a:r>
            <a:r>
              <a:rPr lang="en-US" dirty="0" smtClean="0"/>
              <a:t>Employers should </a:t>
            </a:r>
            <a:r>
              <a:rPr lang="en-US" dirty="0"/>
              <a:t>be reasonably accommodating of that person’s request. We will amplify </a:t>
            </a:r>
            <a:r>
              <a:rPr lang="en-US" dirty="0" smtClean="0"/>
              <a:t>this point </a:t>
            </a:r>
            <a:r>
              <a:rPr lang="en-US" dirty="0"/>
              <a:t>with regard to defense work in the next section</a:t>
            </a:r>
            <a:br>
              <a:rPr lang="en-US" dirty="0"/>
            </a:br>
            <a:r>
              <a:rPr lang="en-US" dirty="0"/>
              <a:t/>
            </a:r>
            <a:br>
              <a:rPr lang="en-US" dirty="0"/>
            </a:br>
            <a:endParaRPr lang="en-US" dirty="0"/>
          </a:p>
        </p:txBody>
      </p:sp>
    </p:spTree>
    <p:extLst>
      <p:ext uri="{BB962C8B-B14F-4D97-AF65-F5344CB8AC3E}">
        <p14:creationId xmlns:p14="http://schemas.microsoft.com/office/powerpoint/2010/main" val="2507402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fontScale="90000"/>
          </a:bodyPr>
          <a:lstStyle/>
          <a:p>
            <a:r>
              <a:rPr lang="en-US" b="1" dirty="0"/>
              <a:t>Engineers and the Defense </a:t>
            </a:r>
            <a:r>
              <a:rPr lang="en-US" b="1" dirty="0" smtClean="0"/>
              <a:t>Industry</a:t>
            </a:r>
            <a:endParaRPr lang="en-US" dirty="0"/>
          </a:p>
        </p:txBody>
      </p:sp>
      <p:sp>
        <p:nvSpPr>
          <p:cNvPr id="3" name="Content Placeholder 2"/>
          <p:cNvSpPr>
            <a:spLocks noGrp="1"/>
          </p:cNvSpPr>
          <p:nvPr>
            <p:ph idx="1"/>
          </p:nvPr>
        </p:nvSpPr>
        <p:spPr>
          <a:xfrm>
            <a:off x="0" y="838200"/>
            <a:ext cx="9144000" cy="6019800"/>
          </a:xfrm>
        </p:spPr>
        <p:txBody>
          <a:bodyPr>
            <a:normAutofit fontScale="77500" lnSpcReduction="20000"/>
          </a:bodyPr>
          <a:lstStyle/>
          <a:p>
            <a:r>
              <a:rPr lang="en-US" dirty="0"/>
              <a:t>One of the largest employers of engineers worldwide is the defense industry. This </a:t>
            </a:r>
            <a:r>
              <a:rPr lang="en-US" dirty="0" smtClean="0"/>
              <a:t>is by </a:t>
            </a:r>
            <a:r>
              <a:rPr lang="en-US" dirty="0"/>
              <a:t>no means a modern trend; throughout history, many innovations in </a:t>
            </a:r>
            <a:r>
              <a:rPr lang="en-US" dirty="0" smtClean="0"/>
              <a:t>engineering and </a:t>
            </a:r>
            <a:r>
              <a:rPr lang="en-US" dirty="0"/>
              <a:t>science have come about as the result of the development of weapons. </a:t>
            </a:r>
            <a:r>
              <a:rPr lang="en-US" dirty="0" smtClean="0">
                <a:solidFill>
                  <a:srgbClr val="FF0000"/>
                </a:solidFill>
              </a:rPr>
              <a:t>Since fundamentally</a:t>
            </a:r>
            <a:r>
              <a:rPr lang="en-US" dirty="0">
                <a:solidFill>
                  <a:srgbClr val="FF0000"/>
                </a:solidFill>
              </a:rPr>
              <a:t>, weapons are designed for one purpose—to kill human </a:t>
            </a:r>
            <a:r>
              <a:rPr lang="en-US" dirty="0" smtClean="0">
                <a:solidFill>
                  <a:srgbClr val="FF0000"/>
                </a:solidFill>
              </a:rPr>
              <a:t>beings</a:t>
            </a:r>
            <a:r>
              <a:rPr lang="en-US" dirty="0" smtClean="0"/>
              <a:t>—it seems </a:t>
            </a:r>
            <a:r>
              <a:rPr lang="en-US" dirty="0"/>
              <a:t>important to look at this type of engineering work in the context of engineering ethics and the rights of engineers</a:t>
            </a:r>
            <a:r>
              <a:rPr lang="en-US" dirty="0" smtClean="0"/>
              <a:t>.</a:t>
            </a:r>
          </a:p>
          <a:p>
            <a:r>
              <a:rPr lang="en-US" dirty="0"/>
              <a:t>Even though they </a:t>
            </a:r>
            <a:r>
              <a:rPr lang="en-US" dirty="0">
                <a:solidFill>
                  <a:srgbClr val="FF0000"/>
                </a:solidFill>
              </a:rPr>
              <a:t>won’t push the button </a:t>
            </a:r>
            <a:r>
              <a:rPr lang="en-US" dirty="0"/>
              <a:t>or may never actually see the victims of the use of the weapon, they still </a:t>
            </a:r>
            <a:r>
              <a:rPr lang="en-US" dirty="0" smtClean="0"/>
              <a:t>find </a:t>
            </a:r>
            <a:r>
              <a:rPr lang="en-US" dirty="0"/>
              <a:t>it morally unacceptable to work on </a:t>
            </a:r>
            <a:r>
              <a:rPr lang="en-US" dirty="0" smtClean="0"/>
              <a:t>such systems.</a:t>
            </a:r>
            <a:endParaRPr lang="en-US" dirty="0"/>
          </a:p>
          <a:p>
            <a:r>
              <a:rPr lang="en-US" dirty="0" smtClean="0">
                <a:solidFill>
                  <a:srgbClr val="FF0000"/>
                </a:solidFill>
              </a:rPr>
              <a:t>On </a:t>
            </a:r>
            <a:r>
              <a:rPr lang="en-US" dirty="0">
                <a:solidFill>
                  <a:srgbClr val="FF0000"/>
                </a:solidFill>
              </a:rPr>
              <a:t>the other hand</a:t>
            </a:r>
            <a:r>
              <a:rPr lang="en-US" dirty="0"/>
              <a:t>, equally morally responsible engineers </a:t>
            </a:r>
            <a:r>
              <a:rPr lang="en-US" dirty="0" smtClean="0"/>
              <a:t>find </a:t>
            </a:r>
            <a:r>
              <a:rPr lang="en-US" dirty="0"/>
              <a:t>this type of </a:t>
            </a:r>
            <a:r>
              <a:rPr lang="en-US" dirty="0" smtClean="0"/>
              <a:t>work ethically </a:t>
            </a:r>
            <a:r>
              <a:rPr lang="en-US" dirty="0"/>
              <a:t>acceptable. They reason that the defense of our nation or other </a:t>
            </a:r>
            <a:r>
              <a:rPr lang="en-US" dirty="0" smtClean="0"/>
              <a:t>nations from </a:t>
            </a:r>
            <a:r>
              <a:rPr lang="en-US" dirty="0"/>
              <a:t>aggression is a </a:t>
            </a:r>
            <a:r>
              <a:rPr lang="en-US" dirty="0" smtClean="0"/>
              <a:t>legitimate function </a:t>
            </a:r>
            <a:r>
              <a:rPr lang="en-US" dirty="0"/>
              <a:t>of our government and is an </a:t>
            </a:r>
            <a:r>
              <a:rPr lang="en-US" dirty="0" smtClean="0"/>
              <a:t>honorable goal </a:t>
            </a:r>
            <a:r>
              <a:rPr lang="en-US" dirty="0"/>
              <a:t>for engineers to contribute to. Both of these positions can be </a:t>
            </a:r>
            <a:r>
              <a:rPr lang="en-US" dirty="0" smtClean="0"/>
              <a:t>justified using moral </a:t>
            </a:r>
            <a:r>
              <a:rPr lang="en-US" dirty="0"/>
              <a:t>theories and ethical problem-solving techniques</a:t>
            </a:r>
            <a:r>
              <a:rPr lang="en-US" dirty="0" smtClean="0"/>
              <a:t>.</a:t>
            </a:r>
            <a:endParaRPr lang="en-US" dirty="0"/>
          </a:p>
        </p:txBody>
      </p:sp>
    </p:spTree>
    <p:extLst>
      <p:ext uri="{BB962C8B-B14F-4D97-AF65-F5344CB8AC3E}">
        <p14:creationId xmlns:p14="http://schemas.microsoft.com/office/powerpoint/2010/main" val="3203498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r>
              <a:rPr lang="en-US" dirty="0"/>
              <a:t>Even if an engineer </a:t>
            </a:r>
            <a:r>
              <a:rPr lang="en-US" dirty="0" smtClean="0"/>
              <a:t>finds </a:t>
            </a:r>
            <a:r>
              <a:rPr lang="en-US" dirty="0"/>
              <a:t>defense work ethically acceptable, there might </a:t>
            </a:r>
            <a:r>
              <a:rPr lang="en-US" dirty="0" smtClean="0"/>
              <a:t>be uses </a:t>
            </a:r>
            <a:r>
              <a:rPr lang="en-US" dirty="0"/>
              <a:t>of these weapons or </a:t>
            </a:r>
            <a:r>
              <a:rPr lang="en-US" dirty="0">
                <a:solidFill>
                  <a:srgbClr val="FF0000"/>
                </a:solidFill>
              </a:rPr>
              <a:t>certain projects that he considers questionable</a:t>
            </a:r>
            <a:r>
              <a:rPr lang="en-US" dirty="0"/>
              <a:t>. For example, is it acceptable to work on weapons systems that will only be sold to </a:t>
            </a:r>
            <a:r>
              <a:rPr lang="en-US" dirty="0" smtClean="0"/>
              <a:t>other nations</a:t>
            </a:r>
            <a:r>
              <a:rPr lang="en-US" dirty="0"/>
              <a:t>? Is the use of weapons to guarantee our “national interests,” such as maintaining a steady supply of foreign oil, an acceptable defense project</a:t>
            </a:r>
            <a:r>
              <a:rPr lang="en-US" dirty="0" smtClean="0"/>
              <a:t>?</a:t>
            </a:r>
          </a:p>
          <a:p>
            <a:r>
              <a:rPr lang="en-US" dirty="0" smtClean="0">
                <a:solidFill>
                  <a:srgbClr val="FF0000"/>
                </a:solidFill>
              </a:rPr>
              <a:t>there </a:t>
            </a:r>
            <a:r>
              <a:rPr lang="en-US" dirty="0">
                <a:solidFill>
                  <a:srgbClr val="FF0000"/>
                </a:solidFill>
              </a:rPr>
              <a:t>is no simple </a:t>
            </a:r>
            <a:r>
              <a:rPr lang="en-US" dirty="0" smtClean="0">
                <a:solidFill>
                  <a:srgbClr val="FF0000"/>
                </a:solidFill>
              </a:rPr>
              <a:t>solution</a:t>
            </a:r>
            <a:r>
              <a:rPr lang="en-US" dirty="0" smtClean="0"/>
              <a:t>, but </a:t>
            </a:r>
            <a:r>
              <a:rPr lang="en-US" dirty="0"/>
              <a:t>rather the answer must be determined by each individual after examination of</a:t>
            </a:r>
            <a:br>
              <a:rPr lang="en-US" dirty="0"/>
            </a:br>
            <a:r>
              <a:rPr lang="en-US" dirty="0"/>
              <a:t>his values and personal feelings about the ethics of defense </a:t>
            </a:r>
            <a:r>
              <a:rPr lang="en-US" dirty="0" smtClean="0"/>
              <a:t>work.</a:t>
            </a:r>
          </a:p>
          <a:p>
            <a:r>
              <a:rPr lang="en-US" dirty="0"/>
              <a:t>It is important </a:t>
            </a:r>
            <a:r>
              <a:rPr lang="en-US" dirty="0" smtClean="0"/>
              <a:t>to avoid </a:t>
            </a:r>
            <a:r>
              <a:rPr lang="en-US" dirty="0"/>
              <a:t>working on any project that you deem unethical, even if it might lead to </a:t>
            </a:r>
            <a:r>
              <a:rPr lang="en-US" dirty="0" smtClean="0"/>
              <a:t>a </a:t>
            </a:r>
            <a:r>
              <a:rPr lang="en-US" dirty="0"/>
              <a:t>career advancement, or even if it is a temporary job. (This principle also holds </a:t>
            </a:r>
            <a:r>
              <a:rPr lang="en-US" dirty="0" smtClean="0"/>
              <a:t>true for </a:t>
            </a:r>
            <a:r>
              <a:rPr lang="en-US" dirty="0"/>
              <a:t>projects that you feel are unsafe, bad for the environment, etc.) </a:t>
            </a:r>
          </a:p>
        </p:txBody>
      </p:sp>
    </p:spTree>
    <p:extLst>
      <p:ext uri="{BB962C8B-B14F-4D97-AF65-F5344CB8AC3E}">
        <p14:creationId xmlns:p14="http://schemas.microsoft.com/office/powerpoint/2010/main" val="2687445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smtClean="0"/>
              <a:t>WHISTLE-BLOWING</a:t>
            </a:r>
            <a:endParaRPr lang="en-US" dirty="0"/>
          </a:p>
        </p:txBody>
      </p:sp>
      <p:sp>
        <p:nvSpPr>
          <p:cNvPr id="3" name="Content Placeholder 2"/>
          <p:cNvSpPr>
            <a:spLocks noGrp="1"/>
          </p:cNvSpPr>
          <p:nvPr>
            <p:ph idx="1"/>
          </p:nvPr>
        </p:nvSpPr>
        <p:spPr>
          <a:xfrm>
            <a:off x="0" y="990600"/>
            <a:ext cx="9144000" cy="5867400"/>
          </a:xfrm>
        </p:spPr>
        <p:txBody>
          <a:bodyPr>
            <a:normAutofit/>
          </a:bodyPr>
          <a:lstStyle/>
          <a:p>
            <a:r>
              <a:rPr lang="en-US" dirty="0"/>
              <a:t>Whistle-blowing is the act by an employee of</a:t>
            </a:r>
            <a:br>
              <a:rPr lang="en-US" dirty="0"/>
            </a:br>
            <a:r>
              <a:rPr lang="en-US" dirty="0"/>
              <a:t>informing the public or higher management of unethical or illegal behavior by </a:t>
            </a:r>
            <a:r>
              <a:rPr lang="en-US" dirty="0" smtClean="0"/>
              <a:t>an employer </a:t>
            </a:r>
            <a:r>
              <a:rPr lang="en-US" dirty="0"/>
              <a:t>or supervisor</a:t>
            </a:r>
            <a:r>
              <a:rPr lang="en-US" dirty="0" smtClean="0"/>
              <a:t>.</a:t>
            </a:r>
            <a:endParaRPr lang="en-US" dirty="0"/>
          </a:p>
          <a:p>
            <a:r>
              <a:rPr lang="en-US" dirty="0"/>
              <a:t>Whistle-blowing </a:t>
            </a:r>
            <a:r>
              <a:rPr lang="en-US" dirty="0" smtClean="0">
                <a:solidFill>
                  <a:srgbClr val="FF0000"/>
                </a:solidFill>
              </a:rPr>
              <a:t>is between </a:t>
            </a:r>
            <a:r>
              <a:rPr lang="en-US" dirty="0"/>
              <a:t>rights and </a:t>
            </a:r>
            <a:r>
              <a:rPr lang="en-US" dirty="0" smtClean="0"/>
              <a:t>responsibilities.</a:t>
            </a:r>
          </a:p>
          <a:p>
            <a:r>
              <a:rPr lang="en-US" dirty="0"/>
              <a:t>According to the </a:t>
            </a:r>
            <a:r>
              <a:rPr lang="en-US" dirty="0">
                <a:solidFill>
                  <a:srgbClr val="FF0000"/>
                </a:solidFill>
              </a:rPr>
              <a:t>codes of ethics </a:t>
            </a:r>
            <a:r>
              <a:rPr lang="en-US" dirty="0" smtClean="0"/>
              <a:t>of the </a:t>
            </a:r>
            <a:r>
              <a:rPr lang="en-US" dirty="0"/>
              <a:t>professional engineering societies, engineers have a duty to protect the </a:t>
            </a:r>
            <a:r>
              <a:rPr lang="en-US" dirty="0" smtClean="0"/>
              <a:t>health and </a:t>
            </a:r>
            <a:r>
              <a:rPr lang="en-US" dirty="0"/>
              <a:t>safety of the public, so in many cases, an engineer is compelled to blow </a:t>
            </a:r>
            <a:r>
              <a:rPr lang="en-US" dirty="0" smtClean="0"/>
              <a:t>the whistle </a:t>
            </a:r>
            <a:r>
              <a:rPr lang="en-US" dirty="0"/>
              <a:t>on acts or projects that harm these values. </a:t>
            </a:r>
            <a:endParaRPr lang="en-US" dirty="0" smtClean="0"/>
          </a:p>
          <a:p>
            <a:endParaRPr lang="en-US" dirty="0"/>
          </a:p>
        </p:txBody>
      </p:sp>
    </p:spTree>
    <p:extLst>
      <p:ext uri="{BB962C8B-B14F-4D97-AF65-F5344CB8AC3E}">
        <p14:creationId xmlns:p14="http://schemas.microsoft.com/office/powerpoint/2010/main" val="150421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marL="0" indent="0">
              <a:buNone/>
            </a:pPr>
            <a:r>
              <a:rPr lang="en-US" b="1" dirty="0">
                <a:solidFill>
                  <a:srgbClr val="FF0000"/>
                </a:solidFill>
              </a:rPr>
              <a:t>Types of </a:t>
            </a:r>
            <a:r>
              <a:rPr lang="en-US" b="1" dirty="0" smtClean="0">
                <a:solidFill>
                  <a:srgbClr val="FF0000"/>
                </a:solidFill>
              </a:rPr>
              <a:t>Whistle-Blowing</a:t>
            </a:r>
          </a:p>
          <a:p>
            <a:r>
              <a:rPr lang="en-US" sz="3400" dirty="0">
                <a:solidFill>
                  <a:srgbClr val="FF0000"/>
                </a:solidFill>
              </a:rPr>
              <a:t>Internal whistle-blowing </a:t>
            </a:r>
            <a:r>
              <a:rPr lang="en-US" sz="3400" dirty="0"/>
              <a:t>occurs when an employee goes over </a:t>
            </a:r>
            <a:r>
              <a:rPr lang="en-US" sz="3400" dirty="0" smtClean="0"/>
              <a:t>the head </a:t>
            </a:r>
            <a:r>
              <a:rPr lang="en-US" sz="3400" dirty="0"/>
              <a:t>of an immediate supervisor to report a problem to a higher level of management. Or, all levels of management are bypassed, and the employee goes directly </a:t>
            </a:r>
            <a:r>
              <a:rPr lang="en-US" sz="3400" dirty="0" smtClean="0"/>
              <a:t>to the </a:t>
            </a:r>
            <a:r>
              <a:rPr lang="en-US" sz="3400" dirty="0"/>
              <a:t>president of the company or the board of directors</a:t>
            </a:r>
            <a:r>
              <a:rPr lang="en-US" sz="3400" dirty="0" smtClean="0"/>
              <a:t>. </a:t>
            </a:r>
            <a:r>
              <a:rPr lang="en-US" sz="3400" dirty="0"/>
              <a:t>However it is done, </a:t>
            </a:r>
            <a:r>
              <a:rPr lang="en-US" sz="3400" dirty="0" smtClean="0"/>
              <a:t>the </a:t>
            </a:r>
            <a:r>
              <a:rPr lang="en-US" sz="3400" dirty="0" smtClean="0">
                <a:solidFill>
                  <a:srgbClr val="FF0000"/>
                </a:solidFill>
              </a:rPr>
              <a:t>whistle-blowing </a:t>
            </a:r>
            <a:r>
              <a:rPr lang="en-US" sz="3400" dirty="0">
                <a:solidFill>
                  <a:srgbClr val="FF0000"/>
                </a:solidFill>
              </a:rPr>
              <a:t>is kept within </a:t>
            </a:r>
            <a:r>
              <a:rPr lang="en-US" sz="3400" dirty="0"/>
              <a:t>the company or </a:t>
            </a:r>
            <a:r>
              <a:rPr lang="en-US" sz="3400" dirty="0" smtClean="0"/>
              <a:t>organization.</a:t>
            </a:r>
          </a:p>
          <a:p>
            <a:r>
              <a:rPr lang="en-US" sz="3400" dirty="0">
                <a:solidFill>
                  <a:srgbClr val="FF0000"/>
                </a:solidFill>
              </a:rPr>
              <a:t>External </a:t>
            </a:r>
            <a:r>
              <a:rPr lang="en-US" sz="3400" dirty="0" smtClean="0">
                <a:solidFill>
                  <a:srgbClr val="FF0000"/>
                </a:solidFill>
              </a:rPr>
              <a:t>whistle-blowing </a:t>
            </a:r>
            <a:r>
              <a:rPr lang="en-US" sz="3400" dirty="0" smtClean="0"/>
              <a:t>occurs </a:t>
            </a:r>
            <a:r>
              <a:rPr lang="en-US" sz="3400" dirty="0"/>
              <a:t>when the employee goes outside the company and reports wrongdoing </a:t>
            </a:r>
            <a:r>
              <a:rPr lang="en-US" sz="3400" dirty="0" smtClean="0"/>
              <a:t>to newspapers </a:t>
            </a:r>
            <a:r>
              <a:rPr lang="en-US" sz="3400" dirty="0"/>
              <a:t>or law-enforcement </a:t>
            </a:r>
            <a:r>
              <a:rPr lang="en-US" sz="3400" dirty="0" smtClean="0"/>
              <a:t>authorities.</a:t>
            </a:r>
          </a:p>
          <a:p>
            <a:r>
              <a:rPr lang="en-US" sz="3400" b="1" dirty="0">
                <a:solidFill>
                  <a:schemeClr val="accent1"/>
                </a:solidFill>
                <a:latin typeface="Arial Rounded MT Bold" panose="020F0704030504030204" pitchFamily="34" charset="0"/>
              </a:rPr>
              <a:t>Either type of whistle-blowing is likely </a:t>
            </a:r>
            <a:r>
              <a:rPr lang="en-US" sz="3400" b="1" dirty="0" smtClean="0">
                <a:solidFill>
                  <a:schemeClr val="accent1"/>
                </a:solidFill>
                <a:latin typeface="Arial Rounded MT Bold" panose="020F0704030504030204" pitchFamily="34" charset="0"/>
              </a:rPr>
              <a:t>to be </a:t>
            </a:r>
            <a:r>
              <a:rPr lang="en-US" sz="3400" b="1" dirty="0">
                <a:solidFill>
                  <a:schemeClr val="accent1"/>
                </a:solidFill>
                <a:latin typeface="Arial Rounded MT Bold" panose="020F0704030504030204" pitchFamily="34" charset="0"/>
              </a:rPr>
              <a:t>perceived as </a:t>
            </a:r>
            <a:r>
              <a:rPr lang="en-US" sz="3400" b="1" dirty="0" smtClean="0">
                <a:solidFill>
                  <a:schemeClr val="accent1"/>
                </a:solidFill>
                <a:latin typeface="Arial Rounded MT Bold" panose="020F0704030504030204" pitchFamily="34" charset="0"/>
              </a:rPr>
              <a:t>disloyalty</a:t>
            </a:r>
            <a:endParaRPr lang="en-US" sz="3400" b="1" dirty="0">
              <a:solidFill>
                <a:schemeClr val="accent1"/>
              </a:solidFill>
              <a:latin typeface="Arial Rounded MT Bold" panose="020F0704030504030204" pitchFamily="34" charset="0"/>
            </a:endParaRPr>
          </a:p>
          <a:p>
            <a:r>
              <a:rPr lang="en-US" sz="3400" dirty="0">
                <a:solidFill>
                  <a:srgbClr val="FF0000"/>
                </a:solidFill>
              </a:rPr>
              <a:t>Anonymous whistle-blowing </a:t>
            </a:r>
            <a:r>
              <a:rPr lang="en-US" sz="3400" dirty="0"/>
              <a:t>occurs when the employee who is </a:t>
            </a:r>
            <a:r>
              <a:rPr lang="en-US" sz="3400" dirty="0" smtClean="0"/>
              <a:t>blowing the </a:t>
            </a:r>
            <a:r>
              <a:rPr lang="en-US" sz="3400" dirty="0"/>
              <a:t>whistle refuses to divulge his name when making accusations</a:t>
            </a:r>
            <a:r>
              <a:rPr lang="en-US" sz="3400" dirty="0" smtClean="0"/>
              <a:t>.</a:t>
            </a:r>
          </a:p>
          <a:p>
            <a:r>
              <a:rPr lang="en-US" sz="3400" dirty="0">
                <a:solidFill>
                  <a:srgbClr val="FF0000"/>
                </a:solidFill>
              </a:rPr>
              <a:t>Acknowledged whistle-blowing</a:t>
            </a:r>
            <a:r>
              <a:rPr lang="en-US" sz="3400" dirty="0"/>
              <a:t>, on </a:t>
            </a:r>
            <a:r>
              <a:rPr lang="en-US" sz="3400" dirty="0" smtClean="0"/>
              <a:t>the other </a:t>
            </a:r>
            <a:r>
              <a:rPr lang="en-US" sz="3400" dirty="0"/>
              <a:t>hand, occurs when the employee puts his name behind the accusations </a:t>
            </a:r>
            <a:r>
              <a:rPr lang="en-US" sz="3400" dirty="0" smtClean="0"/>
              <a:t>and is </a:t>
            </a:r>
            <a:r>
              <a:rPr lang="en-US" sz="3400" dirty="0"/>
              <a:t>willing to withstand the scrutiny brought on by his accusations</a:t>
            </a:r>
            <a:r>
              <a:rPr lang="en-US" sz="3400" dirty="0" smtClean="0"/>
              <a:t>.</a:t>
            </a:r>
          </a:p>
          <a:p>
            <a:r>
              <a:rPr lang="en-US" dirty="0"/>
              <a:t>Whistle-blowing </a:t>
            </a:r>
            <a:r>
              <a:rPr lang="en-US" dirty="0">
                <a:solidFill>
                  <a:srgbClr val="FF0000"/>
                </a:solidFill>
              </a:rPr>
              <a:t>can be very bad from a corporation’s </a:t>
            </a:r>
            <a:r>
              <a:rPr lang="en-US" dirty="0"/>
              <a:t>point of view because </a:t>
            </a:r>
            <a:r>
              <a:rPr lang="en-US" dirty="0" smtClean="0"/>
              <a:t>it can </a:t>
            </a:r>
            <a:r>
              <a:rPr lang="en-US" dirty="0"/>
              <a:t>lead to distrust, disharmony, and an inability of employees to work </a:t>
            </a:r>
            <a:r>
              <a:rPr lang="en-US" dirty="0" smtClean="0"/>
              <a:t>together</a:t>
            </a:r>
            <a:endParaRPr lang="en-US" sz="3400" dirty="0"/>
          </a:p>
        </p:txBody>
      </p:sp>
    </p:spTree>
    <p:extLst>
      <p:ext uri="{BB962C8B-B14F-4D97-AF65-F5344CB8AC3E}">
        <p14:creationId xmlns:p14="http://schemas.microsoft.com/office/powerpoint/2010/main" val="2825247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pPr marL="0" indent="0">
              <a:buNone/>
            </a:pPr>
            <a:r>
              <a:rPr lang="en-US" b="1" dirty="0">
                <a:solidFill>
                  <a:srgbClr val="FF0000"/>
                </a:solidFill>
              </a:rPr>
              <a:t>When Should Whistle-Blowing Be Attempted</a:t>
            </a:r>
            <a:r>
              <a:rPr lang="en-US" b="1" dirty="0" smtClean="0">
                <a:solidFill>
                  <a:srgbClr val="FF0000"/>
                </a:solidFill>
              </a:rPr>
              <a:t>?</a:t>
            </a:r>
          </a:p>
          <a:p>
            <a:r>
              <a:rPr lang="en-US" dirty="0"/>
              <a:t>During the course of your professional life, you might come across a few cases </a:t>
            </a:r>
            <a:r>
              <a:rPr lang="en-US" dirty="0" smtClean="0"/>
              <a:t>of wrongdoing</a:t>
            </a:r>
            <a:r>
              <a:rPr lang="en-US" dirty="0"/>
              <a:t>. How do you know when you should blow the whistle</a:t>
            </a:r>
            <a:r>
              <a:rPr lang="en-US" dirty="0" smtClean="0">
                <a:solidFill>
                  <a:srgbClr val="FF0000"/>
                </a:solidFill>
              </a:rPr>
              <a:t>?</a:t>
            </a:r>
            <a:r>
              <a:rPr lang="en-US" dirty="0">
                <a:solidFill>
                  <a:srgbClr val="FF0000"/>
                </a:solidFill>
              </a:rPr>
              <a:t> Whistle-blowing should only be attempted </a:t>
            </a:r>
            <a:r>
              <a:rPr lang="en-US" dirty="0" smtClean="0">
                <a:solidFill>
                  <a:srgbClr val="FF0000"/>
                </a:solidFill>
              </a:rPr>
              <a:t>if the </a:t>
            </a:r>
            <a:r>
              <a:rPr lang="en-US" dirty="0">
                <a:solidFill>
                  <a:srgbClr val="FF0000"/>
                </a:solidFill>
              </a:rPr>
              <a:t>following four conditions are </a:t>
            </a:r>
            <a:r>
              <a:rPr lang="en-US" dirty="0" smtClean="0">
                <a:solidFill>
                  <a:srgbClr val="FF0000"/>
                </a:solidFill>
              </a:rPr>
              <a:t>met.</a:t>
            </a:r>
          </a:p>
          <a:p>
            <a:pPr marL="514350" indent="-514350">
              <a:buFont typeface="+mj-lt"/>
              <a:buAutoNum type="arabicPeriod"/>
            </a:pPr>
            <a:r>
              <a:rPr lang="en-US" b="1" i="1" dirty="0">
                <a:solidFill>
                  <a:srgbClr val="FF0000"/>
                </a:solidFill>
              </a:rPr>
              <a:t>Need</a:t>
            </a:r>
            <a:r>
              <a:rPr lang="en-US" b="1" i="1" dirty="0" smtClean="0">
                <a:solidFill>
                  <a:srgbClr val="FF0000"/>
                </a:solidFill>
              </a:rPr>
              <a:t>.</a:t>
            </a:r>
            <a:r>
              <a:rPr lang="en-US" i="1" dirty="0" smtClean="0"/>
              <a:t> </a:t>
            </a:r>
            <a:r>
              <a:rPr lang="en-US" dirty="0" smtClean="0"/>
              <a:t>There </a:t>
            </a:r>
            <a:r>
              <a:rPr lang="en-US" dirty="0"/>
              <a:t>must be a clear and important harm that can be avoided </a:t>
            </a:r>
            <a:r>
              <a:rPr lang="en-US" dirty="0" smtClean="0"/>
              <a:t>by blowing </a:t>
            </a:r>
            <a:r>
              <a:rPr lang="en-US" dirty="0"/>
              <a:t>the whistle. In deciding whether to go public, the employee needs </a:t>
            </a:r>
            <a:r>
              <a:rPr lang="en-US" dirty="0" smtClean="0"/>
              <a:t>to have </a:t>
            </a:r>
            <a:r>
              <a:rPr lang="en-US" dirty="0"/>
              <a:t>a sense of proportion</a:t>
            </a:r>
            <a:r>
              <a:rPr lang="en-US" dirty="0" smtClean="0"/>
              <a:t>. </a:t>
            </a:r>
            <a:r>
              <a:rPr lang="en-US" dirty="0"/>
              <a:t>You don’t need to blow the whistle about everything, just the important things</a:t>
            </a:r>
            <a:r>
              <a:rPr lang="en-US" dirty="0" smtClean="0"/>
              <a:t>. </a:t>
            </a:r>
            <a:r>
              <a:rPr lang="en-US" b="1" dirty="0"/>
              <a:t>For example,</a:t>
            </a:r>
            <a:r>
              <a:rPr lang="en-US" dirty="0"/>
              <a:t> if an accident occurs at </a:t>
            </a:r>
            <a:r>
              <a:rPr lang="en-US" dirty="0" smtClean="0"/>
              <a:t>your company</a:t>
            </a:r>
            <a:r>
              <a:rPr lang="en-US" dirty="0"/>
              <a:t>, resulting in a spill of a small quantity of a toxic compound into </a:t>
            </a:r>
            <a:r>
              <a:rPr lang="en-US" dirty="0" smtClean="0"/>
              <a:t>a nearby </a:t>
            </a:r>
            <a:r>
              <a:rPr lang="en-US" dirty="0"/>
              <a:t>waterway that is immediately cleaned up, this incident probably </a:t>
            </a:r>
            <a:r>
              <a:rPr lang="en-US" dirty="0" smtClean="0"/>
              <a:t>does not </a:t>
            </a:r>
            <a:r>
              <a:rPr lang="en-US" dirty="0"/>
              <a:t>merit notifying outside authorities. However, if this type of event </a:t>
            </a:r>
            <a:r>
              <a:rPr lang="en-US" dirty="0" smtClean="0"/>
              <a:t>happens repeatedly</a:t>
            </a:r>
            <a:r>
              <a:rPr lang="en-US" dirty="0" smtClean="0"/>
              <a:t>…….</a:t>
            </a:r>
          </a:p>
          <a:p>
            <a:pPr marL="514350" indent="-514350">
              <a:buFont typeface="+mj-lt"/>
              <a:buAutoNum type="arabicPeriod"/>
            </a:pPr>
            <a:r>
              <a:rPr lang="en-US" b="1" i="1" dirty="0">
                <a:solidFill>
                  <a:srgbClr val="FF0000"/>
                </a:solidFill>
              </a:rPr>
              <a:t>Proximity</a:t>
            </a:r>
            <a:r>
              <a:rPr lang="en-US" i="1" dirty="0" smtClean="0"/>
              <a:t>. </a:t>
            </a:r>
            <a:r>
              <a:rPr lang="en-US" dirty="0" smtClean="0"/>
              <a:t>The </a:t>
            </a:r>
            <a:r>
              <a:rPr lang="en-US" dirty="0"/>
              <a:t>whistle-blower must be in a very clear position to report on </a:t>
            </a:r>
            <a:r>
              <a:rPr lang="en-US" dirty="0" smtClean="0"/>
              <a:t>the problem</a:t>
            </a:r>
            <a:r>
              <a:rPr lang="en-US" dirty="0"/>
              <a:t>. Hearsay is not adequate. Firsthand knowledge is essential to </a:t>
            </a:r>
            <a:r>
              <a:rPr lang="en-US" dirty="0" smtClean="0"/>
              <a:t>making an </a:t>
            </a:r>
            <a:r>
              <a:rPr lang="en-US" dirty="0"/>
              <a:t>effective case about wrongdoing. This point also implies that the whistleblower must </a:t>
            </a:r>
            <a:r>
              <a:rPr lang="en-US" b="1" dirty="0"/>
              <a:t>have enough expertise </a:t>
            </a:r>
            <a:r>
              <a:rPr lang="en-US" dirty="0"/>
              <a:t>in the area to make a realistic assessment </a:t>
            </a:r>
            <a:r>
              <a:rPr lang="en-US" dirty="0" smtClean="0"/>
              <a:t>of the </a:t>
            </a:r>
            <a:r>
              <a:rPr lang="en-US" dirty="0"/>
              <a:t>situation</a:t>
            </a:r>
            <a:r>
              <a:rPr lang="en-US" dirty="0" smtClean="0"/>
              <a:t>.</a:t>
            </a:r>
          </a:p>
        </p:txBody>
      </p:sp>
    </p:spTree>
    <p:extLst>
      <p:ext uri="{BB962C8B-B14F-4D97-AF65-F5344CB8AC3E}">
        <p14:creationId xmlns:p14="http://schemas.microsoft.com/office/powerpoint/2010/main" val="832510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r>
              <a:rPr lang="en-US" b="1" i="1" dirty="0" smtClean="0">
                <a:solidFill>
                  <a:srgbClr val="FF0000"/>
                </a:solidFill>
              </a:rPr>
              <a:t>3. Capability. </a:t>
            </a:r>
            <a:r>
              <a:rPr lang="en-US" dirty="0" smtClean="0"/>
              <a:t>The </a:t>
            </a:r>
            <a:r>
              <a:rPr lang="en-US" dirty="0"/>
              <a:t>whistle-blower must have a reasonable chance of success </a:t>
            </a:r>
            <a:r>
              <a:rPr lang="en-US" dirty="0" smtClean="0"/>
              <a:t>in stopping </a:t>
            </a:r>
            <a:r>
              <a:rPr lang="en-US" dirty="0"/>
              <a:t>the harmful activity. </a:t>
            </a:r>
            <a:r>
              <a:rPr lang="en-US" b="1" dirty="0">
                <a:solidFill>
                  <a:schemeClr val="accent5">
                    <a:lumMod val="75000"/>
                  </a:schemeClr>
                </a:solidFill>
              </a:rPr>
              <a:t>You are not obligated to risk your career and </a:t>
            </a:r>
            <a:r>
              <a:rPr lang="en-US" b="1" dirty="0" smtClean="0">
                <a:solidFill>
                  <a:schemeClr val="accent5">
                    <a:lumMod val="75000"/>
                  </a:schemeClr>
                </a:solidFill>
              </a:rPr>
              <a:t>the financial </a:t>
            </a:r>
            <a:r>
              <a:rPr lang="en-US" b="1" dirty="0">
                <a:solidFill>
                  <a:schemeClr val="accent5">
                    <a:lumMod val="75000"/>
                  </a:schemeClr>
                </a:solidFill>
              </a:rPr>
              <a:t>security of your family if you can’t see the case through to </a:t>
            </a:r>
            <a:r>
              <a:rPr lang="en-US" b="1" dirty="0" smtClean="0">
                <a:solidFill>
                  <a:schemeClr val="accent5">
                    <a:lumMod val="75000"/>
                  </a:schemeClr>
                </a:solidFill>
              </a:rPr>
              <a:t>completion or </a:t>
            </a:r>
            <a:r>
              <a:rPr lang="en-US" b="1" dirty="0">
                <a:solidFill>
                  <a:schemeClr val="accent5">
                    <a:lumMod val="75000"/>
                  </a:schemeClr>
                </a:solidFill>
              </a:rPr>
              <a:t>you don’t feel that you have access to the proper channels to ensure that </a:t>
            </a:r>
            <a:r>
              <a:rPr lang="en-US" b="1" dirty="0" smtClean="0">
                <a:solidFill>
                  <a:schemeClr val="accent5">
                    <a:lumMod val="75000"/>
                  </a:schemeClr>
                </a:solidFill>
              </a:rPr>
              <a:t>the situation </a:t>
            </a:r>
            <a:r>
              <a:rPr lang="en-US" b="1" dirty="0">
                <a:solidFill>
                  <a:schemeClr val="accent5">
                    <a:lumMod val="75000"/>
                  </a:schemeClr>
                </a:solidFill>
              </a:rPr>
              <a:t>is </a:t>
            </a:r>
            <a:r>
              <a:rPr lang="en-US" b="1" dirty="0" smtClean="0">
                <a:solidFill>
                  <a:schemeClr val="accent5">
                    <a:lumMod val="75000"/>
                  </a:schemeClr>
                </a:solidFill>
              </a:rPr>
              <a:t>resolved.</a:t>
            </a:r>
          </a:p>
          <a:p>
            <a:pPr marL="0" indent="0">
              <a:buNone/>
            </a:pPr>
            <a:r>
              <a:rPr lang="en-US" b="1" i="1" dirty="0" smtClean="0">
                <a:solidFill>
                  <a:srgbClr val="FF0000"/>
                </a:solidFill>
              </a:rPr>
              <a:t>4. Last </a:t>
            </a:r>
            <a:r>
              <a:rPr lang="en-US" b="1" i="1" dirty="0">
                <a:solidFill>
                  <a:srgbClr val="FF0000"/>
                </a:solidFill>
              </a:rPr>
              <a:t>resort</a:t>
            </a:r>
            <a:r>
              <a:rPr lang="en-US" b="1" i="1" dirty="0" smtClean="0">
                <a:solidFill>
                  <a:srgbClr val="FF0000"/>
                </a:solidFill>
              </a:rPr>
              <a:t>.</a:t>
            </a:r>
            <a:r>
              <a:rPr lang="en-US" i="1" dirty="0" smtClean="0"/>
              <a:t> </a:t>
            </a:r>
            <a:r>
              <a:rPr lang="en-US" dirty="0" smtClean="0"/>
              <a:t>Whistle-blowing </a:t>
            </a:r>
            <a:r>
              <a:rPr lang="en-US" dirty="0"/>
              <a:t>should be attempted only if there is no one else </a:t>
            </a:r>
            <a:r>
              <a:rPr lang="en-US" dirty="0" smtClean="0"/>
              <a:t>more capable </a:t>
            </a:r>
            <a:r>
              <a:rPr lang="en-US" dirty="0"/>
              <a:t>or more proximate to blow the whistle and if you feel that all other lines </a:t>
            </a:r>
            <a:r>
              <a:rPr lang="en-US" dirty="0" smtClean="0"/>
              <a:t>of action </a:t>
            </a:r>
            <a:r>
              <a:rPr lang="en-US" dirty="0"/>
              <a:t>within the context of the organization have been explored and shut </a:t>
            </a:r>
            <a:r>
              <a:rPr lang="en-US" dirty="0" smtClean="0"/>
              <a:t>off.</a:t>
            </a:r>
            <a:endParaRPr lang="en-US" dirty="0"/>
          </a:p>
        </p:txBody>
      </p:sp>
    </p:spTree>
    <p:extLst>
      <p:ext uri="{BB962C8B-B14F-4D97-AF65-F5344CB8AC3E}">
        <p14:creationId xmlns:p14="http://schemas.microsoft.com/office/powerpoint/2010/main" val="2801418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pPr marL="0" indent="0">
              <a:buNone/>
            </a:pPr>
            <a:r>
              <a:rPr lang="en-US" b="1" dirty="0">
                <a:solidFill>
                  <a:srgbClr val="FF0000"/>
                </a:solidFill>
              </a:rPr>
              <a:t>Preventing</a:t>
            </a:r>
            <a:r>
              <a:rPr lang="en-US" b="1" dirty="0"/>
              <a:t> </a:t>
            </a:r>
            <a:r>
              <a:rPr lang="en-US" b="1" dirty="0" smtClean="0">
                <a:solidFill>
                  <a:srgbClr val="FF0000"/>
                </a:solidFill>
              </a:rPr>
              <a:t>Whistle-Blowing</a:t>
            </a:r>
          </a:p>
          <a:p>
            <a:r>
              <a:rPr lang="en-US" dirty="0"/>
              <a:t>As an employer, </a:t>
            </a:r>
            <a:r>
              <a:rPr lang="en-US" dirty="0" smtClean="0"/>
              <a:t>I should </a:t>
            </a:r>
            <a:r>
              <a:rPr lang="en-US" dirty="0"/>
              <a:t>seek to minimize the need for employees to blow the whistle within </a:t>
            </a:r>
            <a:r>
              <a:rPr lang="en-US" dirty="0" smtClean="0"/>
              <a:t>my organization. </a:t>
            </a:r>
            <a:r>
              <a:rPr lang="en-US" dirty="0"/>
              <a:t>we must acknowledge that it is probably </a:t>
            </a:r>
            <a:r>
              <a:rPr lang="en-US" dirty="0" smtClean="0"/>
              <a:t>impossible to </a:t>
            </a:r>
            <a:r>
              <a:rPr lang="en-US" dirty="0"/>
              <a:t>eliminate all wrongdoing in a corporation or government agency. Even organizations with a very strong ethical culture will have employees who, from time to </a:t>
            </a:r>
            <a:r>
              <a:rPr lang="en-US" dirty="0" smtClean="0"/>
              <a:t>time, succumb </a:t>
            </a:r>
            <a:r>
              <a:rPr lang="en-US" dirty="0"/>
              <a:t>to the temptation to do something wrong</a:t>
            </a:r>
            <a:r>
              <a:rPr lang="en-US" dirty="0" smtClean="0"/>
              <a:t>.</a:t>
            </a:r>
          </a:p>
          <a:p>
            <a:r>
              <a:rPr lang="en-US" dirty="0"/>
              <a:t>A typical corporate approach </a:t>
            </a:r>
            <a:r>
              <a:rPr lang="en-US" dirty="0" smtClean="0"/>
              <a:t>to stemming </a:t>
            </a:r>
            <a:r>
              <a:rPr lang="en-US" dirty="0"/>
              <a:t>whistle-blowing and the </a:t>
            </a:r>
            <a:r>
              <a:rPr lang="en-US" b="1" dirty="0"/>
              <a:t>resulting bad publicity is to </a:t>
            </a:r>
            <a:r>
              <a:rPr lang="en-US" b="1" dirty="0" smtClean="0"/>
              <a:t>fire</a:t>
            </a:r>
            <a:r>
              <a:rPr lang="en-US" dirty="0" smtClean="0"/>
              <a:t> whistle-blowers and </a:t>
            </a:r>
            <a:r>
              <a:rPr lang="en-US" dirty="0"/>
              <a:t>to intimidate others who might seem likely to blow the whistle</a:t>
            </a:r>
            <a:r>
              <a:rPr lang="en-US" dirty="0" smtClean="0"/>
              <a:t>.</a:t>
            </a:r>
          </a:p>
          <a:p>
            <a:r>
              <a:rPr lang="en-US" dirty="0"/>
              <a:t>This type </a:t>
            </a:r>
            <a:r>
              <a:rPr lang="en-US" dirty="0" smtClean="0"/>
              <a:t>of approach </a:t>
            </a:r>
            <a:r>
              <a:rPr lang="en-US" dirty="0"/>
              <a:t>is both </a:t>
            </a:r>
            <a:r>
              <a:rPr lang="en-US" b="1" dirty="0"/>
              <a:t>ineffective and ethically </a:t>
            </a:r>
            <a:r>
              <a:rPr lang="en-US" b="1" dirty="0" smtClean="0"/>
              <a:t>unacceptable</a:t>
            </a:r>
            <a:r>
              <a:rPr lang="en-US" dirty="0"/>
              <a:t>.</a:t>
            </a:r>
          </a:p>
        </p:txBody>
      </p:sp>
    </p:spTree>
    <p:extLst>
      <p:ext uri="{BB962C8B-B14F-4D97-AF65-F5344CB8AC3E}">
        <p14:creationId xmlns:p14="http://schemas.microsoft.com/office/powerpoint/2010/main" val="865278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r>
              <a:rPr lang="en-US" dirty="0"/>
              <a:t>There are </a:t>
            </a:r>
            <a:r>
              <a:rPr lang="en-US" b="1" dirty="0"/>
              <a:t>four ways </a:t>
            </a:r>
            <a:r>
              <a:rPr lang="en-US" dirty="0"/>
              <a:t>in which to solve the whistle-blowing problem within a corporation. </a:t>
            </a:r>
            <a:endParaRPr lang="en-US" dirty="0" smtClean="0"/>
          </a:p>
          <a:p>
            <a:r>
              <a:rPr lang="en-US" b="1" dirty="0" smtClean="0">
                <a:solidFill>
                  <a:srgbClr val="FF0000"/>
                </a:solidFill>
              </a:rPr>
              <a:t>First</a:t>
            </a:r>
            <a:r>
              <a:rPr lang="en-US" dirty="0">
                <a:solidFill>
                  <a:srgbClr val="FF0000"/>
                </a:solidFill>
              </a:rPr>
              <a:t>, </a:t>
            </a:r>
            <a:r>
              <a:rPr lang="en-US" dirty="0"/>
              <a:t>there must be a strong corporate ethics culture</a:t>
            </a:r>
            <a:r>
              <a:rPr lang="en-US" dirty="0" smtClean="0"/>
              <a:t>. This </a:t>
            </a:r>
            <a:r>
              <a:rPr lang="en-US" dirty="0"/>
              <a:t>should </a:t>
            </a:r>
            <a:r>
              <a:rPr lang="en-US" dirty="0" smtClean="0"/>
              <a:t>include a </a:t>
            </a:r>
            <a:r>
              <a:rPr lang="en-US" dirty="0"/>
              <a:t>clear commitment to ethical behavior, starting at the highest levels of management, and mandatory ethics training for all employees. All managers must set </a:t>
            </a:r>
            <a:r>
              <a:rPr lang="en-US" dirty="0" smtClean="0"/>
              <a:t>the tone </a:t>
            </a:r>
            <a:r>
              <a:rPr lang="en-US" dirty="0"/>
              <a:t>for the ethical behavior of their employees. </a:t>
            </a:r>
            <a:endParaRPr lang="en-US" dirty="0" smtClean="0"/>
          </a:p>
          <a:p>
            <a:r>
              <a:rPr lang="en-US" b="1" dirty="0">
                <a:solidFill>
                  <a:srgbClr val="FF0000"/>
                </a:solidFill>
              </a:rPr>
              <a:t>Second,</a:t>
            </a:r>
            <a:r>
              <a:rPr lang="en-US" dirty="0"/>
              <a:t> there should be clear </a:t>
            </a:r>
            <a:r>
              <a:rPr lang="en-US" dirty="0" smtClean="0"/>
              <a:t>lines of </a:t>
            </a:r>
            <a:r>
              <a:rPr lang="en-US" dirty="0"/>
              <a:t>communication within the corporation. This openness gives an employee who</a:t>
            </a:r>
            <a:br>
              <a:rPr lang="en-US" dirty="0"/>
            </a:br>
            <a:r>
              <a:rPr lang="en-US" dirty="0"/>
              <a:t>feels that there is something that must be </a:t>
            </a:r>
            <a:r>
              <a:rPr lang="en-US" dirty="0" smtClean="0"/>
              <a:t>fixed </a:t>
            </a:r>
            <a:r>
              <a:rPr lang="en-US" dirty="0"/>
              <a:t>a clear path to air his concerns</a:t>
            </a:r>
            <a:r>
              <a:rPr lang="en-US" dirty="0" smtClean="0"/>
              <a:t>.</a:t>
            </a:r>
          </a:p>
          <a:p>
            <a:r>
              <a:rPr lang="en-US" b="1" dirty="0">
                <a:solidFill>
                  <a:srgbClr val="FF0000"/>
                </a:solidFill>
              </a:rPr>
              <a:t>Third,</a:t>
            </a:r>
            <a:r>
              <a:rPr lang="en-US" dirty="0"/>
              <a:t> all employees must have meaningful access to high-level managers in </a:t>
            </a:r>
            <a:r>
              <a:rPr lang="en-US" dirty="0" smtClean="0"/>
              <a:t>order to </a:t>
            </a:r>
            <a:r>
              <a:rPr lang="en-US" dirty="0"/>
              <a:t>bring their concerns forward. This access must come with a guarantee that </a:t>
            </a:r>
            <a:r>
              <a:rPr lang="en-US" dirty="0" smtClean="0"/>
              <a:t>there</a:t>
            </a:r>
            <a:r>
              <a:rPr lang="en-US" dirty="0"/>
              <a:t> </a:t>
            </a:r>
            <a:r>
              <a:rPr lang="en-US" dirty="0" smtClean="0"/>
              <a:t>will </a:t>
            </a:r>
            <a:r>
              <a:rPr lang="en-US" dirty="0"/>
              <a:t>be no retaliation. Rather, employees willing to come forward should be </a:t>
            </a:r>
            <a:r>
              <a:rPr lang="en-US" dirty="0" smtClean="0"/>
              <a:t>rewarded for </a:t>
            </a:r>
            <a:r>
              <a:rPr lang="en-US" dirty="0"/>
              <a:t>their commitment to fostering the ethical behavior of the company. </a:t>
            </a:r>
          </a:p>
          <a:p>
            <a:r>
              <a:rPr lang="en-US" b="1" dirty="0" smtClean="0">
                <a:solidFill>
                  <a:srgbClr val="FF0000"/>
                </a:solidFill>
              </a:rPr>
              <a:t>Finally,</a:t>
            </a:r>
            <a:r>
              <a:rPr lang="en-US" dirty="0"/>
              <a:t> </a:t>
            </a:r>
            <a:r>
              <a:rPr lang="en-US" dirty="0" smtClean="0"/>
              <a:t>there </a:t>
            </a:r>
            <a:r>
              <a:rPr lang="en-US" dirty="0"/>
              <a:t>should be willingness on the part of management to admit mistakes, </a:t>
            </a:r>
            <a:r>
              <a:rPr lang="en-US" dirty="0" smtClean="0"/>
              <a:t>publicly if </a:t>
            </a:r>
            <a:r>
              <a:rPr lang="en-US" dirty="0"/>
              <a:t>necessary. This attitude will set the stage for ethical behavior by all employees</a:t>
            </a:r>
            <a:r>
              <a:rPr lang="en-US" dirty="0" smtClean="0"/>
              <a:t>.</a:t>
            </a:r>
            <a:endParaRPr lang="en-US" dirty="0"/>
          </a:p>
        </p:txBody>
      </p:sp>
    </p:spTree>
    <p:extLst>
      <p:ext uri="{BB962C8B-B14F-4D97-AF65-F5344CB8AC3E}">
        <p14:creationId xmlns:p14="http://schemas.microsoft.com/office/powerpoint/2010/main" val="2390956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41679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 codes of ethics of the professional engineering societies spell out, sometimes in great detail, the responsibilities entailed in being an engineer. However, the </a:t>
            </a:r>
            <a:r>
              <a:rPr lang="en-US" dirty="0" smtClean="0"/>
              <a:t>codes don’t </a:t>
            </a:r>
            <a:r>
              <a:rPr lang="en-US" dirty="0"/>
              <a:t>discuss any of the professional rights that engineers should enjoy. </a:t>
            </a:r>
          </a:p>
          <a:p>
            <a:r>
              <a:rPr lang="en-US" dirty="0"/>
              <a:t>There is often a great deal of overlap between these rights and responsibilities</a:t>
            </a:r>
          </a:p>
          <a:p>
            <a:r>
              <a:rPr lang="en-US" dirty="0"/>
              <a:t>BART case</a:t>
            </a:r>
          </a:p>
          <a:p>
            <a:r>
              <a:rPr lang="en-US" dirty="0"/>
              <a:t>an engineer has a duty to protect the public, by blowing the whistle if necessary, when he perceives that something improper is being done in his organization.</a:t>
            </a:r>
            <a:br>
              <a:rPr lang="en-US" dirty="0"/>
            </a:br>
            <a:endParaRPr lang="en-US" dirty="0"/>
          </a:p>
          <a:p>
            <a:endParaRPr lang="en-US" dirty="0"/>
          </a:p>
        </p:txBody>
      </p:sp>
    </p:spTree>
    <p:extLst>
      <p:ext uri="{BB962C8B-B14F-4D97-AF65-F5344CB8AC3E}">
        <p14:creationId xmlns:p14="http://schemas.microsoft.com/office/powerpoint/2010/main" val="970200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PROFESSIONAL </a:t>
            </a:r>
            <a:r>
              <a:rPr lang="en-US" b="1" dirty="0" smtClean="0"/>
              <a:t>RESPONSIBILITIES</a:t>
            </a:r>
            <a:endParaRPr lang="en-US" dirty="0"/>
          </a:p>
        </p:txBody>
      </p:sp>
      <p:sp>
        <p:nvSpPr>
          <p:cNvPr id="3" name="Content Placeholder 2"/>
          <p:cNvSpPr>
            <a:spLocks noGrp="1"/>
          </p:cNvSpPr>
          <p:nvPr>
            <p:ph idx="1"/>
          </p:nvPr>
        </p:nvSpPr>
        <p:spPr>
          <a:xfrm>
            <a:off x="0" y="1143000"/>
            <a:ext cx="9144000" cy="5715000"/>
          </a:xfrm>
        </p:spPr>
        <p:txBody>
          <a:bodyPr>
            <a:normAutofit fontScale="85000" lnSpcReduction="20000"/>
          </a:bodyPr>
          <a:lstStyle/>
          <a:p>
            <a:r>
              <a:rPr lang="en-US" sz="3800" b="1" dirty="0" smtClean="0">
                <a:solidFill>
                  <a:srgbClr val="FF0000"/>
                </a:solidFill>
              </a:rPr>
              <a:t>Conf</a:t>
            </a:r>
            <a:r>
              <a:rPr lang="en-US" sz="3800" b="1" dirty="0">
                <a:solidFill>
                  <a:srgbClr val="FF0000"/>
                </a:solidFill>
              </a:rPr>
              <a:t>i</a:t>
            </a:r>
            <a:r>
              <a:rPr lang="en-US" sz="3800" b="1" dirty="0" smtClean="0">
                <a:solidFill>
                  <a:srgbClr val="FF0000"/>
                </a:solidFill>
              </a:rPr>
              <a:t>dentiality </a:t>
            </a:r>
            <a:r>
              <a:rPr lang="en-US" sz="3800" b="1" dirty="0">
                <a:solidFill>
                  <a:srgbClr val="FF0000"/>
                </a:solidFill>
              </a:rPr>
              <a:t>and Proprietary </a:t>
            </a:r>
            <a:r>
              <a:rPr lang="en-US" sz="3800" b="1" dirty="0" smtClean="0">
                <a:solidFill>
                  <a:srgbClr val="FF0000"/>
                </a:solidFill>
              </a:rPr>
              <a:t>Information</a:t>
            </a:r>
          </a:p>
          <a:p>
            <a:r>
              <a:rPr lang="en-US" dirty="0"/>
              <a:t>A hallmark of the professions is the requirement that members of the </a:t>
            </a:r>
            <a:r>
              <a:rPr lang="en-US" dirty="0" smtClean="0"/>
              <a:t>profession keep </a:t>
            </a:r>
            <a:r>
              <a:rPr lang="en-US" dirty="0"/>
              <a:t>certain information of their client secret or </a:t>
            </a:r>
            <a:r>
              <a:rPr lang="en-US" dirty="0" smtClean="0"/>
              <a:t>conf</a:t>
            </a:r>
            <a:r>
              <a:rPr lang="en-US" dirty="0"/>
              <a:t>i</a:t>
            </a:r>
            <a:r>
              <a:rPr lang="en-US" dirty="0" smtClean="0"/>
              <a:t>dential.</a:t>
            </a:r>
            <a:endParaRPr lang="en-US" dirty="0"/>
          </a:p>
          <a:p>
            <a:r>
              <a:rPr lang="en-US" dirty="0"/>
              <a:t>This is a well-established </a:t>
            </a:r>
            <a:r>
              <a:rPr lang="en-US" dirty="0" smtClean="0"/>
              <a:t>principle in </a:t>
            </a:r>
            <a:r>
              <a:rPr lang="en-US" dirty="0"/>
              <a:t>professions such as medicine, where the patient’s medical information must </a:t>
            </a:r>
            <a:r>
              <a:rPr lang="en-US" dirty="0" smtClean="0"/>
              <a:t>be kept conf</a:t>
            </a:r>
            <a:r>
              <a:rPr lang="en-US" dirty="0"/>
              <a:t>i</a:t>
            </a:r>
            <a:r>
              <a:rPr lang="en-US" dirty="0" smtClean="0"/>
              <a:t>dential</a:t>
            </a:r>
            <a:r>
              <a:rPr lang="en-US" dirty="0"/>
              <a:t>, and in law, where </a:t>
            </a:r>
            <a:r>
              <a:rPr lang="en-US" b="1" dirty="0"/>
              <a:t>attorney–client privilege is a </a:t>
            </a:r>
            <a:r>
              <a:rPr lang="en-US" b="1" dirty="0" smtClean="0"/>
              <a:t>well-established</a:t>
            </a:r>
            <a:r>
              <a:rPr lang="ur-PK" b="1" dirty="0" smtClean="0"/>
              <a:t> </a:t>
            </a:r>
            <a:r>
              <a:rPr lang="en-US" b="1" dirty="0" smtClean="0"/>
              <a:t>doctrine</a:t>
            </a:r>
            <a:r>
              <a:rPr lang="en-US" dirty="0"/>
              <a:t>. This requirement applies equally to engineers, who have an obligation </a:t>
            </a:r>
            <a:r>
              <a:rPr lang="en-US" dirty="0" smtClean="0"/>
              <a:t>to keep </a:t>
            </a:r>
            <a:r>
              <a:rPr lang="en-US" dirty="0"/>
              <a:t>proprietary information of their employer or client </a:t>
            </a:r>
            <a:r>
              <a:rPr lang="en-US" dirty="0" smtClean="0"/>
              <a:t>confidential</a:t>
            </a:r>
            <a:endParaRPr lang="ur-PK" dirty="0" smtClean="0"/>
          </a:p>
          <a:p>
            <a:r>
              <a:rPr lang="en-US" dirty="0"/>
              <a:t>Most </a:t>
            </a:r>
            <a:r>
              <a:rPr lang="en-US" dirty="0" smtClean="0"/>
              <a:t>information</a:t>
            </a:r>
            <a:r>
              <a:rPr lang="ur-PK" dirty="0" smtClean="0"/>
              <a:t> </a:t>
            </a:r>
            <a:r>
              <a:rPr lang="en-US" dirty="0" smtClean="0"/>
              <a:t>about </a:t>
            </a:r>
            <a:r>
              <a:rPr lang="en-US" dirty="0"/>
              <a:t>how a </a:t>
            </a:r>
            <a:r>
              <a:rPr lang="en-US" b="1" dirty="0"/>
              <a:t>business is run</a:t>
            </a:r>
            <a:r>
              <a:rPr lang="en-US" dirty="0"/>
              <a:t>, its products and its suppliers, directly affects the </a:t>
            </a:r>
            <a:r>
              <a:rPr lang="en-US" dirty="0" smtClean="0"/>
              <a:t>company’s</a:t>
            </a:r>
            <a:r>
              <a:rPr lang="ur-PK" dirty="0" smtClean="0"/>
              <a:t> </a:t>
            </a:r>
            <a:r>
              <a:rPr lang="en-US" dirty="0" smtClean="0"/>
              <a:t>ability </a:t>
            </a:r>
            <a:r>
              <a:rPr lang="en-US" dirty="0"/>
              <a:t>to compete in the marketplace. Such information can be used by a competitor </a:t>
            </a:r>
            <a:r>
              <a:rPr lang="en-US" dirty="0" smtClean="0"/>
              <a:t>to</a:t>
            </a:r>
            <a:r>
              <a:rPr lang="ur-PK" dirty="0" smtClean="0"/>
              <a:t> </a:t>
            </a:r>
            <a:r>
              <a:rPr lang="en-US" dirty="0" smtClean="0"/>
              <a:t>gain </a:t>
            </a:r>
            <a:r>
              <a:rPr lang="en-US" dirty="0"/>
              <a:t>advantage or to catch up. </a:t>
            </a:r>
            <a:br>
              <a:rPr lang="en-US" dirty="0"/>
            </a:br>
            <a:endParaRPr lang="en-US" dirty="0"/>
          </a:p>
        </p:txBody>
      </p:sp>
    </p:spTree>
    <p:extLst>
      <p:ext uri="{BB962C8B-B14F-4D97-AF65-F5344CB8AC3E}">
        <p14:creationId xmlns:p14="http://schemas.microsoft.com/office/powerpoint/2010/main" val="37535717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r>
              <a:rPr lang="en-US" dirty="0"/>
              <a:t>Other information </a:t>
            </a:r>
            <a:r>
              <a:rPr lang="en-US" dirty="0" smtClean="0"/>
              <a:t>that should </a:t>
            </a:r>
            <a:r>
              <a:rPr lang="en-US" dirty="0"/>
              <a:t>be kept </a:t>
            </a:r>
            <a:r>
              <a:rPr lang="en-US" dirty="0" smtClean="0"/>
              <a:t>conf</a:t>
            </a:r>
            <a:r>
              <a:rPr lang="en-US" dirty="0"/>
              <a:t>i</a:t>
            </a:r>
            <a:r>
              <a:rPr lang="en-US" dirty="0" smtClean="0"/>
              <a:t>dential </a:t>
            </a:r>
            <a:r>
              <a:rPr lang="en-US" dirty="0"/>
              <a:t>is not as obvious, including business information </a:t>
            </a:r>
            <a:r>
              <a:rPr lang="en-US" dirty="0" smtClean="0"/>
              <a:t>such as </a:t>
            </a:r>
            <a:r>
              <a:rPr lang="en-US" dirty="0"/>
              <a:t>the number of employees working on a project, the identity of suppliers, marketing strategies, production costs, and production </a:t>
            </a:r>
            <a:r>
              <a:rPr lang="en-US" dirty="0" smtClean="0"/>
              <a:t>yields.</a:t>
            </a:r>
            <a:endParaRPr lang="en-US" dirty="0"/>
          </a:p>
          <a:p>
            <a:r>
              <a:rPr lang="en-US" dirty="0"/>
              <a:t>Most companies have </a:t>
            </a:r>
            <a:r>
              <a:rPr lang="en-US" dirty="0" smtClean="0"/>
              <a:t>strict policies </a:t>
            </a:r>
            <a:r>
              <a:rPr lang="en-US" dirty="0"/>
              <a:t>regarding the disclosure of business information and require that </a:t>
            </a:r>
            <a:r>
              <a:rPr lang="en-US" dirty="0" smtClean="0"/>
              <a:t>all </a:t>
            </a:r>
            <a:r>
              <a:rPr lang="en-US" b="1" dirty="0" smtClean="0"/>
              <a:t>employees </a:t>
            </a:r>
            <a:r>
              <a:rPr lang="en-US" b="1" dirty="0"/>
              <a:t>sign </a:t>
            </a:r>
            <a:r>
              <a:rPr lang="en-US" b="1" dirty="0" smtClean="0"/>
              <a:t>them</a:t>
            </a:r>
            <a:r>
              <a:rPr lang="en-US" dirty="0" smtClean="0"/>
              <a:t>.</a:t>
            </a:r>
          </a:p>
          <a:p>
            <a:r>
              <a:rPr lang="en-US" dirty="0"/>
              <a:t>Engineers working for a client are frequently required to sign </a:t>
            </a:r>
            <a:r>
              <a:rPr lang="en-US" dirty="0" smtClean="0"/>
              <a:t>a </a:t>
            </a:r>
            <a:r>
              <a:rPr lang="en-US" b="1" dirty="0" smtClean="0"/>
              <a:t>nondisclosure agreement.</a:t>
            </a:r>
          </a:p>
          <a:p>
            <a:r>
              <a:rPr lang="en-US" b="1" dirty="0" smtClean="0"/>
              <a:t>For how long you should keep it confidential?</a:t>
            </a:r>
            <a:r>
              <a:rPr lang="en-US" dirty="0"/>
              <a:t> </a:t>
            </a:r>
            <a:r>
              <a:rPr lang="en-US" dirty="0" smtClean="0"/>
              <a:t>1 Year? 5 years? 10 years? What if you switch jobs? What about you r career advancement. </a:t>
            </a:r>
            <a:endParaRPr lang="en-US" dirty="0"/>
          </a:p>
        </p:txBody>
      </p:sp>
    </p:spTree>
    <p:extLst>
      <p:ext uri="{BB962C8B-B14F-4D97-AF65-F5344CB8AC3E}">
        <p14:creationId xmlns:p14="http://schemas.microsoft.com/office/powerpoint/2010/main" val="42160689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r>
              <a:rPr lang="en-US" sz="2350" b="1" dirty="0" smtClean="0">
                <a:solidFill>
                  <a:srgbClr val="FF0000"/>
                </a:solidFill>
              </a:rPr>
              <a:t>Conf</a:t>
            </a:r>
            <a:r>
              <a:rPr lang="en-US" sz="2350" b="1" dirty="0">
                <a:solidFill>
                  <a:srgbClr val="FF0000"/>
                </a:solidFill>
              </a:rPr>
              <a:t>l</a:t>
            </a:r>
            <a:r>
              <a:rPr lang="en-US" sz="2350" b="1" dirty="0" smtClean="0">
                <a:solidFill>
                  <a:srgbClr val="FF0000"/>
                </a:solidFill>
              </a:rPr>
              <a:t>ict </a:t>
            </a:r>
            <a:r>
              <a:rPr lang="en-US" sz="2350" b="1" dirty="0">
                <a:solidFill>
                  <a:srgbClr val="FF0000"/>
                </a:solidFill>
              </a:rPr>
              <a:t>of </a:t>
            </a:r>
            <a:r>
              <a:rPr lang="en-US" sz="2350" b="1" dirty="0" smtClean="0">
                <a:solidFill>
                  <a:srgbClr val="FF0000"/>
                </a:solidFill>
              </a:rPr>
              <a:t>Interest</a:t>
            </a:r>
            <a:endParaRPr lang="en-US" sz="2350" dirty="0">
              <a:solidFill>
                <a:srgbClr val="FF0000"/>
              </a:solidFill>
            </a:endParaRPr>
          </a:p>
          <a:p>
            <a:r>
              <a:rPr lang="en-US" sz="2350" dirty="0" smtClean="0"/>
              <a:t>A conflict </a:t>
            </a:r>
            <a:r>
              <a:rPr lang="en-US" sz="2350" dirty="0"/>
              <a:t>of interest arises when an interest, if pursued, could keep </a:t>
            </a:r>
            <a:r>
              <a:rPr lang="en-US" sz="2350" dirty="0" smtClean="0"/>
              <a:t>a professional </a:t>
            </a:r>
            <a:r>
              <a:rPr lang="en-US" sz="2350" dirty="0"/>
              <a:t>from meeting one of his </a:t>
            </a:r>
            <a:r>
              <a:rPr lang="en-US" sz="2350" dirty="0" smtClean="0"/>
              <a:t>obligations.</a:t>
            </a:r>
          </a:p>
          <a:p>
            <a:r>
              <a:rPr lang="en-US" sz="2350" dirty="0"/>
              <a:t>For example, a civil engineer working for a state department of highways </a:t>
            </a:r>
            <a:r>
              <a:rPr lang="en-US" sz="2350" dirty="0" smtClean="0"/>
              <a:t>might have </a:t>
            </a:r>
            <a:r>
              <a:rPr lang="en-US" sz="2350" b="1" dirty="0"/>
              <a:t>a </a:t>
            </a:r>
            <a:r>
              <a:rPr lang="en-US" sz="2350" b="1" dirty="0" smtClean="0"/>
              <a:t>financial </a:t>
            </a:r>
            <a:r>
              <a:rPr lang="en-US" sz="2350" b="1" dirty="0"/>
              <a:t>interest in a company </a:t>
            </a:r>
            <a:r>
              <a:rPr lang="en-US" sz="2350" dirty="0"/>
              <a:t>that has a bid on a construction project. </a:t>
            </a:r>
            <a:r>
              <a:rPr lang="en-US" sz="2350" dirty="0" smtClean="0"/>
              <a:t>If that </a:t>
            </a:r>
            <a:r>
              <a:rPr lang="en-US" sz="2350" dirty="0"/>
              <a:t>engineer has some responsibility for determining which company’s bid </a:t>
            </a:r>
            <a:r>
              <a:rPr lang="en-US" sz="2350" dirty="0" smtClean="0"/>
              <a:t>to accept</a:t>
            </a:r>
            <a:r>
              <a:rPr lang="en-US" sz="2350" dirty="0"/>
              <a:t>, then there is a clear </a:t>
            </a:r>
            <a:r>
              <a:rPr lang="en-US" sz="2350" dirty="0" smtClean="0"/>
              <a:t>conf</a:t>
            </a:r>
            <a:r>
              <a:rPr lang="en-US" sz="2350" dirty="0"/>
              <a:t>l</a:t>
            </a:r>
            <a:r>
              <a:rPr lang="en-US" sz="2350" dirty="0" smtClean="0"/>
              <a:t>ict </a:t>
            </a:r>
            <a:r>
              <a:rPr lang="en-US" sz="2350" dirty="0"/>
              <a:t>of interest. </a:t>
            </a:r>
            <a:endParaRPr lang="en-US" sz="2350" dirty="0" smtClean="0"/>
          </a:p>
          <a:p>
            <a:pPr marL="514350" indent="-514350">
              <a:buFont typeface="+mj-lt"/>
              <a:buAutoNum type="arabicPeriod"/>
            </a:pPr>
            <a:r>
              <a:rPr lang="en-US" sz="2350" b="1" dirty="0"/>
              <a:t>First,</a:t>
            </a:r>
            <a:r>
              <a:rPr lang="en-US" sz="2350" dirty="0"/>
              <a:t> there are actual </a:t>
            </a:r>
            <a:r>
              <a:rPr lang="en-US" sz="2350" dirty="0" smtClean="0"/>
              <a:t>conf</a:t>
            </a:r>
            <a:r>
              <a:rPr lang="en-US" sz="2350" dirty="0"/>
              <a:t>l</a:t>
            </a:r>
            <a:r>
              <a:rPr lang="en-US" sz="2350" dirty="0" smtClean="0"/>
              <a:t>icts </a:t>
            </a:r>
            <a:r>
              <a:rPr lang="en-US" sz="2350" dirty="0"/>
              <a:t>of interest, such as </a:t>
            </a:r>
            <a:r>
              <a:rPr lang="en-US" sz="2350" dirty="0" smtClean="0"/>
              <a:t>the one </a:t>
            </a:r>
            <a:r>
              <a:rPr lang="en-US" sz="2350" dirty="0"/>
              <a:t>described </a:t>
            </a:r>
            <a:r>
              <a:rPr lang="en-US" sz="2350" dirty="0" smtClean="0"/>
              <a:t>above, </a:t>
            </a:r>
            <a:r>
              <a:rPr lang="en-US" sz="2350" dirty="0"/>
              <a:t>which compromise objective </a:t>
            </a:r>
            <a:r>
              <a:rPr lang="en-US" sz="2350" dirty="0" smtClean="0"/>
              <a:t>engineering judgment</a:t>
            </a:r>
            <a:r>
              <a:rPr lang="en-US" sz="2350" dirty="0"/>
              <a:t>. </a:t>
            </a:r>
            <a:endParaRPr lang="en-US" sz="2350" dirty="0" smtClean="0"/>
          </a:p>
          <a:p>
            <a:pPr marL="514350" indent="-514350">
              <a:buFont typeface="+mj-lt"/>
              <a:buAutoNum type="arabicPeriod"/>
            </a:pPr>
            <a:r>
              <a:rPr lang="en-US" sz="2350" dirty="0"/>
              <a:t>There are also potential </a:t>
            </a:r>
            <a:r>
              <a:rPr lang="en-US" sz="2350" dirty="0" smtClean="0"/>
              <a:t>conf</a:t>
            </a:r>
            <a:r>
              <a:rPr lang="en-US" sz="2350" dirty="0"/>
              <a:t>l</a:t>
            </a:r>
            <a:r>
              <a:rPr lang="en-US" sz="2350" dirty="0" smtClean="0"/>
              <a:t>icts </a:t>
            </a:r>
            <a:r>
              <a:rPr lang="en-US" sz="2350" dirty="0"/>
              <a:t>of interest, which threaten to easily</a:t>
            </a:r>
            <a:br>
              <a:rPr lang="en-US" sz="2350" dirty="0"/>
            </a:br>
            <a:r>
              <a:rPr lang="en-US" sz="2350" dirty="0"/>
              <a:t>become actual </a:t>
            </a:r>
            <a:r>
              <a:rPr lang="en-US" sz="2350" dirty="0" smtClean="0"/>
              <a:t>conf</a:t>
            </a:r>
            <a:r>
              <a:rPr lang="en-US" sz="2350" dirty="0"/>
              <a:t>l</a:t>
            </a:r>
            <a:r>
              <a:rPr lang="en-US" sz="2350" dirty="0" smtClean="0"/>
              <a:t>icts </a:t>
            </a:r>
            <a:r>
              <a:rPr lang="en-US" sz="2350" dirty="0"/>
              <a:t>of interest. For example, </a:t>
            </a:r>
            <a:r>
              <a:rPr lang="en-US" sz="2350" b="1" dirty="0"/>
              <a:t>an engineer might </a:t>
            </a:r>
            <a:r>
              <a:rPr lang="en-US" sz="2350" b="1" dirty="0" smtClean="0"/>
              <a:t>find herself becoming </a:t>
            </a:r>
            <a:r>
              <a:rPr lang="en-US" sz="2350" b="1" dirty="0"/>
              <a:t>friends with a supplier</a:t>
            </a:r>
            <a:r>
              <a:rPr lang="en-US" sz="2350" dirty="0"/>
              <a:t> for her company. Although this situation </a:t>
            </a:r>
            <a:r>
              <a:rPr lang="en-US" sz="2350" dirty="0" smtClean="0"/>
              <a:t>doesn’t necessarily </a:t>
            </a:r>
            <a:r>
              <a:rPr lang="en-US" sz="2350" dirty="0"/>
              <a:t>constitute a </a:t>
            </a:r>
            <a:r>
              <a:rPr lang="en-US" sz="2350" dirty="0" smtClean="0"/>
              <a:t>conf</a:t>
            </a:r>
            <a:r>
              <a:rPr lang="en-US" sz="2350" dirty="0"/>
              <a:t>l</a:t>
            </a:r>
            <a:r>
              <a:rPr lang="en-US" sz="2350" dirty="0" smtClean="0"/>
              <a:t>ict</a:t>
            </a:r>
            <a:r>
              <a:rPr lang="en-US" sz="2350" dirty="0"/>
              <a:t>, there is the potential that the engineer’s </a:t>
            </a:r>
            <a:r>
              <a:rPr lang="en-US" sz="2350" dirty="0" smtClean="0"/>
              <a:t>judgment might </a:t>
            </a:r>
            <a:r>
              <a:rPr lang="en-US" sz="2350" dirty="0"/>
              <a:t>become </a:t>
            </a:r>
            <a:r>
              <a:rPr lang="en-US" sz="2350" dirty="0" smtClean="0"/>
              <a:t>conf</a:t>
            </a:r>
            <a:r>
              <a:rPr lang="en-US" sz="2350" dirty="0"/>
              <a:t>l</a:t>
            </a:r>
            <a:r>
              <a:rPr lang="en-US" sz="2350" dirty="0" smtClean="0"/>
              <a:t>icted </a:t>
            </a:r>
            <a:r>
              <a:rPr lang="en-US" sz="2350" dirty="0"/>
              <a:t>by the desire to maintain the friendship</a:t>
            </a:r>
            <a:r>
              <a:rPr lang="en-US" sz="2350" dirty="0" smtClean="0"/>
              <a:t>.</a:t>
            </a:r>
            <a:endParaRPr lang="en-US" sz="2350" dirty="0"/>
          </a:p>
        </p:txBody>
      </p:sp>
    </p:spTree>
    <p:extLst>
      <p:ext uri="{BB962C8B-B14F-4D97-AF65-F5344CB8AC3E}">
        <p14:creationId xmlns:p14="http://schemas.microsoft.com/office/powerpoint/2010/main" val="30067117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20000"/>
          </a:bodyPr>
          <a:lstStyle/>
          <a:p>
            <a:r>
              <a:rPr lang="en-US" dirty="0"/>
              <a:t>Finally, there are situations in which there is the appearance of a conflict of interest. This might occur when an </a:t>
            </a:r>
            <a:r>
              <a:rPr lang="en-US" b="1" dirty="0"/>
              <a:t>engineer is paid based on a percentage</a:t>
            </a:r>
            <a:r>
              <a:rPr lang="en-US" dirty="0"/>
              <a:t> of the cost of the design. There is clearly no incentive to cut costs in this situation, and it may appear that the engineer is making the design more expensive simply to generate a larger fee</a:t>
            </a:r>
            <a:r>
              <a:rPr lang="en-US" dirty="0" smtClean="0"/>
              <a:t>.</a:t>
            </a:r>
          </a:p>
          <a:p>
            <a:r>
              <a:rPr lang="en-US" dirty="0"/>
              <a:t>A good way to </a:t>
            </a:r>
            <a:r>
              <a:rPr lang="en-US" b="1" dirty="0"/>
              <a:t>avoid </a:t>
            </a:r>
            <a:r>
              <a:rPr lang="en-US" b="1" dirty="0" smtClean="0"/>
              <a:t>conf</a:t>
            </a:r>
            <a:r>
              <a:rPr lang="en-US" b="1" dirty="0"/>
              <a:t>l</a:t>
            </a:r>
            <a:r>
              <a:rPr lang="en-US" b="1" dirty="0" smtClean="0"/>
              <a:t>icts</a:t>
            </a:r>
            <a:r>
              <a:rPr lang="en-US" dirty="0" smtClean="0"/>
              <a:t> </a:t>
            </a:r>
            <a:r>
              <a:rPr lang="en-US" dirty="0"/>
              <a:t>of interest is to follow the guidance of the </a:t>
            </a:r>
            <a:r>
              <a:rPr lang="en-US" b="1" dirty="0"/>
              <a:t>company policy</a:t>
            </a:r>
            <a:r>
              <a:rPr lang="en-US" dirty="0"/>
              <a:t>. </a:t>
            </a:r>
            <a:endParaRPr lang="en-US" dirty="0" smtClean="0"/>
          </a:p>
          <a:p>
            <a:r>
              <a:rPr lang="en-US" dirty="0" smtClean="0"/>
              <a:t>In </a:t>
            </a:r>
            <a:r>
              <a:rPr lang="en-US" dirty="0"/>
              <a:t>the absence of such a policy, </a:t>
            </a:r>
            <a:r>
              <a:rPr lang="en-US" b="1" dirty="0"/>
              <a:t>asking a coworker</a:t>
            </a:r>
            <a:r>
              <a:rPr lang="en-US" dirty="0"/>
              <a:t> or your manager </a:t>
            </a:r>
            <a:r>
              <a:rPr lang="en-US" dirty="0" smtClean="0"/>
              <a:t>will give </a:t>
            </a:r>
            <a:r>
              <a:rPr lang="en-US" dirty="0"/>
              <a:t>you a second opinion and will make it clear that you aren’t trying to hide something. In the absence of either of these options, </a:t>
            </a:r>
            <a:r>
              <a:rPr lang="en-US" b="1" dirty="0"/>
              <a:t>it is best to examine your </a:t>
            </a:r>
            <a:r>
              <a:rPr lang="en-US" b="1" dirty="0" smtClean="0"/>
              <a:t>motives</a:t>
            </a:r>
            <a:r>
              <a:rPr lang="en-US" dirty="0" smtClean="0"/>
              <a:t> and </a:t>
            </a:r>
            <a:r>
              <a:rPr lang="en-US" dirty="0"/>
              <a:t>use ethical problem-solving techniques. </a:t>
            </a:r>
            <a:endParaRPr lang="en-US" dirty="0" smtClean="0"/>
          </a:p>
          <a:p>
            <a:r>
              <a:rPr lang="en-US" dirty="0" smtClean="0"/>
              <a:t>Finally</a:t>
            </a:r>
            <a:r>
              <a:rPr lang="en-US" dirty="0"/>
              <a:t>, you can look to the </a:t>
            </a:r>
            <a:r>
              <a:rPr lang="en-US" dirty="0" smtClean="0"/>
              <a:t>statements in </a:t>
            </a:r>
            <a:r>
              <a:rPr lang="en-US" dirty="0"/>
              <a:t>the professional </a:t>
            </a:r>
            <a:r>
              <a:rPr lang="en-US" b="1" dirty="0"/>
              <a:t>ethics codes</a:t>
            </a:r>
            <a:r>
              <a:rPr lang="en-US" dirty="0"/>
              <a:t> that uniformly forbid </a:t>
            </a:r>
            <a:r>
              <a:rPr lang="en-US" dirty="0" smtClean="0"/>
              <a:t>conf</a:t>
            </a:r>
            <a:r>
              <a:rPr lang="en-US" dirty="0"/>
              <a:t>l</a:t>
            </a:r>
            <a:r>
              <a:rPr lang="en-US" dirty="0" smtClean="0"/>
              <a:t>icts </a:t>
            </a:r>
            <a:r>
              <a:rPr lang="en-US" dirty="0"/>
              <a:t>of interest. Some </a:t>
            </a:r>
            <a:r>
              <a:rPr lang="en-US" dirty="0" smtClean="0"/>
              <a:t>of the </a:t>
            </a:r>
            <a:r>
              <a:rPr lang="en-US" dirty="0"/>
              <a:t>codes have very explicit statements that can help determine whether or </a:t>
            </a:r>
            <a:r>
              <a:rPr lang="en-US" dirty="0" smtClean="0"/>
              <a:t>not your </a:t>
            </a:r>
            <a:r>
              <a:rPr lang="en-US" dirty="0"/>
              <a:t>situation is a </a:t>
            </a:r>
            <a:r>
              <a:rPr lang="en-US" dirty="0" smtClean="0"/>
              <a:t>conf</a:t>
            </a:r>
            <a:r>
              <a:rPr lang="en-US" dirty="0"/>
              <a:t>l</a:t>
            </a:r>
            <a:r>
              <a:rPr lang="en-US" dirty="0" smtClean="0"/>
              <a:t>ict </a:t>
            </a:r>
            <a:r>
              <a:rPr lang="en-US" dirty="0"/>
              <a:t>of interest</a:t>
            </a:r>
            <a:r>
              <a:rPr lang="en-US" dirty="0" smtClean="0"/>
              <a:t>.</a:t>
            </a:r>
            <a:endParaRPr lang="en-US" dirty="0"/>
          </a:p>
        </p:txBody>
      </p:sp>
    </p:spTree>
    <p:extLst>
      <p:ext uri="{BB962C8B-B14F-4D97-AF65-F5344CB8AC3E}">
        <p14:creationId xmlns:p14="http://schemas.microsoft.com/office/powerpoint/2010/main" val="16254232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20000"/>
          </a:bodyPr>
          <a:lstStyle/>
          <a:p>
            <a:r>
              <a:rPr lang="en-US" b="1" dirty="0">
                <a:solidFill>
                  <a:srgbClr val="FF0000"/>
                </a:solidFill>
              </a:rPr>
              <a:t>Competitive </a:t>
            </a:r>
            <a:r>
              <a:rPr lang="en-US" b="1" dirty="0" smtClean="0">
                <a:solidFill>
                  <a:srgbClr val="FF0000"/>
                </a:solidFill>
              </a:rPr>
              <a:t>Bidding</a:t>
            </a:r>
            <a:endParaRPr lang="en-US" dirty="0">
              <a:solidFill>
                <a:srgbClr val="FF0000"/>
              </a:solidFill>
            </a:endParaRPr>
          </a:p>
          <a:p>
            <a:r>
              <a:rPr lang="en-US" dirty="0"/>
              <a:t>Historically, the codes of ethics of the engineering societies included a </a:t>
            </a:r>
            <a:r>
              <a:rPr lang="en-US" dirty="0" smtClean="0"/>
              <a:t>prohibition on </a:t>
            </a:r>
            <a:r>
              <a:rPr lang="en-US" dirty="0"/>
              <a:t>competitive bidding for engineering services. This ban mirrored similar prohibitions in the codes of ethics of other professions such as law and medicine and forbid </a:t>
            </a:r>
            <a:r>
              <a:rPr lang="en-US" b="1" dirty="0"/>
              <a:t>engineers to compete for engineering work</a:t>
            </a:r>
            <a:r>
              <a:rPr lang="en-US" dirty="0"/>
              <a:t> based on submitting price </a:t>
            </a:r>
            <a:r>
              <a:rPr lang="en-US" dirty="0" smtClean="0"/>
              <a:t>proposals rather </a:t>
            </a:r>
            <a:r>
              <a:rPr lang="en-US" dirty="0"/>
              <a:t>than soliciting work and charging customers based on a </a:t>
            </a:r>
            <a:r>
              <a:rPr lang="en-US" dirty="0" smtClean="0"/>
              <a:t>fixed </a:t>
            </a:r>
            <a:r>
              <a:rPr lang="en-US" dirty="0"/>
              <a:t>fee structure</a:t>
            </a:r>
            <a:r>
              <a:rPr lang="en-US" dirty="0" smtClean="0"/>
              <a:t>.</a:t>
            </a:r>
          </a:p>
          <a:p>
            <a:r>
              <a:rPr lang="en-US" dirty="0"/>
              <a:t>Competitive bidding was prohibited for several reasons. </a:t>
            </a:r>
            <a:r>
              <a:rPr lang="en-US" b="1" dirty="0"/>
              <a:t>Primarily, bidding </a:t>
            </a:r>
            <a:r>
              <a:rPr lang="en-US" b="1" dirty="0" smtClean="0"/>
              <a:t>was considered </a:t>
            </a:r>
            <a:r>
              <a:rPr lang="en-US" b="1" dirty="0"/>
              <a:t>to be </a:t>
            </a:r>
            <a:r>
              <a:rPr lang="en-US" b="1" dirty="0" smtClean="0"/>
              <a:t>undignif</a:t>
            </a:r>
            <a:r>
              <a:rPr lang="en-US" b="1" dirty="0"/>
              <a:t>i</a:t>
            </a:r>
            <a:r>
              <a:rPr lang="en-US" b="1" dirty="0" smtClean="0"/>
              <a:t>ed</a:t>
            </a:r>
            <a:r>
              <a:rPr lang="en-US" dirty="0" smtClean="0"/>
              <a:t> </a:t>
            </a:r>
            <a:r>
              <a:rPr lang="en-US" dirty="0"/>
              <a:t>and not at all in keeping with the image that the engineering profession desired to put forth to the public. </a:t>
            </a:r>
            <a:endParaRPr lang="en-US" dirty="0" smtClean="0"/>
          </a:p>
          <a:p>
            <a:r>
              <a:rPr lang="en-US" dirty="0"/>
              <a:t>In addition, there were concerns that if engineers engaged in competitive bidding, it would lead to price </a:t>
            </a:r>
            <a:r>
              <a:rPr lang="en-US" dirty="0" smtClean="0"/>
              <a:t>being the </a:t>
            </a:r>
            <a:r>
              <a:rPr lang="en-US" dirty="0"/>
              <a:t>most </a:t>
            </a:r>
            <a:r>
              <a:rPr lang="en-US" dirty="0" smtClean="0"/>
              <a:t>signif</a:t>
            </a:r>
            <a:r>
              <a:rPr lang="en-US" dirty="0"/>
              <a:t>i</a:t>
            </a:r>
            <a:r>
              <a:rPr lang="en-US" dirty="0" smtClean="0"/>
              <a:t>cant </a:t>
            </a:r>
            <a:r>
              <a:rPr lang="en-US" dirty="0"/>
              <a:t>(or perhaps only) basis for awarding engineering contracts</a:t>
            </a:r>
            <a:r>
              <a:rPr lang="en-US" dirty="0" smtClean="0"/>
              <a:t>.</a:t>
            </a:r>
            <a:r>
              <a:rPr lang="en-US" dirty="0"/>
              <a:t> This could lead to engineers cutting corners on design work and could </a:t>
            </a:r>
            <a:r>
              <a:rPr lang="en-US" dirty="0" smtClean="0"/>
              <a:t>ultimately </a:t>
            </a:r>
            <a:r>
              <a:rPr lang="en-US" b="1" dirty="0" smtClean="0"/>
              <a:t>undermine </a:t>
            </a:r>
            <a:r>
              <a:rPr lang="en-US" b="1" dirty="0"/>
              <a:t>engineers’ duty to protect the safety and welfare of the public</a:t>
            </a:r>
            <a:r>
              <a:rPr lang="en-US" b="1" dirty="0" smtClean="0"/>
              <a:t>.</a:t>
            </a:r>
            <a:endParaRPr lang="en-US" dirty="0"/>
          </a:p>
        </p:txBody>
      </p:sp>
    </p:spTree>
    <p:extLst>
      <p:ext uri="{BB962C8B-B14F-4D97-AF65-F5344CB8AC3E}">
        <p14:creationId xmlns:p14="http://schemas.microsoft.com/office/powerpoint/2010/main" val="12760049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a:t>The competitive bidding process also creates ethical concerns from the perspective of an engineer’s prospective clients. For example, how does a potential client effectively weigh the relative importance of cost,</a:t>
            </a:r>
            <a:r>
              <a:rPr lang="en-US" b="1" dirty="0"/>
              <a:t> the </a:t>
            </a:r>
            <a:r>
              <a:rPr lang="en-US" b="1" dirty="0" smtClean="0"/>
              <a:t>qualif</a:t>
            </a:r>
            <a:r>
              <a:rPr lang="en-US" b="1" dirty="0"/>
              <a:t>i</a:t>
            </a:r>
            <a:r>
              <a:rPr lang="en-US" b="1" dirty="0" smtClean="0"/>
              <a:t>cations </a:t>
            </a:r>
            <a:r>
              <a:rPr lang="en-US" b="1" dirty="0"/>
              <a:t>of the</a:t>
            </a:r>
            <a:br>
              <a:rPr lang="en-US" b="1" dirty="0"/>
            </a:br>
            <a:r>
              <a:rPr lang="en-US" b="1" dirty="0"/>
              <a:t>engineer, and the proposed approach </a:t>
            </a:r>
            <a:r>
              <a:rPr lang="en-US" b="1" dirty="0" smtClean="0"/>
              <a:t>in </a:t>
            </a:r>
            <a:r>
              <a:rPr lang="en-US" dirty="0" smtClean="0"/>
              <a:t>determining </a:t>
            </a:r>
            <a:r>
              <a:rPr lang="en-US" dirty="0"/>
              <a:t>which engineer wins the job?</a:t>
            </a:r>
            <a:br>
              <a:rPr lang="en-US" dirty="0"/>
            </a:br>
            <a:r>
              <a:rPr lang="en-US" dirty="0"/>
              <a:t>And, how does the potential client ensure that the decision process is fair, </a:t>
            </a:r>
            <a:r>
              <a:rPr lang="en-US" b="1" dirty="0" smtClean="0"/>
              <a:t>especially since </a:t>
            </a:r>
            <a:r>
              <a:rPr lang="en-US" b="1" dirty="0"/>
              <a:t>it is easy to skew the results?</a:t>
            </a: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18626214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a:t>PROFESSIONAL </a:t>
            </a:r>
            <a:r>
              <a:rPr lang="en-US" b="1" dirty="0" smtClean="0"/>
              <a:t>RIGHTS</a:t>
            </a:r>
            <a:endParaRPr lang="en-US" dirty="0"/>
          </a:p>
        </p:txBody>
      </p:sp>
      <p:sp>
        <p:nvSpPr>
          <p:cNvPr id="3" name="Content Placeholder 2"/>
          <p:cNvSpPr>
            <a:spLocks noGrp="1"/>
          </p:cNvSpPr>
          <p:nvPr>
            <p:ph idx="1"/>
          </p:nvPr>
        </p:nvSpPr>
        <p:spPr>
          <a:xfrm>
            <a:off x="0" y="990600"/>
            <a:ext cx="9144000" cy="5867400"/>
          </a:xfrm>
        </p:spPr>
        <p:txBody>
          <a:bodyPr>
            <a:normAutofit fontScale="85000" lnSpcReduction="10000"/>
          </a:bodyPr>
          <a:lstStyle/>
          <a:p>
            <a:r>
              <a:rPr lang="en-US" dirty="0"/>
              <a:t>Not all of these rights come about due to the professional status </a:t>
            </a:r>
            <a:r>
              <a:rPr lang="en-US" dirty="0" smtClean="0"/>
              <a:t>of engineering.</a:t>
            </a:r>
          </a:p>
          <a:p>
            <a:r>
              <a:rPr lang="en-US" dirty="0" smtClean="0"/>
              <a:t> </a:t>
            </a:r>
            <a:r>
              <a:rPr lang="en-US" dirty="0"/>
              <a:t>There are rights that individuals have regardless of the </a:t>
            </a:r>
            <a:r>
              <a:rPr lang="en-US" dirty="0" smtClean="0"/>
              <a:t>professional </a:t>
            </a:r>
            <a:r>
              <a:rPr lang="en-US" dirty="0"/>
              <a:t>status, including </a:t>
            </a:r>
            <a:endParaRPr lang="en-US" dirty="0" smtClean="0"/>
          </a:p>
          <a:p>
            <a:pPr marL="514350" indent="-514350">
              <a:buFont typeface="+mj-lt"/>
              <a:buAutoNum type="arabicPeriod"/>
            </a:pPr>
            <a:r>
              <a:rPr lang="en-US" dirty="0" smtClean="0"/>
              <a:t>the </a:t>
            </a:r>
            <a:r>
              <a:rPr lang="en-US" dirty="0"/>
              <a:t>right to privacy</a:t>
            </a:r>
            <a:r>
              <a:rPr lang="en-US" dirty="0" smtClean="0"/>
              <a:t>,</a:t>
            </a:r>
          </a:p>
          <a:p>
            <a:pPr marL="514350" indent="-514350">
              <a:buFont typeface="+mj-lt"/>
              <a:buAutoNum type="arabicPeriod"/>
            </a:pPr>
            <a:r>
              <a:rPr lang="en-US" dirty="0" smtClean="0"/>
              <a:t> </a:t>
            </a:r>
            <a:r>
              <a:rPr lang="en-US" dirty="0"/>
              <a:t>the right to participate in activities of </a:t>
            </a:r>
            <a:r>
              <a:rPr lang="en-US" dirty="0" smtClean="0"/>
              <a:t>one’s own </a:t>
            </a:r>
            <a:r>
              <a:rPr lang="en-US" dirty="0"/>
              <a:t>choosing outside of work, </a:t>
            </a:r>
            <a:endParaRPr lang="en-US" dirty="0" smtClean="0"/>
          </a:p>
          <a:p>
            <a:pPr marL="514350" indent="-514350">
              <a:buFont typeface="+mj-lt"/>
              <a:buAutoNum type="arabicPeriod"/>
            </a:pPr>
            <a:r>
              <a:rPr lang="en-US" dirty="0" smtClean="0"/>
              <a:t>the </a:t>
            </a:r>
            <a:r>
              <a:rPr lang="en-US" dirty="0"/>
              <a:t>right to reasonably object to company </a:t>
            </a:r>
            <a:r>
              <a:rPr lang="en-US" dirty="0" smtClean="0"/>
              <a:t>policies without </a:t>
            </a:r>
            <a:r>
              <a:rPr lang="en-US" dirty="0"/>
              <a:t>fear of retribution, </a:t>
            </a:r>
            <a:endParaRPr lang="en-US" dirty="0" smtClean="0"/>
          </a:p>
          <a:p>
            <a:r>
              <a:rPr lang="en-US" dirty="0">
                <a:solidFill>
                  <a:srgbClr val="FF0000"/>
                </a:solidFill>
              </a:rPr>
              <a:t>The most fundamental right of an engineer is the right of professional </a:t>
            </a:r>
            <a:r>
              <a:rPr lang="en-US" dirty="0" smtClean="0">
                <a:solidFill>
                  <a:srgbClr val="FF0000"/>
                </a:solidFill>
              </a:rPr>
              <a:t>conscience.</a:t>
            </a:r>
            <a:r>
              <a:rPr lang="en-US" dirty="0"/>
              <a:t> This involves the right to exercise professional judgment in discharging one’s duties and to exercise this judgment in </a:t>
            </a:r>
            <a:r>
              <a:rPr lang="en-US" dirty="0" smtClean="0"/>
              <a:t>an ethical </a:t>
            </a:r>
            <a:r>
              <a:rPr lang="en-US" dirty="0"/>
              <a:t>manner</a:t>
            </a:r>
            <a:r>
              <a:rPr lang="en-US" dirty="0" smtClean="0"/>
              <a:t>.</a:t>
            </a:r>
          </a:p>
          <a:p>
            <a:r>
              <a:rPr lang="en-US" b="1" dirty="0">
                <a:solidFill>
                  <a:srgbClr val="FF0000"/>
                </a:solidFill>
              </a:rPr>
              <a:t>Right of Conscientious </a:t>
            </a:r>
            <a:r>
              <a:rPr lang="en-US" b="1" dirty="0" smtClean="0">
                <a:solidFill>
                  <a:srgbClr val="FF0000"/>
                </a:solidFill>
              </a:rPr>
              <a:t>Refusal.</a:t>
            </a:r>
            <a:endParaRPr lang="en-US" dirty="0"/>
          </a:p>
        </p:txBody>
      </p:sp>
    </p:spTree>
    <p:extLst>
      <p:ext uri="{BB962C8B-B14F-4D97-AF65-F5344CB8AC3E}">
        <p14:creationId xmlns:p14="http://schemas.microsoft.com/office/powerpoint/2010/main" val="24985595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60197679AE3F74D8D79D14F1145824D" ma:contentTypeVersion="2" ma:contentTypeDescription="Create a new document." ma:contentTypeScope="" ma:versionID="6699ab424d959f7a878226809878946d">
  <xsd:schema xmlns:xsd="http://www.w3.org/2001/XMLSchema" xmlns:xs="http://www.w3.org/2001/XMLSchema" xmlns:p="http://schemas.microsoft.com/office/2006/metadata/properties" xmlns:ns2="4da993b0-52b2-4576-83be-88b75de12a37" targetNamespace="http://schemas.microsoft.com/office/2006/metadata/properties" ma:root="true" ma:fieldsID="651a1c06e5d80d2f16a5aa424b453867" ns2:_="">
    <xsd:import namespace="4da993b0-52b2-4576-83be-88b75de12a3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a993b0-52b2-4576-83be-88b75de12a3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64C904E-B432-4718-9B37-86C29AC827BC}"/>
</file>

<file path=customXml/itemProps2.xml><?xml version="1.0" encoding="utf-8"?>
<ds:datastoreItem xmlns:ds="http://schemas.openxmlformats.org/officeDocument/2006/customXml" ds:itemID="{5C34ED8B-9D6F-48D7-B0EC-2DB309BFD983}"/>
</file>

<file path=customXml/itemProps3.xml><?xml version="1.0" encoding="utf-8"?>
<ds:datastoreItem xmlns:ds="http://schemas.openxmlformats.org/officeDocument/2006/customXml" ds:itemID="{471FF045-9708-4661-886A-9141A0861890}"/>
</file>

<file path=docProps/app.xml><?xml version="1.0" encoding="utf-8"?>
<Properties xmlns="http://schemas.openxmlformats.org/officeDocument/2006/extended-properties" xmlns:vt="http://schemas.openxmlformats.org/officeDocument/2006/docPropsVTypes">
  <TotalTime>3406</TotalTime>
  <Words>2004</Words>
  <Application>Microsoft Office PowerPoint</Application>
  <PresentationFormat>On-screen Show (4:3)</PresentationFormat>
  <Paragraphs>72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The Rights and Responsibilities of Engineers </vt:lpstr>
      <vt:lpstr>INTRODUCTION</vt:lpstr>
      <vt:lpstr>PROFESSIONAL RESPONSIBILITIES</vt:lpstr>
      <vt:lpstr>PowerPoint Presentation</vt:lpstr>
      <vt:lpstr>PowerPoint Presentation</vt:lpstr>
      <vt:lpstr>PowerPoint Presentation</vt:lpstr>
      <vt:lpstr>PowerPoint Presentation</vt:lpstr>
      <vt:lpstr>PowerPoint Presentation</vt:lpstr>
      <vt:lpstr>PROFESSIONAL RIGHTS</vt:lpstr>
      <vt:lpstr>PowerPoint Presentation</vt:lpstr>
      <vt:lpstr>Engineers and the Defense Industry</vt:lpstr>
      <vt:lpstr>PowerPoint Presentation</vt:lpstr>
      <vt:lpstr>WHISTLE-BLOWING</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Rights and Responsibilities of Engineers </dc:title>
  <dc:creator>Habib</dc:creator>
  <cp:lastModifiedBy>Windows User</cp:lastModifiedBy>
  <cp:revision>27</cp:revision>
  <dcterms:created xsi:type="dcterms:W3CDTF">2006-08-16T00:00:00Z</dcterms:created>
  <dcterms:modified xsi:type="dcterms:W3CDTF">2021-05-19T03:31:36Z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0x010100E60197679AE3F74D8D79D14F1145824D</vt:lpwstr>
  </property>
</Properties>
</file>