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Ethical </a:t>
            </a:r>
            <a:r>
              <a:rPr lang="en-US" dirty="0" smtClean="0"/>
              <a:t>Issues in Engineering</a:t>
            </a:r>
            <a:r>
              <a:rPr lang="en-US" dirty="0"/>
              <a:t> </a:t>
            </a:r>
            <a:r>
              <a:rPr lang="en-US" dirty="0" smtClean="0"/>
              <a:t>Practice</a:t>
            </a:r>
            <a:br>
              <a:rPr lang="en-US" dirty="0" smtClean="0"/>
            </a:br>
            <a:r>
              <a:rPr lang="en-US" dirty="0" smtClean="0"/>
              <a:t>Chapter 7</a:t>
            </a:r>
            <a:br>
              <a:rPr lang="en-US" dirty="0" smtClean="0"/>
            </a:br>
            <a:r>
              <a:rPr lang="en-US" dirty="0" smtClean="0"/>
              <a:t>Charles B. </a:t>
            </a:r>
            <a:r>
              <a:rPr lang="en-US" dirty="0" err="1" smtClean="0"/>
              <a:t>Fleddrman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21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COMPUTER </a:t>
            </a:r>
            <a:r>
              <a:rPr lang="en-US" b="1" dirty="0" smtClean="0"/>
              <a:t>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</a:t>
            </a:r>
            <a:r>
              <a:rPr lang="en-US" dirty="0" smtClean="0"/>
              <a:t>any </a:t>
            </a:r>
            <a:r>
              <a:rPr lang="en-US" dirty="0"/>
              <a:t>ethical </a:t>
            </a:r>
            <a:r>
              <a:rPr lang="en-US" dirty="0" smtClean="0"/>
              <a:t>problems associated </a:t>
            </a:r>
            <a:r>
              <a:rPr lang="en-US" dirty="0"/>
              <a:t>with computer use relate to </a:t>
            </a:r>
            <a:r>
              <a:rPr lang="en-US" b="1" dirty="0"/>
              <a:t>unauthorized use of information stored</a:t>
            </a:r>
            <a:r>
              <a:rPr lang="en-US" dirty="0"/>
              <a:t> </a:t>
            </a:r>
            <a:r>
              <a:rPr lang="en-US" dirty="0" smtClean="0"/>
              <a:t>on computer </a:t>
            </a:r>
            <a:r>
              <a:rPr lang="en-US" dirty="0"/>
              <a:t>databases and are thus related to the issues of </a:t>
            </a:r>
            <a:r>
              <a:rPr lang="en-US" dirty="0" smtClean="0"/>
              <a:t>conf</a:t>
            </a:r>
            <a:r>
              <a:rPr lang="en-US" dirty="0"/>
              <a:t>i</a:t>
            </a:r>
            <a:r>
              <a:rPr lang="en-US" dirty="0" smtClean="0"/>
              <a:t>dentiality </a:t>
            </a:r>
            <a:r>
              <a:rPr lang="en-US" dirty="0"/>
              <a:t>and proprietary information </a:t>
            </a:r>
            <a:endParaRPr lang="en-US" dirty="0" smtClean="0"/>
          </a:p>
          <a:p>
            <a:r>
              <a:rPr lang="en-US" dirty="0"/>
              <a:t>There are two broad categories of computer ethics problems: those in </a:t>
            </a:r>
            <a:r>
              <a:rPr lang="en-US" dirty="0" smtClean="0"/>
              <a:t>which the </a:t>
            </a:r>
            <a:r>
              <a:rPr lang="en-US" dirty="0"/>
              <a:t>computer is used to commit an </a:t>
            </a:r>
            <a:r>
              <a:rPr lang="en-US" b="1" dirty="0"/>
              <a:t>unethical act</a:t>
            </a:r>
            <a:r>
              <a:rPr lang="en-US" dirty="0"/>
              <a:t>, such as the use of a computer </a:t>
            </a:r>
            <a:r>
              <a:rPr lang="en-US" dirty="0" smtClean="0"/>
              <a:t>to hack </a:t>
            </a:r>
            <a:r>
              <a:rPr lang="en-US" dirty="0"/>
              <a:t>into a database and those in which the computer is used </a:t>
            </a:r>
            <a:r>
              <a:rPr lang="en-US" b="1" dirty="0"/>
              <a:t>as an </a:t>
            </a:r>
            <a:r>
              <a:rPr lang="en-US" b="1" dirty="0" smtClean="0"/>
              <a:t>engineering tool</a:t>
            </a:r>
            <a:r>
              <a:rPr lang="en-US" dirty="0"/>
              <a:t>, but is used </a:t>
            </a:r>
            <a:r>
              <a:rPr lang="en-US" dirty="0" smtClean="0"/>
              <a:t>improperly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8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Computers as a Tool for Unethical </a:t>
            </a:r>
            <a:r>
              <a:rPr lang="en-US" b="1" dirty="0" smtClean="0"/>
              <a:t>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Many </a:t>
            </a:r>
            <a:r>
              <a:rPr lang="en-US" dirty="0"/>
              <a:t>of these uses are </a:t>
            </a:r>
            <a:r>
              <a:rPr lang="en-US" dirty="0" smtClean="0"/>
              <a:t>merely extensions </a:t>
            </a:r>
            <a:r>
              <a:rPr lang="en-US" dirty="0"/>
              <a:t>to computers of other types of unethical acts. For example, computers </a:t>
            </a:r>
            <a:r>
              <a:rPr lang="en-US" dirty="0" smtClean="0"/>
              <a:t>can be </a:t>
            </a:r>
            <a:r>
              <a:rPr lang="en-US" dirty="0"/>
              <a:t>used to </a:t>
            </a:r>
            <a:r>
              <a:rPr lang="en-US" b="1" dirty="0"/>
              <a:t>more </a:t>
            </a:r>
            <a:r>
              <a:rPr lang="en-US" b="1" dirty="0" smtClean="0"/>
              <a:t>efficiently </a:t>
            </a:r>
            <a:r>
              <a:rPr lang="en-US" b="1" dirty="0"/>
              <a:t>steal money</a:t>
            </a:r>
            <a:r>
              <a:rPr lang="en-US" dirty="0"/>
              <a:t> from a bank. A more traditional </a:t>
            </a:r>
            <a:r>
              <a:rPr lang="en-US" dirty="0" smtClean="0"/>
              <a:t>bank-robbery method </a:t>
            </a:r>
            <a:r>
              <a:rPr lang="en-US" dirty="0"/>
              <a:t>is to put on a mask, hand a note to a bank teller, show your gun, and walk </a:t>
            </a:r>
            <a:r>
              <a:rPr lang="en-US" dirty="0" smtClean="0"/>
              <a:t>away with </a:t>
            </a:r>
            <a:r>
              <a:rPr lang="en-US" dirty="0"/>
              <a:t>some cash. Computers can be used to make bank robbery easier to perform </a:t>
            </a:r>
            <a:r>
              <a:rPr lang="en-US" dirty="0" smtClean="0"/>
              <a:t>and harder </a:t>
            </a:r>
            <a:r>
              <a:rPr lang="en-US" dirty="0"/>
              <a:t>to trace</a:t>
            </a:r>
            <a:r>
              <a:rPr lang="en-US" dirty="0" smtClean="0"/>
              <a:t>.</a:t>
            </a:r>
          </a:p>
          <a:p>
            <a:r>
              <a:rPr lang="en-US" dirty="0"/>
              <a:t>Using a computer, a criminal can also make it </a:t>
            </a:r>
            <a:r>
              <a:rPr lang="en-US" dirty="0" smtClean="0"/>
              <a:t>difficult </a:t>
            </a:r>
            <a:r>
              <a:rPr lang="en-US" dirty="0"/>
              <a:t>for the theft to </a:t>
            </a:r>
            <a:r>
              <a:rPr lang="en-US" b="1" dirty="0"/>
              <a:t>be detected</a:t>
            </a:r>
            <a:r>
              <a:rPr lang="en-US" dirty="0"/>
              <a:t> and traced</a:t>
            </a:r>
            <a:r>
              <a:rPr lang="en-US" dirty="0" smtClean="0"/>
              <a:t>.</a:t>
            </a:r>
          </a:p>
          <a:p>
            <a:r>
              <a:rPr lang="en-US" dirty="0"/>
              <a:t>The difference between these two types of robbery is that the use of </a:t>
            </a:r>
            <a:r>
              <a:rPr lang="en-US" dirty="0" smtClean="0"/>
              <a:t>the </a:t>
            </a:r>
            <a:r>
              <a:rPr lang="en-US" b="1" dirty="0" smtClean="0"/>
              <a:t>computer makes the crime impersonal.</a:t>
            </a:r>
            <a:r>
              <a:rPr lang="en-US" dirty="0" smtClean="0"/>
              <a:t> </a:t>
            </a:r>
            <a:r>
              <a:rPr lang="en-US" dirty="0"/>
              <a:t>The criminal never comes face to face </a:t>
            </a:r>
            <a:r>
              <a:rPr lang="en-US" dirty="0" smtClean="0"/>
              <a:t>with the </a:t>
            </a:r>
            <a:r>
              <a:rPr lang="en-US" dirty="0"/>
              <a:t>victim. In addition, the use of the computer makes it easier to steal from a </a:t>
            </a:r>
            <a:r>
              <a:rPr lang="en-US" dirty="0" smtClean="0"/>
              <a:t>wide variety </a:t>
            </a:r>
            <a:r>
              <a:rPr lang="en-US" dirty="0"/>
              <a:t>of people. </a:t>
            </a:r>
          </a:p>
        </p:txBody>
      </p:sp>
    </p:spTree>
    <p:extLst>
      <p:ext uri="{BB962C8B-B14F-4D97-AF65-F5344CB8AC3E}">
        <p14:creationId xmlns:p14="http://schemas.microsoft.com/office/powerpoint/2010/main" val="10607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2300" dirty="0"/>
              <a:t>Similar computer ethics issues arise with regard to privacy. It is widely held </a:t>
            </a:r>
            <a:r>
              <a:rPr lang="en-US" sz="2300" dirty="0" smtClean="0"/>
              <a:t>that certain </a:t>
            </a:r>
            <a:r>
              <a:rPr lang="en-US" sz="2300" dirty="0"/>
              <a:t>information is private and cannot be divulged without consent. </a:t>
            </a:r>
            <a:endParaRPr lang="en-US" sz="2300" dirty="0" smtClean="0"/>
          </a:p>
          <a:p>
            <a:r>
              <a:rPr lang="en-US" sz="2300" dirty="0" smtClean="0"/>
              <a:t>Computers did </a:t>
            </a:r>
            <a:r>
              <a:rPr lang="en-US" sz="2300" dirty="0"/>
              <a:t>not create the issues involved in privacy, but they certainly have </a:t>
            </a:r>
            <a:r>
              <a:rPr lang="en-US" sz="2300" dirty="0" smtClean="0"/>
              <a:t>exacerbated them</a:t>
            </a:r>
            <a:r>
              <a:rPr lang="en-US" sz="2300" dirty="0"/>
              <a:t>. </a:t>
            </a:r>
            <a:endParaRPr lang="en-US" sz="2300" dirty="0" smtClean="0"/>
          </a:p>
          <a:p>
            <a:r>
              <a:rPr lang="en-US" sz="2300" dirty="0"/>
              <a:t>Computers make privacy more </a:t>
            </a:r>
            <a:r>
              <a:rPr lang="en-US" sz="2300" dirty="0" smtClean="0"/>
              <a:t>difficult </a:t>
            </a:r>
            <a:r>
              <a:rPr lang="en-US" sz="2300" dirty="0"/>
              <a:t>to </a:t>
            </a:r>
            <a:r>
              <a:rPr lang="en-US" sz="2300" dirty="0" smtClean="0"/>
              <a:t>protect.</a:t>
            </a:r>
          </a:p>
          <a:p>
            <a:r>
              <a:rPr lang="en-US" sz="2300" dirty="0"/>
              <a:t>By privacy, we mean the basic right of an individual to control access to and </a:t>
            </a:r>
            <a:r>
              <a:rPr lang="en-US" sz="2300" dirty="0" smtClean="0"/>
              <a:t>use of </a:t>
            </a:r>
            <a:r>
              <a:rPr lang="en-US" sz="2300" dirty="0"/>
              <a:t>information about </a:t>
            </a:r>
            <a:r>
              <a:rPr lang="en-US" sz="2300" dirty="0" smtClean="0"/>
              <a:t>himself </a:t>
            </a:r>
            <a:r>
              <a:rPr lang="en-US" sz="2300" dirty="0"/>
              <a:t>[Martin and </a:t>
            </a:r>
            <a:r>
              <a:rPr lang="en-US" sz="2300" dirty="0" err="1"/>
              <a:t>Schinzinger</a:t>
            </a:r>
            <a:r>
              <a:rPr lang="en-US" sz="2300" dirty="0"/>
              <a:t>, 2000</a:t>
            </a:r>
            <a:r>
              <a:rPr lang="en-US" sz="2300" dirty="0" smtClean="0"/>
              <a:t>].</a:t>
            </a:r>
            <a:endParaRPr lang="en-US" sz="2300" dirty="0"/>
          </a:p>
          <a:p>
            <a:r>
              <a:rPr lang="en-US" sz="2300" b="1" dirty="0"/>
              <a:t>Why is privacy </a:t>
            </a:r>
            <a:r>
              <a:rPr lang="en-US" sz="2300" b="1" dirty="0" smtClean="0"/>
              <a:t>an ethical </a:t>
            </a:r>
            <a:r>
              <a:rPr lang="en-US" sz="2300" b="1" dirty="0"/>
              <a:t>issue?</a:t>
            </a:r>
            <a:r>
              <a:rPr lang="en-US" sz="2300" dirty="0"/>
              <a:t> Invasions of privacy can be harmful to an individual in two ways. </a:t>
            </a:r>
            <a:endParaRPr lang="en-US" sz="2300" dirty="0" smtClean="0"/>
          </a:p>
          <a:p>
            <a:r>
              <a:rPr lang="en-US" sz="2300" b="1" dirty="0" smtClean="0"/>
              <a:t>First</a:t>
            </a:r>
            <a:r>
              <a:rPr lang="en-US" sz="2300" dirty="0" smtClean="0"/>
              <a:t>, the </a:t>
            </a:r>
            <a:r>
              <a:rPr lang="en-US" sz="2300" dirty="0"/>
              <a:t>leaking of private information can lead to an individual’s being harassed </a:t>
            </a:r>
            <a:r>
              <a:rPr lang="en-US" sz="2300" dirty="0" smtClean="0"/>
              <a:t>or blackmailed</a:t>
            </a:r>
            <a:r>
              <a:rPr lang="en-US" sz="2300" dirty="0"/>
              <a:t>. In its simplest form, this harassment may come in the form of </a:t>
            </a:r>
            <a:r>
              <a:rPr lang="en-US" sz="2300" dirty="0" smtClean="0"/>
              <a:t>repeated phone </a:t>
            </a:r>
            <a:r>
              <a:rPr lang="en-US" sz="2300" dirty="0"/>
              <a:t>calls from telemarketers who have obtained information about an individual’s spending </a:t>
            </a:r>
            <a:r>
              <a:rPr lang="en-US" sz="2300" dirty="0" smtClean="0"/>
              <a:t>habits</a:t>
            </a:r>
          </a:p>
          <a:p>
            <a:r>
              <a:rPr lang="en-US" sz="2300" b="1" dirty="0" smtClean="0"/>
              <a:t>Second</a:t>
            </a:r>
            <a:r>
              <a:rPr lang="en-US" sz="2300" dirty="0"/>
              <a:t>, personal information can also be considered personal property. </a:t>
            </a:r>
            <a:r>
              <a:rPr lang="en-US" sz="2300" dirty="0" smtClean="0"/>
              <a:t>As such</a:t>
            </a:r>
            <a:r>
              <a:rPr lang="en-US" sz="2300" dirty="0"/>
              <a:t>, any unauthorized use of this information is theft. This same principle </a:t>
            </a:r>
            <a:r>
              <a:rPr lang="en-US" sz="2300" dirty="0" smtClean="0"/>
              <a:t>applies to </a:t>
            </a:r>
            <a:r>
              <a:rPr lang="en-US" sz="2300" dirty="0"/>
              <a:t>proprietary information of a corporation</a:t>
            </a:r>
            <a:r>
              <a:rPr lang="en-US" sz="2300" dirty="0" smtClean="0"/>
              <a:t>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65452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Ethical issues also arise when computers are used for “hacking.” This has </a:t>
            </a:r>
            <a:r>
              <a:rPr lang="en-US" dirty="0" smtClean="0"/>
              <a:t>been widely </a:t>
            </a:r>
            <a:r>
              <a:rPr lang="en-US" dirty="0"/>
              <a:t>reported in the newspapers and in popular culture, sometimes with </a:t>
            </a:r>
            <a:r>
              <a:rPr lang="en-US" dirty="0" smtClean="0"/>
              <a:t>the “hacker</a:t>
            </a:r>
            <a:r>
              <a:rPr lang="en-US" dirty="0"/>
              <a:t>” being portrayed as heroic.</a:t>
            </a:r>
            <a:r>
              <a:rPr lang="en-US" b="1" dirty="0"/>
              <a:t> Hacking comes in many forms:</a:t>
            </a:r>
            <a:r>
              <a:rPr lang="en-US" dirty="0"/>
              <a:t> gaining unauthorized access to a database, implanting false information in a database or </a:t>
            </a:r>
            <a:r>
              <a:rPr lang="en-US" dirty="0" smtClean="0"/>
              <a:t>altering existing </a:t>
            </a:r>
            <a:r>
              <a:rPr lang="en-US" dirty="0"/>
              <a:t>information, and disseminating viruses over the Internet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issuance of computer viruses</a:t>
            </a:r>
            <a:r>
              <a:rPr lang="en-US" dirty="0"/>
              <a:t> is also unethical. These viruses </a:t>
            </a:r>
            <a:r>
              <a:rPr lang="en-US" dirty="0" smtClean="0"/>
              <a:t>frequently destroy </a:t>
            </a:r>
            <a:r>
              <a:rPr lang="en-US" dirty="0"/>
              <a:t>data stored on computers. In extreme cases, this act could lead to </a:t>
            </a:r>
            <a:r>
              <a:rPr lang="en-US" dirty="0" smtClean="0"/>
              <a:t>deaths when </a:t>
            </a:r>
            <a:r>
              <a:rPr lang="en-US" dirty="0"/>
              <a:t>hospital records or equipment are </a:t>
            </a:r>
            <a:r>
              <a:rPr lang="en-US" dirty="0" smtClean="0"/>
              <a:t>compromised.</a:t>
            </a:r>
          </a:p>
          <a:p>
            <a:r>
              <a:rPr lang="en-US" dirty="0"/>
              <a:t>Oftentimes, hackers are not being malicious, but are simply trying to </a:t>
            </a:r>
            <a:r>
              <a:rPr lang="en-US" b="1" dirty="0"/>
              <a:t>“push </a:t>
            </a:r>
            <a:r>
              <a:rPr lang="en-US" b="1" dirty="0" smtClean="0"/>
              <a:t>the envelope</a:t>
            </a:r>
            <a:r>
              <a:rPr lang="en-US" b="1" dirty="0"/>
              <a:t>”</a:t>
            </a:r>
            <a:r>
              <a:rPr lang="en-US" dirty="0"/>
              <a:t> and see what they and their computers are capable of. Nevertheless,</a:t>
            </a:r>
            <a:br>
              <a:rPr lang="en-US" dirty="0"/>
            </a:br>
            <a:r>
              <a:rPr lang="en-US" dirty="0"/>
              <a:t>hacking is an unethical use of computers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9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Computers as an Engineering </a:t>
            </a:r>
            <a:r>
              <a:rPr lang="en-US" b="1" dirty="0" smtClean="0"/>
              <a:t>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Computer Design </a:t>
            </a:r>
            <a:r>
              <a:rPr lang="en-US" b="1" i="1" dirty="0" smtClean="0">
                <a:solidFill>
                  <a:srgbClr val="FF0000"/>
                </a:solidFill>
              </a:rPr>
              <a:t>Tools </a:t>
            </a:r>
          </a:p>
          <a:p>
            <a:r>
              <a:rPr lang="en-US" dirty="0" smtClean="0"/>
              <a:t>Numerous </a:t>
            </a:r>
            <a:r>
              <a:rPr lang="en-US" dirty="0"/>
              <a:t>software packages are available for the design of engineered devices </a:t>
            </a:r>
            <a:r>
              <a:rPr lang="en-US" dirty="0" smtClean="0"/>
              <a:t>and structures</a:t>
            </a:r>
            <a:r>
              <a:rPr lang="en-US" dirty="0"/>
              <a:t>. This software includes </a:t>
            </a:r>
            <a:r>
              <a:rPr lang="en-US" b="1" dirty="0"/>
              <a:t>CAD/CAM, circuit analysis, </a:t>
            </a:r>
            <a:r>
              <a:rPr lang="en-US" b="1" dirty="0" smtClean="0"/>
              <a:t>finite </a:t>
            </a:r>
            <a:r>
              <a:rPr lang="en-US" b="1" dirty="0"/>
              <a:t>element </a:t>
            </a:r>
            <a:r>
              <a:rPr lang="en-US" b="1" dirty="0" smtClean="0"/>
              <a:t>analysis</a:t>
            </a:r>
            <a:r>
              <a:rPr lang="en-US" dirty="0" smtClean="0"/>
              <a:t>, structural </a:t>
            </a:r>
            <a:r>
              <a:rPr lang="en-US" dirty="0"/>
              <a:t>analysis, and other modeling and analysis </a:t>
            </a:r>
            <a:r>
              <a:rPr lang="en-US" dirty="0" smtClean="0"/>
              <a:t>programs.</a:t>
            </a:r>
            <a:endParaRPr lang="en-US" dirty="0"/>
          </a:p>
          <a:p>
            <a:r>
              <a:rPr lang="en-US" dirty="0" smtClean="0"/>
              <a:t>However</a:t>
            </a:r>
            <a:r>
              <a:rPr lang="en-US" dirty="0"/>
              <a:t>, the use of this type of software also leads to ethical </a:t>
            </a:r>
            <a:r>
              <a:rPr lang="en-US" dirty="0" smtClean="0"/>
              <a:t>issues.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b="1" dirty="0"/>
              <a:t>who is responsible when a </a:t>
            </a:r>
            <a:r>
              <a:rPr lang="en-US" b="1" dirty="0" smtClean="0"/>
              <a:t>flaw </a:t>
            </a:r>
            <a:r>
              <a:rPr lang="en-US" b="1" dirty="0"/>
              <a:t>in software</a:t>
            </a:r>
            <a:r>
              <a:rPr lang="en-US" dirty="0"/>
              <a:t> used to design a </a:t>
            </a:r>
            <a:r>
              <a:rPr lang="en-US" dirty="0" smtClean="0"/>
              <a:t>bridge leads </a:t>
            </a:r>
            <a:r>
              <a:rPr lang="en-US" dirty="0"/>
              <a:t>to the failure of the bridge? Is it the </a:t>
            </a:r>
            <a:r>
              <a:rPr lang="en-US" b="1" dirty="0"/>
              <a:t>fault of the engineer</a:t>
            </a:r>
            <a:r>
              <a:rPr lang="en-US" dirty="0"/>
              <a:t> who designed the</a:t>
            </a:r>
            <a:br>
              <a:rPr lang="en-US" dirty="0"/>
            </a:br>
            <a:r>
              <a:rPr lang="en-US" dirty="0"/>
              <a:t>bridge? Or is it the fault of the company that </a:t>
            </a:r>
            <a:r>
              <a:rPr lang="en-US" dirty="0" smtClean="0"/>
              <a:t>designed </a:t>
            </a:r>
            <a:r>
              <a:rPr lang="en-US" dirty="0"/>
              <a:t>and sold the defective software? Who is at fault when a software </a:t>
            </a:r>
            <a:r>
              <a:rPr lang="en-US" b="1" dirty="0"/>
              <a:t>package is used for a problem that it</a:t>
            </a:r>
            <a:r>
              <a:rPr lang="en-US" dirty="0"/>
              <a:t> </a:t>
            </a:r>
            <a:r>
              <a:rPr lang="en-US" dirty="0" smtClean="0"/>
              <a:t>isn’t really </a:t>
            </a:r>
            <a:r>
              <a:rPr lang="en-US" dirty="0"/>
              <a:t>suited for? What happens when existing software is used on a new and innovative engineering design that software hasn’t yet been developed for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13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r>
              <a:rPr lang="en-US" dirty="0"/>
              <a:t>These questions all have the same answer: </a:t>
            </a:r>
            <a:r>
              <a:rPr lang="en-US" b="1" dirty="0"/>
              <a:t>Software can never be a </a:t>
            </a:r>
            <a:r>
              <a:rPr lang="en-US" b="1" dirty="0" smtClean="0"/>
              <a:t>substitute for </a:t>
            </a:r>
            <a:r>
              <a:rPr lang="en-US" b="1" dirty="0"/>
              <a:t>good engineering judgment</a:t>
            </a:r>
            <a:r>
              <a:rPr lang="en-US" dirty="0"/>
              <a:t>. Clearly, the engineer who uses software in </a:t>
            </a:r>
            <a:r>
              <a:rPr lang="en-US" dirty="0" smtClean="0"/>
              <a:t>the design </a:t>
            </a:r>
            <a:r>
              <a:rPr lang="en-US" dirty="0"/>
              <a:t>process is still responsible for the designs that were generated and the testing that was done using a computer. Engineers must be careful to make sure </a:t>
            </a:r>
            <a:r>
              <a:rPr lang="en-US" dirty="0" smtClean="0"/>
              <a:t>that the </a:t>
            </a:r>
            <a:r>
              <a:rPr lang="en-US" dirty="0"/>
              <a:t>software is appropriate to the problem being worked on, and should be knowledgeable about the limitations and applicability of a software package. </a:t>
            </a:r>
            <a:endParaRPr lang="en-US" dirty="0" smtClean="0"/>
          </a:p>
          <a:p>
            <a:r>
              <a:rPr lang="en-US" b="1" dirty="0"/>
              <a:t>Finally, it is important to </a:t>
            </a:r>
            <a:r>
              <a:rPr lang="en-US" b="1" dirty="0" smtClean="0"/>
              <a:t>verify</a:t>
            </a:r>
            <a:r>
              <a:rPr lang="en-US" b="1" dirty="0"/>
              <a:t> </a:t>
            </a:r>
            <a:r>
              <a:rPr lang="en-US" b="1" dirty="0" smtClean="0"/>
              <a:t>the </a:t>
            </a:r>
            <a:r>
              <a:rPr lang="en-US" b="1" dirty="0"/>
              <a:t>results of a </a:t>
            </a:r>
            <a:r>
              <a:rPr lang="en-US" dirty="0"/>
              <a:t>computer-generated design or analysis. Sometimes it’s a great </a:t>
            </a:r>
            <a:r>
              <a:rPr lang="en-US" dirty="0" smtClean="0"/>
              <a:t>idea to </a:t>
            </a:r>
            <a:r>
              <a:rPr lang="en-US" dirty="0"/>
              <a:t>sit down with a piece of paper and a pencil to make sure that the output of </a:t>
            </a:r>
            <a:r>
              <a:rPr lang="en-US" dirty="0" smtClean="0"/>
              <a:t>a computer </a:t>
            </a:r>
            <a:r>
              <a:rPr lang="en-US" dirty="0"/>
              <a:t>program makes sense and is giving the right answer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10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/>
              <a:t>Computer software can also give an engineer the </a:t>
            </a:r>
            <a:r>
              <a:rPr lang="en-US" b="1" dirty="0"/>
              <a:t>illusion that she is </a:t>
            </a:r>
            <a:r>
              <a:rPr lang="en-US" b="1" dirty="0" smtClean="0"/>
              <a:t>qualif</a:t>
            </a:r>
            <a:r>
              <a:rPr lang="en-US" b="1" dirty="0"/>
              <a:t>i</a:t>
            </a:r>
            <a:r>
              <a:rPr lang="en-US" b="1" dirty="0" smtClean="0"/>
              <a:t>ed to do </a:t>
            </a:r>
            <a:r>
              <a:rPr lang="en-US" b="1" dirty="0"/>
              <a:t>a design in </a:t>
            </a:r>
            <a:r>
              <a:rPr lang="en-US" b="1" dirty="0" smtClean="0"/>
              <a:t>fields </a:t>
            </a:r>
            <a:r>
              <a:rPr lang="en-US" b="1" dirty="0"/>
              <a:t>beyond her expertise. </a:t>
            </a:r>
            <a:r>
              <a:rPr lang="en-US" dirty="0"/>
              <a:t>Software can be so easy to use that </a:t>
            </a:r>
            <a:r>
              <a:rPr lang="en-US" dirty="0" smtClean="0"/>
              <a:t>you might </a:t>
            </a:r>
            <a:r>
              <a:rPr lang="en-US" dirty="0"/>
              <a:t>imagine that by using it, you are competent in the area that it is designed for.</a:t>
            </a:r>
            <a:br>
              <a:rPr lang="en-US" dirty="0"/>
            </a:br>
            <a:r>
              <a:rPr lang="en-US" dirty="0"/>
              <a:t>However, it takes an expert in a </a:t>
            </a:r>
            <a:r>
              <a:rPr lang="en-US" dirty="0" smtClean="0"/>
              <a:t>field </a:t>
            </a:r>
            <a:r>
              <a:rPr lang="en-US" dirty="0"/>
              <a:t>to understand the limitations and </a:t>
            </a:r>
            <a:r>
              <a:rPr lang="en-US" dirty="0" smtClean="0"/>
              <a:t>appropriate use </a:t>
            </a:r>
            <a:r>
              <a:rPr lang="en-US" dirty="0"/>
              <a:t>of software in any engineering design.</a:t>
            </a:r>
            <a:br>
              <a:rPr lang="en-US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44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Integration of Computers into Engineered Systems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dirty="0"/>
              <a:t>Computers have also become a component of many engineered systems. </a:t>
            </a:r>
            <a:r>
              <a:rPr lang="en-US" b="1" dirty="0"/>
              <a:t>For example, modern automobiles contain multiple compute</a:t>
            </a:r>
            <a:r>
              <a:rPr lang="en-US" dirty="0"/>
              <a:t>rs, dedicated to </a:t>
            </a:r>
            <a:r>
              <a:rPr lang="en-US" dirty="0" smtClean="0"/>
              <a:t>specif</a:t>
            </a:r>
            <a:r>
              <a:rPr lang="en-US" dirty="0"/>
              <a:t>i</a:t>
            </a:r>
            <a:r>
              <a:rPr lang="en-US" dirty="0" smtClean="0"/>
              <a:t>c tasks. Computers </a:t>
            </a:r>
            <a:r>
              <a:rPr lang="en-US" dirty="0"/>
              <a:t>control the emissions and braking systems on automobiles and </a:t>
            </a:r>
            <a:r>
              <a:rPr lang="en-US" dirty="0" smtClean="0"/>
              <a:t>allow modern </a:t>
            </a:r>
            <a:r>
              <a:rPr lang="en-US" dirty="0"/>
              <a:t>vehicles to operate more </a:t>
            </a:r>
            <a:r>
              <a:rPr lang="en-US" dirty="0" smtClean="0"/>
              <a:t>efficiently </a:t>
            </a:r>
            <a:r>
              <a:rPr lang="en-US" dirty="0"/>
              <a:t>and safely. However, the ability to control aspects of system performance using software removes humans from the control loop. </a:t>
            </a:r>
            <a:endParaRPr lang="en-US" dirty="0" smtClean="0"/>
          </a:p>
          <a:p>
            <a:r>
              <a:rPr lang="en-US" b="1" dirty="0" smtClean="0"/>
              <a:t>There </a:t>
            </a:r>
            <a:r>
              <a:rPr lang="en-US" b="1" dirty="0"/>
              <a:t>are numerous examples of situations in which </a:t>
            </a:r>
            <a:r>
              <a:rPr lang="en-US" b="1" dirty="0" smtClean="0"/>
              <a:t>computerized systems </a:t>
            </a:r>
            <a:r>
              <a:rPr lang="en-US" b="1" dirty="0"/>
              <a:t>malfunctioned without giving the operator any indication </a:t>
            </a:r>
            <a:r>
              <a:rPr lang="en-US" dirty="0"/>
              <a:t>that a </a:t>
            </a:r>
            <a:r>
              <a:rPr lang="en-US" dirty="0" smtClean="0"/>
              <a:t>problem existed</a:t>
            </a:r>
            <a:r>
              <a:rPr lang="en-US" dirty="0"/>
              <a:t>. In some cases, the operator was unable to intervene to solve a </a:t>
            </a:r>
            <a:r>
              <a:rPr lang="en-US" dirty="0" smtClean="0"/>
              <a:t>problem because </a:t>
            </a:r>
            <a:r>
              <a:rPr lang="en-US" dirty="0"/>
              <a:t>the software design wouldn’t allow it. </a:t>
            </a:r>
            <a:endParaRPr lang="en-US" dirty="0" smtClean="0"/>
          </a:p>
          <a:p>
            <a:r>
              <a:rPr lang="en-US" b="1" dirty="0" smtClean="0"/>
              <a:t>It </a:t>
            </a:r>
            <a:r>
              <a:rPr lang="en-US" b="1" dirty="0"/>
              <a:t>is essential when designing </a:t>
            </a:r>
            <a:r>
              <a:rPr lang="en-US" b="1" dirty="0" smtClean="0"/>
              <a:t>systems with </a:t>
            </a:r>
            <a:r>
              <a:rPr lang="en-US" b="1" dirty="0"/>
              <a:t>embedded computers </a:t>
            </a:r>
            <a:r>
              <a:rPr lang="en-US" dirty="0"/>
              <a:t>and software that engineers ensure that software is adequately tested, that humans can intervene when necessary, and that safety </a:t>
            </a:r>
            <a:r>
              <a:rPr lang="en-US" dirty="0" smtClean="0"/>
              <a:t>systems have </a:t>
            </a:r>
            <a:r>
              <a:rPr lang="en-US" dirty="0"/>
              <a:t>enough hardware redundancy without </a:t>
            </a:r>
            <a:r>
              <a:rPr lang="en-US" b="1" dirty="0"/>
              <a:t>relying solely on software to ensure </a:t>
            </a:r>
            <a:r>
              <a:rPr lang="en-US" b="1" dirty="0" smtClean="0"/>
              <a:t>the safe </a:t>
            </a:r>
            <a:r>
              <a:rPr lang="en-US" b="1" dirty="0"/>
              <a:t>operation of the system.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40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Autonomous </a:t>
            </a:r>
            <a:r>
              <a:rPr lang="en-US" b="1" dirty="0" smtClean="0"/>
              <a:t>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Other ethical concerns arise because of the increasingly autonomous nature </a:t>
            </a:r>
            <a:r>
              <a:rPr lang="en-US" dirty="0" smtClean="0"/>
              <a:t>of computers</a:t>
            </a:r>
            <a:r>
              <a:rPr lang="en-US" dirty="0"/>
              <a:t>. </a:t>
            </a:r>
            <a:r>
              <a:rPr lang="en-US" b="1" dirty="0"/>
              <a:t>Autonomy refers to the ability of a computer to make d</a:t>
            </a:r>
            <a:r>
              <a:rPr lang="en-US" dirty="0"/>
              <a:t>ecisions </a:t>
            </a:r>
            <a:r>
              <a:rPr lang="en-US" dirty="0" smtClean="0"/>
              <a:t>without the </a:t>
            </a:r>
            <a:r>
              <a:rPr lang="en-US" dirty="0"/>
              <a:t>intervention of humans. Some of the negative implications of this autonomy </a:t>
            </a:r>
            <a:r>
              <a:rPr lang="en-US" dirty="0" smtClean="0"/>
              <a:t>are chillingly </a:t>
            </a:r>
            <a:r>
              <a:rPr lang="en-US" dirty="0"/>
              <a:t>spelled out in</a:t>
            </a:r>
            <a:r>
              <a:rPr lang="en-US" i="1" dirty="0"/>
              <a:t>2001: A Space Odyssey</a:t>
            </a:r>
            <a:r>
              <a:rPr lang="en-US" dirty="0"/>
              <a:t>, by Arthur C. Clarke, in which </a:t>
            </a:r>
            <a:r>
              <a:rPr lang="en-US" dirty="0" smtClean="0"/>
              <a:t>an autonomous </a:t>
            </a:r>
            <a:r>
              <a:rPr lang="en-US" dirty="0"/>
              <a:t>computer </a:t>
            </a:r>
            <a:r>
              <a:rPr lang="en-US" dirty="0" smtClean="0"/>
              <a:t>responsible </a:t>
            </a:r>
            <a:r>
              <a:rPr lang="en-US" dirty="0"/>
              <a:t>for running a spaceship headed for </a:t>
            </a:r>
            <a:r>
              <a:rPr lang="en-US" b="1" dirty="0" smtClean="0"/>
              <a:t>Jupiter begins </a:t>
            </a:r>
            <a:r>
              <a:rPr lang="en-US" b="1" dirty="0"/>
              <a:t>to turn against the humans it was designed to work for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Autonomy of computer systems has also been called into question with </a:t>
            </a:r>
            <a:r>
              <a:rPr lang="en-US" dirty="0" smtClean="0"/>
              <a:t>regard to </a:t>
            </a:r>
            <a:r>
              <a:rPr lang="en-US" dirty="0"/>
              <a:t>military weapons. Many weapons systems rely heavily on computer sensors </a:t>
            </a:r>
            <a:r>
              <a:rPr lang="en-US" dirty="0" smtClean="0"/>
              <a:t>and computer </a:t>
            </a:r>
            <a:r>
              <a:rPr lang="en-US" dirty="0"/>
              <a:t>controls. Due to the speed with which events can happen on a </a:t>
            </a:r>
            <a:r>
              <a:rPr lang="en-US" dirty="0" smtClean="0"/>
              <a:t>modern battlef</a:t>
            </a:r>
            <a:r>
              <a:rPr lang="en-US" dirty="0"/>
              <a:t>i</a:t>
            </a:r>
            <a:r>
              <a:rPr lang="en-US" dirty="0" smtClean="0"/>
              <a:t>eld</a:t>
            </a:r>
            <a:r>
              <a:rPr lang="en-US" dirty="0"/>
              <a:t>, it would seem valuable to have weapons that can operate </a:t>
            </a:r>
            <a:r>
              <a:rPr lang="en-US" dirty="0" smtClean="0"/>
              <a:t>autonomously. However</a:t>
            </a:r>
            <a:r>
              <a:rPr lang="en-US" dirty="0"/>
              <a:t>, weapons systems operating without human intervention can suffer </a:t>
            </a:r>
            <a:r>
              <a:rPr lang="en-US" dirty="0" smtClean="0"/>
              <a:t>from the instability. </a:t>
            </a:r>
            <a:r>
              <a:rPr lang="en-US" b="1" dirty="0"/>
              <a:t>For example, a malfunctioning sensor might lead a computer to think that an enemy </a:t>
            </a:r>
            <a:r>
              <a:rPr lang="en-US" b="1" dirty="0" smtClean="0"/>
              <a:t>has increased </a:t>
            </a:r>
            <a:r>
              <a:rPr lang="en-US" b="1" dirty="0"/>
              <a:t>its military activity in a certain area.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Therac-25 Cases study </a:t>
            </a:r>
          </a:p>
          <a:p>
            <a:r>
              <a:rPr lang="en-US" dirty="0"/>
              <a:t>Computers don’t really create new ethical issues in engineering </a:t>
            </a:r>
            <a:r>
              <a:rPr lang="en-US" dirty="0" smtClean="0"/>
              <a:t>practice. However</a:t>
            </a:r>
            <a:r>
              <a:rPr lang="en-US" dirty="0"/>
              <a:t>, computers do create new ways in which ethical issues confront engineers.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7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ENVIRONMENTAL </a:t>
            </a:r>
            <a:r>
              <a:rPr lang="en-US" b="1" dirty="0" smtClean="0"/>
              <a:t>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Engineers are responsible in part </a:t>
            </a:r>
            <a:r>
              <a:rPr lang="en-US" dirty="0" smtClean="0"/>
              <a:t>for the </a:t>
            </a:r>
            <a:r>
              <a:rPr lang="en-US" b="1" dirty="0"/>
              <a:t>creation of the technology that has led to damage</a:t>
            </a:r>
            <a:r>
              <a:rPr lang="en-US" dirty="0"/>
              <a:t> of the environment and </a:t>
            </a:r>
            <a:r>
              <a:rPr lang="en-US" dirty="0" smtClean="0"/>
              <a:t>are also </a:t>
            </a:r>
            <a:r>
              <a:rPr lang="en-US" dirty="0"/>
              <a:t>working to </a:t>
            </a:r>
            <a:r>
              <a:rPr lang="en-US" dirty="0" smtClean="0"/>
              <a:t>find </a:t>
            </a:r>
            <a:r>
              <a:rPr lang="en-US" dirty="0"/>
              <a:t>solutions to the problems caused by modern technology. </a:t>
            </a:r>
            <a:r>
              <a:rPr lang="en-US" dirty="0" smtClean="0"/>
              <a:t>The environmental </a:t>
            </a:r>
            <a:r>
              <a:rPr lang="en-US" dirty="0"/>
              <a:t>movement has led to an increased awareness among engineers </a:t>
            </a:r>
            <a:r>
              <a:rPr lang="en-US" dirty="0" smtClean="0"/>
              <a:t>that they </a:t>
            </a:r>
            <a:r>
              <a:rPr lang="en-US" dirty="0"/>
              <a:t>have a responsibility to use their knowledge and skills to help protect the environment. This </a:t>
            </a:r>
            <a:r>
              <a:rPr lang="en-US" b="1" dirty="0"/>
              <a:t>duty is even spelled out in many of the engineering codes of ethics</a:t>
            </a:r>
            <a:r>
              <a:rPr lang="en-US" b="1" dirty="0" smtClean="0"/>
              <a:t>.</a:t>
            </a:r>
          </a:p>
          <a:p>
            <a:r>
              <a:rPr lang="en-US" dirty="0"/>
              <a:t>Sometimes an engineer’s responsibility for the environment is denoted </a:t>
            </a:r>
            <a:r>
              <a:rPr lang="en-US" dirty="0" smtClean="0"/>
              <a:t>with phrases </a:t>
            </a:r>
            <a:r>
              <a:rPr lang="en-US" dirty="0"/>
              <a:t>such as </a:t>
            </a:r>
            <a:r>
              <a:rPr lang="en-US" b="1" dirty="0"/>
              <a:t>“sustainable design” or “green engineering.”</a:t>
            </a:r>
            <a:r>
              <a:rPr lang="en-US" dirty="0"/>
              <a:t> These concepts incorporate ideas about ensuring that our designs do not harm the environment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2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Sustainable design </a:t>
            </a:r>
            <a:r>
              <a:rPr lang="en-US" dirty="0"/>
              <a:t>includes not only ensuring that a product has minimal </a:t>
            </a:r>
            <a:r>
              <a:rPr lang="en-US" dirty="0" smtClean="0"/>
              <a:t>environmental impact </a:t>
            </a:r>
            <a:r>
              <a:rPr lang="en-US" dirty="0"/>
              <a:t>during its use, but also that it can be manufactured and </a:t>
            </a:r>
            <a:r>
              <a:rPr lang="en-US" b="1" dirty="0"/>
              <a:t>disposed of</a:t>
            </a:r>
            <a:r>
              <a:rPr lang="en-US" dirty="0"/>
              <a:t> </a:t>
            </a:r>
            <a:r>
              <a:rPr lang="en-US" dirty="0" smtClean="0"/>
              <a:t>without harming </a:t>
            </a:r>
            <a:r>
              <a:rPr lang="en-US" dirty="0"/>
              <a:t>the natural world. </a:t>
            </a:r>
            <a:endParaRPr lang="en-US" dirty="0" smtClean="0"/>
          </a:p>
          <a:p>
            <a:r>
              <a:rPr lang="en-US" dirty="0"/>
              <a:t>Fundamental to discussing ethical issues in environmentalism is a determination of the moral standing of the environment. Our Western ethical tradition </a:t>
            </a:r>
            <a:r>
              <a:rPr lang="en-US" dirty="0" smtClean="0"/>
              <a:t>is </a:t>
            </a:r>
            <a:r>
              <a:rPr lang="en-US" b="1" dirty="0" smtClean="0"/>
              <a:t>anthropocentric</a:t>
            </a:r>
            <a:r>
              <a:rPr lang="en-US" b="1" dirty="0"/>
              <a:t>, meaning that only human beings have moral standing</a:t>
            </a:r>
            <a:r>
              <a:rPr lang="en-US" dirty="0"/>
              <a:t>. </a:t>
            </a:r>
            <a:r>
              <a:rPr lang="en-US" dirty="0" smtClean="0"/>
              <a:t>Animals and </a:t>
            </a:r>
            <a:r>
              <a:rPr lang="en-US" dirty="0"/>
              <a:t>plants are important only in respect to their usefulness to humans. This type </a:t>
            </a:r>
            <a:r>
              <a:rPr lang="en-US" dirty="0" smtClean="0"/>
              <a:t>of thinking </a:t>
            </a:r>
            <a:r>
              <a:rPr lang="en-US" dirty="0"/>
              <a:t>is often evident even within the environmental movement when a case </a:t>
            </a:r>
            <a:r>
              <a:rPr lang="en-US" dirty="0" smtClean="0"/>
              <a:t>is sometimes </a:t>
            </a:r>
            <a:r>
              <a:rPr lang="en-US" dirty="0"/>
              <a:t>made for the protection of rare plants based on their potential for providing new medicines.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3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Regardless of the goal (i.e., either protecting human health or protecting </a:t>
            </a:r>
            <a:r>
              <a:rPr lang="en-US" dirty="0" smtClean="0"/>
              <a:t>the overall </a:t>
            </a:r>
            <a:r>
              <a:rPr lang="en-US" dirty="0"/>
              <a:t>health of the biosphere for its own sake), there are </a:t>
            </a:r>
            <a:r>
              <a:rPr lang="en-US" b="1" dirty="0"/>
              <a:t>multiple approaches </a:t>
            </a:r>
            <a:r>
              <a:rPr lang="en-US" b="1" dirty="0" smtClean="0"/>
              <a:t>that can </a:t>
            </a:r>
            <a:r>
              <a:rPr lang="en-US" b="1" dirty="0"/>
              <a:t>be taken to resolving environmental problems.</a:t>
            </a:r>
            <a:r>
              <a:rPr lang="en-US" dirty="0"/>
              <a:t> Interestingly, these </a:t>
            </a:r>
            <a:r>
              <a:rPr lang="en-US" dirty="0" smtClean="0"/>
              <a:t>approaches mirror </a:t>
            </a:r>
            <a:r>
              <a:rPr lang="en-US" dirty="0"/>
              <a:t>the general approaches to ethical problem solving. The </a:t>
            </a:r>
            <a:r>
              <a:rPr lang="en-US" dirty="0" smtClean="0"/>
              <a:t>first </a:t>
            </a:r>
            <a:r>
              <a:rPr lang="en-US" dirty="0"/>
              <a:t>approach </a:t>
            </a:r>
            <a:r>
              <a:rPr lang="en-US" dirty="0" smtClean="0"/>
              <a:t>is sometimes </a:t>
            </a:r>
            <a:r>
              <a:rPr lang="en-US" dirty="0"/>
              <a:t>referred to as the </a:t>
            </a:r>
            <a:r>
              <a:rPr lang="en-US" b="1" dirty="0">
                <a:solidFill>
                  <a:srgbClr val="FF0000"/>
                </a:solidFill>
              </a:rPr>
              <a:t>“cost-oblivious approach” </a:t>
            </a:r>
            <a:r>
              <a:rPr lang="en-US" dirty="0"/>
              <a:t>[Martin and </a:t>
            </a:r>
            <a:r>
              <a:rPr lang="en-US" dirty="0" err="1" smtClean="0"/>
              <a:t>Schinzinger</a:t>
            </a:r>
            <a:r>
              <a:rPr lang="en-US" dirty="0" smtClean="0"/>
              <a:t>, 2000</a:t>
            </a:r>
            <a:r>
              <a:rPr lang="en-US" dirty="0"/>
              <a:t>]. </a:t>
            </a:r>
            <a:r>
              <a:rPr lang="en-US" b="1" dirty="0"/>
              <a:t>In this approach, cost is not taken into account, but rather the </a:t>
            </a:r>
            <a:r>
              <a:rPr lang="en-US" b="1" dirty="0" smtClean="0"/>
              <a:t>environment is </a:t>
            </a:r>
            <a:r>
              <a:rPr lang="en-US" b="1" dirty="0"/>
              <a:t>made as clean as possible. No level of environmental degradation is seen </a:t>
            </a:r>
            <a:r>
              <a:rPr lang="en-US" b="1" dirty="0" smtClean="0"/>
              <a:t>as acceptable</a:t>
            </a:r>
            <a:r>
              <a:rPr lang="en-US" b="1" dirty="0"/>
              <a:t>. </a:t>
            </a:r>
            <a:r>
              <a:rPr lang="en-US" dirty="0"/>
              <a:t>This approach bears a striking resemblance to </a:t>
            </a:r>
            <a:r>
              <a:rPr lang="en-US" b="1" dirty="0">
                <a:solidFill>
                  <a:srgbClr val="FF0000"/>
                </a:solidFill>
              </a:rPr>
              <a:t>rights and duty </a:t>
            </a:r>
            <a:r>
              <a:rPr lang="en-US" dirty="0" smtClean="0"/>
              <a:t>ethics. There </a:t>
            </a:r>
            <a:r>
              <a:rPr lang="en-US" dirty="0"/>
              <a:t>are obvious problems with this approach. It is diff cult to uphold, </a:t>
            </a:r>
            <a:r>
              <a:rPr lang="en-US" dirty="0" smtClean="0"/>
              <a:t>especially in </a:t>
            </a:r>
            <a:r>
              <a:rPr lang="en-US" dirty="0"/>
              <a:t>a modern urbanized society. </a:t>
            </a:r>
            <a:r>
              <a:rPr lang="en-US" b="1" dirty="0"/>
              <a:t>It is also very </a:t>
            </a:r>
            <a:r>
              <a:rPr lang="en-US" b="1" dirty="0" smtClean="0"/>
              <a:t>difficult </a:t>
            </a:r>
            <a:r>
              <a:rPr lang="en-US" b="1" dirty="0"/>
              <a:t>to enforce, since the </a:t>
            </a:r>
            <a:r>
              <a:rPr lang="en-US" b="1" dirty="0" smtClean="0"/>
              <a:t>def</a:t>
            </a:r>
            <a:r>
              <a:rPr lang="en-US" b="1" dirty="0"/>
              <a:t>i</a:t>
            </a:r>
            <a:r>
              <a:rPr lang="en-US" b="1" dirty="0" smtClean="0"/>
              <a:t>nition </a:t>
            </a:r>
            <a:r>
              <a:rPr lang="en-US" b="1" dirty="0"/>
              <a:t>of “as clean as possible” is hard to agree on, and </a:t>
            </a:r>
            <a:r>
              <a:rPr lang="en-US" dirty="0"/>
              <a:t>being oblivious to cost </a:t>
            </a:r>
            <a:r>
              <a:rPr lang="en-US" dirty="0" smtClean="0"/>
              <a:t>isn’t</a:t>
            </a:r>
            <a:r>
              <a:rPr lang="en-US" dirty="0"/>
              <a:t> </a:t>
            </a:r>
            <a:r>
              <a:rPr lang="en-US" dirty="0" smtClean="0"/>
              <a:t>practical </a:t>
            </a:r>
            <a:r>
              <a:rPr lang="en-US" dirty="0"/>
              <a:t>in any realistic situation in which there are not </a:t>
            </a:r>
            <a:r>
              <a:rPr lang="en-US" dirty="0" smtClean="0"/>
              <a:t>inf</a:t>
            </a:r>
            <a:r>
              <a:rPr lang="en-US" dirty="0"/>
              <a:t>i</a:t>
            </a:r>
            <a:r>
              <a:rPr lang="en-US" dirty="0" smtClean="0"/>
              <a:t>nite </a:t>
            </a:r>
            <a:r>
              <a:rPr lang="en-US" dirty="0"/>
              <a:t>resources to </a:t>
            </a:r>
            <a:r>
              <a:rPr lang="en-US" dirty="0" smtClean="0"/>
              <a:t>apply to </a:t>
            </a:r>
            <a:r>
              <a:rPr lang="en-US" dirty="0"/>
              <a:t>a problem.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6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0"/>
            <a:ext cx="9220200" cy="6858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second approach is based on </a:t>
            </a:r>
            <a:r>
              <a:rPr lang="en-US" dirty="0" smtClean="0"/>
              <a:t>cost–benef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analysis, which is derived from </a:t>
            </a:r>
            <a:r>
              <a:rPr lang="en-US" b="1" dirty="0" smtClean="0"/>
              <a:t>utilitarianism</a:t>
            </a:r>
            <a:r>
              <a:rPr lang="en-US" dirty="0" smtClean="0"/>
              <a:t>. </a:t>
            </a:r>
            <a:r>
              <a:rPr lang="en-US" dirty="0"/>
              <a:t>Here, the problem is analyzed in terms of the </a:t>
            </a:r>
            <a:r>
              <a:rPr lang="en-US" dirty="0" smtClean="0"/>
              <a:t>benefits </a:t>
            </a:r>
            <a:r>
              <a:rPr lang="en-US" dirty="0"/>
              <a:t>derived by reducing the pollution—improvements in human health, for example—</a:t>
            </a:r>
            <a:r>
              <a:rPr lang="en-US" b="1" dirty="0"/>
              <a:t>and the costs</a:t>
            </a:r>
            <a:br>
              <a:rPr lang="en-US" b="1" dirty="0"/>
            </a:br>
            <a:r>
              <a:rPr lang="en-US" b="1" dirty="0"/>
              <a:t>required to solve the problem.</a:t>
            </a:r>
            <a:r>
              <a:rPr lang="en-US" dirty="0"/>
              <a:t> The costs and </a:t>
            </a:r>
            <a:r>
              <a:rPr lang="en-US" dirty="0" smtClean="0"/>
              <a:t>benef</a:t>
            </a:r>
            <a:r>
              <a:rPr lang="en-US" dirty="0"/>
              <a:t>i</a:t>
            </a:r>
            <a:r>
              <a:rPr lang="en-US" dirty="0" smtClean="0"/>
              <a:t>ts </a:t>
            </a:r>
            <a:r>
              <a:rPr lang="en-US" dirty="0"/>
              <a:t>are weighed to determine </a:t>
            </a:r>
            <a:r>
              <a:rPr lang="en-US" dirty="0" smtClean="0"/>
              <a:t>the optimum </a:t>
            </a:r>
            <a:r>
              <a:rPr lang="en-US" dirty="0"/>
              <a:t>combination. </a:t>
            </a:r>
            <a:r>
              <a:rPr lang="en-US" b="1" dirty="0">
                <a:solidFill>
                  <a:srgbClr val="FF0000"/>
                </a:solidFill>
              </a:rPr>
              <a:t>In this approach, the goal is not to achieve a </a:t>
            </a:r>
            <a:r>
              <a:rPr lang="en-US" b="1" dirty="0" smtClean="0">
                <a:solidFill>
                  <a:srgbClr val="FF0000"/>
                </a:solidFill>
              </a:rPr>
              <a:t>completely clean </a:t>
            </a:r>
            <a:r>
              <a:rPr lang="en-US" b="1" dirty="0">
                <a:solidFill>
                  <a:srgbClr val="FF0000"/>
                </a:solidFill>
              </a:rPr>
              <a:t>environment, but rather to achieve an economically </a:t>
            </a:r>
            <a:r>
              <a:rPr lang="en-US" b="1" dirty="0" smtClean="0">
                <a:solidFill>
                  <a:srgbClr val="FF0000"/>
                </a:solidFill>
              </a:rPr>
              <a:t>beneficial</a:t>
            </a:r>
            <a:r>
              <a:rPr lang="en-US" dirty="0" smtClean="0"/>
              <a:t> </a:t>
            </a:r>
            <a:r>
              <a:rPr lang="en-US" dirty="0"/>
              <a:t>balance of pollution with health or </a:t>
            </a:r>
            <a:r>
              <a:rPr lang="en-US" dirty="0" smtClean="0"/>
              <a:t>environmental considerations.</a:t>
            </a:r>
          </a:p>
          <a:p>
            <a:r>
              <a:rPr lang="en-US" dirty="0" smtClean="0"/>
              <a:t>There </a:t>
            </a:r>
            <a:r>
              <a:rPr lang="en-US" dirty="0"/>
              <a:t>are problems associated with the </a:t>
            </a:r>
            <a:r>
              <a:rPr lang="en-US" dirty="0" smtClean="0"/>
              <a:t>cost–benef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approach. First, there is </a:t>
            </a:r>
            <a:r>
              <a:rPr lang="en-US" dirty="0" smtClean="0"/>
              <a:t>an implicit </a:t>
            </a:r>
            <a:r>
              <a:rPr lang="en-US" dirty="0"/>
              <a:t>assumption in </a:t>
            </a:r>
            <a:r>
              <a:rPr lang="en-US" dirty="0" smtClean="0"/>
              <a:t>cost–benef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analysis that cost is an important issue. </a:t>
            </a:r>
            <a:r>
              <a:rPr lang="en-US" b="1" dirty="0"/>
              <a:t>But </a:t>
            </a:r>
            <a:r>
              <a:rPr lang="en-US" b="1" dirty="0" smtClean="0"/>
              <a:t>what is </a:t>
            </a:r>
            <a:r>
              <a:rPr lang="en-US" b="1" dirty="0"/>
              <a:t>the true cost of a human life or the loss of a species or a scenic view?</a:t>
            </a:r>
            <a:r>
              <a:rPr lang="en-US" dirty="0"/>
              <a:t> These </a:t>
            </a:r>
            <a:r>
              <a:rPr lang="en-US" dirty="0" smtClean="0"/>
              <a:t>values are difficult</a:t>
            </a:r>
            <a:r>
              <a:rPr lang="en-US" dirty="0"/>
              <a:t>, if not impossible, to </a:t>
            </a:r>
            <a:r>
              <a:rPr lang="en-US" dirty="0" smtClean="0"/>
              <a:t>determine.</a:t>
            </a:r>
          </a:p>
          <a:p>
            <a:r>
              <a:rPr lang="en-US" b="1" dirty="0" smtClean="0"/>
              <a:t>Second</a:t>
            </a:r>
            <a:r>
              <a:rPr lang="en-US" dirty="0"/>
              <a:t>, it is </a:t>
            </a:r>
            <a:r>
              <a:rPr lang="en-US" dirty="0" smtClean="0"/>
              <a:t>difficult </a:t>
            </a:r>
            <a:r>
              <a:rPr lang="en-US" dirty="0"/>
              <a:t>to </a:t>
            </a:r>
            <a:r>
              <a:rPr lang="en-US" dirty="0" smtClean="0"/>
              <a:t>accurately assess </a:t>
            </a:r>
            <a:r>
              <a:rPr lang="en-US" dirty="0"/>
              <a:t>costs and </a:t>
            </a:r>
            <a:r>
              <a:rPr lang="en-US" dirty="0" smtClean="0"/>
              <a:t>benef</a:t>
            </a:r>
            <a:r>
              <a:rPr lang="en-US" dirty="0"/>
              <a:t>i</a:t>
            </a:r>
            <a:r>
              <a:rPr lang="en-US" dirty="0" smtClean="0"/>
              <a:t>ts</a:t>
            </a:r>
            <a:r>
              <a:rPr lang="en-US" dirty="0"/>
              <a:t>, and much guesswork must go into these calculations.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7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Third, this approach doesn’t necessarily take into account </a:t>
            </a:r>
            <a:r>
              <a:rPr lang="en-US" b="1" dirty="0"/>
              <a:t>who shoulders the </a:t>
            </a:r>
            <a:r>
              <a:rPr lang="en-US" b="1" dirty="0" smtClean="0"/>
              <a:t>costs and </a:t>
            </a:r>
            <a:r>
              <a:rPr lang="en-US" b="1" dirty="0"/>
              <a:t>who gets the </a:t>
            </a:r>
            <a:r>
              <a:rPr lang="en-US" b="1" dirty="0" smtClean="0"/>
              <a:t>benef</a:t>
            </a:r>
            <a:r>
              <a:rPr lang="en-US" b="1" dirty="0"/>
              <a:t>i</a:t>
            </a:r>
            <a:r>
              <a:rPr lang="en-US" b="1" dirty="0" smtClean="0"/>
              <a:t>ts</a:t>
            </a:r>
            <a:r>
              <a:rPr lang="en-US" b="1" dirty="0"/>
              <a:t>.</a:t>
            </a:r>
            <a:r>
              <a:rPr lang="en-US" dirty="0"/>
              <a:t> This is frequently a problem with the siting of </a:t>
            </a:r>
            <a:r>
              <a:rPr lang="en-US" dirty="0" smtClean="0"/>
              <a:t>landfills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other waste dumps. The cheapest land is in economically disadvantaged </a:t>
            </a:r>
            <a:r>
              <a:rPr lang="en-US" dirty="0" smtClean="0"/>
              <a:t>areas, where </a:t>
            </a:r>
            <a:r>
              <a:rPr lang="en-US" dirty="0"/>
              <a:t>people don’t necessarily have the political clout, education, or </a:t>
            </a:r>
            <a:r>
              <a:rPr lang="en-US" dirty="0" smtClean="0"/>
              <a:t>money required </a:t>
            </a:r>
            <a:r>
              <a:rPr lang="en-US" dirty="0"/>
              <a:t>to successfully oppose a </a:t>
            </a:r>
            <a:r>
              <a:rPr lang="en-US" dirty="0" smtClean="0"/>
              <a:t>landf</a:t>
            </a:r>
            <a:r>
              <a:rPr lang="en-US" dirty="0"/>
              <a:t>i</a:t>
            </a:r>
            <a:r>
              <a:rPr lang="en-US" dirty="0" smtClean="0"/>
              <a:t>ll </a:t>
            </a:r>
            <a:r>
              <a:rPr lang="en-US" dirty="0"/>
              <a:t>in their neighborhood. Although </a:t>
            </a:r>
            <a:r>
              <a:rPr lang="en-US" dirty="0" smtClean="0"/>
              <a:t>dumps have </a:t>
            </a:r>
            <a:r>
              <a:rPr lang="en-US" dirty="0"/>
              <a:t>to </a:t>
            </a:r>
            <a:r>
              <a:rPr lang="en-US" dirty="0" smtClean="0"/>
              <a:t>go somewhere</a:t>
            </a:r>
            <a:r>
              <a:rPr lang="en-US" dirty="0"/>
              <a:t>, there should be some attempt to share the costs as well </a:t>
            </a:r>
            <a:r>
              <a:rPr lang="en-US" dirty="0" smtClean="0"/>
              <a:t>as share </a:t>
            </a:r>
            <a:r>
              <a:rPr lang="en-US" dirty="0"/>
              <a:t>the </a:t>
            </a:r>
            <a:r>
              <a:rPr lang="en-US" dirty="0" smtClean="0"/>
              <a:t>benef</a:t>
            </a:r>
            <a:r>
              <a:rPr lang="en-US" dirty="0"/>
              <a:t>i</a:t>
            </a:r>
            <a:r>
              <a:rPr lang="en-US" dirty="0" smtClean="0"/>
              <a:t>ts </a:t>
            </a:r>
            <a:r>
              <a:rPr lang="en-US" dirty="0"/>
              <a:t>of an environmentally questionable project. </a:t>
            </a:r>
            <a:endParaRPr lang="en-US" dirty="0" smtClean="0"/>
          </a:p>
          <a:p>
            <a:r>
              <a:rPr lang="en-US" b="1" dirty="0" smtClean="0"/>
              <a:t>Finally</a:t>
            </a:r>
            <a:r>
              <a:rPr lang="en-US" b="1" dirty="0"/>
              <a:t>, </a:t>
            </a:r>
            <a:r>
              <a:rPr lang="en-US" b="1" dirty="0" smtClean="0"/>
              <a:t>cost–benefit</a:t>
            </a:r>
            <a:r>
              <a:rPr lang="en-US" b="1" dirty="0"/>
              <a:t> </a:t>
            </a:r>
            <a:r>
              <a:rPr lang="en-US" b="1" dirty="0" smtClean="0"/>
              <a:t>analysis </a:t>
            </a:r>
            <a:r>
              <a:rPr lang="en-US" b="1" dirty="0"/>
              <a:t>doesn’t necessarily take morality or ethics into account. The </a:t>
            </a:r>
            <a:r>
              <a:rPr lang="en-US" b="1" dirty="0" smtClean="0"/>
              <a:t>only considerations </a:t>
            </a:r>
            <a:r>
              <a:rPr lang="en-US" b="1" dirty="0"/>
              <a:t>are costs and </a:t>
            </a:r>
            <a:r>
              <a:rPr lang="en-US" b="1" dirty="0" smtClean="0"/>
              <a:t>benef</a:t>
            </a:r>
            <a:r>
              <a:rPr lang="en-US" b="1" dirty="0"/>
              <a:t>i</a:t>
            </a:r>
            <a:r>
              <a:rPr lang="en-US" b="1" dirty="0" smtClean="0"/>
              <a:t>ts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with no room for a discussion of whether what is </a:t>
            </a:r>
            <a:r>
              <a:rPr lang="en-US" dirty="0" smtClean="0">
                <a:solidFill>
                  <a:srgbClr val="FF0000"/>
                </a:solidFill>
              </a:rPr>
              <a:t>being done </a:t>
            </a:r>
            <a:r>
              <a:rPr lang="en-US" dirty="0">
                <a:solidFill>
                  <a:srgbClr val="FF0000"/>
                </a:solidFill>
              </a:rPr>
              <a:t>is right or </a:t>
            </a:r>
            <a:r>
              <a:rPr lang="en-US" dirty="0" smtClean="0">
                <a:solidFill>
                  <a:srgbClr val="FF0000"/>
                </a:solidFill>
              </a:rPr>
              <a:t>not.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3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sz="3300" b="1" dirty="0"/>
              <a:t>Our personal ethics can also be used to determine the best course when we </a:t>
            </a:r>
            <a:r>
              <a:rPr lang="en-US" sz="3300" b="1" dirty="0" smtClean="0"/>
              <a:t>are confronted </a:t>
            </a:r>
            <a:r>
              <a:rPr lang="en-US" sz="3300" b="1" dirty="0"/>
              <a:t>with an environmental problem. </a:t>
            </a:r>
            <a:r>
              <a:rPr lang="en-US" sz="3300" dirty="0"/>
              <a:t>Most of us have very strong </a:t>
            </a:r>
            <a:r>
              <a:rPr lang="en-US" sz="3300" dirty="0" smtClean="0"/>
              <a:t>beliefs </a:t>
            </a:r>
            <a:r>
              <a:rPr lang="en-US" sz="3300" dirty="0"/>
              <a:t>about the need to protect the environment. Although these beliefs may come </a:t>
            </a:r>
            <a:r>
              <a:rPr lang="en-US" sz="3300" dirty="0" smtClean="0"/>
              <a:t>into conflict </a:t>
            </a:r>
            <a:r>
              <a:rPr lang="en-US" sz="3300" dirty="0"/>
              <a:t>with our </a:t>
            </a:r>
            <a:r>
              <a:rPr lang="en-US" sz="3300" b="1" dirty="0"/>
              <a:t>employer’s desires</a:t>
            </a:r>
            <a:r>
              <a:rPr lang="en-US" sz="3300" dirty="0"/>
              <a:t>, we have the right and duty to strongly </a:t>
            </a:r>
            <a:r>
              <a:rPr lang="en-US" sz="3300" dirty="0" smtClean="0"/>
              <a:t>express our </a:t>
            </a:r>
            <a:r>
              <a:rPr lang="en-US" sz="3300" dirty="0"/>
              <a:t>views on what is acceptable. An engineer should not be compelled by </a:t>
            </a:r>
            <a:r>
              <a:rPr lang="en-US" sz="3300" dirty="0" smtClean="0"/>
              <a:t>his employer </a:t>
            </a:r>
            <a:r>
              <a:rPr lang="en-US" sz="3300" dirty="0"/>
              <a:t>to work on a project that he </a:t>
            </a:r>
            <a:r>
              <a:rPr lang="en-US" sz="3300" dirty="0" smtClean="0"/>
              <a:t>finds </a:t>
            </a:r>
            <a:r>
              <a:rPr lang="en-US" sz="3300" dirty="0"/>
              <a:t>ethically troubling, including </a:t>
            </a:r>
            <a:r>
              <a:rPr lang="en-US" sz="3300" dirty="0" smtClean="0"/>
              <a:t>projects with </a:t>
            </a:r>
            <a:r>
              <a:rPr lang="en-US" sz="3300" dirty="0"/>
              <a:t>severe environmental impacts</a:t>
            </a:r>
            <a:r>
              <a:rPr lang="en-US" sz="3300" dirty="0" smtClean="0"/>
              <a:t>.</a:t>
            </a:r>
            <a:r>
              <a:rPr lang="en-US" sz="3300" dirty="0"/>
              <a:t/>
            </a:r>
            <a:br>
              <a:rPr lang="en-US" sz="3300" dirty="0"/>
            </a:b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36322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In trying to decide what the most environmentally acceptable course of </a:t>
            </a:r>
            <a:r>
              <a:rPr lang="en-US" sz="3600" dirty="0" smtClean="0"/>
              <a:t>action is</a:t>
            </a:r>
            <a:r>
              <a:rPr lang="en-US" sz="3600" dirty="0"/>
              <a:t>, </a:t>
            </a:r>
            <a:r>
              <a:rPr lang="en-US" sz="3600" b="1" dirty="0"/>
              <a:t>it is also important to remember that a basic tenet of professional </a:t>
            </a:r>
            <a:r>
              <a:rPr lang="en-US" sz="3600" b="1" dirty="0" smtClean="0"/>
              <a:t>engineering codes </a:t>
            </a:r>
            <a:r>
              <a:rPr lang="en-US" sz="3600" b="1" dirty="0"/>
              <a:t>of ethics states that an engineer should not make decisions in areas in </a:t>
            </a:r>
            <a:r>
              <a:rPr lang="en-US" sz="3600" b="1" dirty="0" smtClean="0"/>
              <a:t>which he </a:t>
            </a:r>
            <a:r>
              <a:rPr lang="en-US" sz="3600" b="1" dirty="0"/>
              <a:t>isn’t competent.</a:t>
            </a:r>
            <a:r>
              <a:rPr lang="en-US" sz="3600" dirty="0"/>
              <a:t> For many environmental issues, engineers aren’t competent </a:t>
            </a:r>
            <a:r>
              <a:rPr lang="en-US" sz="3600" dirty="0" smtClean="0"/>
              <a:t>to make </a:t>
            </a:r>
            <a:r>
              <a:rPr lang="en-US" sz="3600" dirty="0"/>
              <a:t>decisions, but should instead seek the counsel of others—</a:t>
            </a:r>
            <a:r>
              <a:rPr lang="en-US" sz="3600" b="1" dirty="0"/>
              <a:t>such as </a:t>
            </a:r>
            <a:r>
              <a:rPr lang="en-US" sz="3600" b="1" dirty="0" smtClean="0"/>
              <a:t>biologists, public </a:t>
            </a:r>
            <a:r>
              <a:rPr lang="en-US" sz="3600" b="1" dirty="0"/>
              <a:t>health experts</a:t>
            </a:r>
            <a:r>
              <a:rPr lang="en-US" sz="3600" dirty="0"/>
              <a:t>, and </a:t>
            </a:r>
            <a:r>
              <a:rPr lang="en-US" sz="3600" dirty="0" smtClean="0"/>
              <a:t>physicians—who </a:t>
            </a:r>
            <a:r>
              <a:rPr lang="en-US" sz="3600" dirty="0"/>
              <a:t>have the knowledge to help </a:t>
            </a:r>
            <a:r>
              <a:rPr lang="en-US" sz="3600" dirty="0" smtClean="0"/>
              <a:t>analyze and </a:t>
            </a:r>
            <a:r>
              <a:rPr lang="en-US" sz="3600" dirty="0"/>
              <a:t>understand the possible </a:t>
            </a:r>
            <a:r>
              <a:rPr lang="en-US" sz="3600" dirty="0" smtClean="0"/>
              <a:t>environmental on sequences </a:t>
            </a:r>
            <a:r>
              <a:rPr lang="en-US" sz="3600" dirty="0"/>
              <a:t>of a project.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6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197679AE3F74D8D79D14F1145824D" ma:contentTypeVersion="2" ma:contentTypeDescription="Create a new document." ma:contentTypeScope="" ma:versionID="6699ab424d959f7a878226809878946d">
  <xsd:schema xmlns:xsd="http://www.w3.org/2001/XMLSchema" xmlns:xs="http://www.w3.org/2001/XMLSchema" xmlns:p="http://schemas.microsoft.com/office/2006/metadata/properties" xmlns:ns2="4da993b0-52b2-4576-83be-88b75de12a37" targetNamespace="http://schemas.microsoft.com/office/2006/metadata/properties" ma:root="true" ma:fieldsID="651a1c06e5d80d2f16a5aa424b453867" ns2:_="">
    <xsd:import namespace="4da993b0-52b2-4576-83be-88b75de12a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a993b0-52b2-4576-83be-88b75de12a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3E40BC-14B6-4B0B-BB1F-DA883FC5B817}"/>
</file>

<file path=customXml/itemProps2.xml><?xml version="1.0" encoding="utf-8"?>
<ds:datastoreItem xmlns:ds="http://schemas.openxmlformats.org/officeDocument/2006/customXml" ds:itemID="{18724A60-BCAA-4A79-850D-3FFFA6449198}"/>
</file>

<file path=customXml/itemProps3.xml><?xml version="1.0" encoding="utf-8"?>
<ds:datastoreItem xmlns:ds="http://schemas.openxmlformats.org/officeDocument/2006/customXml" ds:itemID="{71CB18C1-F1DF-4EA7-B9CD-C08453590A5F}"/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1811</Words>
  <Application>Microsoft Office PowerPoint</Application>
  <PresentationFormat>On-screen Show (4:3)</PresentationFormat>
  <Paragraphs>47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Ethical Issues in Engineering Practice Chapter 7 Charles B. Fleddrman </vt:lpstr>
      <vt:lpstr>INTRODUCTION</vt:lpstr>
      <vt:lpstr>ENVIRONMENTAL ETHICS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COMPUTER ETHICS</vt:lpstr>
      <vt:lpstr>Computers as a Tool for Unethical Behavior</vt:lpstr>
      <vt:lpstr>PowerPoint Presentation</vt:lpstr>
      <vt:lpstr>PowerPoint Presentation</vt:lpstr>
      <vt:lpstr>Computers as an Engineering Tool</vt:lpstr>
      <vt:lpstr>PowerPoint Presentation</vt:lpstr>
      <vt:lpstr>PowerPoint Presentation</vt:lpstr>
      <vt:lpstr>PowerPoint Presentation</vt:lpstr>
      <vt:lpstr>Autonomous Computers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Issues in Engineering Practice Chapter 7 Charles B. Fleddrman </dc:title>
  <dc:creator>Habib</dc:creator>
  <cp:lastModifiedBy>Windows User</cp:lastModifiedBy>
  <cp:revision>19</cp:revision>
  <dcterms:created xsi:type="dcterms:W3CDTF">2006-08-16T00:00:00Z</dcterms:created>
  <dcterms:modified xsi:type="dcterms:W3CDTF">2020-07-15T03:23:28Z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0x010100E60197679AE3F74D8D79D14F1145824D</vt:lpwstr>
  </property>
</Properties>
</file>