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ad tahir" userId="c049edc4e8648ede" providerId="LiveId" clId="{E95AE2DE-0EB3-4D58-9EE3-C0654DE6564C}"/>
    <pc:docChg chg="undo custSel modSld">
      <pc:chgData name="asad tahir" userId="c049edc4e8648ede" providerId="LiveId" clId="{E95AE2DE-0EB3-4D58-9EE3-C0654DE6564C}" dt="2023-02-24T05:21:06.970" v="145" actId="20577"/>
      <pc:docMkLst>
        <pc:docMk/>
      </pc:docMkLst>
      <pc:sldChg chg="modSp mod">
        <pc:chgData name="asad tahir" userId="c049edc4e8648ede" providerId="LiveId" clId="{E95AE2DE-0EB3-4D58-9EE3-C0654DE6564C}" dt="2023-02-24T05:16:13.938" v="93" actId="5793"/>
        <pc:sldMkLst>
          <pc:docMk/>
          <pc:sldMk cId="0" sldId="257"/>
        </pc:sldMkLst>
        <pc:spChg chg="mod">
          <ac:chgData name="asad tahir" userId="c049edc4e8648ede" providerId="LiveId" clId="{E95AE2DE-0EB3-4D58-9EE3-C0654DE6564C}" dt="2023-02-24T05:16:13.938" v="93" actId="5793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asad tahir" userId="c049edc4e8648ede" providerId="LiveId" clId="{E95AE2DE-0EB3-4D58-9EE3-C0654DE6564C}" dt="2023-02-24T05:17:42.658" v="94" actId="20577"/>
        <pc:sldMkLst>
          <pc:docMk/>
          <pc:sldMk cId="0" sldId="261"/>
        </pc:sldMkLst>
        <pc:spChg chg="mod">
          <ac:chgData name="asad tahir" userId="c049edc4e8648ede" providerId="LiveId" clId="{E95AE2DE-0EB3-4D58-9EE3-C0654DE6564C}" dt="2023-02-24T05:17:42.658" v="94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asad tahir" userId="c049edc4e8648ede" providerId="LiveId" clId="{E95AE2DE-0EB3-4D58-9EE3-C0654DE6564C}" dt="2023-02-24T05:21:06.970" v="145" actId="20577"/>
        <pc:sldMkLst>
          <pc:docMk/>
          <pc:sldMk cId="0" sldId="263"/>
        </pc:sldMkLst>
        <pc:spChg chg="mod">
          <ac:chgData name="asad tahir" userId="c049edc4e8648ede" providerId="LiveId" clId="{E95AE2DE-0EB3-4D58-9EE3-C0654DE6564C}" dt="2023-02-24T05:21:06.970" v="145" actId="20577"/>
          <ac:spMkLst>
            <pc:docMk/>
            <pc:sldMk cId="0" sldId="26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3B915-FAAE-4437-A9D4-DCC6EF3AB882}" type="datetimeFigureOut">
              <a:rPr lang="en-US" smtClean="0"/>
              <a:pPr/>
              <a:t>2/24/2023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4E8EE-C162-4B05-9668-E054387916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4E8EE-C162-4B05-9668-E0543879160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4E8EE-C162-4B05-9668-E0543879160D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5115-F06F-44BF-BFD5-C56B5AA4ED34}" type="datetimeFigureOut">
              <a:rPr lang="en-US" smtClean="0"/>
              <a:pPr/>
              <a:t>2/24/2023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F662-147E-4EA5-A750-7922052C6CA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5115-F06F-44BF-BFD5-C56B5AA4ED34}" type="datetimeFigureOut">
              <a:rPr lang="en-US" smtClean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F662-147E-4EA5-A750-7922052C6CA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5115-F06F-44BF-BFD5-C56B5AA4ED34}" type="datetimeFigureOut">
              <a:rPr lang="en-US" smtClean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F662-147E-4EA5-A750-7922052C6CA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5115-F06F-44BF-BFD5-C56B5AA4ED34}" type="datetimeFigureOut">
              <a:rPr lang="en-US" smtClean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F662-147E-4EA5-A750-7922052C6CA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5115-F06F-44BF-BFD5-C56B5AA4ED34}" type="datetimeFigureOut">
              <a:rPr lang="en-US" smtClean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F662-147E-4EA5-A750-7922052C6CA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5115-F06F-44BF-BFD5-C56B5AA4ED34}" type="datetimeFigureOut">
              <a:rPr lang="en-US" smtClean="0"/>
              <a:pPr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F662-147E-4EA5-A750-7922052C6CA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5115-F06F-44BF-BFD5-C56B5AA4ED34}" type="datetimeFigureOut">
              <a:rPr lang="en-US" smtClean="0"/>
              <a:pPr/>
              <a:t>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F662-147E-4EA5-A750-7922052C6CA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5115-F06F-44BF-BFD5-C56B5AA4ED34}" type="datetimeFigureOut">
              <a:rPr lang="en-US" smtClean="0"/>
              <a:pPr/>
              <a:t>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F662-147E-4EA5-A750-7922052C6CA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5115-F06F-44BF-BFD5-C56B5AA4ED34}" type="datetimeFigureOut">
              <a:rPr lang="en-US" smtClean="0"/>
              <a:pPr/>
              <a:t>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F662-147E-4EA5-A750-7922052C6CA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5115-F06F-44BF-BFD5-C56B5AA4ED34}" type="datetimeFigureOut">
              <a:rPr lang="en-US" smtClean="0"/>
              <a:pPr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F662-147E-4EA5-A750-7922052C6CA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5115-F06F-44BF-BFD5-C56B5AA4ED34}" type="datetimeFigureOut">
              <a:rPr lang="en-US" smtClean="0"/>
              <a:pPr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998F662-147E-4EA5-A750-7922052C6C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CF5115-F06F-44BF-BFD5-C56B5AA4ED34}" type="datetimeFigureOut">
              <a:rPr lang="en-US" smtClean="0"/>
              <a:pPr/>
              <a:t>2/24/2023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998F662-147E-4EA5-A750-7922052C6CA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071678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Risk Assessments of AFA online Academy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229600" cy="4857784"/>
          </a:xfrm>
        </p:spPr>
        <p:txBody>
          <a:bodyPr/>
          <a:lstStyle/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several risks that may be associated with running a AFA online academy. Some of these risks include:</a:t>
            </a:r>
          </a:p>
          <a:p>
            <a:pPr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Accessibility</a:t>
            </a:r>
          </a:p>
          <a:p>
            <a:pPr algn="just"/>
            <a:r>
              <a:rPr lang="en-US" sz="2400" dirty="0"/>
              <a:t>Financial viability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Other Platforms doing the same i.e, Coursera, Udemy etc.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1643050"/>
            <a:ext cx="7851648" cy="1828800"/>
          </a:xfrm>
        </p:spPr>
        <p:txBody>
          <a:bodyPr/>
          <a:lstStyle/>
          <a:p>
            <a:pPr algn="ctr"/>
            <a:r>
              <a:rPr lang="en-US" dirty="0"/>
              <a:t>SWOT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775542"/>
          </a:xfrm>
        </p:spPr>
        <p:txBody>
          <a:bodyPr>
            <a:normAutofit/>
          </a:bodyPr>
          <a:lstStyle/>
          <a:p>
            <a:r>
              <a:rPr lang="en-US" sz="4400" dirty="0">
                <a:cs typeface="Times New Roman" pitchFamily="18" charset="0"/>
              </a:rPr>
              <a:t>Strengths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6815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Convenience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200" dirty="0"/>
              <a:t>Online academies provide flexibility for learners, as they can access course materials and lectures at their own pace and schedule.</a:t>
            </a:r>
            <a:endParaRPr lang="en-US" dirty="0"/>
          </a:p>
          <a:p>
            <a:r>
              <a:rPr lang="en-US" dirty="0"/>
              <a:t>Accessibility</a:t>
            </a:r>
          </a:p>
          <a:p>
            <a:pPr>
              <a:buNone/>
            </a:pPr>
            <a:r>
              <a:rPr lang="en-US" dirty="0"/>
              <a:t>	 </a:t>
            </a:r>
            <a:r>
              <a:rPr lang="en-US" sz="2200" dirty="0"/>
              <a:t>With an online academy, learners can access educational resources from anywhere with an internet connection.</a:t>
            </a:r>
            <a:endParaRPr lang="en-US" dirty="0"/>
          </a:p>
          <a:p>
            <a:r>
              <a:rPr lang="en-US" dirty="0"/>
              <a:t>Cost-effectiveness</a:t>
            </a:r>
          </a:p>
          <a:p>
            <a:pPr>
              <a:buNone/>
            </a:pPr>
            <a:r>
              <a:rPr lang="en-US" sz="2200" dirty="0"/>
              <a:t>	Online courses are often more affordable than traditional classroom-based courses, as they eliminate the need for physical infrastructure and support staff.</a:t>
            </a:r>
            <a:endParaRPr lang="en-US" dirty="0"/>
          </a:p>
          <a:p>
            <a:r>
              <a:rPr lang="en-US" dirty="0"/>
              <a:t>Customization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200" dirty="0"/>
              <a:t>Online academies can offer personalized learning experiences, such as adaptive assessments and personalized feedback.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cs typeface="Times New Roman" pitchFamily="18" charset="0"/>
              </a:rPr>
              <a:t>Weaknesses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929222"/>
          </a:xfrm>
        </p:spPr>
        <p:txBody>
          <a:bodyPr>
            <a:normAutofit/>
          </a:bodyPr>
          <a:lstStyle/>
          <a:p>
            <a:r>
              <a:rPr lang="en-US" sz="2800" dirty="0"/>
              <a:t>Lack of face-to-face interaction</a:t>
            </a:r>
          </a:p>
          <a:p>
            <a:pPr>
              <a:buNone/>
            </a:pPr>
            <a:r>
              <a:rPr lang="en-US" sz="2400" dirty="0"/>
              <a:t>	Online academies lack the opportunity for face-to-face interaction between learners and instructors, which may negatively impact the learning experience.</a:t>
            </a:r>
            <a:endParaRPr lang="en-US" sz="2800" dirty="0"/>
          </a:p>
          <a:p>
            <a:r>
              <a:rPr lang="en-US" sz="2800" dirty="0"/>
              <a:t>Technical difficulties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400" dirty="0"/>
              <a:t>Technical issues such as poor internet connectivity or platform malfunctions can affect the online learning experience.</a:t>
            </a:r>
            <a:endParaRPr lang="en-US" sz="2800" dirty="0"/>
          </a:p>
          <a:p>
            <a:r>
              <a:rPr lang="en-US" sz="2800" dirty="0"/>
              <a:t>Self-discipline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400" dirty="0"/>
              <a:t>Online learning requires self-discipline and motivation, which some learners may struggle with.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214446"/>
          </a:xfrm>
        </p:spPr>
        <p:txBody>
          <a:bodyPr>
            <a:normAutofit fontScale="90000"/>
          </a:bodyPr>
          <a:lstStyle/>
          <a:p>
            <a:r>
              <a:rPr lang="en-US" dirty="0"/>
              <a:t>Opportunities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24426"/>
          </a:xfrm>
        </p:spPr>
        <p:txBody>
          <a:bodyPr>
            <a:normAutofit/>
          </a:bodyPr>
          <a:lstStyle/>
          <a:p>
            <a:r>
              <a:rPr lang="en-US" dirty="0"/>
              <a:t>Global reach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400" dirty="0"/>
              <a:t>Online academies have the potential to reach a global audience, allowing learners from around the world to access high-quality education.</a:t>
            </a:r>
            <a:endParaRPr lang="en-US" dirty="0"/>
          </a:p>
          <a:p>
            <a:r>
              <a:rPr lang="en-US" dirty="0"/>
              <a:t>Specialization</a:t>
            </a:r>
          </a:p>
          <a:p>
            <a:pPr>
              <a:buNone/>
            </a:pPr>
            <a:r>
              <a:rPr lang="en-US" sz="2400" dirty="0"/>
              <a:t>	Online academies can specialize in niche subjects or industries, catering to specific needs and interests.</a:t>
            </a:r>
            <a:endParaRPr lang="en-US" dirty="0"/>
          </a:p>
          <a:p>
            <a:r>
              <a:rPr lang="en-US" dirty="0"/>
              <a:t>Collaboration </a:t>
            </a:r>
          </a:p>
          <a:p>
            <a:pPr>
              <a:buNone/>
            </a:pPr>
            <a:r>
              <a:rPr lang="en-US" sz="2400" dirty="0"/>
              <a:t>	Online academies can facilitate collaboration between learners from diverse backgrounds and locations.</a:t>
            </a:r>
          </a:p>
          <a:p>
            <a:r>
              <a:rPr lang="en-US" sz="2400" dirty="0"/>
              <a:t>Undetermined Profits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367590"/>
          </a:xfrm>
        </p:spPr>
        <p:txBody>
          <a:bodyPr>
            <a:normAutofit fontScale="90000"/>
          </a:bodyPr>
          <a:lstStyle/>
          <a:p>
            <a:r>
              <a:rPr lang="en-US" dirty="0"/>
              <a:t>Threats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24426"/>
          </a:xfrm>
        </p:spPr>
        <p:txBody>
          <a:bodyPr>
            <a:normAutofit/>
          </a:bodyPr>
          <a:lstStyle/>
          <a:p>
            <a:r>
              <a:rPr lang="en-US" dirty="0"/>
              <a:t>Competition</a:t>
            </a:r>
          </a:p>
          <a:p>
            <a:pPr>
              <a:buNone/>
            </a:pPr>
            <a:r>
              <a:rPr lang="en-US" sz="2400" dirty="0"/>
              <a:t>	The online education market is becoming increasingly crowded, with many established institutions and new entrants offering similar courses and programs.</a:t>
            </a:r>
            <a:endParaRPr lang="en-US" dirty="0"/>
          </a:p>
          <a:p>
            <a:r>
              <a:rPr lang="en-US" dirty="0"/>
              <a:t>Quality control</a:t>
            </a:r>
          </a:p>
          <a:p>
            <a:pPr>
              <a:buNone/>
            </a:pPr>
            <a:r>
              <a:rPr lang="en-US" sz="2400" dirty="0"/>
              <a:t>	The lack of regulation in the online education space may lead to poor quality courses and programs.</a:t>
            </a:r>
            <a:endParaRPr lang="en-US" dirty="0"/>
          </a:p>
          <a:p>
            <a:r>
              <a:rPr lang="en-US" dirty="0"/>
              <a:t>Changing technology </a:t>
            </a:r>
          </a:p>
          <a:p>
            <a:pPr>
              <a:buNone/>
            </a:pPr>
            <a:r>
              <a:rPr lang="en-US" sz="2400" dirty="0"/>
              <a:t>	Technological advancements and changing learning preferences may make existing online academies obsolete.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114</TotalTime>
  <Words>326</Words>
  <Application>Microsoft Office PowerPoint</Application>
  <PresentationFormat>On-screen Show (4:3)</PresentationFormat>
  <Paragraphs>60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Constantia</vt:lpstr>
      <vt:lpstr>Times New Roman</vt:lpstr>
      <vt:lpstr>Wingdings 2</vt:lpstr>
      <vt:lpstr>Flow</vt:lpstr>
      <vt:lpstr>Risk Assessments of AFA online Academy</vt:lpstr>
      <vt:lpstr>PowerPoint Presentation</vt:lpstr>
      <vt:lpstr>SWOT Analysis</vt:lpstr>
      <vt:lpstr>Strengths</vt:lpstr>
      <vt:lpstr>Weaknesses </vt:lpstr>
      <vt:lpstr>Opportunities </vt:lpstr>
      <vt:lpstr>Threats 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Risks Assesments</dc:title>
  <dc:creator>FAIZAN</dc:creator>
  <cp:lastModifiedBy>asad tahir</cp:lastModifiedBy>
  <cp:revision>38</cp:revision>
  <dcterms:created xsi:type="dcterms:W3CDTF">2023-02-23T15:57:51Z</dcterms:created>
  <dcterms:modified xsi:type="dcterms:W3CDTF">2023-02-24T05:22:29Z</dcterms:modified>
</cp:coreProperties>
</file>