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34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76" r:id="rId36"/>
    <p:sldId id="377" r:id="rId37"/>
    <p:sldId id="378" r:id="rId38"/>
    <p:sldId id="379" r:id="rId39"/>
    <p:sldId id="380" r:id="rId40"/>
    <p:sldId id="381" r:id="rId41"/>
    <p:sldId id="382" r:id="rId42"/>
    <p:sldId id="383" r:id="rId43"/>
    <p:sldId id="384" r:id="rId44"/>
    <p:sldId id="385" r:id="rId45"/>
    <p:sldId id="386" r:id="rId46"/>
    <p:sldId id="387" r:id="rId47"/>
    <p:sldId id="388" r:id="rId48"/>
    <p:sldId id="389" r:id="rId49"/>
    <p:sldId id="390" r:id="rId50"/>
  </p:sldIdLst>
  <p:sldSz cy="7772400" cx="10058400"/>
  <p:notesSz cx="10058400" cy="77724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tableStyles" Target="tableStyles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5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5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5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5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84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84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84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84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and Content"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395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175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10485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395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848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849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85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85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85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395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610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1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12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Blank">
    <p:bg>
      <p:bgPr>
        <a:solidFill>
          <a:schemeClr val="bg1"/>
        </a:solidFill>
      </p:bgPr>
    </p:bg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578" name="Holder 2"/>
          <p:cNvSpPr>
            <a:spLocks noGrp="1"/>
          </p:cNvSpPr>
          <p:nvPr>
            <p:ph type="title"/>
          </p:nvPr>
        </p:nvSpPr>
        <p:spPr>
          <a:xfrm>
            <a:off x="649311" y="3338548"/>
            <a:ext cx="8759776" cy="62928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395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79" name="Holder 3"/>
          <p:cNvSpPr>
            <a:spLocks noGrp="1"/>
          </p:cNvSpPr>
          <p:nvPr>
            <p:ph type="body" idx="1"/>
          </p:nvPr>
        </p:nvSpPr>
        <p:spPr>
          <a:xfrm>
            <a:off x="580150" y="1693273"/>
            <a:ext cx="8898098" cy="163512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75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1048580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1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2" name="Holder 6"/>
          <p:cNvSpPr>
            <a:spLocks noGrp="1"/>
          </p:cNvSpPr>
          <p:nvPr>
            <p:ph type="sldNum" sz="quarter" idx="7"/>
          </p:nvPr>
        </p:nvSpPr>
        <p:spPr>
          <a:xfrm>
            <a:off x="8884422" y="6939382"/>
            <a:ext cx="577850" cy="18224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110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4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4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4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jpeg"/><Relationship Id="rId3" Type="http://schemas.openxmlformats.org/officeDocument/2006/relationships/image" Target="../media/image25.jpe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jpeg"/><Relationship Id="rId3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34.jpeg"/><Relationship Id="rId3" Type="http://schemas.openxmlformats.org/officeDocument/2006/relationships/image" Target="../media/image35.jpeg"/><Relationship Id="rId4" Type="http://schemas.openxmlformats.org/officeDocument/2006/relationships/image" Target="../media/image36.jpeg"/><Relationship Id="rId5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5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5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image" Target="../media/image43.jpeg"/><Relationship Id="rId3" Type="http://schemas.openxmlformats.org/officeDocument/2006/relationships/slideLayout" Target="../slideLayouts/slideLayout5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image" Target="../media/image46.jpeg"/><Relationship Id="rId3" Type="http://schemas.openxmlformats.org/officeDocument/2006/relationships/image" Target="../media/image47.jpeg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image" Target="../media/image48.jpeg"/><Relationship Id="rId2" Type="http://schemas.openxmlformats.org/officeDocument/2006/relationships/slideLayout" Target="../slideLayouts/slideLayout4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image" Target="../media/image51.jpeg"/><Relationship Id="rId2" Type="http://schemas.openxmlformats.org/officeDocument/2006/relationships/slideLayout" Target="../slideLayouts/slideLayout4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image" Target="../media/image52.jpeg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image" Target="../media/image53.jpeg"/><Relationship Id="rId2" Type="http://schemas.openxmlformats.org/officeDocument/2006/relationships/image" Target="../media/image54.jpeg"/><Relationship Id="rId3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image" Target="../media/image55.jpeg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image" Target="../media/image56.jpeg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image" Target="../media/image57.jpeg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object 2"/>
          <p:cNvSpPr txBox="1"/>
          <p:nvPr/>
        </p:nvSpPr>
        <p:spPr>
          <a:xfrm>
            <a:off x="448056" y="1999488"/>
            <a:ext cx="9161145" cy="3247390"/>
          </a:xfrm>
          <a:prstGeom prst="rect"/>
          <a:solidFill>
            <a:srgbClr val="0064BC"/>
          </a:solidFill>
        </p:spPr>
        <p:txBody>
          <a:bodyPr bIns="0" lIns="0" rIns="0" rtlCol="0" tIns="1270" vert="horz" wrap="square">
            <a:spAutoFit/>
          </a:bodyPr>
          <a:p>
            <a:pPr>
              <a:lnSpc>
                <a:spcPct val="100000"/>
              </a:lnSpc>
              <a:spcBef>
                <a:spcPts val="10"/>
              </a:spcBef>
            </a:pPr>
            <a:endParaRPr sz="5750">
              <a:latin typeface="Times New Roman"/>
              <a:cs typeface="Times New Roman"/>
            </a:endParaRPr>
          </a:p>
          <a:p>
            <a:pPr algn="ctr" marR="11430">
              <a:lnSpc>
                <a:spcPct val="100000"/>
              </a:lnSpc>
            </a:pPr>
            <a:r>
              <a:rPr b="1" dirty="0" sz="3950" spc="5">
                <a:solidFill>
                  <a:srgbClr val="FFFFFF"/>
                </a:solidFill>
                <a:latin typeface="Arial"/>
                <a:cs typeface="Arial"/>
              </a:rPr>
              <a:t>EE450:</a:t>
            </a:r>
            <a:r>
              <a:rPr b="1" dirty="0" sz="395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395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b="1" dirty="0" sz="395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3950" spc="-35">
                <a:solidFill>
                  <a:srgbClr val="FFFFFF"/>
                </a:solidFill>
                <a:latin typeface="Arial"/>
                <a:cs typeface="Arial"/>
              </a:rPr>
              <a:t>Voltage</a:t>
            </a:r>
            <a:r>
              <a:rPr b="1" dirty="0" sz="395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395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3950">
              <a:latin typeface="Arial"/>
              <a:cs typeface="Arial"/>
            </a:endParaRPr>
          </a:p>
          <a:p>
            <a:pPr algn="ctr" marR="10795">
              <a:lnSpc>
                <a:spcPct val="100000"/>
              </a:lnSpc>
              <a:spcBef>
                <a:spcPts val="25"/>
              </a:spcBef>
            </a:pPr>
            <a:r>
              <a:rPr dirty="0" sz="2650" spc="-10">
                <a:solidFill>
                  <a:srgbClr val="FFFFFF"/>
                </a:solidFill>
                <a:latin typeface="Times New Roman"/>
                <a:cs typeface="Times New Roman"/>
              </a:rPr>
              <a:t>Lecture</a:t>
            </a:r>
            <a:r>
              <a:rPr dirty="0" sz="26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50" spc="-10">
                <a:solidFill>
                  <a:srgbClr val="FFFFFF"/>
                </a:solidFill>
                <a:latin typeface="Times New Roman"/>
                <a:cs typeface="Times New Roman"/>
              </a:rPr>
              <a:t>17-19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>
              <a:latin typeface="Times New Roman"/>
              <a:cs typeface="Times New Roman"/>
            </a:endParaRPr>
          </a:p>
          <a:p>
            <a:pPr indent="937260" marL="2018664" marR="2104390">
              <a:lnSpc>
                <a:spcPts val="3060"/>
              </a:lnSpc>
              <a:spcBef>
                <a:spcPts val="5"/>
              </a:spcBef>
            </a:pPr>
            <a:endParaRPr sz="2650">
              <a:latin typeface="Times New Roman"/>
              <a:cs typeface="Times New Roman"/>
            </a:endParaRPr>
          </a:p>
        </p:txBody>
      </p:sp>
      <p:sp>
        <p:nvSpPr>
          <p:cNvPr id="1048587" name="object 3"/>
          <p:cNvSpPr txBox="1"/>
          <p:nvPr/>
        </p:nvSpPr>
        <p:spPr>
          <a:xfrm>
            <a:off x="618237" y="6654780"/>
            <a:ext cx="1176020" cy="19367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75336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85">
                <a:solidFill>
                  <a:srgbClr val="0064BC"/>
                </a:solidFill>
              </a:rPr>
              <a:t> </a:t>
            </a:r>
            <a:r>
              <a:rPr dirty="0" sz="2650" spc="-35">
                <a:solidFill>
                  <a:srgbClr val="0064BC"/>
                </a:solidFill>
              </a:rPr>
              <a:t>Voltages</a:t>
            </a:r>
            <a:endParaRPr sz="2650"/>
          </a:p>
        </p:txBody>
      </p:sp>
      <p:grpSp>
        <p:nvGrpSpPr>
          <p:cNvPr id="70" name="object 3"/>
          <p:cNvGrpSpPr/>
          <p:nvPr/>
        </p:nvGrpSpPr>
        <p:grpSpPr>
          <a:xfrm>
            <a:off x="630936" y="1534667"/>
            <a:ext cx="9094470" cy="4869180"/>
            <a:chOff x="630936" y="1534667"/>
            <a:chExt cx="9094470" cy="4869180"/>
          </a:xfrm>
        </p:grpSpPr>
        <p:pic>
          <p:nvPicPr>
            <p:cNvPr id="2097158" name="object 4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93810" y="2153416"/>
              <a:ext cx="4631786" cy="3688265"/>
            </a:xfrm>
            <a:prstGeom prst="rect"/>
          </p:spPr>
        </p:pic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5451347" y="2183917"/>
              <a:ext cx="4273489" cy="3668242"/>
            </a:xfrm>
            <a:prstGeom prst="rect"/>
          </p:spPr>
        </p:pic>
        <p:pic>
          <p:nvPicPr>
            <p:cNvPr id="2097160" name="object 6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630936" y="1534667"/>
              <a:ext cx="8833103" cy="4869180"/>
            </a:xfrm>
            <a:prstGeom prst="rect"/>
          </p:spPr>
        </p:pic>
      </p:grpSp>
      <p:sp>
        <p:nvSpPr>
          <p:cNvPr id="1048649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3093047" y="2263077"/>
            <a:ext cx="4947920" cy="250190"/>
          </a:xfrm>
          <a:custGeom>
            <a:avLst/>
            <a:ahLst/>
            <a:rect l="l" t="t" r="r" b="b"/>
            <a:pathLst>
              <a:path w="4947920" h="250189">
                <a:moveTo>
                  <a:pt x="4903326" y="0"/>
                </a:moveTo>
                <a:lnTo>
                  <a:pt x="44196" y="0"/>
                </a:lnTo>
                <a:lnTo>
                  <a:pt x="19643" y="34889"/>
                </a:lnTo>
                <a:lnTo>
                  <a:pt x="4910" y="77915"/>
                </a:lnTo>
                <a:lnTo>
                  <a:pt x="0" y="125009"/>
                </a:lnTo>
                <a:lnTo>
                  <a:pt x="4910" y="172103"/>
                </a:lnTo>
                <a:lnTo>
                  <a:pt x="19643" y="215130"/>
                </a:lnTo>
                <a:lnTo>
                  <a:pt x="44196" y="250019"/>
                </a:lnTo>
                <a:lnTo>
                  <a:pt x="4903326" y="250019"/>
                </a:lnTo>
                <a:lnTo>
                  <a:pt x="4927879" y="215130"/>
                </a:lnTo>
                <a:lnTo>
                  <a:pt x="4942611" y="172103"/>
                </a:lnTo>
                <a:lnTo>
                  <a:pt x="4947522" y="125009"/>
                </a:lnTo>
                <a:lnTo>
                  <a:pt x="4942611" y="77915"/>
                </a:lnTo>
                <a:lnTo>
                  <a:pt x="4927879" y="34889"/>
                </a:lnTo>
                <a:lnTo>
                  <a:pt x="4903326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1" name="object 3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52" name="object 4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53" name="object 5"/>
          <p:cNvSpPr txBox="1"/>
          <p:nvPr/>
        </p:nvSpPr>
        <p:spPr>
          <a:xfrm>
            <a:off x="618250" y="1693273"/>
            <a:ext cx="8212455" cy="1163955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basic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circuit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applicable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>
                <a:latin typeface="Microsoft Sans Serif"/>
                <a:cs typeface="Microsoft Sans Serif"/>
              </a:rPr>
              <a:t> both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LI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SI.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Impulse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voltages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generated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discharging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 voltage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capacitors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through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switching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gaps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network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resistors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 capacitors.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54" name="object 6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26339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Generator</a:t>
            </a:r>
            <a:endParaRPr sz="2650"/>
          </a:p>
        </p:txBody>
      </p:sp>
      <p:pic>
        <p:nvPicPr>
          <p:cNvPr id="2097161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57780" y="3371088"/>
            <a:ext cx="3949837" cy="2369229"/>
          </a:xfrm>
          <a:prstGeom prst="rect"/>
        </p:spPr>
      </p:pic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5259270" y="3361633"/>
            <a:ext cx="4032557" cy="2468735"/>
          </a:xfrm>
          <a:prstGeom prst="rect"/>
        </p:spPr>
      </p:pic>
      <p:sp>
        <p:nvSpPr>
          <p:cNvPr id="1048655" name="object 9"/>
          <p:cNvSpPr txBox="1"/>
          <p:nvPr/>
        </p:nvSpPr>
        <p:spPr>
          <a:xfrm>
            <a:off x="1892294" y="5880586"/>
            <a:ext cx="920750" cy="26797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Circuit</a:t>
            </a:r>
            <a:r>
              <a:rPr b="1" dirty="0" sz="1750" spc="-9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a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48656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11</a:t>
            </a:fld>
          </a:p>
        </p:txBody>
      </p:sp>
      <p:sp>
        <p:nvSpPr>
          <p:cNvPr id="1048657" name="object 10"/>
          <p:cNvSpPr txBox="1"/>
          <p:nvPr/>
        </p:nvSpPr>
        <p:spPr>
          <a:xfrm>
            <a:off x="6866583" y="5906511"/>
            <a:ext cx="933450" cy="267971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Circuit</a:t>
            </a:r>
            <a:r>
              <a:rPr b="1" dirty="0" sz="1750" spc="-9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b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grpSp>
        <p:nvGrpSpPr>
          <p:cNvPr id="73" name="object 3"/>
          <p:cNvGrpSpPr/>
          <p:nvPr/>
        </p:nvGrpSpPr>
        <p:grpSpPr>
          <a:xfrm>
            <a:off x="630936" y="1367028"/>
            <a:ext cx="9115425" cy="2529840"/>
            <a:chOff x="630936" y="1367028"/>
            <a:chExt cx="9115425" cy="2529840"/>
          </a:xfrm>
        </p:grpSpPr>
        <p:sp>
          <p:nvSpPr>
            <p:cNvPr id="1048659" name="object 4"/>
            <p:cNvSpPr/>
            <p:nvPr/>
          </p:nvSpPr>
          <p:spPr>
            <a:xfrm>
              <a:off x="630936" y="1367028"/>
              <a:ext cx="8787765" cy="70485"/>
            </a:xfrm>
            <a:custGeom>
              <a:avLst/>
              <a:ahLst/>
              <a:rect l="l" t="t" r="r" b="b"/>
              <a:pathLst>
                <a:path w="8787765" h="70484">
                  <a:moveTo>
                    <a:pt x="8787384" y="70104"/>
                  </a:moveTo>
                  <a:lnTo>
                    <a:pt x="0" y="70104"/>
                  </a:lnTo>
                  <a:lnTo>
                    <a:pt x="0" y="0"/>
                  </a:lnTo>
                  <a:lnTo>
                    <a:pt x="8787384" y="0"/>
                  </a:lnTo>
                  <a:lnTo>
                    <a:pt x="8787384" y="70104"/>
                  </a:lnTo>
                  <a:close/>
                </a:path>
              </a:pathLst>
            </a:custGeom>
            <a:solidFill>
              <a:srgbClr val="0064BC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5346192" y="1455420"/>
              <a:ext cx="4399787" cy="2441447"/>
            </a:xfrm>
            <a:prstGeom prst="rect"/>
          </p:spPr>
        </p:pic>
      </p:grpSp>
      <p:sp>
        <p:nvSpPr>
          <p:cNvPr id="1048660" name="object 6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26339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Generator</a:t>
            </a:r>
            <a:endParaRPr sz="2650"/>
          </a:p>
        </p:txBody>
      </p:sp>
      <p:grpSp>
        <p:nvGrpSpPr>
          <p:cNvPr id="74" name="object 7"/>
          <p:cNvGrpSpPr/>
          <p:nvPr/>
        </p:nvGrpSpPr>
        <p:grpSpPr>
          <a:xfrm>
            <a:off x="431257" y="1594104"/>
            <a:ext cx="4803140" cy="4878705"/>
            <a:chOff x="431257" y="1594104"/>
            <a:chExt cx="4803140" cy="4878705"/>
          </a:xfrm>
        </p:grpSpPr>
        <p:pic>
          <p:nvPicPr>
            <p:cNvPr id="2097164" name="object 8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31257" y="1594104"/>
              <a:ext cx="4803114" cy="2394996"/>
            </a:xfrm>
            <a:prstGeom prst="rect"/>
          </p:spPr>
        </p:pic>
        <p:pic>
          <p:nvPicPr>
            <p:cNvPr id="2097165" name="object 9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1014984" y="4024884"/>
              <a:ext cx="3892296" cy="2447543"/>
            </a:xfrm>
            <a:prstGeom prst="rect"/>
          </p:spPr>
        </p:pic>
        <p:sp>
          <p:nvSpPr>
            <p:cNvPr id="1048661" name="object 10"/>
            <p:cNvSpPr/>
            <p:nvPr/>
          </p:nvSpPr>
          <p:spPr>
            <a:xfrm>
              <a:off x="1840015" y="2100071"/>
              <a:ext cx="376555" cy="1990725"/>
            </a:xfrm>
            <a:custGeom>
              <a:avLst/>
              <a:ahLst/>
              <a:rect l="l" t="t" r="r" b="b"/>
              <a:pathLst>
                <a:path w="376555" h="1990725">
                  <a:moveTo>
                    <a:pt x="229576" y="251460"/>
                  </a:moveTo>
                  <a:lnTo>
                    <a:pt x="145756" y="251460"/>
                  </a:lnTo>
                  <a:lnTo>
                    <a:pt x="145756" y="0"/>
                  </a:lnTo>
                  <a:lnTo>
                    <a:pt x="229576" y="0"/>
                  </a:lnTo>
                  <a:lnTo>
                    <a:pt x="229576" y="251460"/>
                  </a:lnTo>
                  <a:close/>
                </a:path>
                <a:path w="376555" h="1990725">
                  <a:moveTo>
                    <a:pt x="229576" y="586739"/>
                  </a:moveTo>
                  <a:lnTo>
                    <a:pt x="145756" y="586739"/>
                  </a:lnTo>
                  <a:lnTo>
                    <a:pt x="145756" y="335280"/>
                  </a:lnTo>
                  <a:lnTo>
                    <a:pt x="229576" y="335280"/>
                  </a:lnTo>
                  <a:lnTo>
                    <a:pt x="229576" y="586739"/>
                  </a:lnTo>
                  <a:close/>
                </a:path>
                <a:path w="376555" h="1990725">
                  <a:moveTo>
                    <a:pt x="229576" y="922020"/>
                  </a:moveTo>
                  <a:lnTo>
                    <a:pt x="145756" y="922020"/>
                  </a:lnTo>
                  <a:lnTo>
                    <a:pt x="145756" y="670560"/>
                  </a:lnTo>
                  <a:lnTo>
                    <a:pt x="229576" y="670560"/>
                  </a:lnTo>
                  <a:lnTo>
                    <a:pt x="229576" y="922020"/>
                  </a:lnTo>
                  <a:close/>
                </a:path>
                <a:path w="376555" h="1990725">
                  <a:moveTo>
                    <a:pt x="229576" y="1257300"/>
                  </a:moveTo>
                  <a:lnTo>
                    <a:pt x="145756" y="1257300"/>
                  </a:lnTo>
                  <a:lnTo>
                    <a:pt x="145756" y="1005840"/>
                  </a:lnTo>
                  <a:lnTo>
                    <a:pt x="229576" y="1005840"/>
                  </a:lnTo>
                  <a:lnTo>
                    <a:pt x="229576" y="1257300"/>
                  </a:lnTo>
                  <a:close/>
                </a:path>
                <a:path w="376555" h="1990725">
                  <a:moveTo>
                    <a:pt x="229576" y="1592580"/>
                  </a:moveTo>
                  <a:lnTo>
                    <a:pt x="145756" y="1592580"/>
                  </a:lnTo>
                  <a:lnTo>
                    <a:pt x="145756" y="1341120"/>
                  </a:lnTo>
                  <a:lnTo>
                    <a:pt x="229576" y="1341120"/>
                  </a:lnTo>
                  <a:lnTo>
                    <a:pt x="229576" y="1592580"/>
                  </a:lnTo>
                  <a:close/>
                </a:path>
                <a:path w="376555" h="1990725">
                  <a:moveTo>
                    <a:pt x="188428" y="1990344"/>
                  </a:moveTo>
                  <a:lnTo>
                    <a:pt x="5548" y="1676400"/>
                  </a:lnTo>
                  <a:lnTo>
                    <a:pt x="0" y="1660707"/>
                  </a:lnTo>
                  <a:lnTo>
                    <a:pt x="1166" y="1644586"/>
                  </a:lnTo>
                  <a:lnTo>
                    <a:pt x="8334" y="1629894"/>
                  </a:lnTo>
                  <a:lnTo>
                    <a:pt x="20788" y="1618488"/>
                  </a:lnTo>
                  <a:lnTo>
                    <a:pt x="36456" y="1613582"/>
                  </a:lnTo>
                  <a:lnTo>
                    <a:pt x="52411" y="1614678"/>
                  </a:lnTo>
                  <a:lnTo>
                    <a:pt x="66651" y="1621488"/>
                  </a:lnTo>
                  <a:lnTo>
                    <a:pt x="77176" y="1633728"/>
                  </a:lnTo>
                  <a:lnTo>
                    <a:pt x="145756" y="1750384"/>
                  </a:lnTo>
                  <a:lnTo>
                    <a:pt x="145756" y="1906524"/>
                  </a:lnTo>
                  <a:lnTo>
                    <a:pt x="237255" y="1906524"/>
                  </a:lnTo>
                  <a:lnTo>
                    <a:pt x="188428" y="1990344"/>
                  </a:lnTo>
                  <a:close/>
                </a:path>
                <a:path w="376555" h="1990725">
                  <a:moveTo>
                    <a:pt x="237255" y="1906524"/>
                  </a:moveTo>
                  <a:lnTo>
                    <a:pt x="229576" y="1906524"/>
                  </a:lnTo>
                  <a:lnTo>
                    <a:pt x="229576" y="1751599"/>
                  </a:lnTo>
                  <a:lnTo>
                    <a:pt x="298156" y="1633728"/>
                  </a:lnTo>
                  <a:lnTo>
                    <a:pt x="309562" y="1621488"/>
                  </a:lnTo>
                  <a:lnTo>
                    <a:pt x="324254" y="1614678"/>
                  </a:lnTo>
                  <a:lnTo>
                    <a:pt x="340375" y="1613582"/>
                  </a:lnTo>
                  <a:lnTo>
                    <a:pt x="356068" y="1618488"/>
                  </a:lnTo>
                  <a:lnTo>
                    <a:pt x="368307" y="1629894"/>
                  </a:lnTo>
                  <a:lnTo>
                    <a:pt x="375118" y="1644586"/>
                  </a:lnTo>
                  <a:lnTo>
                    <a:pt x="376213" y="1660707"/>
                  </a:lnTo>
                  <a:lnTo>
                    <a:pt x="371308" y="1676400"/>
                  </a:lnTo>
                  <a:lnTo>
                    <a:pt x="237255" y="1906524"/>
                  </a:lnTo>
                  <a:close/>
                </a:path>
                <a:path w="376555" h="1990725">
                  <a:moveTo>
                    <a:pt x="188238" y="1822648"/>
                  </a:moveTo>
                  <a:lnTo>
                    <a:pt x="145756" y="1750384"/>
                  </a:lnTo>
                  <a:lnTo>
                    <a:pt x="145756" y="1676400"/>
                  </a:lnTo>
                  <a:lnTo>
                    <a:pt x="229576" y="1676400"/>
                  </a:lnTo>
                  <a:lnTo>
                    <a:pt x="229576" y="1751599"/>
                  </a:lnTo>
                  <a:lnTo>
                    <a:pt x="188238" y="1822648"/>
                  </a:lnTo>
                  <a:close/>
                </a:path>
                <a:path w="376555" h="1990725">
                  <a:moveTo>
                    <a:pt x="229576" y="1906524"/>
                  </a:moveTo>
                  <a:lnTo>
                    <a:pt x="145756" y="1906524"/>
                  </a:lnTo>
                  <a:lnTo>
                    <a:pt x="145756" y="1750384"/>
                  </a:lnTo>
                  <a:lnTo>
                    <a:pt x="188238" y="1822648"/>
                  </a:lnTo>
                  <a:lnTo>
                    <a:pt x="151852" y="1885188"/>
                  </a:lnTo>
                  <a:lnTo>
                    <a:pt x="229576" y="1885188"/>
                  </a:lnTo>
                  <a:lnTo>
                    <a:pt x="229576" y="1906524"/>
                  </a:lnTo>
                  <a:close/>
                </a:path>
                <a:path w="376555" h="1990725">
                  <a:moveTo>
                    <a:pt x="229576" y="1885188"/>
                  </a:moveTo>
                  <a:lnTo>
                    <a:pt x="225004" y="1885188"/>
                  </a:lnTo>
                  <a:lnTo>
                    <a:pt x="188238" y="1822648"/>
                  </a:lnTo>
                  <a:lnTo>
                    <a:pt x="229576" y="1751599"/>
                  </a:lnTo>
                  <a:lnTo>
                    <a:pt x="229576" y="1885188"/>
                  </a:lnTo>
                  <a:close/>
                </a:path>
                <a:path w="376555" h="1990725">
                  <a:moveTo>
                    <a:pt x="225004" y="1885188"/>
                  </a:moveTo>
                  <a:lnTo>
                    <a:pt x="151852" y="1885188"/>
                  </a:lnTo>
                  <a:lnTo>
                    <a:pt x="188238" y="1822648"/>
                  </a:lnTo>
                  <a:lnTo>
                    <a:pt x="225004" y="1885188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2" name="object 11"/>
          <p:cNvSpPr txBox="1"/>
          <p:nvPr/>
        </p:nvSpPr>
        <p:spPr>
          <a:xfrm>
            <a:off x="5068230" y="3791132"/>
            <a:ext cx="4536440" cy="301625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b="1" dirty="0" sz="2200" spc="-5">
                <a:solidFill>
                  <a:srgbClr val="0070BF"/>
                </a:solidFill>
                <a:latin typeface="Arial"/>
                <a:cs typeface="Arial"/>
              </a:rPr>
              <a:t>C</a:t>
            </a:r>
            <a:r>
              <a:rPr baseline="-21072" b="1" dirty="0" sz="2175" spc="-7">
                <a:solidFill>
                  <a:srgbClr val="0070BF"/>
                </a:solidFill>
                <a:latin typeface="Arial"/>
                <a:cs typeface="Arial"/>
              </a:rPr>
              <a:t>1</a:t>
            </a:r>
            <a:r>
              <a:rPr baseline="-21072" b="1" dirty="0" sz="2175" spc="7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2200" spc="-5">
                <a:solidFill>
                  <a:srgbClr val="0070BF"/>
                </a:solidFill>
                <a:latin typeface="Arial"/>
                <a:cs typeface="Arial"/>
              </a:rPr>
              <a:t>=</a:t>
            </a:r>
            <a:r>
              <a:rPr b="1" dirty="0" sz="2200" spc="-2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2200" spc="-5">
                <a:solidFill>
                  <a:srgbClr val="0070BF"/>
                </a:solidFill>
                <a:latin typeface="Arial"/>
                <a:cs typeface="Arial"/>
              </a:rPr>
              <a:t>Stage</a:t>
            </a:r>
            <a:r>
              <a:rPr b="1" dirty="0" sz="2200" spc="-2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2200" spc="-5">
                <a:solidFill>
                  <a:srgbClr val="0070BF"/>
                </a:solidFill>
                <a:latin typeface="Arial"/>
                <a:cs typeface="Arial"/>
              </a:rPr>
              <a:t>capacitance</a:t>
            </a:r>
            <a:endParaRPr sz="2200">
              <a:latin typeface="Arial"/>
              <a:cs typeface="Arial"/>
            </a:endParaRPr>
          </a:p>
          <a:p>
            <a:pPr marL="50800" marR="43180">
              <a:lnSpc>
                <a:spcPct val="100000"/>
              </a:lnSpc>
            </a:pPr>
            <a:r>
              <a:rPr b="1" dirty="0" sz="2200" spc="-5">
                <a:solidFill>
                  <a:srgbClr val="0070BF"/>
                </a:solidFill>
                <a:latin typeface="Arial"/>
                <a:cs typeface="Arial"/>
              </a:rPr>
              <a:t>R</a:t>
            </a:r>
            <a:r>
              <a:rPr baseline="-21072" b="1" dirty="0" sz="2175" spc="-7">
                <a:solidFill>
                  <a:srgbClr val="0070BF"/>
                </a:solidFill>
                <a:latin typeface="Arial"/>
                <a:cs typeface="Arial"/>
              </a:rPr>
              <a:t>1 </a:t>
            </a:r>
            <a:r>
              <a:rPr b="1" dirty="0" sz="2200" spc="-5">
                <a:solidFill>
                  <a:srgbClr val="0070BF"/>
                </a:solidFill>
                <a:latin typeface="Arial"/>
                <a:cs typeface="Arial"/>
              </a:rPr>
              <a:t>= </a:t>
            </a:r>
            <a:r>
              <a:rPr b="1" dirty="0" sz="2200" spc="-15">
                <a:solidFill>
                  <a:srgbClr val="0070BF"/>
                </a:solidFill>
                <a:latin typeface="Arial"/>
                <a:cs typeface="Arial"/>
              </a:rPr>
              <a:t>Wavefront </a:t>
            </a:r>
            <a:r>
              <a:rPr b="1" dirty="0" sz="2200" spc="-5">
                <a:solidFill>
                  <a:srgbClr val="0070BF"/>
                </a:solidFill>
                <a:latin typeface="Arial"/>
                <a:cs typeface="Arial"/>
              </a:rPr>
              <a:t>control resistance </a:t>
            </a:r>
            <a:r>
              <a:rPr b="1" dirty="0" sz="2200" spc="-60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2200" spc="-5">
                <a:solidFill>
                  <a:srgbClr val="0070BF"/>
                </a:solidFill>
                <a:latin typeface="Arial"/>
                <a:cs typeface="Arial"/>
              </a:rPr>
              <a:t>R</a:t>
            </a:r>
            <a:r>
              <a:rPr baseline="-21072" b="1" dirty="0" sz="2175" spc="-7">
                <a:solidFill>
                  <a:srgbClr val="0070BF"/>
                </a:solidFill>
                <a:latin typeface="Arial"/>
                <a:cs typeface="Arial"/>
              </a:rPr>
              <a:t>2 </a:t>
            </a:r>
            <a:r>
              <a:rPr b="1" dirty="0" sz="2200" spc="-5">
                <a:solidFill>
                  <a:srgbClr val="0070BF"/>
                </a:solidFill>
                <a:latin typeface="Arial"/>
                <a:cs typeface="Arial"/>
              </a:rPr>
              <a:t>= </a:t>
            </a:r>
            <a:r>
              <a:rPr b="1" dirty="0" sz="2200" spc="-15">
                <a:solidFill>
                  <a:srgbClr val="0070BF"/>
                </a:solidFill>
                <a:latin typeface="Arial"/>
                <a:cs typeface="Arial"/>
              </a:rPr>
              <a:t>Wavetail </a:t>
            </a:r>
            <a:r>
              <a:rPr b="1" dirty="0" sz="2200" spc="-5">
                <a:solidFill>
                  <a:srgbClr val="0070BF"/>
                </a:solidFill>
                <a:latin typeface="Arial"/>
                <a:cs typeface="Arial"/>
              </a:rPr>
              <a:t>control resistance </a:t>
            </a:r>
            <a:r>
              <a:rPr b="1" dirty="0" sz="220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2200" spc="-5">
                <a:solidFill>
                  <a:srgbClr val="0070BF"/>
                </a:solidFill>
                <a:latin typeface="Arial"/>
                <a:cs typeface="Arial"/>
              </a:rPr>
              <a:t>C</a:t>
            </a:r>
            <a:r>
              <a:rPr baseline="-21072" b="1" dirty="0" sz="2175" spc="-7">
                <a:solidFill>
                  <a:srgbClr val="0070BF"/>
                </a:solidFill>
                <a:latin typeface="Arial"/>
                <a:cs typeface="Arial"/>
              </a:rPr>
              <a:t>2</a:t>
            </a:r>
            <a:r>
              <a:rPr baseline="-21072" b="1" dirty="0" sz="2175" spc="307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2200" spc="-5">
                <a:solidFill>
                  <a:srgbClr val="0070BF"/>
                </a:solidFill>
                <a:latin typeface="Arial"/>
                <a:cs typeface="Arial"/>
              </a:rPr>
              <a:t>=</a:t>
            </a:r>
            <a:r>
              <a:rPr b="1" dirty="0" sz="2200" spc="-1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2200" spc="-5">
                <a:solidFill>
                  <a:srgbClr val="0070BF"/>
                </a:solidFill>
                <a:latin typeface="Arial"/>
                <a:cs typeface="Arial"/>
              </a:rPr>
              <a:t>Load capacitance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algn="ctr" marL="50800" marR="74295">
              <a:lnSpc>
                <a:spcPct val="100000"/>
              </a:lnSpc>
              <a:spcBef>
                <a:spcPts val="5"/>
              </a:spcBef>
            </a:pPr>
            <a:r>
              <a:rPr b="1" dirty="0" sz="2200" spc="-10">
                <a:solidFill>
                  <a:srgbClr val="0070BF"/>
                </a:solidFill>
                <a:latin typeface="Arial"/>
                <a:cs typeface="Arial"/>
              </a:rPr>
              <a:t>For </a:t>
            </a:r>
            <a:r>
              <a:rPr b="1" dirty="0" sz="2200" spc="-5">
                <a:solidFill>
                  <a:srgbClr val="0070BF"/>
                </a:solidFill>
                <a:latin typeface="Arial"/>
                <a:cs typeface="Arial"/>
              </a:rPr>
              <a:t>practical impulse generators, </a:t>
            </a:r>
            <a:r>
              <a:rPr b="1" dirty="0" sz="2200" spc="-60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2200" spc="-5">
                <a:solidFill>
                  <a:srgbClr val="0070BF"/>
                </a:solidFill>
                <a:latin typeface="Arial"/>
                <a:cs typeface="Arial"/>
              </a:rPr>
              <a:t>R</a:t>
            </a:r>
            <a:r>
              <a:rPr baseline="-21072" b="1" dirty="0" sz="2175" spc="-7">
                <a:solidFill>
                  <a:srgbClr val="0070BF"/>
                </a:solidFill>
                <a:latin typeface="Arial"/>
                <a:cs typeface="Arial"/>
              </a:rPr>
              <a:t>2</a:t>
            </a:r>
            <a:r>
              <a:rPr baseline="-21072" b="1" dirty="0" sz="2175" spc="307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2200" spc="-10">
                <a:solidFill>
                  <a:srgbClr val="0070BF"/>
                </a:solidFill>
                <a:latin typeface="Arial"/>
                <a:cs typeface="Arial"/>
              </a:rPr>
              <a:t>&gt;&gt;</a:t>
            </a:r>
            <a:r>
              <a:rPr b="1" dirty="0" sz="2200" spc="-1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2200" spc="-5">
                <a:solidFill>
                  <a:srgbClr val="0070BF"/>
                </a:solidFill>
                <a:latin typeface="Arial"/>
                <a:cs typeface="Arial"/>
              </a:rPr>
              <a:t>R</a:t>
            </a:r>
            <a:r>
              <a:rPr baseline="-21072" b="1" dirty="0" sz="2175" spc="-7">
                <a:solidFill>
                  <a:srgbClr val="0070BF"/>
                </a:solidFill>
                <a:latin typeface="Arial"/>
                <a:cs typeface="Arial"/>
              </a:rPr>
              <a:t>1</a:t>
            </a:r>
            <a:endParaRPr baseline="-21072" sz="2175">
              <a:latin typeface="Arial"/>
              <a:cs typeface="Arial"/>
            </a:endParaRPr>
          </a:p>
          <a:p>
            <a:pPr algn="ctr" marL="79375">
              <a:lnSpc>
                <a:spcPct val="100000"/>
              </a:lnSpc>
            </a:pPr>
            <a:r>
              <a:rPr b="1" dirty="0" sz="2200" spc="-5">
                <a:solidFill>
                  <a:srgbClr val="0070BF"/>
                </a:solidFill>
                <a:latin typeface="Arial"/>
                <a:cs typeface="Arial"/>
              </a:rPr>
              <a:t>C</a:t>
            </a:r>
            <a:r>
              <a:rPr baseline="-21072" b="1" dirty="0" sz="2175" spc="-7">
                <a:solidFill>
                  <a:srgbClr val="0070BF"/>
                </a:solidFill>
                <a:latin typeface="Arial"/>
                <a:cs typeface="Arial"/>
              </a:rPr>
              <a:t>1</a:t>
            </a:r>
            <a:r>
              <a:rPr baseline="-21072" b="1" dirty="0" sz="2175" spc="247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2200" spc="-10">
                <a:solidFill>
                  <a:srgbClr val="0070BF"/>
                </a:solidFill>
                <a:latin typeface="Arial"/>
                <a:cs typeface="Arial"/>
              </a:rPr>
              <a:t>&gt;&gt;</a:t>
            </a:r>
            <a:r>
              <a:rPr b="1" dirty="0" sz="2200" spc="-5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2200" spc="-5">
                <a:solidFill>
                  <a:srgbClr val="0070BF"/>
                </a:solidFill>
                <a:latin typeface="Arial"/>
                <a:cs typeface="Arial"/>
              </a:rPr>
              <a:t>C</a:t>
            </a:r>
            <a:r>
              <a:rPr baseline="-21072" b="1" dirty="0" sz="2175" spc="-7">
                <a:solidFill>
                  <a:srgbClr val="0070BF"/>
                </a:solidFill>
                <a:latin typeface="Arial"/>
                <a:cs typeface="Arial"/>
              </a:rPr>
              <a:t>2</a:t>
            </a:r>
            <a:endParaRPr baseline="-21072" sz="2175">
              <a:latin typeface="Arial"/>
              <a:cs typeface="Arial"/>
            </a:endParaRPr>
          </a:p>
        </p:txBody>
      </p:sp>
      <p:sp>
        <p:nvSpPr>
          <p:cNvPr id="1048663" name="object 1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/>
          <p:nvPr/>
        </p:nvSpPr>
        <p:spPr>
          <a:xfrm>
            <a:off x="1342626" y="2263077"/>
            <a:ext cx="4138295" cy="250190"/>
          </a:xfrm>
          <a:custGeom>
            <a:avLst/>
            <a:ahLst/>
            <a:rect l="l" t="t" r="r" b="b"/>
            <a:pathLst>
              <a:path w="4138295" h="250189">
                <a:moveTo>
                  <a:pt x="4093700" y="0"/>
                </a:moveTo>
                <a:lnTo>
                  <a:pt x="44197" y="0"/>
                </a:lnTo>
                <a:lnTo>
                  <a:pt x="19643" y="34889"/>
                </a:lnTo>
                <a:lnTo>
                  <a:pt x="4910" y="77915"/>
                </a:lnTo>
                <a:lnTo>
                  <a:pt x="0" y="125009"/>
                </a:lnTo>
                <a:lnTo>
                  <a:pt x="4910" y="172103"/>
                </a:lnTo>
                <a:lnTo>
                  <a:pt x="19643" y="215130"/>
                </a:lnTo>
                <a:lnTo>
                  <a:pt x="44197" y="250019"/>
                </a:lnTo>
                <a:lnTo>
                  <a:pt x="4093700" y="250019"/>
                </a:lnTo>
                <a:lnTo>
                  <a:pt x="4118254" y="215130"/>
                </a:lnTo>
                <a:lnTo>
                  <a:pt x="4132986" y="172103"/>
                </a:lnTo>
                <a:lnTo>
                  <a:pt x="4137897" y="125009"/>
                </a:lnTo>
                <a:lnTo>
                  <a:pt x="4132986" y="77915"/>
                </a:lnTo>
                <a:lnTo>
                  <a:pt x="4118254" y="34889"/>
                </a:lnTo>
                <a:lnTo>
                  <a:pt x="4093700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5" name="object 3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 txBox="1"/>
          <p:nvPr/>
        </p:nvSpPr>
        <p:spPr>
          <a:xfrm>
            <a:off x="554750" y="1693273"/>
            <a:ext cx="8778240" cy="4660265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indent="-382905" marL="458470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>
                <a:latin typeface="Microsoft Sans Serif"/>
                <a:cs typeface="Microsoft Sans Serif"/>
              </a:rPr>
              <a:t>Capacitor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C</a:t>
            </a:r>
            <a:r>
              <a:rPr baseline="-21739" dirty="0" sz="1725" spc="15">
                <a:latin typeface="Microsoft Sans Serif"/>
                <a:cs typeface="Microsoft Sans Serif"/>
              </a:rPr>
              <a:t>1</a:t>
            </a:r>
            <a:r>
              <a:rPr baseline="-21739" dirty="0" sz="1725" spc="277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charged</a:t>
            </a:r>
            <a:r>
              <a:rPr dirty="0" sz="1750">
                <a:latin typeface="Microsoft Sans Serif"/>
                <a:cs typeface="Microsoft Sans Serif"/>
              </a:rPr>
              <a:t> and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switch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closed.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8318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831850"/>
                <a:tab algn="l" pos="832485"/>
              </a:tabLst>
            </a:pPr>
            <a:r>
              <a:rPr dirty="0" sz="1750">
                <a:latin typeface="Microsoft Sans Serif"/>
                <a:cs typeface="Microsoft Sans Serif"/>
              </a:rPr>
              <a:t>Switch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typically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triggered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sphere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gap</a:t>
            </a:r>
            <a:endParaRPr sz="1750">
              <a:latin typeface="Microsoft Sans Serif"/>
              <a:cs typeface="Microsoft Sans Serif"/>
            </a:endParaRPr>
          </a:p>
          <a:p>
            <a:pPr indent="-382905" marL="458470" marR="51943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charge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C</a:t>
            </a:r>
            <a:r>
              <a:rPr baseline="-21739" dirty="0" sz="1725" spc="15">
                <a:latin typeface="Microsoft Sans Serif"/>
                <a:cs typeface="Microsoft Sans Serif"/>
              </a:rPr>
              <a:t>1</a:t>
            </a:r>
            <a:r>
              <a:rPr baseline="-21739" dirty="0" sz="1725" spc="277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distributed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quickly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between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load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C</a:t>
            </a:r>
            <a:r>
              <a:rPr baseline="-21739" dirty="0" sz="1725" spc="15">
                <a:latin typeface="Microsoft Sans Serif"/>
                <a:cs typeface="Microsoft Sans Serif"/>
              </a:rPr>
              <a:t>2</a:t>
            </a:r>
            <a:r>
              <a:rPr baseline="-21739" dirty="0" sz="1725" spc="2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that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over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both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becomes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equal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831850" marR="295910">
              <a:lnSpc>
                <a:spcPct val="150900"/>
              </a:lnSpc>
              <a:buClr>
                <a:srgbClr val="0070BF"/>
              </a:buClr>
              <a:buChar char="-"/>
              <a:tabLst>
                <a:tab algn="l" pos="831850"/>
                <a:tab algn="l" pos="832485"/>
              </a:tabLst>
            </a:pPr>
            <a:r>
              <a:rPr dirty="0" sz="1750">
                <a:latin typeface="Microsoft Sans Serif"/>
                <a:cs typeface="Microsoft Sans Serif"/>
              </a:rPr>
              <a:t>During this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distribution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phase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some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energy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transformed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into </a:t>
            </a:r>
            <a:r>
              <a:rPr dirty="0" sz="1750" spc="5">
                <a:latin typeface="Microsoft Sans Serif"/>
                <a:cs typeface="Microsoft Sans Serif"/>
              </a:rPr>
              <a:t>heat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mainly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damping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resistance R</a:t>
            </a:r>
            <a:r>
              <a:rPr baseline="-21739" dirty="0" sz="1725">
                <a:latin typeface="Microsoft Sans Serif"/>
                <a:cs typeface="Microsoft Sans Serif"/>
              </a:rPr>
              <a:t>1</a:t>
            </a:r>
            <a:r>
              <a:rPr baseline="-21739" dirty="0" sz="1725" spc="262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(determines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impulse voltage </a:t>
            </a:r>
            <a:r>
              <a:rPr dirty="0" sz="1750" spc="5">
                <a:latin typeface="Microsoft Sans Serif"/>
                <a:cs typeface="Microsoft Sans Serif"/>
              </a:rPr>
              <a:t>front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T</a:t>
            </a:r>
            <a:r>
              <a:rPr baseline="-21739" dirty="0" sz="1725" spc="15">
                <a:latin typeface="Microsoft Sans Serif"/>
                <a:cs typeface="Microsoft Sans Serif"/>
              </a:rPr>
              <a:t>1</a:t>
            </a:r>
            <a:r>
              <a:rPr dirty="0" sz="1750" spc="10">
                <a:latin typeface="Microsoft Sans Serif"/>
                <a:cs typeface="Microsoft Sans Serif"/>
              </a:rPr>
              <a:t>)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831850" marR="259715">
              <a:lnSpc>
                <a:spcPct val="150900"/>
              </a:lnSpc>
              <a:buClr>
                <a:srgbClr val="0070BF"/>
              </a:buClr>
              <a:buChar char="-"/>
              <a:tabLst>
                <a:tab algn="l" pos="831850"/>
                <a:tab algn="l" pos="832485"/>
              </a:tabLst>
            </a:pPr>
            <a:r>
              <a:rPr dirty="0" sz="1750" spc="5">
                <a:latin typeface="Microsoft Sans Serif"/>
                <a:cs typeface="Microsoft Sans Serif"/>
              </a:rPr>
              <a:t>Once C</a:t>
            </a:r>
            <a:r>
              <a:rPr baseline="-21739" dirty="0" sz="1725" spc="7">
                <a:latin typeface="Microsoft Sans Serif"/>
                <a:cs typeface="Microsoft Sans Serif"/>
              </a:rPr>
              <a:t>2</a:t>
            </a:r>
            <a:r>
              <a:rPr baseline="-21739" dirty="0" sz="1725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 </a:t>
            </a:r>
            <a:r>
              <a:rPr dirty="0" sz="1750" spc="5">
                <a:latin typeface="Microsoft Sans Serif"/>
                <a:cs typeface="Microsoft Sans Serif"/>
              </a:rPr>
              <a:t>charged, voltage </a:t>
            </a:r>
            <a:r>
              <a:rPr dirty="0" sz="1750" spc="10">
                <a:latin typeface="Microsoft Sans Serif"/>
                <a:cs typeface="Microsoft Sans Serif"/>
              </a:rPr>
              <a:t>has </a:t>
            </a:r>
            <a:r>
              <a:rPr dirty="0" sz="1750" spc="5">
                <a:latin typeface="Microsoft Sans Serif"/>
                <a:cs typeface="Microsoft Sans Serif"/>
              </a:rPr>
              <a:t>reached </a:t>
            </a:r>
            <a:r>
              <a:rPr dirty="0" sz="1750">
                <a:latin typeface="Microsoft Sans Serif"/>
                <a:cs typeface="Microsoft Sans Serif"/>
              </a:rPr>
              <a:t>its maximum value (impulse voltage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peak </a:t>
            </a:r>
            <a:r>
              <a:rPr dirty="0" sz="1750" spc="10">
                <a:latin typeface="Microsoft Sans Serif"/>
                <a:cs typeface="Microsoft Sans Serif"/>
              </a:rPr>
              <a:t>U</a:t>
            </a:r>
            <a:r>
              <a:rPr baseline="-21739" dirty="0" sz="1725" spc="15">
                <a:latin typeface="Microsoft Sans Serif"/>
                <a:cs typeface="Microsoft Sans Serif"/>
              </a:rPr>
              <a:t>p</a:t>
            </a:r>
            <a:r>
              <a:rPr dirty="0" sz="1750" spc="10">
                <a:latin typeface="Microsoft Sans Serif"/>
                <a:cs typeface="Microsoft Sans Serif"/>
              </a:rPr>
              <a:t>)</a:t>
            </a:r>
            <a:endParaRPr sz="1750">
              <a:latin typeface="Microsoft Sans Serif"/>
              <a:cs typeface="Microsoft Sans Serif"/>
            </a:endParaRPr>
          </a:p>
          <a:p>
            <a:pPr indent="-382905" marL="458470" marR="558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>
                <a:latin typeface="Microsoft Sans Serif"/>
                <a:cs typeface="Microsoft Sans Serif"/>
              </a:rPr>
              <a:t>Next,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discharge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phase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starts.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Remaining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energy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transformed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into </a:t>
            </a:r>
            <a:r>
              <a:rPr dirty="0" sz="1750" spc="10">
                <a:latin typeface="Microsoft Sans Serif"/>
                <a:cs typeface="Microsoft Sans Serif"/>
              </a:rPr>
              <a:t>heat</a:t>
            </a:r>
            <a:r>
              <a:rPr dirty="0" sz="1750">
                <a:latin typeface="Microsoft Sans Serif"/>
                <a:cs typeface="Microsoft Sans Serif"/>
              </a:rPr>
              <a:t> mainly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discharge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resistance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8318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831850"/>
                <a:tab algn="l" pos="832485"/>
              </a:tabLst>
            </a:pPr>
            <a:r>
              <a:rPr dirty="0" sz="1750" spc="5">
                <a:latin typeface="Microsoft Sans Serif"/>
                <a:cs typeface="Microsoft Sans Serif"/>
              </a:rPr>
              <a:t>R</a:t>
            </a:r>
            <a:r>
              <a:rPr baseline="-21739" dirty="0" sz="1725" spc="7">
                <a:latin typeface="Microsoft Sans Serif"/>
                <a:cs typeface="Microsoft Sans Serif"/>
              </a:rPr>
              <a:t>2</a:t>
            </a:r>
            <a:r>
              <a:rPr baseline="-21739" dirty="0" sz="1725" spc="262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(determines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impulse</a:t>
            </a:r>
            <a:r>
              <a:rPr dirty="0" sz="1750" spc="5">
                <a:latin typeface="Microsoft Sans Serif"/>
                <a:cs typeface="Microsoft Sans Serif"/>
              </a:rPr>
              <a:t> 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tail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</a:t>
            </a:r>
            <a:r>
              <a:rPr baseline="-21739" dirty="0" sz="1725" spc="7">
                <a:latin typeface="Microsoft Sans Serif"/>
                <a:cs typeface="Microsoft Sans Serif"/>
              </a:rPr>
              <a:t>2</a:t>
            </a:r>
            <a:r>
              <a:rPr dirty="0" sz="1750" spc="5">
                <a:latin typeface="Microsoft Sans Serif"/>
                <a:cs typeface="Microsoft Sans Serif"/>
              </a:rPr>
              <a:t>).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68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13</a:t>
            </a:fld>
          </a:p>
        </p:txBody>
      </p:sp>
      <p:sp>
        <p:nvSpPr>
          <p:cNvPr id="1048669" name="object 6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26339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Generator</a:t>
            </a:r>
            <a:endParaRPr sz="2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71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26339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Generator</a:t>
            </a:r>
            <a:endParaRPr sz="2650"/>
          </a:p>
        </p:txBody>
      </p:sp>
      <p:pic>
        <p:nvPicPr>
          <p:cNvPr id="2097166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272548" y="4288535"/>
            <a:ext cx="5111595" cy="1626432"/>
          </a:xfrm>
          <a:prstGeom prst="rect"/>
        </p:spPr>
      </p:pic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919463" y="1513332"/>
            <a:ext cx="3758704" cy="1785494"/>
          </a:xfrm>
          <a:prstGeom prst="rect"/>
        </p:spPr>
      </p:pic>
      <p:sp>
        <p:nvSpPr>
          <p:cNvPr id="1048673" name="object 7"/>
          <p:cNvSpPr txBox="1"/>
          <p:nvPr/>
        </p:nvSpPr>
        <p:spPr>
          <a:xfrm>
            <a:off x="618250" y="2381478"/>
            <a:ext cx="8710930" cy="1692911"/>
          </a:xfrm>
          <a:prstGeom prst="rect"/>
        </p:spPr>
        <p:txBody>
          <a:bodyPr bIns="0" lIns="0" rIns="0" rtlCol="0" tIns="13970" vert="horz" wrap="square">
            <a:spAutoFit/>
          </a:bodyPr>
          <a:p>
            <a:pPr algn="r" marR="975994">
              <a:lnSpc>
                <a:spcPct val="100000"/>
              </a:lnSpc>
              <a:spcBef>
                <a:spcPts val="110"/>
              </a:spcBef>
            </a:pP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Circuit</a:t>
            </a:r>
            <a:r>
              <a:rPr b="1" dirty="0" sz="1750" spc="-6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a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Arial"/>
              <a:cs typeface="Arial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After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gap</a:t>
            </a:r>
            <a:r>
              <a:rPr dirty="0" sz="1750" spc="5">
                <a:latin typeface="Microsoft Sans Serif"/>
                <a:cs typeface="Microsoft Sans Serif"/>
              </a:rPr>
              <a:t> sparks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over,</a:t>
            </a:r>
            <a:r>
              <a:rPr dirty="0" sz="1750">
                <a:latin typeface="Microsoft Sans Serif"/>
                <a:cs typeface="Microsoft Sans Serif"/>
              </a:rPr>
              <a:t> let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 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generator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circuit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i="1">
                <a:latin typeface="Arial"/>
                <a:cs typeface="Arial"/>
              </a:rPr>
              <a:t>i</a:t>
            </a:r>
            <a:r>
              <a:rPr dirty="0" sz="1750" i="1" spc="5">
                <a:latin typeface="Arial"/>
                <a:cs typeface="Arial"/>
              </a:rPr>
              <a:t> </a:t>
            </a:r>
            <a:r>
              <a:rPr dirty="0" sz="1750" i="1">
                <a:latin typeface="Arial"/>
                <a:cs typeface="Arial"/>
              </a:rPr>
              <a:t>(t)</a:t>
            </a:r>
            <a:r>
              <a:rPr dirty="0" sz="1750" i="1" spc="20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time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i="1">
                <a:latin typeface="Arial"/>
                <a:cs typeface="Arial"/>
              </a:rPr>
              <a:t>t</a:t>
            </a:r>
            <a:r>
              <a:rPr dirty="0" sz="1750">
                <a:latin typeface="Microsoft Sans Serif"/>
                <a:cs typeface="Microsoft Sans Serif"/>
              </a:rPr>
              <a:t>.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Using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Laplace</a:t>
            </a:r>
            <a:r>
              <a:rPr dirty="0" sz="1750" spc="-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transform,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impedance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circuit</a:t>
            </a:r>
            <a:r>
              <a:rPr dirty="0" sz="1750" spc="-5">
                <a:latin typeface="Microsoft Sans Serif"/>
                <a:cs typeface="Microsoft Sans Serif"/>
              </a:rPr>
              <a:t> is: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74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14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26339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Generator</a:t>
            </a:r>
            <a:endParaRPr sz="2650"/>
          </a:p>
        </p:txBody>
      </p:sp>
      <p:pic>
        <p:nvPicPr>
          <p:cNvPr id="2097168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93163" y="1641348"/>
            <a:ext cx="7072263" cy="1832879"/>
          </a:xfrm>
          <a:prstGeom prst="rect"/>
        </p:spPr>
      </p:pic>
      <p:pic>
        <p:nvPicPr>
          <p:cNvPr id="2097169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182152" y="3584448"/>
            <a:ext cx="5853130" cy="1913206"/>
          </a:xfrm>
          <a:prstGeom prst="rect"/>
        </p:spPr>
      </p:pic>
      <p:sp>
        <p:nvSpPr>
          <p:cNvPr id="1048676" name="object 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26339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Generator</a:t>
            </a:r>
            <a:endParaRPr sz="2650"/>
          </a:p>
        </p:txBody>
      </p:sp>
      <p:pic>
        <p:nvPicPr>
          <p:cNvPr id="2097170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30936" y="1796796"/>
            <a:ext cx="8285093" cy="3173650"/>
          </a:xfrm>
          <a:prstGeom prst="rect"/>
        </p:spPr>
      </p:pic>
      <p:pic>
        <p:nvPicPr>
          <p:cNvPr id="2097171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30936" y="5280660"/>
            <a:ext cx="8491553" cy="1013771"/>
          </a:xfrm>
          <a:prstGeom prst="rect"/>
        </p:spPr>
      </p:pic>
      <p:sp>
        <p:nvSpPr>
          <p:cNvPr id="1048678" name="object 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16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99911" y="1449324"/>
            <a:ext cx="7388936" cy="2123193"/>
          </a:xfrm>
          <a:prstGeom prst="rect"/>
        </p:spPr>
      </p:pic>
      <p:sp>
        <p:nvSpPr>
          <p:cNvPr id="1048679" name="object 3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26339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Generator</a:t>
            </a:r>
            <a:endParaRPr sz="2650"/>
          </a:p>
        </p:txBody>
      </p:sp>
      <p:pic>
        <p:nvPicPr>
          <p:cNvPr id="2097173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735390" y="3664387"/>
            <a:ext cx="5772190" cy="2754354"/>
          </a:xfrm>
          <a:prstGeom prst="rect"/>
        </p:spPr>
      </p:pic>
      <p:sp>
        <p:nvSpPr>
          <p:cNvPr id="1048680" name="object 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17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82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26339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Generator</a:t>
            </a:r>
            <a:endParaRPr sz="2650"/>
          </a:p>
        </p:txBody>
      </p:sp>
      <p:pic>
        <p:nvPicPr>
          <p:cNvPr id="2097174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682239" y="1482851"/>
            <a:ext cx="3938156" cy="1969007"/>
          </a:xfrm>
          <a:prstGeom prst="rect"/>
        </p:spPr>
      </p:pic>
      <p:pic>
        <p:nvPicPr>
          <p:cNvPr id="2097175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869537" y="3502152"/>
            <a:ext cx="2821166" cy="1324823"/>
          </a:xfrm>
          <a:prstGeom prst="rect"/>
        </p:spPr>
      </p:pic>
      <p:pic>
        <p:nvPicPr>
          <p:cNvPr id="2097176" name="object 7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3291342" y="4901184"/>
            <a:ext cx="3845014" cy="1443160"/>
          </a:xfrm>
          <a:prstGeom prst="rect"/>
        </p:spPr>
      </p:pic>
      <p:sp>
        <p:nvSpPr>
          <p:cNvPr id="1048684" name="object 8"/>
          <p:cNvSpPr txBox="1"/>
          <p:nvPr/>
        </p:nvSpPr>
        <p:spPr>
          <a:xfrm>
            <a:off x="7075447" y="2411997"/>
            <a:ext cx="933450" cy="267971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Circuit</a:t>
            </a:r>
            <a:r>
              <a:rPr b="1" dirty="0" sz="1750" spc="-9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b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4868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26339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Generator</a:t>
            </a:r>
            <a:endParaRPr sz="2650"/>
          </a:p>
        </p:txBody>
      </p:sp>
      <p:pic>
        <p:nvPicPr>
          <p:cNvPr id="2097177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94201" y="1641348"/>
            <a:ext cx="6672938" cy="3130295"/>
          </a:xfrm>
          <a:prstGeom prst="rect"/>
        </p:spPr>
      </p:pic>
      <p:pic>
        <p:nvPicPr>
          <p:cNvPr id="2097178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96705" y="4914900"/>
            <a:ext cx="7322704" cy="1406996"/>
          </a:xfrm>
          <a:prstGeom prst="rect"/>
        </p:spPr>
      </p:pic>
      <p:sp>
        <p:nvSpPr>
          <p:cNvPr id="1048687" name="object 5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19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594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595" name="object 4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11779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5">
                <a:solidFill>
                  <a:srgbClr val="0064BC"/>
                </a:solidFill>
              </a:rPr>
              <a:t>O</a:t>
            </a:r>
            <a:r>
              <a:rPr dirty="0" sz="2650" spc="-15">
                <a:solidFill>
                  <a:srgbClr val="0064BC"/>
                </a:solidFill>
              </a:rPr>
              <a:t>u</a:t>
            </a:r>
            <a:r>
              <a:rPr dirty="0" sz="2650" spc="-15">
                <a:solidFill>
                  <a:srgbClr val="0064BC"/>
                </a:solidFill>
              </a:rPr>
              <a:t>t</a:t>
            </a:r>
            <a:r>
              <a:rPr dirty="0" sz="2650">
                <a:solidFill>
                  <a:srgbClr val="0064BC"/>
                </a:solidFill>
              </a:rPr>
              <a:t>l</a:t>
            </a:r>
            <a:r>
              <a:rPr dirty="0" sz="2650" spc="-30">
                <a:solidFill>
                  <a:srgbClr val="0064BC"/>
                </a:solidFill>
              </a:rPr>
              <a:t>i</a:t>
            </a:r>
            <a:r>
              <a:rPr dirty="0" sz="2650" spc="-15">
                <a:solidFill>
                  <a:srgbClr val="0064BC"/>
                </a:solidFill>
              </a:rPr>
              <a:t>n</a:t>
            </a:r>
            <a:r>
              <a:rPr dirty="0" sz="2650" spc="-10">
                <a:solidFill>
                  <a:srgbClr val="0064BC"/>
                </a:solidFill>
              </a:rPr>
              <a:t>e</a:t>
            </a:r>
            <a:endParaRPr sz="2650"/>
          </a:p>
        </p:txBody>
      </p:sp>
      <p:sp>
        <p:nvSpPr>
          <p:cNvPr id="1048596" name="object 6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2</a:t>
            </a:fld>
          </a:p>
        </p:txBody>
      </p:sp>
      <p:sp>
        <p:nvSpPr>
          <p:cNvPr id="1048597" name="object 5"/>
          <p:cNvSpPr txBox="1"/>
          <p:nvPr/>
        </p:nvSpPr>
        <p:spPr>
          <a:xfrm>
            <a:off x="618208" y="1648387"/>
            <a:ext cx="5257800" cy="290195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2200" spc="-5">
                <a:solidFill>
                  <a:srgbClr val="0070BF"/>
                </a:solidFill>
                <a:latin typeface="Arial"/>
                <a:cs typeface="Arial"/>
              </a:rPr>
              <a:t>Generation</a:t>
            </a:r>
            <a:r>
              <a:rPr b="1" dirty="0" sz="2200" spc="-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2200" spc="-5">
                <a:solidFill>
                  <a:srgbClr val="0070BF"/>
                </a:solidFill>
                <a:latin typeface="Arial"/>
                <a:cs typeface="Arial"/>
              </a:rPr>
              <a:t>of</a:t>
            </a:r>
            <a:r>
              <a:rPr b="1" dirty="0" sz="2200" spc="-1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2200" spc="-5">
                <a:solidFill>
                  <a:srgbClr val="0070BF"/>
                </a:solidFill>
                <a:latin typeface="Arial"/>
                <a:cs typeface="Arial"/>
              </a:rPr>
              <a:t>High Impulse</a:t>
            </a:r>
            <a:r>
              <a:rPr b="1" dirty="0" sz="2200" spc="-2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2200" spc="-25">
                <a:solidFill>
                  <a:srgbClr val="0070BF"/>
                </a:solidFill>
                <a:latin typeface="Arial"/>
                <a:cs typeface="Arial"/>
              </a:rPr>
              <a:t>Voltages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Arial"/>
              <a:cs typeface="Arial"/>
            </a:endParaRPr>
          </a:p>
          <a:p>
            <a:pPr indent="-384810" marL="780415"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  <a:tabLst>
                <a:tab algn="l" pos="780415"/>
                <a:tab algn="l" pos="781050"/>
              </a:tabLst>
            </a:pPr>
            <a:r>
              <a:rPr b="1" dirty="0" sz="1750" spc="5">
                <a:latin typeface="Arial"/>
                <a:cs typeface="Arial"/>
              </a:rPr>
              <a:t>Impulse</a:t>
            </a:r>
            <a:r>
              <a:rPr b="1" dirty="0" sz="1750" spc="-60">
                <a:latin typeface="Arial"/>
                <a:cs typeface="Arial"/>
              </a:rPr>
              <a:t> </a:t>
            </a:r>
            <a:r>
              <a:rPr b="1" dirty="0" sz="1750" spc="-10">
                <a:latin typeface="Arial"/>
                <a:cs typeface="Arial"/>
              </a:rPr>
              <a:t>Voltages</a:t>
            </a:r>
            <a:endParaRPr sz="1750">
              <a:latin typeface="Arial"/>
              <a:cs typeface="Arial"/>
            </a:endParaRPr>
          </a:p>
          <a:p>
            <a:pPr indent="-384810" marL="780415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Font typeface="Microsoft Sans Serif"/>
              <a:buChar char="•"/>
              <a:tabLst>
                <a:tab algn="l" pos="780415"/>
                <a:tab algn="l" pos="781050"/>
              </a:tabLst>
            </a:pPr>
            <a:r>
              <a:rPr b="1" dirty="0" sz="1750" spc="5">
                <a:latin typeface="Arial"/>
                <a:cs typeface="Arial"/>
              </a:rPr>
              <a:t>Impulse</a:t>
            </a:r>
            <a:r>
              <a:rPr b="1" dirty="0" sz="1750" spc="-45">
                <a:latin typeface="Arial"/>
                <a:cs typeface="Arial"/>
              </a:rPr>
              <a:t> </a:t>
            </a:r>
            <a:r>
              <a:rPr b="1" dirty="0" sz="1750" spc="-15">
                <a:latin typeface="Arial"/>
                <a:cs typeface="Arial"/>
              </a:rPr>
              <a:t>Voltage</a:t>
            </a:r>
            <a:r>
              <a:rPr b="1" dirty="0" sz="1750" spc="-40">
                <a:latin typeface="Arial"/>
                <a:cs typeface="Arial"/>
              </a:rPr>
              <a:t> </a:t>
            </a:r>
            <a:r>
              <a:rPr b="1" dirty="0" sz="1750" spc="5">
                <a:latin typeface="Arial"/>
                <a:cs typeface="Arial"/>
              </a:rPr>
              <a:t>Generator</a:t>
            </a:r>
            <a:endParaRPr sz="1750">
              <a:latin typeface="Arial"/>
              <a:cs typeface="Arial"/>
            </a:endParaRPr>
          </a:p>
          <a:p>
            <a:pPr indent="-384810" marL="780415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Font typeface="Microsoft Sans Serif"/>
              <a:buChar char="•"/>
              <a:tabLst>
                <a:tab algn="l" pos="780415"/>
                <a:tab algn="l" pos="781050"/>
              </a:tabLst>
            </a:pPr>
            <a:r>
              <a:rPr b="1" dirty="0" sz="1750">
                <a:latin typeface="Arial"/>
                <a:cs typeface="Arial"/>
              </a:rPr>
              <a:t>Multistage</a:t>
            </a:r>
            <a:r>
              <a:rPr b="1" dirty="0" sz="1750" spc="-10">
                <a:latin typeface="Arial"/>
                <a:cs typeface="Arial"/>
              </a:rPr>
              <a:t> </a:t>
            </a:r>
            <a:r>
              <a:rPr b="1" dirty="0" sz="1750" spc="5">
                <a:latin typeface="Arial"/>
                <a:cs typeface="Arial"/>
              </a:rPr>
              <a:t>Impulse</a:t>
            </a:r>
            <a:r>
              <a:rPr b="1" dirty="0" sz="1750" spc="-25">
                <a:latin typeface="Arial"/>
                <a:cs typeface="Arial"/>
              </a:rPr>
              <a:t> </a:t>
            </a:r>
            <a:r>
              <a:rPr b="1" dirty="0" sz="1750" spc="5">
                <a:latin typeface="Arial"/>
                <a:cs typeface="Arial"/>
              </a:rPr>
              <a:t>Generator</a:t>
            </a:r>
            <a:r>
              <a:rPr b="1" dirty="0" sz="1750" spc="-10">
                <a:latin typeface="Arial"/>
                <a:cs typeface="Arial"/>
              </a:rPr>
              <a:t> </a:t>
            </a:r>
            <a:r>
              <a:rPr b="1" dirty="0" sz="1750">
                <a:latin typeface="Arial"/>
                <a:cs typeface="Arial"/>
              </a:rPr>
              <a:t>Circuit</a:t>
            </a:r>
            <a:endParaRPr sz="1750">
              <a:latin typeface="Arial"/>
              <a:cs typeface="Arial"/>
            </a:endParaRPr>
          </a:p>
          <a:p>
            <a:pPr indent="-384810" marL="780415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Font typeface="Microsoft Sans Serif"/>
              <a:buChar char="•"/>
              <a:tabLst>
                <a:tab algn="l" pos="780415"/>
                <a:tab algn="l" pos="781050"/>
              </a:tabLst>
            </a:pPr>
            <a:r>
              <a:rPr b="1" dirty="0" sz="1750" spc="-5">
                <a:latin typeface="Arial"/>
                <a:cs typeface="Arial"/>
              </a:rPr>
              <a:t>Triggering</a:t>
            </a:r>
            <a:r>
              <a:rPr b="1" dirty="0" sz="1750" spc="-45">
                <a:latin typeface="Arial"/>
                <a:cs typeface="Arial"/>
              </a:rPr>
              <a:t> </a:t>
            </a:r>
            <a:r>
              <a:rPr b="1" dirty="0" sz="1750">
                <a:latin typeface="Arial"/>
                <a:cs typeface="Arial"/>
              </a:rPr>
              <a:t>of</a:t>
            </a:r>
            <a:r>
              <a:rPr b="1" dirty="0" sz="1750" spc="-10">
                <a:latin typeface="Arial"/>
                <a:cs typeface="Arial"/>
              </a:rPr>
              <a:t> </a:t>
            </a:r>
            <a:r>
              <a:rPr b="1" dirty="0" sz="1750" spc="5">
                <a:latin typeface="Arial"/>
                <a:cs typeface="Arial"/>
              </a:rPr>
              <a:t>Impulse</a:t>
            </a:r>
            <a:r>
              <a:rPr b="1" dirty="0" sz="1750" spc="-15">
                <a:latin typeface="Arial"/>
                <a:cs typeface="Arial"/>
              </a:rPr>
              <a:t> </a:t>
            </a:r>
            <a:r>
              <a:rPr b="1" dirty="0" sz="1750" spc="5">
                <a:latin typeface="Arial"/>
                <a:cs typeface="Arial"/>
              </a:rPr>
              <a:t>Generators</a:t>
            </a:r>
            <a:endParaRPr sz="1750">
              <a:latin typeface="Arial"/>
              <a:cs typeface="Arial"/>
            </a:endParaRPr>
          </a:p>
          <a:p>
            <a:pPr indent="-384810" marL="780415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Font typeface="Microsoft Sans Serif"/>
              <a:buChar char="•"/>
              <a:tabLst>
                <a:tab algn="l" pos="780415"/>
                <a:tab algn="l" pos="781050"/>
              </a:tabLst>
            </a:pPr>
            <a:r>
              <a:rPr b="1" dirty="0" sz="1750" spc="5">
                <a:latin typeface="Arial"/>
                <a:cs typeface="Arial"/>
              </a:rPr>
              <a:t>Switching</a:t>
            </a:r>
            <a:r>
              <a:rPr b="1" dirty="0" sz="1750" spc="-60">
                <a:latin typeface="Arial"/>
                <a:cs typeface="Arial"/>
              </a:rPr>
              <a:t> </a:t>
            </a:r>
            <a:r>
              <a:rPr b="1" dirty="0" sz="1750" spc="5">
                <a:latin typeface="Arial"/>
                <a:cs typeface="Arial"/>
              </a:rPr>
              <a:t>Impulse</a:t>
            </a:r>
            <a:r>
              <a:rPr b="1" dirty="0" sz="1750" spc="-15">
                <a:latin typeface="Arial"/>
                <a:cs typeface="Arial"/>
              </a:rPr>
              <a:t> Voltages</a:t>
            </a:r>
            <a:endParaRPr sz="1750">
              <a:latin typeface="Arial"/>
              <a:cs typeface="Arial"/>
            </a:endParaRPr>
          </a:p>
          <a:p>
            <a:pPr indent="-384810" marL="780415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Font typeface="Microsoft Sans Serif"/>
              <a:buChar char="•"/>
              <a:tabLst>
                <a:tab algn="l" pos="780415"/>
                <a:tab algn="l" pos="781050"/>
              </a:tabLst>
            </a:pPr>
            <a:r>
              <a:rPr b="1" dirty="0" sz="1750">
                <a:latin typeface="Arial"/>
                <a:cs typeface="Arial"/>
              </a:rPr>
              <a:t>Generation</a:t>
            </a:r>
            <a:r>
              <a:rPr b="1" dirty="0" sz="1750" spc="-20">
                <a:latin typeface="Arial"/>
                <a:cs typeface="Arial"/>
              </a:rPr>
              <a:t> </a:t>
            </a:r>
            <a:r>
              <a:rPr b="1" dirty="0" sz="1750">
                <a:latin typeface="Arial"/>
                <a:cs typeface="Arial"/>
              </a:rPr>
              <a:t>of</a:t>
            </a:r>
            <a:r>
              <a:rPr b="1" dirty="0" sz="1750" spc="20">
                <a:latin typeface="Arial"/>
                <a:cs typeface="Arial"/>
              </a:rPr>
              <a:t> </a:t>
            </a:r>
            <a:r>
              <a:rPr b="1" dirty="0" sz="1750" spc="5">
                <a:latin typeface="Arial"/>
                <a:cs typeface="Arial"/>
              </a:rPr>
              <a:t>Switching</a:t>
            </a:r>
            <a:r>
              <a:rPr b="1" dirty="0" sz="1750" spc="-35">
                <a:latin typeface="Arial"/>
                <a:cs typeface="Arial"/>
              </a:rPr>
              <a:t> </a:t>
            </a:r>
            <a:r>
              <a:rPr b="1" dirty="0" sz="1750" spc="5">
                <a:latin typeface="Arial"/>
                <a:cs typeface="Arial"/>
              </a:rPr>
              <a:t>Impulse</a:t>
            </a:r>
            <a:r>
              <a:rPr b="1" dirty="0" sz="1750" spc="-25">
                <a:latin typeface="Arial"/>
                <a:cs typeface="Arial"/>
              </a:rPr>
              <a:t> </a:t>
            </a:r>
            <a:r>
              <a:rPr b="1" dirty="0" sz="1750" spc="-10">
                <a:latin typeface="Arial"/>
                <a:cs typeface="Arial"/>
              </a:rPr>
              <a:t>Voltages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26339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Generator</a:t>
            </a:r>
            <a:endParaRPr sz="2650"/>
          </a:p>
        </p:txBody>
      </p:sp>
      <p:pic>
        <p:nvPicPr>
          <p:cNvPr id="2097179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54779" y="1641348"/>
            <a:ext cx="8079058" cy="3782567"/>
          </a:xfrm>
          <a:prstGeom prst="rect"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26339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Generator</a:t>
            </a:r>
            <a:endParaRPr sz="2650"/>
          </a:p>
        </p:txBody>
      </p:sp>
      <p:pic>
        <p:nvPicPr>
          <p:cNvPr id="2097180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18606" y="1641348"/>
            <a:ext cx="8599713" cy="4215078"/>
          </a:xfrm>
          <a:prstGeom prst="rect"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26339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Generator</a:t>
            </a:r>
            <a:endParaRPr sz="2650"/>
          </a:p>
        </p:txBody>
      </p:sp>
      <p:pic>
        <p:nvPicPr>
          <p:cNvPr id="2097181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49165" y="1754124"/>
            <a:ext cx="7463456" cy="4470154"/>
          </a:xfrm>
          <a:prstGeom prst="rect"/>
        </p:spPr>
      </p:pic>
      <p:sp>
        <p:nvSpPr>
          <p:cNvPr id="1048691" name="object 4"/>
          <p:cNvSpPr txBox="1"/>
          <p:nvPr/>
        </p:nvSpPr>
        <p:spPr>
          <a:xfrm>
            <a:off x="8884422" y="6939382"/>
            <a:ext cx="5524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10">
                <a:solidFill>
                  <a:srgbClr val="898989"/>
                </a:solidFill>
                <a:latin typeface="Arial"/>
                <a:cs typeface="Arial"/>
              </a:rPr>
              <a:t>P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a</a:t>
            </a: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g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e</a:t>
            </a:r>
            <a:r>
              <a:rPr b="1" dirty="0" sz="1100" spc="-3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22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object 2"/>
          <p:cNvSpPr/>
          <p:nvPr/>
        </p:nvSpPr>
        <p:spPr>
          <a:xfrm>
            <a:off x="7317484" y="3872401"/>
            <a:ext cx="2145665" cy="250190"/>
          </a:xfrm>
          <a:custGeom>
            <a:avLst/>
            <a:ahLst/>
            <a:rect l="l" t="t" r="r" b="b"/>
            <a:pathLst>
              <a:path w="2145665" h="250189">
                <a:moveTo>
                  <a:pt x="2101425" y="-5"/>
                </a:moveTo>
                <a:lnTo>
                  <a:pt x="44196" y="-5"/>
                </a:lnTo>
                <a:lnTo>
                  <a:pt x="19642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2" y="215125"/>
                </a:lnTo>
                <a:lnTo>
                  <a:pt x="44196" y="250014"/>
                </a:lnTo>
                <a:lnTo>
                  <a:pt x="2101425" y="250014"/>
                </a:lnTo>
                <a:lnTo>
                  <a:pt x="2125978" y="215125"/>
                </a:lnTo>
                <a:lnTo>
                  <a:pt x="2140710" y="172098"/>
                </a:lnTo>
                <a:lnTo>
                  <a:pt x="2145621" y="125004"/>
                </a:lnTo>
                <a:lnTo>
                  <a:pt x="2140710" y="77909"/>
                </a:lnTo>
                <a:lnTo>
                  <a:pt x="2125978" y="34883"/>
                </a:lnTo>
                <a:lnTo>
                  <a:pt x="2101425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93" name="object 3"/>
          <p:cNvSpPr/>
          <p:nvPr/>
        </p:nvSpPr>
        <p:spPr>
          <a:xfrm>
            <a:off x="2131268" y="1860760"/>
            <a:ext cx="6583045" cy="250190"/>
          </a:xfrm>
          <a:custGeom>
            <a:avLst/>
            <a:ahLst/>
            <a:rect l="l" t="t" r="r" b="b"/>
            <a:pathLst>
              <a:path w="6583045" h="250189">
                <a:moveTo>
                  <a:pt x="6538719" y="0"/>
                </a:moveTo>
                <a:lnTo>
                  <a:pt x="44196" y="0"/>
                </a:lnTo>
                <a:lnTo>
                  <a:pt x="19643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3" y="215118"/>
                </a:lnTo>
                <a:lnTo>
                  <a:pt x="44196" y="250006"/>
                </a:lnTo>
                <a:lnTo>
                  <a:pt x="6538719" y="250006"/>
                </a:lnTo>
                <a:lnTo>
                  <a:pt x="6563273" y="215118"/>
                </a:lnTo>
                <a:lnTo>
                  <a:pt x="6578005" y="172094"/>
                </a:lnTo>
                <a:lnTo>
                  <a:pt x="6582916" y="125003"/>
                </a:lnTo>
                <a:lnTo>
                  <a:pt x="6578005" y="77911"/>
                </a:lnTo>
                <a:lnTo>
                  <a:pt x="6563273" y="34887"/>
                </a:lnTo>
                <a:lnTo>
                  <a:pt x="6538719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94" name="object 4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95" name="object 5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96" name="object 6"/>
          <p:cNvSpPr txBox="1"/>
          <p:nvPr/>
        </p:nvSpPr>
        <p:spPr>
          <a:xfrm>
            <a:off x="619782" y="1693273"/>
            <a:ext cx="8815070" cy="2711451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698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  <a:tab algn="l" pos="1555115"/>
                <a:tab algn="l" pos="2742565"/>
                <a:tab algn="l" pos="5208905"/>
                <a:tab algn="l" pos="6680834"/>
                <a:tab algn="l" pos="8486775"/>
              </a:tabLst>
            </a:pPr>
            <a:r>
              <a:rPr dirty="0" sz="1750">
                <a:latin typeface="Microsoft Sans Serif"/>
                <a:cs typeface="Microsoft Sans Serif"/>
              </a:rPr>
              <a:t>T</a:t>
            </a:r>
            <a:r>
              <a:rPr dirty="0" sz="1750" spc="-10">
                <a:latin typeface="Microsoft Sans Serif"/>
                <a:cs typeface="Microsoft Sans Serif"/>
              </a:rPr>
              <a:t>h</a:t>
            </a:r>
            <a:r>
              <a:rPr dirty="0" sz="1750" spc="10">
                <a:latin typeface="Microsoft Sans Serif"/>
                <a:cs typeface="Microsoft Sans Serif"/>
              </a:rPr>
              <a:t>e</a:t>
            </a:r>
            <a:r>
              <a:rPr dirty="0" sz="1750" spc="-10">
                <a:latin typeface="Microsoft Sans Serif"/>
                <a:cs typeface="Microsoft Sans Serif"/>
              </a:rPr>
              <a:t>r</a:t>
            </a:r>
            <a:r>
              <a:rPr dirty="0" sz="1750" spc="10">
                <a:latin typeface="Microsoft Sans Serif"/>
                <a:cs typeface="Microsoft Sans Serif"/>
              </a:rPr>
              <a:t>e</a:t>
            </a:r>
            <a:r>
              <a:rPr dirty="0" sz="1750" spc="-15">
                <a:latin typeface="Microsoft Sans Serif"/>
                <a:cs typeface="Microsoft Sans Serif"/>
              </a:rPr>
              <a:t>f</a:t>
            </a:r>
            <a:r>
              <a:rPr dirty="0" sz="1750" spc="10">
                <a:latin typeface="Microsoft Sans Serif"/>
                <a:cs typeface="Microsoft Sans Serif"/>
              </a:rPr>
              <a:t>o</a:t>
            </a:r>
            <a:r>
              <a:rPr dirty="0" sz="1750" spc="10">
                <a:latin typeface="Microsoft Sans Serif"/>
                <a:cs typeface="Microsoft Sans Serif"/>
              </a:rPr>
              <a:t>r</a:t>
            </a:r>
            <a:r>
              <a:rPr dirty="0" sz="1750" spc="-10">
                <a:latin typeface="Microsoft Sans Serif"/>
                <a:cs typeface="Microsoft Sans Serif"/>
              </a:rPr>
              <a:t>e</a:t>
            </a:r>
            <a:r>
              <a:rPr dirty="0" sz="1750">
                <a:latin typeface="Microsoft Sans Serif"/>
                <a:cs typeface="Microsoft Sans Serif"/>
              </a:rPr>
              <a:t>,</a:t>
            </a:r>
            <a:r>
              <a:rPr dirty="0" sz="1750">
                <a:latin typeface="Microsoft Sans Serif"/>
                <a:cs typeface="Microsoft Sans Serif"/>
              </a:rPr>
              <a:t>	</a:t>
            </a:r>
            <a:r>
              <a:rPr dirty="0" sz="1750" spc="-10">
                <a:latin typeface="Microsoft Sans Serif"/>
                <a:cs typeface="Microsoft Sans Serif"/>
              </a:rPr>
              <a:t>h</a:t>
            </a:r>
            <a:r>
              <a:rPr dirty="0" sz="1750" spc="-15">
                <a:latin typeface="Microsoft Sans Serif"/>
                <a:cs typeface="Microsoft Sans Serif"/>
              </a:rPr>
              <a:t>i</a:t>
            </a:r>
            <a:r>
              <a:rPr dirty="0" sz="1750" spc="-10">
                <a:latin typeface="Microsoft Sans Serif"/>
                <a:cs typeface="Microsoft Sans Serif"/>
              </a:rPr>
              <a:t>g</a:t>
            </a:r>
            <a:r>
              <a:rPr dirty="0" sz="1750" spc="10">
                <a:latin typeface="Microsoft Sans Serif"/>
                <a:cs typeface="Microsoft Sans Serif"/>
              </a:rPr>
              <a:t>he</a:t>
            </a:r>
            <a:r>
              <a:rPr dirty="0" sz="1750">
                <a:latin typeface="Microsoft Sans Serif"/>
                <a:cs typeface="Microsoft Sans Serif"/>
              </a:rPr>
              <a:t>r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7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</a:t>
            </a:r>
            <a:r>
              <a:rPr dirty="0" sz="1750" spc="-10">
                <a:latin typeface="Microsoft Sans Serif"/>
                <a:cs typeface="Microsoft Sans Serif"/>
              </a:rPr>
              <a:t>h</a:t>
            </a:r>
            <a:r>
              <a:rPr dirty="0" sz="1750" spc="5">
                <a:latin typeface="Microsoft Sans Serif"/>
                <a:cs typeface="Microsoft Sans Serif"/>
              </a:rPr>
              <a:t>e</a:t>
            </a:r>
            <a:r>
              <a:rPr dirty="0" sz="1750">
                <a:latin typeface="Microsoft Sans Serif"/>
                <a:cs typeface="Microsoft Sans Serif"/>
              </a:rPr>
              <a:t>	</a:t>
            </a:r>
            <a:r>
              <a:rPr dirty="0" sz="1750" spc="-10">
                <a:latin typeface="Microsoft Sans Serif"/>
                <a:cs typeface="Microsoft Sans Serif"/>
              </a:rPr>
              <a:t>ge</a:t>
            </a:r>
            <a:r>
              <a:rPr dirty="0" sz="1750" spc="10">
                <a:latin typeface="Microsoft Sans Serif"/>
                <a:cs typeface="Microsoft Sans Serif"/>
              </a:rPr>
              <a:t>n</a:t>
            </a:r>
            <a:r>
              <a:rPr dirty="0" sz="1750" spc="-10">
                <a:latin typeface="Microsoft Sans Serif"/>
                <a:cs typeface="Microsoft Sans Serif"/>
              </a:rPr>
              <a:t>e</a:t>
            </a:r>
            <a:r>
              <a:rPr dirty="0" sz="1750" spc="-10">
                <a:latin typeface="Microsoft Sans Serif"/>
                <a:cs typeface="Microsoft Sans Serif"/>
              </a:rPr>
              <a:t>r</a:t>
            </a:r>
            <a:r>
              <a:rPr dirty="0" sz="1750" spc="10">
                <a:latin typeface="Microsoft Sans Serif"/>
                <a:cs typeface="Microsoft Sans Serif"/>
              </a:rPr>
              <a:t>a</a:t>
            </a:r>
            <a:r>
              <a:rPr dirty="0" sz="1750">
                <a:latin typeface="Microsoft Sans Serif"/>
                <a:cs typeface="Microsoft Sans Serif"/>
              </a:rPr>
              <a:t>t</a:t>
            </a:r>
            <a:r>
              <a:rPr dirty="0" sz="1750" spc="10">
                <a:latin typeface="Microsoft Sans Serif"/>
                <a:cs typeface="Microsoft Sans Serif"/>
              </a:rPr>
              <a:t>o</a:t>
            </a:r>
            <a:r>
              <a:rPr dirty="0" sz="1750">
                <a:latin typeface="Microsoft Sans Serif"/>
                <a:cs typeface="Microsoft Sans Serif"/>
              </a:rPr>
              <a:t>r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0">
                <a:latin typeface="Microsoft Sans Serif"/>
                <a:cs typeface="Microsoft Sans Serif"/>
              </a:rPr>
              <a:t> </a:t>
            </a:r>
            <a:r>
              <a:rPr dirty="0" sz="1750" spc="20">
                <a:latin typeface="Microsoft Sans Serif"/>
                <a:cs typeface="Microsoft Sans Serif"/>
              </a:rPr>
              <a:t>c</a:t>
            </a:r>
            <a:r>
              <a:rPr dirty="0" sz="1750" spc="-10">
                <a:latin typeface="Microsoft Sans Serif"/>
                <a:cs typeface="Microsoft Sans Serif"/>
              </a:rPr>
              <a:t>ap</a:t>
            </a:r>
            <a:r>
              <a:rPr dirty="0" sz="1750" spc="10">
                <a:latin typeface="Microsoft Sans Serif"/>
                <a:cs typeface="Microsoft Sans Serif"/>
              </a:rPr>
              <a:t>a</a:t>
            </a:r>
            <a:r>
              <a:rPr dirty="0" sz="1750" spc="-15">
                <a:latin typeface="Microsoft Sans Serif"/>
                <a:cs typeface="Microsoft Sans Serif"/>
              </a:rPr>
              <a:t>c</a:t>
            </a:r>
            <a:r>
              <a:rPr dirty="0" sz="1750">
                <a:latin typeface="Microsoft Sans Serif"/>
                <a:cs typeface="Microsoft Sans Serif"/>
              </a:rPr>
              <a:t>i</a:t>
            </a:r>
            <a:r>
              <a:rPr dirty="0" sz="1750" spc="-15">
                <a:latin typeface="Microsoft Sans Serif"/>
                <a:cs typeface="Microsoft Sans Serif"/>
              </a:rPr>
              <a:t>t</a:t>
            </a:r>
            <a:r>
              <a:rPr dirty="0" sz="1750" spc="10">
                <a:latin typeface="Microsoft Sans Serif"/>
                <a:cs typeface="Microsoft Sans Serif"/>
              </a:rPr>
              <a:t>a</a:t>
            </a:r>
            <a:r>
              <a:rPr dirty="0" sz="1750" spc="-10">
                <a:latin typeface="Microsoft Sans Serif"/>
                <a:cs typeface="Microsoft Sans Serif"/>
              </a:rPr>
              <a:t>n</a:t>
            </a:r>
            <a:r>
              <a:rPr dirty="0" sz="1750" spc="5">
                <a:latin typeface="Microsoft Sans Serif"/>
                <a:cs typeface="Microsoft Sans Serif"/>
              </a:rPr>
              <a:t>c</a:t>
            </a:r>
            <a:r>
              <a:rPr dirty="0" sz="1750" spc="10">
                <a:latin typeface="Microsoft Sans Serif"/>
                <a:cs typeface="Microsoft Sans Serif"/>
              </a:rPr>
              <a:t>e</a:t>
            </a:r>
            <a:r>
              <a:rPr dirty="0" sz="1750">
                <a:latin typeface="Microsoft Sans Serif"/>
                <a:cs typeface="Microsoft Sans Serif"/>
              </a:rPr>
              <a:t>,</a:t>
            </a:r>
            <a:r>
              <a:rPr dirty="0" sz="1750">
                <a:latin typeface="Microsoft Sans Serif"/>
                <a:cs typeface="Microsoft Sans Serif"/>
              </a:rPr>
              <a:t>	</a:t>
            </a:r>
            <a:r>
              <a:rPr dirty="0" sz="1750" spc="-15">
                <a:latin typeface="Microsoft Sans Serif"/>
                <a:cs typeface="Microsoft Sans Serif"/>
              </a:rPr>
              <a:t>t</a:t>
            </a:r>
            <a:r>
              <a:rPr dirty="0" sz="1750" spc="10">
                <a:latin typeface="Microsoft Sans Serif"/>
                <a:cs typeface="Microsoft Sans Serif"/>
              </a:rPr>
              <a:t>h</a:t>
            </a:r>
            <a:r>
              <a:rPr dirty="0" sz="1750" spc="5">
                <a:latin typeface="Microsoft Sans Serif"/>
                <a:cs typeface="Microsoft Sans Serif"/>
              </a:rPr>
              <a:t>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6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h</a:t>
            </a:r>
            <a:r>
              <a:rPr dirty="0" sz="1750" spc="-15">
                <a:latin typeface="Microsoft Sans Serif"/>
                <a:cs typeface="Microsoft Sans Serif"/>
              </a:rPr>
              <a:t>i</a:t>
            </a:r>
            <a:r>
              <a:rPr dirty="0" sz="1750" spc="10">
                <a:latin typeface="Microsoft Sans Serif"/>
                <a:cs typeface="Microsoft Sans Serif"/>
              </a:rPr>
              <a:t>g</a:t>
            </a:r>
            <a:r>
              <a:rPr dirty="0" sz="1750" spc="-10">
                <a:latin typeface="Microsoft Sans Serif"/>
                <a:cs typeface="Microsoft Sans Serif"/>
              </a:rPr>
              <a:t>h</a:t>
            </a:r>
            <a:r>
              <a:rPr dirty="0" sz="1750" spc="10">
                <a:latin typeface="Microsoft Sans Serif"/>
                <a:cs typeface="Microsoft Sans Serif"/>
              </a:rPr>
              <a:t>e</a:t>
            </a:r>
            <a:r>
              <a:rPr dirty="0" sz="1750">
                <a:latin typeface="Microsoft Sans Serif"/>
                <a:cs typeface="Microsoft Sans Serif"/>
              </a:rPr>
              <a:t>r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0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i</a:t>
            </a:r>
            <a:r>
              <a:rPr dirty="0" sz="1750" spc="5">
                <a:latin typeface="Microsoft Sans Serif"/>
                <a:cs typeface="Microsoft Sans Serif"/>
              </a:rPr>
              <a:t>s</a:t>
            </a:r>
            <a:r>
              <a:rPr dirty="0" sz="1750">
                <a:latin typeface="Microsoft Sans Serif"/>
                <a:cs typeface="Microsoft Sans Serif"/>
              </a:rPr>
              <a:t>	</a:t>
            </a:r>
            <a:r>
              <a:rPr dirty="0" sz="1750">
                <a:latin typeface="Microsoft Sans Serif"/>
                <a:cs typeface="Microsoft Sans Serif"/>
              </a:rPr>
              <a:t>t</a:t>
            </a:r>
            <a:r>
              <a:rPr dirty="0" sz="1750" spc="10">
                <a:latin typeface="Microsoft Sans Serif"/>
                <a:cs typeface="Microsoft Sans Serif"/>
              </a:rPr>
              <a:t>h</a:t>
            </a:r>
            <a:r>
              <a:rPr dirty="0" sz="1750" spc="5">
                <a:latin typeface="Microsoft Sans Serif"/>
                <a:cs typeface="Microsoft Sans Serif"/>
              </a:rPr>
              <a:t>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6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e</a:t>
            </a:r>
            <a:r>
              <a:rPr dirty="0" sz="1750" spc="-35">
                <a:latin typeface="Microsoft Sans Serif"/>
                <a:cs typeface="Microsoft Sans Serif"/>
              </a:rPr>
              <a:t>f</a:t>
            </a:r>
            <a:r>
              <a:rPr dirty="0" sz="1750">
                <a:latin typeface="Microsoft Sans Serif"/>
                <a:cs typeface="Microsoft Sans Serif"/>
              </a:rPr>
              <a:t>f</a:t>
            </a:r>
            <a:r>
              <a:rPr dirty="0" sz="1750" spc="-35">
                <a:latin typeface="Microsoft Sans Serif"/>
                <a:cs typeface="Microsoft Sans Serif"/>
              </a:rPr>
              <a:t>i</a:t>
            </a:r>
            <a:r>
              <a:rPr dirty="0" sz="1750" spc="5">
                <a:latin typeface="Microsoft Sans Serif"/>
                <a:cs typeface="Microsoft Sans Serif"/>
              </a:rPr>
              <a:t>c</a:t>
            </a:r>
            <a:r>
              <a:rPr dirty="0" sz="1750" spc="-15">
                <a:latin typeface="Microsoft Sans Serif"/>
                <a:cs typeface="Microsoft Sans Serif"/>
              </a:rPr>
              <a:t>i</a:t>
            </a:r>
            <a:r>
              <a:rPr dirty="0" sz="1750" spc="10">
                <a:latin typeface="Microsoft Sans Serif"/>
                <a:cs typeface="Microsoft Sans Serif"/>
              </a:rPr>
              <a:t>e</a:t>
            </a:r>
            <a:r>
              <a:rPr dirty="0" sz="1750" spc="-10">
                <a:latin typeface="Microsoft Sans Serif"/>
                <a:cs typeface="Microsoft Sans Serif"/>
              </a:rPr>
              <a:t>n</a:t>
            </a:r>
            <a:r>
              <a:rPr dirty="0" sz="1750" spc="20">
                <a:latin typeface="Microsoft Sans Serif"/>
                <a:cs typeface="Microsoft Sans Serif"/>
              </a:rPr>
              <a:t>c</a:t>
            </a:r>
            <a:r>
              <a:rPr dirty="0" sz="1750" spc="5">
                <a:latin typeface="Microsoft Sans Serif"/>
                <a:cs typeface="Microsoft Sans Serif"/>
              </a:rPr>
              <a:t>y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</a:t>
            </a:r>
            <a:r>
              <a:rPr dirty="0" sz="1750">
                <a:latin typeface="Microsoft Sans Serif"/>
                <a:cs typeface="Microsoft Sans Serif"/>
              </a:rPr>
              <a:t>f</a:t>
            </a:r>
            <a:r>
              <a:rPr dirty="0" sz="1750">
                <a:latin typeface="Microsoft Sans Serif"/>
                <a:cs typeface="Microsoft Sans Serif"/>
              </a:rPr>
              <a:t>	</a:t>
            </a:r>
            <a:r>
              <a:rPr dirty="0" sz="1750">
                <a:latin typeface="Microsoft Sans Serif"/>
                <a:cs typeface="Microsoft Sans Serif"/>
              </a:rPr>
              <a:t>t</a:t>
            </a:r>
            <a:r>
              <a:rPr dirty="0" sz="1750" spc="10">
                <a:latin typeface="Microsoft Sans Serif"/>
                <a:cs typeface="Microsoft Sans Serif"/>
              </a:rPr>
              <a:t>h</a:t>
            </a:r>
            <a:r>
              <a:rPr dirty="0" sz="1750" spc="5">
                <a:latin typeface="Microsoft Sans Serif"/>
                <a:cs typeface="Microsoft Sans Serif"/>
              </a:rPr>
              <a:t>e  </a:t>
            </a:r>
            <a:r>
              <a:rPr dirty="0" sz="1750" spc="-5">
                <a:latin typeface="Microsoft Sans Serif"/>
                <a:cs typeface="Microsoft Sans Serif"/>
              </a:rPr>
              <a:t>generator.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most</a:t>
            </a:r>
            <a:r>
              <a:rPr dirty="0" sz="1750" spc="19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significant</a:t>
            </a:r>
            <a:r>
              <a:rPr dirty="0" sz="1750" spc="19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parameter</a:t>
            </a:r>
            <a:r>
              <a:rPr dirty="0" sz="1750" spc="204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21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19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impulse</a:t>
            </a:r>
            <a:r>
              <a:rPr dirty="0" sz="1750" spc="19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generator</a:t>
            </a:r>
            <a:r>
              <a:rPr dirty="0" sz="1750" spc="204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9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energy</a:t>
            </a:r>
            <a:r>
              <a:rPr dirty="0" sz="1750" spc="19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stored</a:t>
            </a:r>
            <a:r>
              <a:rPr dirty="0" sz="1750" spc="19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within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discharge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that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is,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70BF"/>
              </a:buClr>
              <a:buFont typeface="Microsoft Sans Serif"/>
              <a:buChar char="•"/>
            </a:pPr>
            <a:endParaRPr sz="2750">
              <a:latin typeface="Microsoft Sans Serif"/>
              <a:cs typeface="Microsoft Sans Serif"/>
            </a:endParaRPr>
          </a:p>
          <a:p>
            <a:pPr indent="-382905" marL="394970" marR="7620">
              <a:lnSpc>
                <a:spcPct val="150900"/>
              </a:lnSpc>
              <a:spcBef>
                <a:spcPts val="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energy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stored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within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discharge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determines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cost</a:t>
            </a:r>
            <a:r>
              <a:rPr dirty="0" sz="1750" spc="6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generator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one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ratings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impulse </a:t>
            </a:r>
            <a:r>
              <a:rPr dirty="0" sz="1750" spc="-10">
                <a:latin typeface="Microsoft Sans Serif"/>
                <a:cs typeface="Microsoft Sans Serif"/>
              </a:rPr>
              <a:t>generator.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97" name="object 7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426339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Generator</a:t>
            </a:r>
            <a:endParaRPr sz="2650"/>
          </a:p>
        </p:txBody>
      </p:sp>
      <p:grpSp>
        <p:nvGrpSpPr>
          <p:cNvPr id="86" name="object 8"/>
          <p:cNvGrpSpPr/>
          <p:nvPr/>
        </p:nvGrpSpPr>
        <p:grpSpPr>
          <a:xfrm>
            <a:off x="3983563" y="3020279"/>
            <a:ext cx="2801620" cy="1285875"/>
            <a:chOff x="3983563" y="3020279"/>
            <a:chExt cx="2801620" cy="1285875"/>
          </a:xfrm>
        </p:grpSpPr>
        <p:pic>
          <p:nvPicPr>
            <p:cNvPr id="2097182" name="object 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4493995" y="3236699"/>
              <a:ext cx="1429660" cy="606828"/>
            </a:xfrm>
            <a:prstGeom prst="rect"/>
          </p:spPr>
        </p:pic>
        <p:sp>
          <p:nvSpPr>
            <p:cNvPr id="1048698" name="object 10"/>
            <p:cNvSpPr/>
            <p:nvPr/>
          </p:nvSpPr>
          <p:spPr>
            <a:xfrm>
              <a:off x="4072463" y="3109179"/>
              <a:ext cx="2623820" cy="1108075"/>
            </a:xfrm>
            <a:custGeom>
              <a:avLst/>
              <a:ahLst/>
              <a:rect l="l" t="t" r="r" b="b"/>
              <a:pathLst>
                <a:path w="2623820" h="1108075">
                  <a:moveTo>
                    <a:pt x="803074" y="201530"/>
                  </a:moveTo>
                  <a:lnTo>
                    <a:pt x="851102" y="183007"/>
                  </a:lnTo>
                  <a:lnTo>
                    <a:pt x="899485" y="165681"/>
                  </a:lnTo>
                  <a:lnTo>
                    <a:pt x="948199" y="149496"/>
                  </a:lnTo>
                  <a:lnTo>
                    <a:pt x="997224" y="134399"/>
                  </a:lnTo>
                  <a:lnTo>
                    <a:pt x="1046537" y="120336"/>
                  </a:lnTo>
                  <a:lnTo>
                    <a:pt x="1096116" y="107254"/>
                  </a:lnTo>
                  <a:lnTo>
                    <a:pt x="1145940" y="95099"/>
                  </a:lnTo>
                  <a:lnTo>
                    <a:pt x="1195987" y="83816"/>
                  </a:lnTo>
                  <a:lnTo>
                    <a:pt x="1246235" y="73353"/>
                  </a:lnTo>
                  <a:lnTo>
                    <a:pt x="1296662" y="63655"/>
                  </a:lnTo>
                  <a:lnTo>
                    <a:pt x="1347246" y="54668"/>
                  </a:lnTo>
                  <a:lnTo>
                    <a:pt x="1397966" y="46339"/>
                  </a:lnTo>
                  <a:lnTo>
                    <a:pt x="1446290" y="38493"/>
                  </a:lnTo>
                  <a:lnTo>
                    <a:pt x="1496523" y="30208"/>
                  </a:lnTo>
                  <a:lnTo>
                    <a:pt x="1548256" y="21999"/>
                  </a:lnTo>
                  <a:lnTo>
                    <a:pt x="1601079" y="14377"/>
                  </a:lnTo>
                  <a:lnTo>
                    <a:pt x="1654584" y="7853"/>
                  </a:lnTo>
                  <a:lnTo>
                    <a:pt x="1708361" y="2941"/>
                  </a:lnTo>
                  <a:lnTo>
                    <a:pt x="1762000" y="153"/>
                  </a:lnTo>
                  <a:lnTo>
                    <a:pt x="1815092" y="0"/>
                  </a:lnTo>
                  <a:lnTo>
                    <a:pt x="1867228" y="2994"/>
                  </a:lnTo>
                  <a:lnTo>
                    <a:pt x="1917999" y="9648"/>
                  </a:lnTo>
                  <a:lnTo>
                    <a:pt x="1966995" y="20475"/>
                  </a:lnTo>
                  <a:lnTo>
                    <a:pt x="2038937" y="50777"/>
                  </a:lnTo>
                  <a:lnTo>
                    <a:pt x="2077499" y="69904"/>
                  </a:lnTo>
                  <a:lnTo>
                    <a:pt x="2109251" y="85138"/>
                  </a:lnTo>
                  <a:lnTo>
                    <a:pt x="2157178" y="108206"/>
                  </a:lnTo>
                  <a:lnTo>
                    <a:pt x="2202370" y="133326"/>
                  </a:lnTo>
                  <a:lnTo>
                    <a:pt x="2245352" y="160334"/>
                  </a:lnTo>
                  <a:lnTo>
                    <a:pt x="2286650" y="189064"/>
                  </a:lnTo>
                  <a:lnTo>
                    <a:pt x="2326787" y="219353"/>
                  </a:lnTo>
                  <a:lnTo>
                    <a:pt x="2366291" y="251035"/>
                  </a:lnTo>
                  <a:lnTo>
                    <a:pt x="2405686" y="283946"/>
                  </a:lnTo>
                  <a:lnTo>
                    <a:pt x="2445496" y="317921"/>
                  </a:lnTo>
                  <a:lnTo>
                    <a:pt x="2476977" y="345974"/>
                  </a:lnTo>
                  <a:lnTo>
                    <a:pt x="2509134" y="377476"/>
                  </a:lnTo>
                  <a:lnTo>
                    <a:pt x="2540305" y="412099"/>
                  </a:lnTo>
                  <a:lnTo>
                    <a:pt x="2568829" y="449518"/>
                  </a:lnTo>
                  <a:lnTo>
                    <a:pt x="2593046" y="489405"/>
                  </a:lnTo>
                  <a:lnTo>
                    <a:pt x="2611295" y="531433"/>
                  </a:lnTo>
                  <a:lnTo>
                    <a:pt x="2621914" y="575276"/>
                  </a:lnTo>
                  <a:lnTo>
                    <a:pt x="2623242" y="620606"/>
                  </a:lnTo>
                  <a:lnTo>
                    <a:pt x="2613618" y="667098"/>
                  </a:lnTo>
                  <a:lnTo>
                    <a:pt x="2574044" y="711660"/>
                  </a:lnTo>
                  <a:lnTo>
                    <a:pt x="2523091" y="744693"/>
                  </a:lnTo>
                  <a:lnTo>
                    <a:pt x="2479749" y="771905"/>
                  </a:lnTo>
                  <a:lnTo>
                    <a:pt x="2433963" y="794149"/>
                  </a:lnTo>
                  <a:lnTo>
                    <a:pt x="2386343" y="812160"/>
                  </a:lnTo>
                  <a:lnTo>
                    <a:pt x="2337499" y="826675"/>
                  </a:lnTo>
                  <a:lnTo>
                    <a:pt x="2288040" y="838427"/>
                  </a:lnTo>
                  <a:lnTo>
                    <a:pt x="2238577" y="848153"/>
                  </a:lnTo>
                  <a:lnTo>
                    <a:pt x="2188112" y="856867"/>
                  </a:lnTo>
                  <a:lnTo>
                    <a:pt x="2137525" y="864752"/>
                  </a:lnTo>
                  <a:lnTo>
                    <a:pt x="2086831" y="871911"/>
                  </a:lnTo>
                  <a:lnTo>
                    <a:pt x="2036043" y="878447"/>
                  </a:lnTo>
                  <a:lnTo>
                    <a:pt x="1985179" y="884463"/>
                  </a:lnTo>
                  <a:lnTo>
                    <a:pt x="1934251" y="890062"/>
                  </a:lnTo>
                  <a:lnTo>
                    <a:pt x="1883277" y="895347"/>
                  </a:lnTo>
                  <a:lnTo>
                    <a:pt x="1832269" y="900421"/>
                  </a:lnTo>
                  <a:lnTo>
                    <a:pt x="1781244" y="905386"/>
                  </a:lnTo>
                  <a:lnTo>
                    <a:pt x="1730216" y="910347"/>
                  </a:lnTo>
                  <a:lnTo>
                    <a:pt x="1679201" y="915405"/>
                  </a:lnTo>
                  <a:lnTo>
                    <a:pt x="1628212" y="920665"/>
                  </a:lnTo>
                  <a:lnTo>
                    <a:pt x="1577267" y="926228"/>
                  </a:lnTo>
                  <a:lnTo>
                    <a:pt x="1526378" y="932199"/>
                  </a:lnTo>
                  <a:lnTo>
                    <a:pt x="1475562" y="938679"/>
                  </a:lnTo>
                  <a:lnTo>
                    <a:pt x="1425533" y="945124"/>
                  </a:lnTo>
                  <a:lnTo>
                    <a:pt x="1375503" y="951184"/>
                  </a:lnTo>
                  <a:lnTo>
                    <a:pt x="1325478" y="956955"/>
                  </a:lnTo>
                  <a:lnTo>
                    <a:pt x="1275464" y="962535"/>
                  </a:lnTo>
                  <a:lnTo>
                    <a:pt x="1225467" y="968021"/>
                  </a:lnTo>
                  <a:lnTo>
                    <a:pt x="1175493" y="973510"/>
                  </a:lnTo>
                  <a:lnTo>
                    <a:pt x="1125547" y="979100"/>
                  </a:lnTo>
                  <a:lnTo>
                    <a:pt x="1075635" y="984887"/>
                  </a:lnTo>
                  <a:lnTo>
                    <a:pt x="1025763" y="990969"/>
                  </a:lnTo>
                  <a:lnTo>
                    <a:pt x="975937" y="997444"/>
                  </a:lnTo>
                  <a:lnTo>
                    <a:pt x="926163" y="1004407"/>
                  </a:lnTo>
                  <a:lnTo>
                    <a:pt x="876447" y="1011958"/>
                  </a:lnTo>
                  <a:lnTo>
                    <a:pt x="826793" y="1020191"/>
                  </a:lnTo>
                  <a:lnTo>
                    <a:pt x="777209" y="1029206"/>
                  </a:lnTo>
                  <a:lnTo>
                    <a:pt x="725597" y="1039662"/>
                  </a:lnTo>
                  <a:lnTo>
                    <a:pt x="674258" y="1050935"/>
                  </a:lnTo>
                  <a:lnTo>
                    <a:pt x="623063" y="1062477"/>
                  </a:lnTo>
                  <a:lnTo>
                    <a:pt x="571881" y="1073744"/>
                  </a:lnTo>
                  <a:lnTo>
                    <a:pt x="520583" y="1084187"/>
                  </a:lnTo>
                  <a:lnTo>
                    <a:pt x="469040" y="1093261"/>
                  </a:lnTo>
                  <a:lnTo>
                    <a:pt x="417121" y="1100420"/>
                  </a:lnTo>
                  <a:lnTo>
                    <a:pt x="364698" y="1105115"/>
                  </a:lnTo>
                  <a:lnTo>
                    <a:pt x="311640" y="1106802"/>
                  </a:lnTo>
                  <a:lnTo>
                    <a:pt x="261795" y="1107477"/>
                  </a:lnTo>
                  <a:lnTo>
                    <a:pt x="215674" y="1107275"/>
                  </a:lnTo>
                  <a:lnTo>
                    <a:pt x="172490" y="1102855"/>
                  </a:lnTo>
                  <a:lnTo>
                    <a:pt x="131457" y="1090878"/>
                  </a:lnTo>
                  <a:lnTo>
                    <a:pt x="91789" y="1068003"/>
                  </a:lnTo>
                  <a:lnTo>
                    <a:pt x="49426" y="1033499"/>
                  </a:lnTo>
                  <a:lnTo>
                    <a:pt x="47673" y="1029320"/>
                  </a:lnTo>
                  <a:lnTo>
                    <a:pt x="54127" y="1030786"/>
                  </a:lnTo>
                  <a:lnTo>
                    <a:pt x="65231" y="1035595"/>
                  </a:lnTo>
                  <a:lnTo>
                    <a:pt x="77424" y="1041445"/>
                  </a:lnTo>
                  <a:lnTo>
                    <a:pt x="87149" y="1046033"/>
                  </a:lnTo>
                  <a:lnTo>
                    <a:pt x="51600" y="1023968"/>
                  </a:lnTo>
                  <a:lnTo>
                    <a:pt x="44790" y="1021180"/>
                  </a:lnTo>
                  <a:lnTo>
                    <a:pt x="40058" y="1016274"/>
                  </a:lnTo>
                  <a:lnTo>
                    <a:pt x="34740" y="997554"/>
                  </a:lnTo>
                  <a:lnTo>
                    <a:pt x="33592" y="977477"/>
                  </a:lnTo>
                  <a:lnTo>
                    <a:pt x="32445" y="957400"/>
                  </a:lnTo>
                  <a:lnTo>
                    <a:pt x="27126" y="938679"/>
                  </a:lnTo>
                  <a:lnTo>
                    <a:pt x="10615" y="896183"/>
                  </a:lnTo>
                  <a:lnTo>
                    <a:pt x="2473" y="854225"/>
                  </a:lnTo>
                  <a:lnTo>
                    <a:pt x="0" y="811529"/>
                  </a:lnTo>
                  <a:lnTo>
                    <a:pt x="495" y="766821"/>
                  </a:lnTo>
                  <a:lnTo>
                    <a:pt x="1261" y="718827"/>
                  </a:lnTo>
                  <a:lnTo>
                    <a:pt x="1201" y="669706"/>
                  </a:lnTo>
                  <a:lnTo>
                    <a:pt x="1690" y="621172"/>
                  </a:lnTo>
                  <a:lnTo>
                    <a:pt x="3731" y="573463"/>
                  </a:lnTo>
                  <a:lnTo>
                    <a:pt x="8326" y="526818"/>
                  </a:lnTo>
                  <a:lnTo>
                    <a:pt x="16478" y="481476"/>
                  </a:lnTo>
                  <a:lnTo>
                    <a:pt x="29191" y="437677"/>
                  </a:lnTo>
                  <a:lnTo>
                    <a:pt x="47467" y="395658"/>
                  </a:lnTo>
                  <a:lnTo>
                    <a:pt x="72309" y="355660"/>
                  </a:lnTo>
                  <a:lnTo>
                    <a:pt x="104720" y="317921"/>
                  </a:lnTo>
                  <a:lnTo>
                    <a:pt x="145533" y="284619"/>
                  </a:lnTo>
                  <a:lnTo>
                    <a:pt x="190981" y="258847"/>
                  </a:lnTo>
                  <a:lnTo>
                    <a:pt x="239301" y="238087"/>
                  </a:lnTo>
                  <a:lnTo>
                    <a:pt x="288730" y="219821"/>
                  </a:lnTo>
                  <a:lnTo>
                    <a:pt x="337505" y="201530"/>
                  </a:lnTo>
                  <a:lnTo>
                    <a:pt x="385538" y="183082"/>
                  </a:lnTo>
                  <a:lnTo>
                    <a:pt x="433607" y="165771"/>
                  </a:lnTo>
                  <a:lnTo>
                    <a:pt x="481501" y="149104"/>
                  </a:lnTo>
                  <a:lnTo>
                    <a:pt x="529008" y="132592"/>
                  </a:lnTo>
                  <a:lnTo>
                    <a:pt x="575918" y="115744"/>
                  </a:lnTo>
                  <a:lnTo>
                    <a:pt x="622019" y="98070"/>
                  </a:lnTo>
                  <a:lnTo>
                    <a:pt x="644583" y="94012"/>
                  </a:lnTo>
                  <a:lnTo>
                    <a:pt x="672776" y="94463"/>
                  </a:lnTo>
                  <a:lnTo>
                    <a:pt x="701456" y="96718"/>
                  </a:lnTo>
                  <a:lnTo>
                    <a:pt x="725478" y="98070"/>
                  </a:lnTo>
                  <a:lnTo>
                    <a:pt x="777472" y="99028"/>
                  </a:lnTo>
                  <a:lnTo>
                    <a:pt x="829246" y="101423"/>
                  </a:lnTo>
                  <a:lnTo>
                    <a:pt x="880887" y="104537"/>
                  </a:lnTo>
                  <a:lnTo>
                    <a:pt x="932479" y="107650"/>
                  </a:lnTo>
                  <a:lnTo>
                    <a:pt x="984107" y="110045"/>
                  </a:lnTo>
                  <a:lnTo>
                    <a:pt x="1035857" y="111003"/>
                  </a:lnTo>
                </a:path>
              </a:pathLst>
            </a:custGeom>
            <a:ln w="177799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99" name="object 11"/>
            <p:cNvSpPr/>
            <p:nvPr/>
          </p:nvSpPr>
          <p:spPr>
            <a:xfrm>
              <a:off x="5677349" y="3517628"/>
              <a:ext cx="233045" cy="0"/>
            </a:xfrm>
            <a:custGeom>
              <a:avLst/>
              <a:ahLst/>
              <a:rect l="l" t="t" r="r" b="b"/>
              <a:pathLst>
                <a:path w="233045" h="0">
                  <a:moveTo>
                    <a:pt x="232788" y="0"/>
                  </a:moveTo>
                  <a:lnTo>
                    <a:pt x="186230" y="0"/>
                  </a:lnTo>
                  <a:lnTo>
                    <a:pt x="139673" y="0"/>
                  </a:lnTo>
                  <a:lnTo>
                    <a:pt x="93116" y="0"/>
                  </a:lnTo>
                  <a:lnTo>
                    <a:pt x="46558" y="0"/>
                  </a:lnTo>
                  <a:lnTo>
                    <a:pt x="1" y="0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00" name="object 12"/>
            <p:cNvSpPr/>
            <p:nvPr/>
          </p:nvSpPr>
          <p:spPr>
            <a:xfrm>
              <a:off x="5586822" y="3401236"/>
              <a:ext cx="349250" cy="0"/>
            </a:xfrm>
            <a:custGeom>
              <a:avLst/>
              <a:ahLst/>
              <a:rect l="l" t="t" r="r" b="b"/>
              <a:pathLst>
                <a:path w="349250" h="0">
                  <a:moveTo>
                    <a:pt x="349174" y="0"/>
                  </a:moveTo>
                  <a:lnTo>
                    <a:pt x="349174" y="0"/>
                  </a:lnTo>
                  <a:lnTo>
                    <a:pt x="49881" y="0"/>
                  </a:lnTo>
                  <a:lnTo>
                    <a:pt x="0" y="0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bIns="0" lIns="0" rIns="0" rtlCol="0" tIns="0" wrap="square"/>
            <a:p/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02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03" name="object 4"/>
          <p:cNvSpPr txBox="1">
            <a:spLocks noGrp="1"/>
          </p:cNvSpPr>
          <p:nvPr>
            <p:ph type="body" idx="1"/>
          </p:nvPr>
        </p:nvSpPr>
        <p:spPr>
          <a:xfrm>
            <a:off x="580150" y="1693273"/>
            <a:ext cx="8898098" cy="16884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33070" marR="558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34340"/>
                <a:tab algn="l" pos="434975"/>
              </a:tabLst>
            </a:pPr>
            <a:r>
              <a:rPr dirty="0" spc="5"/>
              <a:t>Let</a:t>
            </a:r>
            <a:r>
              <a:rPr dirty="0" spc="114"/>
              <a:t> </a:t>
            </a:r>
            <a:r>
              <a:rPr dirty="0" i="1">
                <a:latin typeface="Arial"/>
                <a:cs typeface="Arial"/>
              </a:rPr>
              <a:t>t</a:t>
            </a:r>
            <a:r>
              <a:rPr baseline="-21739" dirty="0" sz="1725" i="1">
                <a:latin typeface="Arial"/>
                <a:cs typeface="Arial"/>
              </a:rPr>
              <a:t>1</a:t>
            </a:r>
            <a:r>
              <a:rPr baseline="-21739" dirty="0" sz="1725" i="1" spc="397">
                <a:latin typeface="Arial"/>
                <a:cs typeface="Arial"/>
              </a:rPr>
              <a:t> </a:t>
            </a:r>
            <a:r>
              <a:rPr dirty="0" sz="1750"/>
              <a:t>be</a:t>
            </a:r>
            <a:r>
              <a:rPr dirty="0" sz="1750" spc="120"/>
              <a:t> </a:t>
            </a:r>
            <a:r>
              <a:rPr dirty="0" sz="1750"/>
              <a:t>the</a:t>
            </a:r>
            <a:r>
              <a:rPr dirty="0" sz="1750" spc="125"/>
              <a:t> </a:t>
            </a:r>
            <a:r>
              <a:rPr dirty="0" sz="1750" spc="-5"/>
              <a:t>wave</a:t>
            </a:r>
            <a:r>
              <a:rPr dirty="0" sz="1750" spc="145"/>
              <a:t> </a:t>
            </a:r>
            <a:r>
              <a:rPr dirty="0" sz="1750"/>
              <a:t>front</a:t>
            </a:r>
            <a:r>
              <a:rPr dirty="0" sz="1750" spc="125"/>
              <a:t> </a:t>
            </a:r>
            <a:r>
              <a:rPr dirty="0" sz="1750"/>
              <a:t>time</a:t>
            </a:r>
            <a:r>
              <a:rPr dirty="0" sz="1750" spc="105"/>
              <a:t> </a:t>
            </a:r>
            <a:r>
              <a:rPr dirty="0" sz="1750"/>
              <a:t>and</a:t>
            </a:r>
            <a:r>
              <a:rPr dirty="0" sz="1750" spc="125"/>
              <a:t> </a:t>
            </a:r>
            <a:r>
              <a:rPr dirty="0" sz="1750" i="1">
                <a:latin typeface="Arial"/>
                <a:cs typeface="Arial"/>
              </a:rPr>
              <a:t>t</a:t>
            </a:r>
            <a:r>
              <a:rPr baseline="-21739" dirty="0" sz="1725" i="1">
                <a:latin typeface="Arial"/>
                <a:cs typeface="Arial"/>
              </a:rPr>
              <a:t>2</a:t>
            </a:r>
            <a:r>
              <a:rPr baseline="-21739" dirty="0" sz="1725" i="1" spc="405">
                <a:latin typeface="Arial"/>
                <a:cs typeface="Arial"/>
              </a:rPr>
              <a:t> </a:t>
            </a:r>
            <a:r>
              <a:rPr dirty="0" sz="1750"/>
              <a:t>the</a:t>
            </a:r>
            <a:r>
              <a:rPr dirty="0" sz="1750" spc="110"/>
              <a:t> </a:t>
            </a:r>
            <a:r>
              <a:rPr dirty="0" sz="1750"/>
              <a:t>wave</a:t>
            </a:r>
            <a:r>
              <a:rPr dirty="0" sz="1750" spc="125"/>
              <a:t> </a:t>
            </a:r>
            <a:r>
              <a:rPr dirty="0" sz="1750" spc="-10"/>
              <a:t>tail</a:t>
            </a:r>
            <a:r>
              <a:rPr dirty="0" sz="1750" spc="130"/>
              <a:t> </a:t>
            </a:r>
            <a:r>
              <a:rPr dirty="0" sz="1750" spc="-5"/>
              <a:t>time,</a:t>
            </a:r>
            <a:r>
              <a:rPr dirty="0" sz="1750" spc="140"/>
              <a:t> </a:t>
            </a:r>
            <a:r>
              <a:rPr dirty="0" sz="1750" spc="-5"/>
              <a:t>then</a:t>
            </a:r>
            <a:r>
              <a:rPr dirty="0" sz="1750" spc="110"/>
              <a:t> </a:t>
            </a:r>
            <a:r>
              <a:rPr dirty="0" sz="1750" spc="5"/>
              <a:t>both</a:t>
            </a:r>
            <a:r>
              <a:rPr dirty="0" sz="1750" spc="130"/>
              <a:t> </a:t>
            </a:r>
            <a:r>
              <a:rPr dirty="0" sz="1750" i="1" spc="5">
                <a:latin typeface="Arial"/>
                <a:cs typeface="Arial"/>
              </a:rPr>
              <a:t>α</a:t>
            </a:r>
            <a:r>
              <a:rPr dirty="0" sz="1750" i="1" spc="90">
                <a:latin typeface="Arial"/>
                <a:cs typeface="Arial"/>
              </a:rPr>
              <a:t> </a:t>
            </a:r>
            <a:r>
              <a:rPr dirty="0" sz="1750" spc="-5"/>
              <a:t>and</a:t>
            </a:r>
            <a:r>
              <a:rPr dirty="0" sz="1750" spc="130"/>
              <a:t> </a:t>
            </a:r>
            <a:r>
              <a:rPr dirty="0" sz="1750" i="1" spc="5">
                <a:latin typeface="Arial"/>
                <a:cs typeface="Arial"/>
              </a:rPr>
              <a:t>β</a:t>
            </a:r>
            <a:r>
              <a:rPr dirty="0" sz="1750" i="1" spc="95">
                <a:latin typeface="Arial"/>
                <a:cs typeface="Arial"/>
              </a:rPr>
              <a:t> </a:t>
            </a:r>
            <a:r>
              <a:rPr dirty="0" sz="1750" spc="5"/>
              <a:t>must</a:t>
            </a:r>
            <a:r>
              <a:rPr dirty="0" sz="1750" spc="120"/>
              <a:t> </a:t>
            </a:r>
            <a:r>
              <a:rPr dirty="0" sz="1750" spc="5"/>
              <a:t>have </a:t>
            </a:r>
            <a:r>
              <a:rPr dirty="0" sz="1750" spc="-450"/>
              <a:t> </a:t>
            </a:r>
            <a:r>
              <a:rPr dirty="0" sz="1750"/>
              <a:t>unique </a:t>
            </a:r>
            <a:r>
              <a:rPr dirty="0" sz="1750" spc="5"/>
              <a:t>values</a:t>
            </a:r>
            <a:r>
              <a:rPr dirty="0" sz="1750" spc="-25"/>
              <a:t> </a:t>
            </a:r>
            <a:r>
              <a:rPr dirty="0" sz="1750"/>
              <a:t>irrespective</a:t>
            </a:r>
            <a:r>
              <a:rPr dirty="0" sz="1750" spc="-20"/>
              <a:t> </a:t>
            </a:r>
            <a:r>
              <a:rPr dirty="0" sz="1750" spc="5"/>
              <a:t>of</a:t>
            </a:r>
            <a:r>
              <a:rPr dirty="0" sz="1750" spc="30"/>
              <a:t> </a:t>
            </a:r>
            <a:r>
              <a:rPr dirty="0" sz="1750"/>
              <a:t>the</a:t>
            </a:r>
            <a:r>
              <a:rPr dirty="0" sz="1750" spc="20"/>
              <a:t> </a:t>
            </a:r>
            <a:r>
              <a:rPr dirty="0" sz="1750"/>
              <a:t>particular</a:t>
            </a:r>
            <a:r>
              <a:rPr dirty="0" sz="1750" spc="5"/>
              <a:t> </a:t>
            </a:r>
            <a:r>
              <a:rPr dirty="0" sz="1750"/>
              <a:t>circuit</a:t>
            </a:r>
            <a:r>
              <a:rPr dirty="0" sz="1750" spc="-5"/>
              <a:t> </a:t>
            </a:r>
            <a:r>
              <a:rPr dirty="0" sz="1750" spc="5"/>
              <a:t>used.</a:t>
            </a:r>
            <a:endParaRPr sz="1750">
              <a:latin typeface="Arial"/>
              <a:cs typeface="Arial"/>
            </a:endParaRPr>
          </a:p>
          <a:p>
            <a:pPr indent="-382905" marL="433070" marR="5651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34340"/>
                <a:tab algn="l" pos="434975"/>
              </a:tabLst>
            </a:pPr>
            <a:r>
              <a:rPr dirty="0" spc="5"/>
              <a:t>At</a:t>
            </a:r>
            <a:r>
              <a:rPr dirty="0" spc="190"/>
              <a:t> </a:t>
            </a:r>
            <a:r>
              <a:rPr dirty="0"/>
              <a:t>time</a:t>
            </a:r>
            <a:r>
              <a:rPr dirty="0" spc="200"/>
              <a:t> </a:t>
            </a:r>
            <a:r>
              <a:rPr dirty="0" i="1">
                <a:latin typeface="Arial"/>
                <a:cs typeface="Arial"/>
              </a:rPr>
              <a:t>t</a:t>
            </a:r>
            <a:r>
              <a:rPr dirty="0" i="1" spc="175">
                <a:latin typeface="Arial"/>
                <a:cs typeface="Arial"/>
              </a:rPr>
              <a:t> </a:t>
            </a:r>
            <a:r>
              <a:rPr dirty="0" spc="5"/>
              <a:t>=</a:t>
            </a:r>
            <a:r>
              <a:rPr dirty="0" spc="200"/>
              <a:t> </a:t>
            </a:r>
            <a:r>
              <a:rPr dirty="0" i="1" spc="5">
                <a:latin typeface="Arial"/>
                <a:cs typeface="Arial"/>
              </a:rPr>
              <a:t>t</a:t>
            </a:r>
            <a:r>
              <a:rPr baseline="-21739" dirty="0" sz="1725" i="1" spc="7">
                <a:latin typeface="Arial"/>
                <a:cs typeface="Arial"/>
              </a:rPr>
              <a:t>1</a:t>
            </a:r>
            <a:r>
              <a:rPr dirty="0" sz="1750" spc="5"/>
              <a:t>,</a:t>
            </a:r>
            <a:r>
              <a:rPr dirty="0" sz="1750" spc="190"/>
              <a:t> </a:t>
            </a:r>
            <a:r>
              <a:rPr dirty="0" sz="1750" spc="10"/>
              <a:t>the</a:t>
            </a:r>
            <a:r>
              <a:rPr dirty="0" sz="1750" spc="175"/>
              <a:t> </a:t>
            </a:r>
            <a:r>
              <a:rPr dirty="0" sz="1750"/>
              <a:t>slope</a:t>
            </a:r>
            <a:r>
              <a:rPr dirty="0" sz="1750" spc="195"/>
              <a:t> </a:t>
            </a:r>
            <a:r>
              <a:rPr dirty="0" sz="1750" spc="-5"/>
              <a:t>of</a:t>
            </a:r>
            <a:r>
              <a:rPr dirty="0" sz="1750" spc="204"/>
              <a:t> </a:t>
            </a:r>
            <a:r>
              <a:rPr dirty="0" sz="1750"/>
              <a:t>the</a:t>
            </a:r>
            <a:r>
              <a:rPr dirty="0" sz="1750" spc="190"/>
              <a:t> </a:t>
            </a:r>
            <a:r>
              <a:rPr dirty="0" sz="1750" spc="5"/>
              <a:t>wave</a:t>
            </a:r>
            <a:r>
              <a:rPr dirty="0" sz="1750" spc="180"/>
              <a:t> </a:t>
            </a:r>
            <a:r>
              <a:rPr dirty="0" sz="1750" spc="-5"/>
              <a:t>is</a:t>
            </a:r>
            <a:r>
              <a:rPr dirty="0" sz="1750" spc="204"/>
              <a:t> </a:t>
            </a:r>
            <a:r>
              <a:rPr dirty="0" sz="1750" spc="5"/>
              <a:t>zero,</a:t>
            </a:r>
            <a:r>
              <a:rPr dirty="0" sz="1750" spc="170"/>
              <a:t> </a:t>
            </a:r>
            <a:r>
              <a:rPr dirty="0" sz="1750" spc="5"/>
              <a:t>therefore,</a:t>
            </a:r>
            <a:r>
              <a:rPr dirty="0" sz="1750" spc="200"/>
              <a:t> </a:t>
            </a:r>
            <a:r>
              <a:rPr dirty="0" sz="1750" i="1" spc="5">
                <a:latin typeface="Arial"/>
                <a:cs typeface="Arial"/>
              </a:rPr>
              <a:t>t</a:t>
            </a:r>
            <a:r>
              <a:rPr baseline="-21739" dirty="0" sz="1725" i="1" spc="7">
                <a:latin typeface="Arial"/>
                <a:cs typeface="Arial"/>
              </a:rPr>
              <a:t>1</a:t>
            </a:r>
            <a:r>
              <a:rPr baseline="-21739" dirty="0" sz="1725" i="1" spc="15">
                <a:latin typeface="Arial"/>
                <a:cs typeface="Arial"/>
              </a:rPr>
              <a:t> </a:t>
            </a:r>
            <a:r>
              <a:rPr dirty="0" sz="1750"/>
              <a:t>can</a:t>
            </a:r>
            <a:r>
              <a:rPr dirty="0" sz="1750" spc="210"/>
              <a:t> </a:t>
            </a:r>
            <a:r>
              <a:rPr dirty="0" sz="1750"/>
              <a:t>be</a:t>
            </a:r>
            <a:r>
              <a:rPr dirty="0" sz="1750" spc="190"/>
              <a:t> </a:t>
            </a:r>
            <a:r>
              <a:rPr dirty="0" sz="1750" spc="-5"/>
              <a:t>obtained</a:t>
            </a:r>
            <a:r>
              <a:rPr dirty="0" sz="1750" spc="215"/>
              <a:t> </a:t>
            </a:r>
            <a:r>
              <a:rPr dirty="0" sz="1750" spc="5"/>
              <a:t>from</a:t>
            </a:r>
            <a:r>
              <a:rPr dirty="0" sz="1750" spc="180"/>
              <a:t> </a:t>
            </a:r>
            <a:r>
              <a:rPr dirty="0" sz="1750" spc="5"/>
              <a:t>the </a:t>
            </a:r>
            <a:r>
              <a:rPr dirty="0" sz="1750" spc="-450"/>
              <a:t> </a:t>
            </a:r>
            <a:r>
              <a:rPr dirty="0" sz="1750"/>
              <a:t>relation</a:t>
            </a:r>
            <a:r>
              <a:rPr dirty="0" sz="1750" spc="-20"/>
              <a:t> </a:t>
            </a:r>
            <a:r>
              <a:rPr dirty="0" sz="1750" i="1">
                <a:latin typeface="Arial"/>
                <a:cs typeface="Arial"/>
              </a:rPr>
              <a:t>dv(t)/dt</a:t>
            </a:r>
            <a:r>
              <a:rPr dirty="0" sz="1750" i="1" spc="10">
                <a:latin typeface="Arial"/>
                <a:cs typeface="Arial"/>
              </a:rPr>
              <a:t> </a:t>
            </a:r>
            <a:r>
              <a:rPr dirty="0" sz="1750" spc="5"/>
              <a:t>=</a:t>
            </a:r>
            <a:r>
              <a:rPr dirty="0" sz="1750" spc="20"/>
              <a:t> </a:t>
            </a:r>
            <a:r>
              <a:rPr dirty="0" sz="1750" spc="5"/>
              <a:t>0: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48704" name="object 5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26339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Generator</a:t>
            </a:r>
            <a:endParaRPr sz="2650"/>
          </a:p>
        </p:txBody>
      </p:sp>
      <p:pic>
        <p:nvPicPr>
          <p:cNvPr id="209718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286146" y="3345180"/>
            <a:ext cx="5397632" cy="3099816"/>
          </a:xfrm>
          <a:prstGeom prst="rect"/>
        </p:spPr>
      </p:pic>
      <p:sp>
        <p:nvSpPr>
          <p:cNvPr id="1048705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24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07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08" name="object 4"/>
          <p:cNvSpPr txBox="1"/>
          <p:nvPr/>
        </p:nvSpPr>
        <p:spPr>
          <a:xfrm>
            <a:off x="618250" y="1826771"/>
            <a:ext cx="4998085" cy="267971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peak </a:t>
            </a:r>
            <a:r>
              <a:rPr dirty="0" sz="1750">
                <a:latin typeface="Microsoft Sans Serif"/>
                <a:cs typeface="Microsoft Sans Serif"/>
              </a:rPr>
              <a:t>value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then </a:t>
            </a:r>
            <a:r>
              <a:rPr dirty="0" sz="1750" spc="5">
                <a:latin typeface="Microsoft Sans Serif"/>
                <a:cs typeface="Microsoft Sans Serif"/>
              </a:rPr>
              <a:t>given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50">
                <a:latin typeface="Microsoft Sans Serif"/>
                <a:cs typeface="Microsoft Sans Serif"/>
              </a:rPr>
              <a:t>by,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09" name="object 5"/>
          <p:cNvSpPr txBox="1"/>
          <p:nvPr/>
        </p:nvSpPr>
        <p:spPr>
          <a:xfrm>
            <a:off x="592850" y="2900262"/>
            <a:ext cx="8441055" cy="926464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20370" marR="431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20370"/>
                <a:tab algn="l" pos="421005"/>
              </a:tabLst>
            </a:pPr>
            <a:r>
              <a:rPr dirty="0" sz="1750" spc="-95">
                <a:latin typeface="Microsoft Sans Serif"/>
                <a:cs typeface="Microsoft Sans Serif"/>
              </a:rPr>
              <a:t>To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obtain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t</a:t>
            </a:r>
            <a:r>
              <a:rPr baseline="-21739" dirty="0" sz="1725" i="1" spc="7">
                <a:latin typeface="Arial"/>
                <a:cs typeface="Arial"/>
              </a:rPr>
              <a:t>2</a:t>
            </a:r>
            <a:r>
              <a:rPr dirty="0" sz="1750" spc="5">
                <a:latin typeface="Microsoft Sans Serif"/>
                <a:cs typeface="Microsoft Sans Serif"/>
              </a:rPr>
              <a:t>,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substitute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i="1">
                <a:latin typeface="Arial"/>
                <a:cs typeface="Arial"/>
              </a:rPr>
              <a:t>t</a:t>
            </a:r>
            <a:r>
              <a:rPr dirty="0" sz="1750" i="1" spc="15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=</a:t>
            </a:r>
            <a:r>
              <a:rPr dirty="0" sz="1750" i="1" spc="20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t</a:t>
            </a:r>
            <a:r>
              <a:rPr baseline="-21739" dirty="0" sz="1725" i="1" spc="7">
                <a:latin typeface="Arial"/>
                <a:cs typeface="Arial"/>
              </a:rPr>
              <a:t>2</a:t>
            </a:r>
            <a:r>
              <a:rPr baseline="-21739" dirty="0" sz="1725" i="1" spc="262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above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equation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5">
                <a:latin typeface="Microsoft Sans Serif"/>
                <a:cs typeface="Microsoft Sans Serif"/>
              </a:rPr>
              <a:t> 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half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what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when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i="1">
                <a:latin typeface="Arial"/>
                <a:cs typeface="Arial"/>
              </a:rPr>
              <a:t>t</a:t>
            </a:r>
            <a:r>
              <a:rPr dirty="0" sz="1750" i="1" spc="10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=</a:t>
            </a:r>
            <a:r>
              <a:rPr dirty="0" sz="1750" i="1">
                <a:latin typeface="Arial"/>
                <a:cs typeface="Arial"/>
              </a:rPr>
              <a:t> </a:t>
            </a:r>
            <a:r>
              <a:rPr dirty="0" sz="1750" i="1" spc="10">
                <a:latin typeface="Arial"/>
                <a:cs typeface="Arial"/>
              </a:rPr>
              <a:t>t</a:t>
            </a:r>
            <a:r>
              <a:rPr baseline="-21739" dirty="0" sz="1725" i="1" spc="15">
                <a:latin typeface="Arial"/>
                <a:cs typeface="Arial"/>
              </a:rPr>
              <a:t>1</a:t>
            </a:r>
            <a:r>
              <a:rPr baseline="-21739" dirty="0" sz="1725" i="1" spc="262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same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equation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i.e.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10" name="object 6"/>
          <p:cNvSpPr txBox="1"/>
          <p:nvPr/>
        </p:nvSpPr>
        <p:spPr>
          <a:xfrm>
            <a:off x="592850" y="4643078"/>
            <a:ext cx="3870960" cy="331469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4203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420370"/>
                <a:tab algn="l" pos="421005"/>
              </a:tabLst>
            </a:pPr>
            <a:r>
              <a:rPr dirty="0" sz="1750" spc="5">
                <a:latin typeface="Microsoft Sans Serif"/>
                <a:cs typeface="Microsoft Sans Serif"/>
              </a:rPr>
              <a:t>Let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t</a:t>
            </a:r>
            <a:r>
              <a:rPr baseline="-21739" dirty="0" sz="1725" i="1" spc="7">
                <a:latin typeface="Arial"/>
                <a:cs typeface="Arial"/>
              </a:rPr>
              <a:t>2</a:t>
            </a:r>
            <a:r>
              <a:rPr baseline="-21739" dirty="0" sz="1725" i="1" spc="254">
                <a:latin typeface="Arial"/>
                <a:cs typeface="Arial"/>
              </a:rPr>
              <a:t> </a:t>
            </a:r>
            <a:r>
              <a:rPr dirty="0" sz="1750" i="1" spc="5">
                <a:latin typeface="Arial"/>
                <a:cs typeface="Arial"/>
              </a:rPr>
              <a:t>=</a:t>
            </a:r>
            <a:r>
              <a:rPr dirty="0" sz="1750" i="1" spc="-5">
                <a:latin typeface="Arial"/>
                <a:cs typeface="Arial"/>
              </a:rPr>
              <a:t> </a:t>
            </a:r>
            <a:r>
              <a:rPr dirty="0" sz="1750" i="1" spc="10">
                <a:latin typeface="Arial"/>
                <a:cs typeface="Arial"/>
              </a:rPr>
              <a:t>Kt</a:t>
            </a:r>
            <a:r>
              <a:rPr baseline="-21739" dirty="0" sz="1725" i="1" spc="15">
                <a:latin typeface="Arial"/>
                <a:cs typeface="Arial"/>
              </a:rPr>
              <a:t>1</a:t>
            </a:r>
            <a:r>
              <a:rPr dirty="0" sz="1750" spc="10">
                <a:latin typeface="Microsoft Sans Serif"/>
                <a:cs typeface="Microsoft Sans Serif"/>
              </a:rPr>
              <a:t>, </a:t>
            </a:r>
            <a:r>
              <a:rPr dirty="0" sz="1750">
                <a:latin typeface="Microsoft Sans Serif"/>
                <a:cs typeface="Microsoft Sans Serif"/>
              </a:rPr>
              <a:t>where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K</a:t>
            </a:r>
            <a:r>
              <a:rPr dirty="0" sz="1750" i="1" spc="-10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constant,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11" name="object 7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26339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Generator</a:t>
            </a:r>
            <a:endParaRPr sz="2650"/>
          </a:p>
        </p:txBody>
      </p:sp>
      <p:pic>
        <p:nvPicPr>
          <p:cNvPr id="2097184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699003" y="2298192"/>
            <a:ext cx="3910583" cy="507281"/>
          </a:xfrm>
          <a:prstGeom prst="rect"/>
        </p:spPr>
      </p:pic>
      <p:pic>
        <p:nvPicPr>
          <p:cNvPr id="2097185" name="object 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139695" y="3870959"/>
            <a:ext cx="5615785" cy="598605"/>
          </a:xfrm>
          <a:prstGeom prst="rect"/>
        </p:spPr>
      </p:pic>
      <p:pic>
        <p:nvPicPr>
          <p:cNvPr id="2097186" name="object 10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2077211" y="5013960"/>
            <a:ext cx="6403848" cy="667946"/>
          </a:xfrm>
          <a:prstGeom prst="rect"/>
        </p:spPr>
      </p:pic>
      <p:pic>
        <p:nvPicPr>
          <p:cNvPr id="2097187" name="object 11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3964920" y="5748528"/>
            <a:ext cx="1757282" cy="712931"/>
          </a:xfrm>
          <a:prstGeom prst="rect"/>
        </p:spPr>
      </p:pic>
      <p:sp>
        <p:nvSpPr>
          <p:cNvPr id="1048712" name="object 1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25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26339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40">
                <a:solidFill>
                  <a:srgbClr val="0064BC"/>
                </a:solidFill>
              </a:rPr>
              <a:t>Voltage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Generator</a:t>
            </a:r>
            <a:endParaRPr sz="2650"/>
          </a:p>
        </p:txBody>
      </p:sp>
      <p:pic>
        <p:nvPicPr>
          <p:cNvPr id="2097188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32869" y="2446586"/>
            <a:ext cx="8358515" cy="2795451"/>
          </a:xfrm>
          <a:prstGeom prst="rect"/>
        </p:spPr>
      </p:pic>
      <p:sp>
        <p:nvSpPr>
          <p:cNvPr id="1048714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26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object 2"/>
          <p:cNvSpPr/>
          <p:nvPr/>
        </p:nvSpPr>
        <p:spPr>
          <a:xfrm>
            <a:off x="5848576" y="5079390"/>
            <a:ext cx="2945130" cy="250190"/>
          </a:xfrm>
          <a:custGeom>
            <a:avLst/>
            <a:ahLst/>
            <a:rect l="l" t="t" r="r" b="b"/>
            <a:pathLst>
              <a:path w="2945129" h="250189">
                <a:moveTo>
                  <a:pt x="2900537" y="6"/>
                </a:moveTo>
                <a:lnTo>
                  <a:pt x="44197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7" y="250013"/>
                </a:lnTo>
                <a:lnTo>
                  <a:pt x="2900537" y="250013"/>
                </a:lnTo>
                <a:lnTo>
                  <a:pt x="2925090" y="215126"/>
                </a:lnTo>
                <a:lnTo>
                  <a:pt x="2939822" y="172102"/>
                </a:lnTo>
                <a:lnTo>
                  <a:pt x="2944733" y="125010"/>
                </a:lnTo>
                <a:lnTo>
                  <a:pt x="2939822" y="77918"/>
                </a:lnTo>
                <a:lnTo>
                  <a:pt x="2925090" y="34894"/>
                </a:lnTo>
                <a:lnTo>
                  <a:pt x="2900537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16" name="object 3"/>
          <p:cNvSpPr/>
          <p:nvPr/>
        </p:nvSpPr>
        <p:spPr>
          <a:xfrm>
            <a:off x="4428252" y="5079390"/>
            <a:ext cx="1291590" cy="250190"/>
          </a:xfrm>
          <a:custGeom>
            <a:avLst/>
            <a:ahLst/>
            <a:rect l="l" t="t" r="r" b="b"/>
            <a:pathLst>
              <a:path w="1291589" h="250189">
                <a:moveTo>
                  <a:pt x="1247216" y="6"/>
                </a:moveTo>
                <a:lnTo>
                  <a:pt x="44196" y="6"/>
                </a:lnTo>
                <a:lnTo>
                  <a:pt x="19642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2" y="215126"/>
                </a:lnTo>
                <a:lnTo>
                  <a:pt x="44196" y="250013"/>
                </a:lnTo>
                <a:lnTo>
                  <a:pt x="1247216" y="250013"/>
                </a:lnTo>
                <a:lnTo>
                  <a:pt x="1271770" y="215126"/>
                </a:lnTo>
                <a:lnTo>
                  <a:pt x="1286502" y="172102"/>
                </a:lnTo>
                <a:lnTo>
                  <a:pt x="1291413" y="125010"/>
                </a:lnTo>
                <a:lnTo>
                  <a:pt x="1286502" y="77918"/>
                </a:lnTo>
                <a:lnTo>
                  <a:pt x="1271770" y="34894"/>
                </a:lnTo>
                <a:lnTo>
                  <a:pt x="1247216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17" name="object 4"/>
          <p:cNvSpPr/>
          <p:nvPr/>
        </p:nvSpPr>
        <p:spPr>
          <a:xfrm>
            <a:off x="1342626" y="2665413"/>
            <a:ext cx="2451100" cy="250190"/>
          </a:xfrm>
          <a:custGeom>
            <a:avLst/>
            <a:ahLst/>
            <a:rect l="l" t="t" r="r" b="b"/>
            <a:pathLst>
              <a:path w="2451100" h="250189">
                <a:moveTo>
                  <a:pt x="2406780" y="6"/>
                </a:moveTo>
                <a:lnTo>
                  <a:pt x="44196" y="6"/>
                </a:lnTo>
                <a:lnTo>
                  <a:pt x="19643" y="34893"/>
                </a:lnTo>
                <a:lnTo>
                  <a:pt x="4910" y="77917"/>
                </a:lnTo>
                <a:lnTo>
                  <a:pt x="0" y="125009"/>
                </a:lnTo>
                <a:lnTo>
                  <a:pt x="4910" y="172101"/>
                </a:lnTo>
                <a:lnTo>
                  <a:pt x="19643" y="215125"/>
                </a:lnTo>
                <a:lnTo>
                  <a:pt x="44196" y="250013"/>
                </a:lnTo>
                <a:lnTo>
                  <a:pt x="2406780" y="250013"/>
                </a:lnTo>
                <a:lnTo>
                  <a:pt x="2431334" y="215125"/>
                </a:lnTo>
                <a:lnTo>
                  <a:pt x="2446066" y="172101"/>
                </a:lnTo>
                <a:lnTo>
                  <a:pt x="2450977" y="125009"/>
                </a:lnTo>
                <a:lnTo>
                  <a:pt x="2446066" y="77917"/>
                </a:lnTo>
                <a:lnTo>
                  <a:pt x="2431334" y="34893"/>
                </a:lnTo>
                <a:lnTo>
                  <a:pt x="2406780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18" name="object 5"/>
          <p:cNvSpPr/>
          <p:nvPr/>
        </p:nvSpPr>
        <p:spPr>
          <a:xfrm>
            <a:off x="969284" y="2263077"/>
            <a:ext cx="1221105" cy="250190"/>
          </a:xfrm>
          <a:custGeom>
            <a:avLst/>
            <a:ahLst/>
            <a:rect l="l" t="t" r="r" b="b"/>
            <a:pathLst>
              <a:path w="1221105" h="250189">
                <a:moveTo>
                  <a:pt x="1176873" y="0"/>
                </a:moveTo>
                <a:lnTo>
                  <a:pt x="44196" y="0"/>
                </a:lnTo>
                <a:lnTo>
                  <a:pt x="19643" y="34889"/>
                </a:lnTo>
                <a:lnTo>
                  <a:pt x="4910" y="77915"/>
                </a:lnTo>
                <a:lnTo>
                  <a:pt x="0" y="125009"/>
                </a:lnTo>
                <a:lnTo>
                  <a:pt x="4910" y="172103"/>
                </a:lnTo>
                <a:lnTo>
                  <a:pt x="19643" y="215130"/>
                </a:lnTo>
                <a:lnTo>
                  <a:pt x="44196" y="250019"/>
                </a:lnTo>
                <a:lnTo>
                  <a:pt x="1176873" y="250019"/>
                </a:lnTo>
                <a:lnTo>
                  <a:pt x="1201426" y="215130"/>
                </a:lnTo>
                <a:lnTo>
                  <a:pt x="1216158" y="172103"/>
                </a:lnTo>
                <a:lnTo>
                  <a:pt x="1221069" y="125009"/>
                </a:lnTo>
                <a:lnTo>
                  <a:pt x="1216158" y="77915"/>
                </a:lnTo>
                <a:lnTo>
                  <a:pt x="1201426" y="34889"/>
                </a:lnTo>
                <a:lnTo>
                  <a:pt x="1176873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19" name="object 6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20" name="object 7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21" name="object 8"/>
          <p:cNvSpPr txBox="1"/>
          <p:nvPr/>
        </p:nvSpPr>
        <p:spPr>
          <a:xfrm>
            <a:off x="592850" y="1693273"/>
            <a:ext cx="8914765" cy="3149601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20370" marR="7874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20370"/>
                <a:tab algn="l" pos="421005"/>
              </a:tabLst>
            </a:pPr>
            <a:r>
              <a:rPr dirty="0" sz="1750">
                <a:latin typeface="Microsoft Sans Serif"/>
                <a:cs typeface="Microsoft Sans Serif"/>
              </a:rPr>
              <a:t>Single-stage</a:t>
            </a:r>
            <a:r>
              <a:rPr dirty="0" sz="1750" spc="28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impulse</a:t>
            </a:r>
            <a:r>
              <a:rPr dirty="0" sz="1750" spc="28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generator</a:t>
            </a:r>
            <a:r>
              <a:rPr dirty="0" sz="1750" spc="29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9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impractical</a:t>
            </a:r>
            <a:r>
              <a:rPr dirty="0" sz="1750" spc="29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9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8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generation</a:t>
            </a:r>
            <a:r>
              <a:rPr dirty="0" sz="1750" spc="28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8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voltages</a:t>
            </a:r>
            <a:r>
              <a:rPr dirty="0" sz="1750" spc="29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above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100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kV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due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following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limitations: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937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93750"/>
                <a:tab algn="l" pos="794385"/>
              </a:tabLst>
            </a:pPr>
            <a:r>
              <a:rPr dirty="0" sz="1750">
                <a:latin typeface="Microsoft Sans Serif"/>
                <a:cs typeface="Microsoft Sans Serif"/>
              </a:rPr>
              <a:t>High</a:t>
            </a:r>
            <a:r>
              <a:rPr dirty="0" sz="1750" spc="5">
                <a:latin typeface="Microsoft Sans Serif"/>
                <a:cs typeface="Microsoft Sans Serif"/>
              </a:rPr>
              <a:t> DC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source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required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 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stage </a:t>
            </a:r>
            <a:r>
              <a:rPr dirty="0" sz="1750">
                <a:latin typeface="Microsoft Sans Serif"/>
                <a:cs typeface="Microsoft Sans Serif"/>
              </a:rPr>
              <a:t>capacitance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C</a:t>
            </a:r>
            <a:r>
              <a:rPr baseline="-21739" dirty="0" sz="1725" spc="15">
                <a:latin typeface="Microsoft Sans Serif"/>
                <a:cs typeface="Microsoft Sans Serif"/>
              </a:rPr>
              <a:t>1</a:t>
            </a:r>
            <a:r>
              <a:rPr dirty="0" sz="1750" spc="10">
                <a:latin typeface="Microsoft Sans Serif"/>
                <a:cs typeface="Microsoft Sans Serif"/>
              </a:rPr>
              <a:t>.</a:t>
            </a:r>
            <a:endParaRPr sz="1750">
              <a:latin typeface="Microsoft Sans Serif"/>
              <a:cs typeface="Microsoft Sans Serif"/>
            </a:endParaRPr>
          </a:p>
          <a:p>
            <a:pPr indent="-382905" lvl="1" marL="793750" marR="81280">
              <a:lnSpc>
                <a:spcPct val="150900"/>
              </a:lnSpc>
              <a:buClr>
                <a:srgbClr val="0070BF"/>
              </a:buClr>
              <a:buChar char="-"/>
              <a:tabLst>
                <a:tab algn="l" pos="793750"/>
                <a:tab algn="l" pos="794385"/>
              </a:tabLst>
            </a:pPr>
            <a:r>
              <a:rPr dirty="0" sz="1750" spc="-5">
                <a:latin typeface="Microsoft Sans Serif"/>
                <a:cs typeface="Microsoft Sans Serif"/>
              </a:rPr>
              <a:t>Practical</a:t>
            </a:r>
            <a:r>
              <a:rPr dirty="0" sz="1750" spc="21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difficulties</a:t>
            </a:r>
            <a:r>
              <a:rPr dirty="0" sz="1750" spc="229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encountered</a:t>
            </a:r>
            <a:r>
              <a:rPr dirty="0" sz="1750" spc="20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switching</a:t>
            </a:r>
            <a:r>
              <a:rPr dirty="0" sz="1750" spc="20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very</a:t>
            </a:r>
            <a:r>
              <a:rPr dirty="0" sz="1750" spc="20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high</a:t>
            </a:r>
            <a:r>
              <a:rPr dirty="0" sz="1750" spc="20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voltages</a:t>
            </a:r>
            <a:r>
              <a:rPr dirty="0" sz="1750" spc="2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2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spark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gap.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937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793750"/>
                <a:tab algn="l" pos="794385"/>
              </a:tabLst>
            </a:pPr>
            <a:r>
              <a:rPr dirty="0" sz="1750">
                <a:latin typeface="Microsoft Sans Serif"/>
                <a:cs typeface="Microsoft Sans Serif"/>
              </a:rPr>
              <a:t>Physical</a:t>
            </a:r>
            <a:r>
              <a:rPr dirty="0" sz="1750" spc="5">
                <a:latin typeface="Microsoft Sans Serif"/>
                <a:cs typeface="Microsoft Sans Serif"/>
              </a:rPr>
              <a:t> size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components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become bulky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expensive.</a:t>
            </a:r>
            <a:endParaRPr sz="1750">
              <a:latin typeface="Microsoft Sans Serif"/>
              <a:cs typeface="Microsoft Sans Serif"/>
            </a:endParaRPr>
          </a:p>
          <a:p>
            <a:pPr algn="just" indent="-383540" lvl="1" marL="7937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94385"/>
              </a:tabLst>
            </a:pPr>
            <a:r>
              <a:rPr dirty="0" sz="1750" spc="5">
                <a:latin typeface="Microsoft Sans Serif"/>
                <a:cs typeface="Microsoft Sans Serif"/>
              </a:rPr>
              <a:t>Occurence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corona</a:t>
            </a:r>
            <a:r>
              <a:rPr dirty="0" sz="1750">
                <a:latin typeface="Microsoft Sans Serif"/>
                <a:cs typeface="Microsoft Sans Serif"/>
              </a:rPr>
              <a:t> discharges</a:t>
            </a:r>
            <a:r>
              <a:rPr dirty="0" sz="1750" spc="5">
                <a:latin typeface="Microsoft Sans Serif"/>
                <a:cs typeface="Microsoft Sans Serif"/>
              </a:rPr>
              <a:t> from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leads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420370" marR="7874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21005"/>
              </a:tabLst>
            </a:pPr>
            <a:r>
              <a:rPr dirty="0" sz="1750" spc="5">
                <a:latin typeface="Microsoft Sans Serif"/>
                <a:cs typeface="Microsoft Sans Serif"/>
              </a:rPr>
              <a:t>For </a:t>
            </a:r>
            <a:r>
              <a:rPr dirty="0" sz="1750" spc="-5">
                <a:latin typeface="Microsoft Sans Serif"/>
                <a:cs typeface="Microsoft Sans Serif"/>
              </a:rPr>
              <a:t>higher </a:t>
            </a:r>
            <a:r>
              <a:rPr dirty="0" sz="1750">
                <a:latin typeface="Microsoft Sans Serif"/>
                <a:cs typeface="Microsoft Sans Serif"/>
              </a:rPr>
              <a:t>voltages basic </a:t>
            </a:r>
            <a:r>
              <a:rPr dirty="0" sz="1750" spc="-5">
                <a:latin typeface="Microsoft Sans Serif"/>
                <a:cs typeface="Microsoft Sans Serif"/>
              </a:rPr>
              <a:t>circuits </a:t>
            </a:r>
            <a:r>
              <a:rPr dirty="0" sz="1750" spc="10">
                <a:latin typeface="Microsoft Sans Serif"/>
                <a:cs typeface="Microsoft Sans Serif"/>
              </a:rPr>
              <a:t>are </a:t>
            </a:r>
            <a:r>
              <a:rPr dirty="0" sz="1750">
                <a:latin typeface="Microsoft Sans Serif"/>
                <a:cs typeface="Microsoft Sans Serif"/>
              </a:rPr>
              <a:t>constructed on </a:t>
            </a:r>
            <a:r>
              <a:rPr dirty="0" sz="1750" spc="5">
                <a:latin typeface="Microsoft Sans Serif"/>
                <a:cs typeface="Microsoft Sans Serif"/>
              </a:rPr>
              <a:t>top </a:t>
            </a:r>
            <a:r>
              <a:rPr dirty="0" sz="1750" spc="-5">
                <a:latin typeface="Microsoft Sans Serif"/>
                <a:cs typeface="Microsoft Sans Serif"/>
              </a:rPr>
              <a:t>of </a:t>
            </a:r>
            <a:r>
              <a:rPr dirty="0" sz="1750" spc="10">
                <a:latin typeface="Microsoft Sans Serif"/>
                <a:cs typeface="Microsoft Sans Serif"/>
              </a:rPr>
              <a:t>each </a:t>
            </a:r>
            <a:r>
              <a:rPr dirty="0" sz="1750">
                <a:latin typeface="Microsoft Sans Serif"/>
                <a:cs typeface="Microsoft Sans Serif"/>
              </a:rPr>
              <a:t>other </a:t>
            </a:r>
            <a:r>
              <a:rPr dirty="0" sz="1750" spc="5">
                <a:latin typeface="Microsoft Sans Serif"/>
                <a:cs typeface="Microsoft Sans Serif"/>
              </a:rPr>
              <a:t>to create n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stage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generators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suggested</a:t>
            </a:r>
            <a:r>
              <a:rPr dirty="0" sz="1750" spc="5">
                <a:latin typeface="Microsoft Sans Serif"/>
                <a:cs typeface="Microsoft Sans Serif"/>
              </a:rPr>
              <a:t> by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Erwin</a:t>
            </a:r>
            <a:r>
              <a:rPr dirty="0" sz="1750" spc="5">
                <a:latin typeface="Microsoft Sans Serif"/>
                <a:cs typeface="Microsoft Sans Serif"/>
              </a:rPr>
              <a:t> Marx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(1923),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popularly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known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as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Marx </a:t>
            </a:r>
            <a:r>
              <a:rPr b="1" dirty="0" sz="1750" spc="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-5">
                <a:solidFill>
                  <a:srgbClr val="0070BF"/>
                </a:solidFill>
                <a:latin typeface="Arial"/>
                <a:cs typeface="Arial"/>
              </a:rPr>
              <a:t>Generator.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4872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27</a:t>
            </a:fld>
          </a:p>
        </p:txBody>
      </p:sp>
      <p:sp>
        <p:nvSpPr>
          <p:cNvPr id="1048723" name="object 9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89089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Multistage</a:t>
            </a:r>
            <a:r>
              <a:rPr dirty="0" sz="265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Generator</a:t>
            </a:r>
            <a:r>
              <a:rPr dirty="0" sz="2650" spc="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</a:t>
            </a:r>
            <a:endParaRPr sz="26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9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54151" y="377952"/>
            <a:ext cx="9217151" cy="6844283"/>
          </a:xfrm>
          <a:prstGeom prst="rect"/>
        </p:spPr>
      </p:pic>
      <p:sp>
        <p:nvSpPr>
          <p:cNvPr id="1048724" name="object 3"/>
          <p:cNvSpPr txBox="1"/>
          <p:nvPr/>
        </p:nvSpPr>
        <p:spPr>
          <a:xfrm>
            <a:off x="2474458" y="7253763"/>
            <a:ext cx="4561840" cy="26797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7200</a:t>
            </a:r>
            <a:r>
              <a:rPr b="1" dirty="0" sz="1750" spc="-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-50">
                <a:solidFill>
                  <a:srgbClr val="0070BF"/>
                </a:solidFill>
                <a:latin typeface="Arial"/>
                <a:cs typeface="Arial"/>
              </a:rPr>
              <a:t>kV,</a:t>
            </a:r>
            <a:r>
              <a:rPr b="1" dirty="0" sz="1750" spc="-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720</a:t>
            </a:r>
            <a:r>
              <a:rPr b="1" dirty="0" sz="1750" spc="-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kJ,</a:t>
            </a:r>
            <a:r>
              <a:rPr b="1" dirty="0" sz="1750" spc="-1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10">
                <a:solidFill>
                  <a:srgbClr val="0070BF"/>
                </a:solidFill>
                <a:latin typeface="Arial"/>
                <a:cs typeface="Arial"/>
              </a:rPr>
              <a:t>36</a:t>
            </a:r>
            <a:r>
              <a:rPr b="1" dirty="0" sz="1750" spc="-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stage</a:t>
            </a:r>
            <a:r>
              <a:rPr b="1" dirty="0" sz="1750" spc="-2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-5">
                <a:solidFill>
                  <a:srgbClr val="0070BF"/>
                </a:solidFill>
                <a:latin typeface="Arial"/>
                <a:cs typeface="Arial"/>
              </a:rPr>
              <a:t>Marx’s</a:t>
            </a:r>
            <a:r>
              <a:rPr b="1" dirty="0" sz="1750" spc="-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Generator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26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27" name="object 4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589089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Multistage</a:t>
            </a:r>
            <a:r>
              <a:rPr dirty="0" sz="265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Generator</a:t>
            </a:r>
            <a:r>
              <a:rPr dirty="0" sz="2650" spc="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</a:t>
            </a:r>
            <a:endParaRPr sz="2650"/>
          </a:p>
        </p:txBody>
      </p:sp>
      <p:sp>
        <p:nvSpPr>
          <p:cNvPr id="1048728" name="object 5"/>
          <p:cNvSpPr txBox="1"/>
          <p:nvPr/>
        </p:nvSpPr>
        <p:spPr>
          <a:xfrm>
            <a:off x="511597" y="5760149"/>
            <a:ext cx="1860550" cy="523876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dirty="0" sz="1750" spc="-10">
                <a:solidFill>
                  <a:srgbClr val="0070BF"/>
                </a:solidFill>
                <a:latin typeface="Arial"/>
                <a:cs typeface="Arial"/>
              </a:rPr>
              <a:t>UET’s</a:t>
            </a:r>
            <a:r>
              <a:rPr b="1" dirty="0" sz="1750" spc="-3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500</a:t>
            </a:r>
            <a:r>
              <a:rPr b="1" dirty="0" sz="1750" spc="-2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-50">
                <a:solidFill>
                  <a:srgbClr val="0070BF"/>
                </a:solidFill>
                <a:latin typeface="Arial"/>
                <a:cs typeface="Arial"/>
              </a:rPr>
              <a:t>kV,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b="1" dirty="0" sz="1750" spc="-5">
                <a:solidFill>
                  <a:srgbClr val="0070BF"/>
                </a:solidFill>
                <a:latin typeface="Arial"/>
                <a:cs typeface="Arial"/>
              </a:rPr>
              <a:t>Marx’s</a:t>
            </a:r>
            <a:r>
              <a:rPr b="1" dirty="0" sz="1750" spc="-8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Generator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93" name="object 6"/>
          <p:cNvGrpSpPr/>
          <p:nvPr/>
        </p:nvGrpSpPr>
        <p:grpSpPr>
          <a:xfrm>
            <a:off x="301752" y="1557527"/>
            <a:ext cx="9154795" cy="4820920"/>
            <a:chOff x="301752" y="1557527"/>
            <a:chExt cx="9154795" cy="4820920"/>
          </a:xfrm>
        </p:grpSpPr>
        <p:pic>
          <p:nvPicPr>
            <p:cNvPr id="2097190" name="object 7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2781300" y="1557527"/>
              <a:ext cx="6675119" cy="4820411"/>
            </a:xfrm>
            <a:prstGeom prst="rect"/>
          </p:spPr>
        </p:pic>
        <p:pic>
          <p:nvPicPr>
            <p:cNvPr id="2097191" name="object 8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301752" y="2877311"/>
              <a:ext cx="2340863" cy="2103120"/>
            </a:xfrm>
            <a:prstGeom prst="rect"/>
          </p:spPr>
        </p:pic>
        <p:sp>
          <p:nvSpPr>
            <p:cNvPr id="1048729" name="object 9"/>
            <p:cNvSpPr/>
            <p:nvPr/>
          </p:nvSpPr>
          <p:spPr>
            <a:xfrm>
              <a:off x="1389888" y="3835920"/>
              <a:ext cx="3870960" cy="2144395"/>
            </a:xfrm>
            <a:custGeom>
              <a:avLst/>
              <a:ahLst/>
              <a:rect l="l" t="t" r="r" b="b"/>
              <a:pathLst>
                <a:path w="3870960" h="2144395">
                  <a:moveTo>
                    <a:pt x="111252" y="59436"/>
                  </a:moveTo>
                  <a:lnTo>
                    <a:pt x="15240" y="0"/>
                  </a:lnTo>
                  <a:lnTo>
                    <a:pt x="0" y="24384"/>
                  </a:lnTo>
                  <a:lnTo>
                    <a:pt x="96012" y="82296"/>
                  </a:lnTo>
                  <a:lnTo>
                    <a:pt x="111252" y="59436"/>
                  </a:lnTo>
                  <a:close/>
                </a:path>
                <a:path w="3870960" h="2144395">
                  <a:moveTo>
                    <a:pt x="277368" y="160020"/>
                  </a:moveTo>
                  <a:lnTo>
                    <a:pt x="181356" y="102108"/>
                  </a:lnTo>
                  <a:lnTo>
                    <a:pt x="167640" y="126492"/>
                  </a:lnTo>
                  <a:lnTo>
                    <a:pt x="263652" y="184404"/>
                  </a:lnTo>
                  <a:lnTo>
                    <a:pt x="277368" y="160020"/>
                  </a:lnTo>
                  <a:close/>
                </a:path>
                <a:path w="3870960" h="2144395">
                  <a:moveTo>
                    <a:pt x="445008" y="262128"/>
                  </a:moveTo>
                  <a:lnTo>
                    <a:pt x="348996" y="204216"/>
                  </a:lnTo>
                  <a:lnTo>
                    <a:pt x="333756" y="228600"/>
                  </a:lnTo>
                  <a:lnTo>
                    <a:pt x="429768" y="286512"/>
                  </a:lnTo>
                  <a:lnTo>
                    <a:pt x="445008" y="262128"/>
                  </a:lnTo>
                  <a:close/>
                </a:path>
                <a:path w="3870960" h="2144395">
                  <a:moveTo>
                    <a:pt x="611124" y="364236"/>
                  </a:moveTo>
                  <a:lnTo>
                    <a:pt x="516636" y="306324"/>
                  </a:lnTo>
                  <a:lnTo>
                    <a:pt x="501396" y="330708"/>
                  </a:lnTo>
                  <a:lnTo>
                    <a:pt x="597408" y="388620"/>
                  </a:lnTo>
                  <a:lnTo>
                    <a:pt x="611124" y="364236"/>
                  </a:lnTo>
                  <a:close/>
                </a:path>
                <a:path w="3870960" h="2144395">
                  <a:moveTo>
                    <a:pt x="778764" y="466344"/>
                  </a:moveTo>
                  <a:lnTo>
                    <a:pt x="682752" y="408432"/>
                  </a:lnTo>
                  <a:lnTo>
                    <a:pt x="669036" y="431292"/>
                  </a:lnTo>
                  <a:lnTo>
                    <a:pt x="763524" y="490728"/>
                  </a:lnTo>
                  <a:lnTo>
                    <a:pt x="778764" y="466344"/>
                  </a:lnTo>
                  <a:close/>
                </a:path>
                <a:path w="3870960" h="2144395">
                  <a:moveTo>
                    <a:pt x="944880" y="568452"/>
                  </a:moveTo>
                  <a:lnTo>
                    <a:pt x="850392" y="510540"/>
                  </a:lnTo>
                  <a:lnTo>
                    <a:pt x="835152" y="533400"/>
                  </a:lnTo>
                  <a:lnTo>
                    <a:pt x="931164" y="591312"/>
                  </a:lnTo>
                  <a:lnTo>
                    <a:pt x="944880" y="568452"/>
                  </a:lnTo>
                  <a:close/>
                </a:path>
                <a:path w="3870960" h="2144395">
                  <a:moveTo>
                    <a:pt x="1112520" y="670560"/>
                  </a:moveTo>
                  <a:lnTo>
                    <a:pt x="1016508" y="611124"/>
                  </a:lnTo>
                  <a:lnTo>
                    <a:pt x="1002792" y="635508"/>
                  </a:lnTo>
                  <a:lnTo>
                    <a:pt x="1097280" y="693420"/>
                  </a:lnTo>
                  <a:lnTo>
                    <a:pt x="1112520" y="670560"/>
                  </a:lnTo>
                  <a:close/>
                </a:path>
                <a:path w="3870960" h="2144395">
                  <a:moveTo>
                    <a:pt x="1188707" y="1281684"/>
                  </a:moveTo>
                  <a:lnTo>
                    <a:pt x="1147559" y="1274064"/>
                  </a:lnTo>
                  <a:lnTo>
                    <a:pt x="1139939" y="1333500"/>
                  </a:lnTo>
                  <a:lnTo>
                    <a:pt x="1135367" y="1408176"/>
                  </a:lnTo>
                  <a:lnTo>
                    <a:pt x="1136891" y="1444752"/>
                  </a:lnTo>
                  <a:lnTo>
                    <a:pt x="1157465" y="1444752"/>
                  </a:lnTo>
                  <a:lnTo>
                    <a:pt x="1136891" y="1446276"/>
                  </a:lnTo>
                  <a:lnTo>
                    <a:pt x="1139939" y="1484376"/>
                  </a:lnTo>
                  <a:lnTo>
                    <a:pt x="1141463" y="1496568"/>
                  </a:lnTo>
                  <a:lnTo>
                    <a:pt x="1182611" y="1490472"/>
                  </a:lnTo>
                  <a:lnTo>
                    <a:pt x="1181087" y="1478280"/>
                  </a:lnTo>
                  <a:lnTo>
                    <a:pt x="1178179" y="1444752"/>
                  </a:lnTo>
                  <a:lnTo>
                    <a:pt x="1178039" y="1443228"/>
                  </a:lnTo>
                  <a:lnTo>
                    <a:pt x="1178039" y="1371600"/>
                  </a:lnTo>
                  <a:lnTo>
                    <a:pt x="1181087" y="1336548"/>
                  </a:lnTo>
                  <a:lnTo>
                    <a:pt x="1185659" y="1301496"/>
                  </a:lnTo>
                  <a:lnTo>
                    <a:pt x="1188707" y="1281684"/>
                  </a:lnTo>
                  <a:close/>
                </a:path>
                <a:path w="3870960" h="2144395">
                  <a:moveTo>
                    <a:pt x="1271003" y="1760220"/>
                  </a:moveTo>
                  <a:lnTo>
                    <a:pt x="1245095" y="1708404"/>
                  </a:lnTo>
                  <a:lnTo>
                    <a:pt x="1231379" y="1677924"/>
                  </a:lnTo>
                  <a:lnTo>
                    <a:pt x="1219187" y="1645920"/>
                  </a:lnTo>
                  <a:lnTo>
                    <a:pt x="1208519" y="1613916"/>
                  </a:lnTo>
                  <a:lnTo>
                    <a:pt x="1206995" y="1610868"/>
                  </a:lnTo>
                  <a:lnTo>
                    <a:pt x="1167371" y="1621536"/>
                  </a:lnTo>
                  <a:lnTo>
                    <a:pt x="1168895" y="1627632"/>
                  </a:lnTo>
                  <a:lnTo>
                    <a:pt x="1179563" y="1661160"/>
                  </a:lnTo>
                  <a:lnTo>
                    <a:pt x="1206995" y="1728216"/>
                  </a:lnTo>
                  <a:lnTo>
                    <a:pt x="1223759" y="1758696"/>
                  </a:lnTo>
                  <a:lnTo>
                    <a:pt x="1234427" y="1780032"/>
                  </a:lnTo>
                  <a:lnTo>
                    <a:pt x="1271003" y="1760220"/>
                  </a:lnTo>
                  <a:close/>
                </a:path>
                <a:path w="3870960" h="2144395">
                  <a:moveTo>
                    <a:pt x="1278636" y="771144"/>
                  </a:moveTo>
                  <a:lnTo>
                    <a:pt x="1184148" y="713232"/>
                  </a:lnTo>
                  <a:lnTo>
                    <a:pt x="1168908" y="737616"/>
                  </a:lnTo>
                  <a:lnTo>
                    <a:pt x="1264920" y="795528"/>
                  </a:lnTo>
                  <a:lnTo>
                    <a:pt x="1278636" y="771144"/>
                  </a:lnTo>
                  <a:close/>
                </a:path>
                <a:path w="3870960" h="2144395">
                  <a:moveTo>
                    <a:pt x="1293863" y="1018032"/>
                  </a:moveTo>
                  <a:lnTo>
                    <a:pt x="1258811" y="995172"/>
                  </a:lnTo>
                  <a:lnTo>
                    <a:pt x="1258811" y="996696"/>
                  </a:lnTo>
                  <a:lnTo>
                    <a:pt x="1240523" y="1025652"/>
                  </a:lnTo>
                  <a:lnTo>
                    <a:pt x="1222235" y="1057656"/>
                  </a:lnTo>
                  <a:lnTo>
                    <a:pt x="1191755" y="1121664"/>
                  </a:lnTo>
                  <a:lnTo>
                    <a:pt x="1181087" y="1149096"/>
                  </a:lnTo>
                  <a:lnTo>
                    <a:pt x="1220711" y="1164336"/>
                  </a:lnTo>
                  <a:lnTo>
                    <a:pt x="1231379" y="1136904"/>
                  </a:lnTo>
                  <a:lnTo>
                    <a:pt x="1245095" y="1106424"/>
                  </a:lnTo>
                  <a:lnTo>
                    <a:pt x="1260335" y="1075944"/>
                  </a:lnTo>
                  <a:lnTo>
                    <a:pt x="1293863" y="1018032"/>
                  </a:lnTo>
                  <a:close/>
                </a:path>
                <a:path w="3870960" h="2144395">
                  <a:moveTo>
                    <a:pt x="1458455" y="1970532"/>
                  </a:moveTo>
                  <a:lnTo>
                    <a:pt x="1450835" y="1964436"/>
                  </a:lnTo>
                  <a:lnTo>
                    <a:pt x="1424927" y="1944624"/>
                  </a:lnTo>
                  <a:lnTo>
                    <a:pt x="1376172" y="1898904"/>
                  </a:lnTo>
                  <a:lnTo>
                    <a:pt x="1354823" y="1874520"/>
                  </a:lnTo>
                  <a:lnTo>
                    <a:pt x="1341120" y="1859280"/>
                  </a:lnTo>
                  <a:lnTo>
                    <a:pt x="1309103" y="1886712"/>
                  </a:lnTo>
                  <a:lnTo>
                    <a:pt x="1347203" y="1929384"/>
                  </a:lnTo>
                  <a:lnTo>
                    <a:pt x="1399019" y="1976628"/>
                  </a:lnTo>
                  <a:lnTo>
                    <a:pt x="1426451" y="1997964"/>
                  </a:lnTo>
                  <a:lnTo>
                    <a:pt x="1434084" y="2004060"/>
                  </a:lnTo>
                  <a:lnTo>
                    <a:pt x="1458455" y="1970532"/>
                  </a:lnTo>
                  <a:close/>
                </a:path>
                <a:path w="3870960" h="2144395">
                  <a:moveTo>
                    <a:pt x="1495031" y="819912"/>
                  </a:moveTo>
                  <a:lnTo>
                    <a:pt x="1472184" y="784860"/>
                  </a:lnTo>
                  <a:lnTo>
                    <a:pt x="1453883" y="797052"/>
                  </a:lnTo>
                  <a:lnTo>
                    <a:pt x="1424927" y="818388"/>
                  </a:lnTo>
                  <a:lnTo>
                    <a:pt x="1397508" y="839724"/>
                  </a:lnTo>
                  <a:lnTo>
                    <a:pt x="1394828" y="842086"/>
                  </a:lnTo>
                  <a:lnTo>
                    <a:pt x="1350264" y="815340"/>
                  </a:lnTo>
                  <a:lnTo>
                    <a:pt x="1336548" y="839724"/>
                  </a:lnTo>
                  <a:lnTo>
                    <a:pt x="1372387" y="861872"/>
                  </a:lnTo>
                  <a:lnTo>
                    <a:pt x="1371587" y="862584"/>
                  </a:lnTo>
                  <a:lnTo>
                    <a:pt x="1339596" y="894588"/>
                  </a:lnTo>
                  <a:lnTo>
                    <a:pt x="1370063" y="923544"/>
                  </a:lnTo>
                  <a:lnTo>
                    <a:pt x="1400543" y="893064"/>
                  </a:lnTo>
                  <a:lnTo>
                    <a:pt x="1424927" y="871728"/>
                  </a:lnTo>
                  <a:lnTo>
                    <a:pt x="1450835" y="850392"/>
                  </a:lnTo>
                  <a:lnTo>
                    <a:pt x="1478280" y="830580"/>
                  </a:lnTo>
                  <a:lnTo>
                    <a:pt x="1495031" y="819912"/>
                  </a:lnTo>
                  <a:close/>
                </a:path>
                <a:path w="3870960" h="2144395">
                  <a:moveTo>
                    <a:pt x="1716011" y="2087880"/>
                  </a:moveTo>
                  <a:lnTo>
                    <a:pt x="1655064" y="2071116"/>
                  </a:lnTo>
                  <a:lnTo>
                    <a:pt x="1592580" y="2048256"/>
                  </a:lnTo>
                  <a:lnTo>
                    <a:pt x="1562087" y="2034540"/>
                  </a:lnTo>
                  <a:lnTo>
                    <a:pt x="1545336" y="2072640"/>
                  </a:lnTo>
                  <a:lnTo>
                    <a:pt x="1609331" y="2100072"/>
                  </a:lnTo>
                  <a:lnTo>
                    <a:pt x="1642859" y="2112264"/>
                  </a:lnTo>
                  <a:lnTo>
                    <a:pt x="1706880" y="2129028"/>
                  </a:lnTo>
                  <a:lnTo>
                    <a:pt x="1716011" y="2087880"/>
                  </a:lnTo>
                  <a:close/>
                </a:path>
                <a:path w="3870960" h="2144395">
                  <a:moveTo>
                    <a:pt x="1758683" y="720852"/>
                  </a:moveTo>
                  <a:lnTo>
                    <a:pt x="1754124" y="678180"/>
                  </a:lnTo>
                  <a:lnTo>
                    <a:pt x="1746504" y="679704"/>
                  </a:lnTo>
                  <a:lnTo>
                    <a:pt x="1711452" y="685800"/>
                  </a:lnTo>
                  <a:lnTo>
                    <a:pt x="1641335" y="704088"/>
                  </a:lnTo>
                  <a:lnTo>
                    <a:pt x="1586484" y="723900"/>
                  </a:lnTo>
                  <a:lnTo>
                    <a:pt x="1603235" y="763524"/>
                  </a:lnTo>
                  <a:lnTo>
                    <a:pt x="1624584" y="754380"/>
                  </a:lnTo>
                  <a:lnTo>
                    <a:pt x="1655064" y="743712"/>
                  </a:lnTo>
                  <a:lnTo>
                    <a:pt x="1688579" y="734568"/>
                  </a:lnTo>
                  <a:lnTo>
                    <a:pt x="1720583" y="726948"/>
                  </a:lnTo>
                  <a:lnTo>
                    <a:pt x="1754124" y="720852"/>
                  </a:lnTo>
                  <a:lnTo>
                    <a:pt x="1758683" y="720852"/>
                  </a:lnTo>
                  <a:close/>
                </a:path>
                <a:path w="3870960" h="2144395">
                  <a:moveTo>
                    <a:pt x="2007108" y="2129028"/>
                  </a:moveTo>
                  <a:lnTo>
                    <a:pt x="2001342" y="2103120"/>
                  </a:lnTo>
                  <a:lnTo>
                    <a:pt x="1997964" y="2087880"/>
                  </a:lnTo>
                  <a:lnTo>
                    <a:pt x="1993379" y="2089404"/>
                  </a:lnTo>
                  <a:lnTo>
                    <a:pt x="1959864" y="2095500"/>
                  </a:lnTo>
                  <a:lnTo>
                    <a:pt x="1926323" y="2100072"/>
                  </a:lnTo>
                  <a:lnTo>
                    <a:pt x="1856219" y="2103120"/>
                  </a:lnTo>
                  <a:lnTo>
                    <a:pt x="1836420" y="2101596"/>
                  </a:lnTo>
                  <a:lnTo>
                    <a:pt x="1836420" y="2144268"/>
                  </a:lnTo>
                  <a:lnTo>
                    <a:pt x="1894319" y="2144268"/>
                  </a:lnTo>
                  <a:lnTo>
                    <a:pt x="1930908" y="2141220"/>
                  </a:lnTo>
                  <a:lnTo>
                    <a:pt x="1967471" y="2136648"/>
                  </a:lnTo>
                  <a:lnTo>
                    <a:pt x="2002523" y="2129028"/>
                  </a:lnTo>
                  <a:lnTo>
                    <a:pt x="2007108" y="2129028"/>
                  </a:lnTo>
                  <a:close/>
                </a:path>
                <a:path w="3870960" h="2144395">
                  <a:moveTo>
                    <a:pt x="2052828" y="697992"/>
                  </a:moveTo>
                  <a:lnTo>
                    <a:pt x="2002523" y="685800"/>
                  </a:lnTo>
                  <a:lnTo>
                    <a:pt x="1930908" y="675132"/>
                  </a:lnTo>
                  <a:lnTo>
                    <a:pt x="1894319" y="672084"/>
                  </a:lnTo>
                  <a:lnTo>
                    <a:pt x="1882127" y="672084"/>
                  </a:lnTo>
                  <a:lnTo>
                    <a:pt x="1880616" y="713232"/>
                  </a:lnTo>
                  <a:lnTo>
                    <a:pt x="1892808" y="713232"/>
                  </a:lnTo>
                  <a:lnTo>
                    <a:pt x="1927860" y="716280"/>
                  </a:lnTo>
                  <a:lnTo>
                    <a:pt x="1961375" y="720852"/>
                  </a:lnTo>
                  <a:lnTo>
                    <a:pt x="1994916" y="726948"/>
                  </a:lnTo>
                  <a:lnTo>
                    <a:pt x="2026920" y="734568"/>
                  </a:lnTo>
                  <a:lnTo>
                    <a:pt x="2040623" y="739140"/>
                  </a:lnTo>
                  <a:lnTo>
                    <a:pt x="2052828" y="697992"/>
                  </a:lnTo>
                  <a:close/>
                </a:path>
                <a:path w="3870960" h="2144395">
                  <a:moveTo>
                    <a:pt x="2279904" y="2004060"/>
                  </a:moveTo>
                  <a:lnTo>
                    <a:pt x="2255520" y="1970532"/>
                  </a:lnTo>
                  <a:lnTo>
                    <a:pt x="2235708" y="1984248"/>
                  </a:lnTo>
                  <a:lnTo>
                    <a:pt x="2208276" y="2002536"/>
                  </a:lnTo>
                  <a:lnTo>
                    <a:pt x="2180844" y="2019300"/>
                  </a:lnTo>
                  <a:lnTo>
                    <a:pt x="2150364" y="2034540"/>
                  </a:lnTo>
                  <a:lnTo>
                    <a:pt x="2121408" y="2048256"/>
                  </a:lnTo>
                  <a:lnTo>
                    <a:pt x="2115312" y="2051304"/>
                  </a:lnTo>
                  <a:lnTo>
                    <a:pt x="2130552" y="2089404"/>
                  </a:lnTo>
                  <a:lnTo>
                    <a:pt x="2138172" y="2086356"/>
                  </a:lnTo>
                  <a:lnTo>
                    <a:pt x="2202167" y="2055876"/>
                  </a:lnTo>
                  <a:lnTo>
                    <a:pt x="2231123" y="2037588"/>
                  </a:lnTo>
                  <a:lnTo>
                    <a:pt x="2261616" y="2017776"/>
                  </a:lnTo>
                  <a:lnTo>
                    <a:pt x="2279904" y="2004060"/>
                  </a:lnTo>
                  <a:close/>
                </a:path>
                <a:path w="3870960" h="2144395">
                  <a:moveTo>
                    <a:pt x="2316467" y="839724"/>
                  </a:moveTo>
                  <a:lnTo>
                    <a:pt x="2314956" y="839724"/>
                  </a:lnTo>
                  <a:lnTo>
                    <a:pt x="2289048" y="816864"/>
                  </a:lnTo>
                  <a:lnTo>
                    <a:pt x="2231123" y="777240"/>
                  </a:lnTo>
                  <a:lnTo>
                    <a:pt x="2173224" y="745236"/>
                  </a:lnTo>
                  <a:lnTo>
                    <a:pt x="2153412" y="783336"/>
                  </a:lnTo>
                  <a:lnTo>
                    <a:pt x="2180844" y="797052"/>
                  </a:lnTo>
                  <a:lnTo>
                    <a:pt x="2209800" y="813816"/>
                  </a:lnTo>
                  <a:lnTo>
                    <a:pt x="2237219" y="832104"/>
                  </a:lnTo>
                  <a:lnTo>
                    <a:pt x="2263140" y="850392"/>
                  </a:lnTo>
                  <a:lnTo>
                    <a:pt x="2289048" y="871728"/>
                  </a:lnTo>
                  <a:lnTo>
                    <a:pt x="2316467" y="839724"/>
                  </a:lnTo>
                  <a:close/>
                </a:path>
                <a:path w="3870960" h="2144395">
                  <a:moveTo>
                    <a:pt x="2479548" y="1780032"/>
                  </a:moveTo>
                  <a:lnTo>
                    <a:pt x="2442959" y="1760220"/>
                  </a:lnTo>
                  <a:lnTo>
                    <a:pt x="2438400" y="1769364"/>
                  </a:lnTo>
                  <a:lnTo>
                    <a:pt x="2420112" y="1796796"/>
                  </a:lnTo>
                  <a:lnTo>
                    <a:pt x="2400300" y="1824228"/>
                  </a:lnTo>
                  <a:lnTo>
                    <a:pt x="2380488" y="1850136"/>
                  </a:lnTo>
                  <a:lnTo>
                    <a:pt x="2359152" y="1876044"/>
                  </a:lnTo>
                  <a:lnTo>
                    <a:pt x="2346960" y="1889760"/>
                  </a:lnTo>
                  <a:lnTo>
                    <a:pt x="2377440" y="1918716"/>
                  </a:lnTo>
                  <a:lnTo>
                    <a:pt x="2414016" y="1876044"/>
                  </a:lnTo>
                  <a:lnTo>
                    <a:pt x="2455151" y="1819656"/>
                  </a:lnTo>
                  <a:lnTo>
                    <a:pt x="2474963" y="1789176"/>
                  </a:lnTo>
                  <a:lnTo>
                    <a:pt x="2479548" y="1780032"/>
                  </a:lnTo>
                  <a:close/>
                </a:path>
                <a:path w="3870960" h="2144395">
                  <a:moveTo>
                    <a:pt x="2500884" y="1075944"/>
                  </a:moveTo>
                  <a:lnTo>
                    <a:pt x="2455151" y="995172"/>
                  </a:lnTo>
                  <a:lnTo>
                    <a:pt x="2414016" y="938784"/>
                  </a:lnTo>
                  <a:lnTo>
                    <a:pt x="2407920" y="931164"/>
                  </a:lnTo>
                  <a:lnTo>
                    <a:pt x="2375916" y="958596"/>
                  </a:lnTo>
                  <a:lnTo>
                    <a:pt x="2382012" y="966216"/>
                  </a:lnTo>
                  <a:lnTo>
                    <a:pt x="2401824" y="992124"/>
                  </a:lnTo>
                  <a:lnTo>
                    <a:pt x="2420112" y="1019556"/>
                  </a:lnTo>
                  <a:lnTo>
                    <a:pt x="2438400" y="1048512"/>
                  </a:lnTo>
                  <a:lnTo>
                    <a:pt x="2455151" y="1077468"/>
                  </a:lnTo>
                  <a:lnTo>
                    <a:pt x="2464308" y="1095756"/>
                  </a:lnTo>
                  <a:lnTo>
                    <a:pt x="2500884" y="1075944"/>
                  </a:lnTo>
                  <a:close/>
                </a:path>
                <a:path w="3870960" h="2144395">
                  <a:moveTo>
                    <a:pt x="2522207" y="818388"/>
                  </a:moveTo>
                  <a:lnTo>
                    <a:pt x="2508491" y="795528"/>
                  </a:lnTo>
                  <a:lnTo>
                    <a:pt x="2418575" y="847344"/>
                  </a:lnTo>
                  <a:lnTo>
                    <a:pt x="2433815" y="871728"/>
                  </a:lnTo>
                  <a:lnTo>
                    <a:pt x="2522207" y="818388"/>
                  </a:lnTo>
                  <a:close/>
                </a:path>
                <a:path w="3870960" h="2144395">
                  <a:moveTo>
                    <a:pt x="2572512" y="1495044"/>
                  </a:moveTo>
                  <a:lnTo>
                    <a:pt x="2531351" y="1490472"/>
                  </a:lnTo>
                  <a:lnTo>
                    <a:pt x="2528316" y="1514856"/>
                  </a:lnTo>
                  <a:lnTo>
                    <a:pt x="2522220" y="1548384"/>
                  </a:lnTo>
                  <a:lnTo>
                    <a:pt x="2514600" y="1581912"/>
                  </a:lnTo>
                  <a:lnTo>
                    <a:pt x="2505443" y="1615440"/>
                  </a:lnTo>
                  <a:lnTo>
                    <a:pt x="2494788" y="1647444"/>
                  </a:lnTo>
                  <a:lnTo>
                    <a:pt x="2494788" y="1648968"/>
                  </a:lnTo>
                  <a:lnTo>
                    <a:pt x="2534412" y="1664208"/>
                  </a:lnTo>
                  <a:lnTo>
                    <a:pt x="2534412" y="1661160"/>
                  </a:lnTo>
                  <a:lnTo>
                    <a:pt x="2546604" y="1626108"/>
                  </a:lnTo>
                  <a:lnTo>
                    <a:pt x="2555748" y="1591056"/>
                  </a:lnTo>
                  <a:lnTo>
                    <a:pt x="2563355" y="1556004"/>
                  </a:lnTo>
                  <a:lnTo>
                    <a:pt x="2569451" y="1519428"/>
                  </a:lnTo>
                  <a:lnTo>
                    <a:pt x="2572512" y="1495044"/>
                  </a:lnTo>
                  <a:close/>
                </a:path>
                <a:path w="3870960" h="2144395">
                  <a:moveTo>
                    <a:pt x="2577084" y="1365504"/>
                  </a:moveTo>
                  <a:lnTo>
                    <a:pt x="2569451" y="1295400"/>
                  </a:lnTo>
                  <a:lnTo>
                    <a:pt x="2555748" y="1223772"/>
                  </a:lnTo>
                  <a:lnTo>
                    <a:pt x="2548128" y="1196340"/>
                  </a:lnTo>
                  <a:lnTo>
                    <a:pt x="2508504" y="1208532"/>
                  </a:lnTo>
                  <a:lnTo>
                    <a:pt x="2514600" y="1234440"/>
                  </a:lnTo>
                  <a:lnTo>
                    <a:pt x="2522220" y="1267968"/>
                  </a:lnTo>
                  <a:lnTo>
                    <a:pt x="2528316" y="1303020"/>
                  </a:lnTo>
                  <a:lnTo>
                    <a:pt x="2532888" y="1336548"/>
                  </a:lnTo>
                  <a:lnTo>
                    <a:pt x="2535936" y="1368552"/>
                  </a:lnTo>
                  <a:lnTo>
                    <a:pt x="2577084" y="1365504"/>
                  </a:lnTo>
                  <a:close/>
                </a:path>
                <a:path w="3870960" h="2144395">
                  <a:moveTo>
                    <a:pt x="2691371" y="719328"/>
                  </a:moveTo>
                  <a:lnTo>
                    <a:pt x="2677655" y="694944"/>
                  </a:lnTo>
                  <a:lnTo>
                    <a:pt x="2580119" y="752856"/>
                  </a:lnTo>
                  <a:lnTo>
                    <a:pt x="2595359" y="775716"/>
                  </a:lnTo>
                  <a:lnTo>
                    <a:pt x="2691371" y="719328"/>
                  </a:lnTo>
                  <a:close/>
                </a:path>
                <a:path w="3870960" h="2144395">
                  <a:moveTo>
                    <a:pt x="2859011" y="620268"/>
                  </a:moveTo>
                  <a:lnTo>
                    <a:pt x="2845295" y="595884"/>
                  </a:lnTo>
                  <a:lnTo>
                    <a:pt x="2749283" y="653796"/>
                  </a:lnTo>
                  <a:lnTo>
                    <a:pt x="2762999" y="676656"/>
                  </a:lnTo>
                  <a:lnTo>
                    <a:pt x="2859011" y="620268"/>
                  </a:lnTo>
                  <a:close/>
                </a:path>
                <a:path w="3870960" h="2144395">
                  <a:moveTo>
                    <a:pt x="3028175" y="521208"/>
                  </a:moveTo>
                  <a:lnTo>
                    <a:pt x="3014459" y="496824"/>
                  </a:lnTo>
                  <a:lnTo>
                    <a:pt x="2916923" y="553212"/>
                  </a:lnTo>
                  <a:lnTo>
                    <a:pt x="2932163" y="577596"/>
                  </a:lnTo>
                  <a:lnTo>
                    <a:pt x="3028175" y="521208"/>
                  </a:lnTo>
                  <a:close/>
                </a:path>
                <a:path w="3870960" h="2144395">
                  <a:moveTo>
                    <a:pt x="3197339" y="422148"/>
                  </a:moveTo>
                  <a:lnTo>
                    <a:pt x="3182099" y="397764"/>
                  </a:lnTo>
                  <a:lnTo>
                    <a:pt x="3086087" y="454152"/>
                  </a:lnTo>
                  <a:lnTo>
                    <a:pt x="3099803" y="478536"/>
                  </a:lnTo>
                  <a:lnTo>
                    <a:pt x="3197339" y="422148"/>
                  </a:lnTo>
                  <a:close/>
                </a:path>
                <a:path w="3870960" h="2144395">
                  <a:moveTo>
                    <a:pt x="3364979" y="323088"/>
                  </a:moveTo>
                  <a:lnTo>
                    <a:pt x="3351263" y="298704"/>
                  </a:lnTo>
                  <a:lnTo>
                    <a:pt x="3255251" y="355092"/>
                  </a:lnTo>
                  <a:lnTo>
                    <a:pt x="3268967" y="379476"/>
                  </a:lnTo>
                  <a:lnTo>
                    <a:pt x="3364979" y="323088"/>
                  </a:lnTo>
                  <a:close/>
                </a:path>
                <a:path w="3870960" h="2144395">
                  <a:moveTo>
                    <a:pt x="3534143" y="222504"/>
                  </a:moveTo>
                  <a:lnTo>
                    <a:pt x="3518903" y="199644"/>
                  </a:lnTo>
                  <a:lnTo>
                    <a:pt x="3422891" y="256032"/>
                  </a:lnTo>
                  <a:lnTo>
                    <a:pt x="3436607" y="280416"/>
                  </a:lnTo>
                  <a:lnTo>
                    <a:pt x="3534143" y="222504"/>
                  </a:lnTo>
                  <a:close/>
                </a:path>
                <a:path w="3870960" h="2144395">
                  <a:moveTo>
                    <a:pt x="3701783" y="123444"/>
                  </a:moveTo>
                  <a:lnTo>
                    <a:pt x="3688067" y="100584"/>
                  </a:lnTo>
                  <a:lnTo>
                    <a:pt x="3592055" y="156972"/>
                  </a:lnTo>
                  <a:lnTo>
                    <a:pt x="3605771" y="181356"/>
                  </a:lnTo>
                  <a:lnTo>
                    <a:pt x="3701783" y="123444"/>
                  </a:lnTo>
                  <a:close/>
                </a:path>
                <a:path w="3870960" h="2144395">
                  <a:moveTo>
                    <a:pt x="3870947" y="24384"/>
                  </a:moveTo>
                  <a:lnTo>
                    <a:pt x="3855707" y="0"/>
                  </a:lnTo>
                  <a:lnTo>
                    <a:pt x="3759695" y="57912"/>
                  </a:lnTo>
                  <a:lnTo>
                    <a:pt x="3774935" y="80772"/>
                  </a:lnTo>
                  <a:lnTo>
                    <a:pt x="3870947" y="243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30" name="object 10"/>
          <p:cNvSpPr txBox="1"/>
          <p:nvPr/>
        </p:nvSpPr>
        <p:spPr>
          <a:xfrm>
            <a:off x="8885963" y="6939382"/>
            <a:ext cx="5778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29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2"/>
          <p:cNvSpPr/>
          <p:nvPr/>
        </p:nvSpPr>
        <p:spPr>
          <a:xfrm>
            <a:off x="6690903" y="5884049"/>
            <a:ext cx="1214755" cy="250190"/>
          </a:xfrm>
          <a:custGeom>
            <a:avLst/>
            <a:ahLst/>
            <a:rect l="l" t="t" r="r" b="b"/>
            <a:pathLst>
              <a:path w="1214754" h="250189">
                <a:moveTo>
                  <a:pt x="1170363" y="6"/>
                </a:moveTo>
                <a:lnTo>
                  <a:pt x="44196" y="6"/>
                </a:lnTo>
                <a:lnTo>
                  <a:pt x="19642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2" y="215126"/>
                </a:lnTo>
                <a:lnTo>
                  <a:pt x="44196" y="250013"/>
                </a:lnTo>
                <a:lnTo>
                  <a:pt x="1170363" y="250013"/>
                </a:lnTo>
                <a:lnTo>
                  <a:pt x="1194917" y="215126"/>
                </a:lnTo>
                <a:lnTo>
                  <a:pt x="1209649" y="172102"/>
                </a:lnTo>
                <a:lnTo>
                  <a:pt x="1214560" y="125010"/>
                </a:lnTo>
                <a:lnTo>
                  <a:pt x="1209649" y="77918"/>
                </a:lnTo>
                <a:lnTo>
                  <a:pt x="1194917" y="34894"/>
                </a:lnTo>
                <a:lnTo>
                  <a:pt x="1170363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99" name="object 3"/>
          <p:cNvSpPr/>
          <p:nvPr/>
        </p:nvSpPr>
        <p:spPr>
          <a:xfrm>
            <a:off x="1342626" y="5079390"/>
            <a:ext cx="1420495" cy="250190"/>
          </a:xfrm>
          <a:custGeom>
            <a:avLst/>
            <a:ahLst/>
            <a:rect l="l" t="t" r="r" b="b"/>
            <a:pathLst>
              <a:path w="1420495" h="250189">
                <a:moveTo>
                  <a:pt x="1376254" y="6"/>
                </a:moveTo>
                <a:lnTo>
                  <a:pt x="44196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6" y="250013"/>
                </a:lnTo>
                <a:lnTo>
                  <a:pt x="1376254" y="250013"/>
                </a:lnTo>
                <a:lnTo>
                  <a:pt x="1400807" y="215126"/>
                </a:lnTo>
                <a:lnTo>
                  <a:pt x="1415539" y="172102"/>
                </a:lnTo>
                <a:lnTo>
                  <a:pt x="1420450" y="125010"/>
                </a:lnTo>
                <a:lnTo>
                  <a:pt x="1415539" y="77918"/>
                </a:lnTo>
                <a:lnTo>
                  <a:pt x="1400807" y="34894"/>
                </a:lnTo>
                <a:lnTo>
                  <a:pt x="1376254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0" name="object 4"/>
          <p:cNvSpPr/>
          <p:nvPr/>
        </p:nvSpPr>
        <p:spPr>
          <a:xfrm>
            <a:off x="1342626" y="4677060"/>
            <a:ext cx="1586230" cy="250190"/>
          </a:xfrm>
          <a:custGeom>
            <a:avLst/>
            <a:ahLst/>
            <a:rect l="l" t="t" r="r" b="b"/>
            <a:pathLst>
              <a:path w="1586230" h="250189">
                <a:moveTo>
                  <a:pt x="1542028" y="-6"/>
                </a:moveTo>
                <a:lnTo>
                  <a:pt x="44196" y="-6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3" y="215124"/>
                </a:lnTo>
                <a:lnTo>
                  <a:pt x="44196" y="250013"/>
                </a:lnTo>
                <a:lnTo>
                  <a:pt x="1542028" y="250013"/>
                </a:lnTo>
                <a:lnTo>
                  <a:pt x="1566582" y="215124"/>
                </a:lnTo>
                <a:lnTo>
                  <a:pt x="1581314" y="172098"/>
                </a:lnTo>
                <a:lnTo>
                  <a:pt x="1586225" y="125004"/>
                </a:lnTo>
                <a:lnTo>
                  <a:pt x="1581314" y="77909"/>
                </a:lnTo>
                <a:lnTo>
                  <a:pt x="1566582" y="34883"/>
                </a:lnTo>
                <a:lnTo>
                  <a:pt x="1542028" y="-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1" name="object 5"/>
          <p:cNvSpPr/>
          <p:nvPr/>
        </p:nvSpPr>
        <p:spPr>
          <a:xfrm>
            <a:off x="1342626" y="4274730"/>
            <a:ext cx="1196975" cy="250190"/>
          </a:xfrm>
          <a:custGeom>
            <a:avLst/>
            <a:ahLst/>
            <a:rect l="l" t="t" r="r" b="b"/>
            <a:pathLst>
              <a:path w="1196975" h="250189">
                <a:moveTo>
                  <a:pt x="1152238" y="6"/>
                </a:moveTo>
                <a:lnTo>
                  <a:pt x="44197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7" y="250014"/>
                </a:lnTo>
                <a:lnTo>
                  <a:pt x="1152238" y="250014"/>
                </a:lnTo>
                <a:lnTo>
                  <a:pt x="1176792" y="215126"/>
                </a:lnTo>
                <a:lnTo>
                  <a:pt x="1191525" y="172102"/>
                </a:lnTo>
                <a:lnTo>
                  <a:pt x="1196435" y="125010"/>
                </a:lnTo>
                <a:lnTo>
                  <a:pt x="1191525" y="77918"/>
                </a:lnTo>
                <a:lnTo>
                  <a:pt x="1176792" y="34894"/>
                </a:lnTo>
                <a:lnTo>
                  <a:pt x="1152238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2" name="object 6"/>
          <p:cNvSpPr/>
          <p:nvPr/>
        </p:nvSpPr>
        <p:spPr>
          <a:xfrm>
            <a:off x="969284" y="3470071"/>
            <a:ext cx="6201410" cy="250190"/>
          </a:xfrm>
          <a:custGeom>
            <a:avLst/>
            <a:ahLst/>
            <a:rect l="l" t="t" r="r" b="b"/>
            <a:pathLst>
              <a:path w="6201409" h="250189">
                <a:moveTo>
                  <a:pt x="6157184" y="0"/>
                </a:moveTo>
                <a:lnTo>
                  <a:pt x="44196" y="0"/>
                </a:lnTo>
                <a:lnTo>
                  <a:pt x="19643" y="34888"/>
                </a:lnTo>
                <a:lnTo>
                  <a:pt x="4910" y="77914"/>
                </a:lnTo>
                <a:lnTo>
                  <a:pt x="0" y="125007"/>
                </a:lnTo>
                <a:lnTo>
                  <a:pt x="4910" y="172100"/>
                </a:lnTo>
                <a:lnTo>
                  <a:pt x="19643" y="215125"/>
                </a:lnTo>
                <a:lnTo>
                  <a:pt x="44196" y="250014"/>
                </a:lnTo>
                <a:lnTo>
                  <a:pt x="6157184" y="250014"/>
                </a:lnTo>
                <a:lnTo>
                  <a:pt x="6181738" y="215125"/>
                </a:lnTo>
                <a:lnTo>
                  <a:pt x="6196470" y="172100"/>
                </a:lnTo>
                <a:lnTo>
                  <a:pt x="6201381" y="125007"/>
                </a:lnTo>
                <a:lnTo>
                  <a:pt x="6196470" y="77914"/>
                </a:lnTo>
                <a:lnTo>
                  <a:pt x="6181738" y="34888"/>
                </a:lnTo>
                <a:lnTo>
                  <a:pt x="615718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3" name="object 7"/>
          <p:cNvSpPr/>
          <p:nvPr/>
        </p:nvSpPr>
        <p:spPr>
          <a:xfrm>
            <a:off x="2721901" y="3067743"/>
            <a:ext cx="6497320" cy="250190"/>
          </a:xfrm>
          <a:custGeom>
            <a:avLst/>
            <a:ahLst/>
            <a:rect l="l" t="t" r="r" b="b"/>
            <a:pathLst>
              <a:path w="6497320" h="250189">
                <a:moveTo>
                  <a:pt x="6452686" y="0"/>
                </a:moveTo>
                <a:lnTo>
                  <a:pt x="44195" y="0"/>
                </a:lnTo>
                <a:lnTo>
                  <a:pt x="19642" y="34888"/>
                </a:lnTo>
                <a:lnTo>
                  <a:pt x="4909" y="77913"/>
                </a:lnTo>
                <a:lnTo>
                  <a:pt x="-1" y="125006"/>
                </a:lnTo>
                <a:lnTo>
                  <a:pt x="4909" y="172099"/>
                </a:lnTo>
                <a:lnTo>
                  <a:pt x="19642" y="215124"/>
                </a:lnTo>
                <a:lnTo>
                  <a:pt x="44195" y="250013"/>
                </a:lnTo>
                <a:lnTo>
                  <a:pt x="6452686" y="250013"/>
                </a:lnTo>
                <a:lnTo>
                  <a:pt x="6477240" y="215124"/>
                </a:lnTo>
                <a:lnTo>
                  <a:pt x="6491972" y="172099"/>
                </a:lnTo>
                <a:lnTo>
                  <a:pt x="6496882" y="125006"/>
                </a:lnTo>
                <a:lnTo>
                  <a:pt x="6491972" y="77913"/>
                </a:lnTo>
                <a:lnTo>
                  <a:pt x="6477240" y="34888"/>
                </a:lnTo>
                <a:lnTo>
                  <a:pt x="6452686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4" name="object 8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05" name="object 9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06" name="object 10"/>
          <p:cNvSpPr txBox="1"/>
          <p:nvPr/>
        </p:nvSpPr>
        <p:spPr>
          <a:xfrm>
            <a:off x="618250" y="1693273"/>
            <a:ext cx="8622665" cy="4263390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Impulse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voltages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required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tests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simulate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stresses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due</a:t>
            </a:r>
            <a:r>
              <a:rPr dirty="0" sz="1750" spc="5">
                <a:latin typeface="Microsoft Sans Serif"/>
                <a:cs typeface="Microsoft Sans Serif"/>
              </a:rPr>
              <a:t> to: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Lightning</a:t>
            </a:r>
            <a:r>
              <a:rPr dirty="0" sz="1750" spc="-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strikes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Switching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operations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8419">
              <a:lnSpc>
                <a:spcPct val="150900"/>
              </a:lnSpc>
              <a:buFont typeface="Microsoft Sans Serif"/>
              <a:buChar char="•"/>
              <a:tabLst>
                <a:tab algn="l" pos="394970"/>
                <a:tab algn="l" pos="395605"/>
              </a:tabLst>
            </a:pP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Impulse</a:t>
            </a:r>
            <a:r>
              <a:rPr b="1" dirty="0" sz="1750" spc="-2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voltage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unidirectional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which</a:t>
            </a:r>
            <a:r>
              <a:rPr dirty="0" sz="1750" spc="5">
                <a:latin typeface="Microsoft Sans Serif"/>
                <a:cs typeface="Microsoft Sans Serif"/>
              </a:rPr>
              <a:t> rises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quickly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without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appreciable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oscillations,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peak </a:t>
            </a:r>
            <a:r>
              <a:rPr dirty="0" sz="1750">
                <a:latin typeface="Microsoft Sans Serif"/>
                <a:cs typeface="Microsoft Sans Serif"/>
              </a:rPr>
              <a:t>value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then</a:t>
            </a:r>
            <a:r>
              <a:rPr dirty="0" sz="1750">
                <a:latin typeface="Microsoft Sans Serif"/>
                <a:cs typeface="Microsoft Sans Serif"/>
              </a:rPr>
              <a:t> falls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less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rapidly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zero.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impulse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>
                <a:latin typeface="Microsoft Sans Serif"/>
                <a:cs typeface="Microsoft Sans Serif"/>
              </a:rPr>
              <a:t> is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specified</a:t>
            </a:r>
            <a:r>
              <a:rPr dirty="0" sz="1750" spc="-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three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parameters: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 spc="5">
                <a:latin typeface="Microsoft Sans Serif"/>
                <a:cs typeface="Microsoft Sans Serif"/>
              </a:rPr>
              <a:t>Peak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value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 spc="-5">
                <a:latin typeface="Microsoft Sans Serif"/>
                <a:cs typeface="Microsoft Sans Serif"/>
              </a:rPr>
              <a:t>Wavefront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time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 spc="-10">
                <a:latin typeface="Microsoft Sans Serif"/>
                <a:cs typeface="Microsoft Sans Serif"/>
              </a:rPr>
              <a:t>Wavetail</a:t>
            </a:r>
            <a:r>
              <a:rPr dirty="0" sz="1750" spc="-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time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example, </a:t>
            </a:r>
            <a:r>
              <a:rPr dirty="0" sz="1750" spc="10">
                <a:latin typeface="Microsoft Sans Serif"/>
                <a:cs typeface="Microsoft Sans Serif"/>
              </a:rPr>
              <a:t>1000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45">
                <a:latin typeface="Microsoft Sans Serif"/>
                <a:cs typeface="Microsoft Sans Serif"/>
              </a:rPr>
              <a:t>kV,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1/50 </a:t>
            </a:r>
            <a:r>
              <a:rPr dirty="0" sz="1750" spc="25">
                <a:latin typeface="Microsoft Sans Serif"/>
                <a:cs typeface="Microsoft Sans Serif"/>
              </a:rPr>
              <a:t>μs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impulse</a:t>
            </a:r>
            <a:r>
              <a:rPr dirty="0" sz="1750" spc="5">
                <a:latin typeface="Microsoft Sans Serif"/>
                <a:cs typeface="Microsoft Sans Serif"/>
              </a:rPr>
              <a:t> waveform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has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peak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value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1000</a:t>
            </a:r>
            <a:r>
              <a:rPr dirty="0" sz="1750" spc="5">
                <a:latin typeface="Microsoft Sans Serif"/>
                <a:cs typeface="Microsoft Sans Serif"/>
              </a:rPr>
              <a:t> kV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that </a:t>
            </a:r>
            <a:r>
              <a:rPr dirty="0" sz="1750" spc="-44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attained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1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25">
                <a:latin typeface="Microsoft Sans Serif"/>
                <a:cs typeface="Microsoft Sans Serif"/>
              </a:rPr>
              <a:t>μs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500</a:t>
            </a:r>
            <a:r>
              <a:rPr dirty="0" sz="1750" spc="15">
                <a:latin typeface="Microsoft Sans Serif"/>
                <a:cs typeface="Microsoft Sans Serif"/>
              </a:rPr>
              <a:t> kV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wave-tail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reached </a:t>
            </a:r>
            <a:r>
              <a:rPr dirty="0" sz="1750">
                <a:latin typeface="Microsoft Sans Serif"/>
                <a:cs typeface="Microsoft Sans Serif"/>
              </a:rPr>
              <a:t>after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50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20">
                <a:latin typeface="Microsoft Sans Serif"/>
                <a:cs typeface="Microsoft Sans Serif"/>
              </a:rPr>
              <a:t>μs.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07" name="object 1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3</a:t>
            </a:fld>
          </a:p>
        </p:txBody>
      </p:sp>
      <p:sp>
        <p:nvSpPr>
          <p:cNvPr id="1048608" name="object 11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75336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85">
                <a:solidFill>
                  <a:srgbClr val="0064BC"/>
                </a:solidFill>
              </a:rPr>
              <a:t> </a:t>
            </a:r>
            <a:r>
              <a:rPr dirty="0" sz="2650" spc="-35">
                <a:solidFill>
                  <a:srgbClr val="0064BC"/>
                </a:solidFill>
              </a:rPr>
              <a:t>Voltages</a:t>
            </a:r>
            <a:endParaRPr sz="2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object 2"/>
          <p:cNvSpPr/>
          <p:nvPr/>
        </p:nvSpPr>
        <p:spPr>
          <a:xfrm>
            <a:off x="969284" y="4274730"/>
            <a:ext cx="2953385" cy="250190"/>
          </a:xfrm>
          <a:custGeom>
            <a:avLst/>
            <a:ahLst/>
            <a:rect l="l" t="t" r="r" b="b"/>
            <a:pathLst>
              <a:path w="2953385" h="250189">
                <a:moveTo>
                  <a:pt x="2908805" y="6"/>
                </a:moveTo>
                <a:lnTo>
                  <a:pt x="44196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6" y="250014"/>
                </a:lnTo>
                <a:lnTo>
                  <a:pt x="2908805" y="250014"/>
                </a:lnTo>
                <a:lnTo>
                  <a:pt x="2933358" y="215126"/>
                </a:lnTo>
                <a:lnTo>
                  <a:pt x="2948090" y="172102"/>
                </a:lnTo>
                <a:lnTo>
                  <a:pt x="2953001" y="125010"/>
                </a:lnTo>
                <a:lnTo>
                  <a:pt x="2948090" y="77918"/>
                </a:lnTo>
                <a:lnTo>
                  <a:pt x="2933358" y="34894"/>
                </a:lnTo>
                <a:lnTo>
                  <a:pt x="2908805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32" name="object 3"/>
          <p:cNvSpPr/>
          <p:nvPr/>
        </p:nvSpPr>
        <p:spPr>
          <a:xfrm>
            <a:off x="2658438" y="3872401"/>
            <a:ext cx="2329180" cy="250190"/>
          </a:xfrm>
          <a:custGeom>
            <a:avLst/>
            <a:ahLst/>
            <a:rect l="l" t="t" r="r" b="b"/>
            <a:pathLst>
              <a:path w="2329179" h="250189">
                <a:moveTo>
                  <a:pt x="2284458" y="-5"/>
                </a:moveTo>
                <a:lnTo>
                  <a:pt x="44195" y="-5"/>
                </a:lnTo>
                <a:lnTo>
                  <a:pt x="19642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2" y="215125"/>
                </a:lnTo>
                <a:lnTo>
                  <a:pt x="44195" y="250014"/>
                </a:lnTo>
                <a:lnTo>
                  <a:pt x="2284458" y="250014"/>
                </a:lnTo>
                <a:lnTo>
                  <a:pt x="2309012" y="215125"/>
                </a:lnTo>
                <a:lnTo>
                  <a:pt x="2323744" y="172098"/>
                </a:lnTo>
                <a:lnTo>
                  <a:pt x="2328655" y="125004"/>
                </a:lnTo>
                <a:lnTo>
                  <a:pt x="2323744" y="77909"/>
                </a:lnTo>
                <a:lnTo>
                  <a:pt x="2309012" y="34883"/>
                </a:lnTo>
                <a:lnTo>
                  <a:pt x="2284458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33" name="object 4"/>
          <p:cNvSpPr/>
          <p:nvPr/>
        </p:nvSpPr>
        <p:spPr>
          <a:xfrm>
            <a:off x="3355158" y="2263077"/>
            <a:ext cx="1666875" cy="250190"/>
          </a:xfrm>
          <a:custGeom>
            <a:avLst/>
            <a:ahLst/>
            <a:rect l="l" t="t" r="r" b="b"/>
            <a:pathLst>
              <a:path w="1666875" h="250189">
                <a:moveTo>
                  <a:pt x="1622670" y="0"/>
                </a:moveTo>
                <a:lnTo>
                  <a:pt x="44196" y="0"/>
                </a:lnTo>
                <a:lnTo>
                  <a:pt x="19642" y="34889"/>
                </a:lnTo>
                <a:lnTo>
                  <a:pt x="4910" y="77915"/>
                </a:lnTo>
                <a:lnTo>
                  <a:pt x="0" y="125009"/>
                </a:lnTo>
                <a:lnTo>
                  <a:pt x="4910" y="172103"/>
                </a:lnTo>
                <a:lnTo>
                  <a:pt x="19642" y="215130"/>
                </a:lnTo>
                <a:lnTo>
                  <a:pt x="44196" y="250019"/>
                </a:lnTo>
                <a:lnTo>
                  <a:pt x="1622670" y="250019"/>
                </a:lnTo>
                <a:lnTo>
                  <a:pt x="1647224" y="215130"/>
                </a:lnTo>
                <a:lnTo>
                  <a:pt x="1661956" y="172103"/>
                </a:lnTo>
                <a:lnTo>
                  <a:pt x="1666867" y="125009"/>
                </a:lnTo>
                <a:lnTo>
                  <a:pt x="1661956" y="77915"/>
                </a:lnTo>
                <a:lnTo>
                  <a:pt x="1647224" y="34889"/>
                </a:lnTo>
                <a:lnTo>
                  <a:pt x="1622670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34" name="object 5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35" name="object 6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36" name="object 7"/>
          <p:cNvSpPr txBox="1"/>
          <p:nvPr/>
        </p:nvSpPr>
        <p:spPr>
          <a:xfrm>
            <a:off x="567450" y="1693273"/>
            <a:ext cx="8857615" cy="3157855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marL="445770">
              <a:lnSpc>
                <a:spcPct val="100000"/>
              </a:lnSpc>
              <a:spcBef>
                <a:spcPts val="1165"/>
              </a:spcBef>
            </a:pP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Working</a:t>
            </a:r>
            <a:r>
              <a:rPr b="1" dirty="0" sz="1750" spc="-5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Principle</a:t>
            </a:r>
            <a:endParaRPr sz="1750">
              <a:latin typeface="Arial"/>
              <a:cs typeface="Arial"/>
            </a:endParaRPr>
          </a:p>
          <a:p>
            <a:pPr indent="-382905" marL="44577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>
                <a:latin typeface="Microsoft Sans Serif"/>
                <a:cs typeface="Microsoft Sans Serif"/>
              </a:rPr>
              <a:t>Capacitors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parallel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desired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voltage.</a:t>
            </a:r>
            <a:endParaRPr sz="1750">
              <a:latin typeface="Microsoft Sans Serif"/>
              <a:cs typeface="Microsoft Sans Serif"/>
            </a:endParaRPr>
          </a:p>
          <a:p>
            <a:pPr indent="-382905" marL="445770" marR="68326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>
                <a:latin typeface="Microsoft Sans Serif"/>
                <a:cs typeface="Microsoft Sans Serif"/>
              </a:rPr>
              <a:t>Next,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first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spark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gap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triggered.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This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causes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rapid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change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potential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across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spark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gaps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higher</a:t>
            </a:r>
            <a:r>
              <a:rPr dirty="0" sz="1750" spc="5">
                <a:latin typeface="Microsoft Sans Serif"/>
                <a:cs typeface="Microsoft Sans Serif"/>
              </a:rPr>
              <a:t> stages.</a:t>
            </a:r>
            <a:endParaRPr sz="1750">
              <a:latin typeface="Microsoft Sans Serif"/>
              <a:cs typeface="Microsoft Sans Serif"/>
            </a:endParaRPr>
          </a:p>
          <a:p>
            <a:pPr indent="-382905" marL="445770" marR="685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 spc="-10">
                <a:latin typeface="Microsoft Sans Serif"/>
                <a:cs typeface="Microsoft Sans Serif"/>
              </a:rPr>
              <a:t>Consequently,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breakdown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subsequent </a:t>
            </a:r>
            <a:r>
              <a:rPr dirty="0" sz="1750" spc="10">
                <a:latin typeface="Microsoft Sans Serif"/>
                <a:cs typeface="Microsoft Sans Serif"/>
              </a:rPr>
              <a:t>gaps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takes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place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causing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stage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capacitancors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connected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series</a:t>
            </a:r>
            <a:endParaRPr sz="1750">
              <a:latin typeface="Microsoft Sans Serif"/>
              <a:cs typeface="Microsoft Sans Serif"/>
            </a:endParaRPr>
          </a:p>
          <a:p>
            <a:pPr indent="-382905" marL="44577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 spc="5">
                <a:latin typeface="Microsoft Sans Serif"/>
                <a:cs typeface="Microsoft Sans Serif"/>
              </a:rPr>
              <a:t>Output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product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charging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5">
                <a:latin typeface="Microsoft Sans Serif"/>
                <a:cs typeface="Microsoft Sans Serif"/>
              </a:rPr>
              <a:t> 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number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stages</a:t>
            </a:r>
            <a:endParaRPr sz="1750">
              <a:latin typeface="Microsoft Sans Serif"/>
              <a:cs typeface="Microsoft Sans Serif"/>
            </a:endParaRPr>
          </a:p>
          <a:p>
            <a:pPr marL="2204085">
              <a:lnSpc>
                <a:spcPct val="100000"/>
              </a:lnSpc>
              <a:spcBef>
                <a:spcPts val="1065"/>
              </a:spcBef>
              <a:tabLst>
                <a:tab algn="l" pos="3489325"/>
              </a:tabLst>
            </a:pPr>
            <a:r>
              <a:rPr dirty="0" sz="1750">
                <a:latin typeface="Microsoft Sans Serif"/>
                <a:cs typeface="Microsoft Sans Serif"/>
              </a:rPr>
              <a:t>i.e.	</a:t>
            </a:r>
            <a:r>
              <a:rPr b="1" dirty="0" sz="1750" i="1" spc="5">
                <a:solidFill>
                  <a:srgbClr val="0070BF"/>
                </a:solidFill>
                <a:latin typeface="Arial"/>
                <a:cs typeface="Arial"/>
              </a:rPr>
              <a:t>U</a:t>
            </a:r>
            <a:r>
              <a:rPr baseline="-21739" b="1" dirty="0" sz="1725" i="1" spc="7">
                <a:solidFill>
                  <a:srgbClr val="0070BF"/>
                </a:solidFill>
                <a:latin typeface="Arial"/>
                <a:cs typeface="Arial"/>
              </a:rPr>
              <a:t>0</a:t>
            </a:r>
            <a:r>
              <a:rPr baseline="-21739" b="1" dirty="0" sz="1725" i="1" spc="217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i="1" spc="5">
                <a:solidFill>
                  <a:srgbClr val="0070BF"/>
                </a:solidFill>
                <a:latin typeface="Arial"/>
                <a:cs typeface="Arial"/>
              </a:rPr>
              <a:t>=</a:t>
            </a:r>
            <a:r>
              <a:rPr b="1" dirty="0" sz="1750" i="1" spc="-2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i="1" spc="10">
                <a:solidFill>
                  <a:srgbClr val="0070BF"/>
                </a:solidFill>
                <a:latin typeface="Arial"/>
                <a:cs typeface="Arial"/>
              </a:rPr>
              <a:t>n∙</a:t>
            </a:r>
            <a:r>
              <a:rPr b="1" dirty="0" sz="1750" i="1" spc="-2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i="1" spc="10">
                <a:solidFill>
                  <a:srgbClr val="0070BF"/>
                </a:solidFill>
                <a:latin typeface="Arial"/>
                <a:cs typeface="Arial"/>
              </a:rPr>
              <a:t>U</a:t>
            </a:r>
            <a:r>
              <a:rPr baseline="-21739" b="1" dirty="0" sz="1725" i="1" spc="15">
                <a:solidFill>
                  <a:srgbClr val="0070BF"/>
                </a:solidFill>
                <a:latin typeface="Arial"/>
                <a:cs typeface="Arial"/>
              </a:rPr>
              <a:t>c.</a:t>
            </a:r>
            <a:endParaRPr baseline="-21739" sz="1725">
              <a:latin typeface="Arial"/>
              <a:cs typeface="Arial"/>
            </a:endParaRPr>
          </a:p>
        </p:txBody>
      </p:sp>
      <p:sp>
        <p:nvSpPr>
          <p:cNvPr id="1048737" name="object 9"/>
          <p:cNvSpPr txBox="1"/>
          <p:nvPr/>
        </p:nvSpPr>
        <p:spPr>
          <a:xfrm>
            <a:off x="8885963" y="6939382"/>
            <a:ext cx="577850" cy="182245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b="1" dirty="0" sz="1100" spc="-5">
                <a:solidFill>
                  <a:srgbClr val="898989"/>
                </a:solidFill>
                <a:latin typeface="Arial"/>
                <a:cs typeface="Arial"/>
              </a:rPr>
              <a:t>Page</a:t>
            </a:r>
            <a:r>
              <a:rPr b="1" dirty="0" sz="1100" spc="-70">
                <a:solidFill>
                  <a:srgbClr val="898989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b="1" dirty="0" sz="1100">
                <a:solidFill>
                  <a:srgbClr val="898989"/>
                </a:solidFill>
                <a:latin typeface="Arial"/>
                <a:cs typeface="Arial"/>
              </a:rPr>
              <a:t>30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1048738" name="object 8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89089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Multistage</a:t>
            </a:r>
            <a:r>
              <a:rPr dirty="0" sz="265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Generator</a:t>
            </a:r>
            <a:r>
              <a:rPr dirty="0" sz="2650" spc="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</a:t>
            </a:r>
            <a:endParaRPr sz="265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732788" y="114300"/>
            <a:ext cx="6252971" cy="7543800"/>
          </a:xfrm>
          <a:prstGeom prst="rect"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9118" y="193548"/>
            <a:ext cx="4721105" cy="6543620"/>
          </a:xfrm>
          <a:prstGeom prst="rect"/>
        </p:spPr>
      </p:pic>
      <p:pic>
        <p:nvPicPr>
          <p:cNvPr id="2097194" name="object 3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5631179" y="114300"/>
            <a:ext cx="4185735" cy="6452616"/>
          </a:xfrm>
          <a:prstGeom prst="rect"/>
        </p:spPr>
      </p:pic>
      <p:sp>
        <p:nvSpPr>
          <p:cNvPr id="1048739" name="object 4"/>
          <p:cNvSpPr txBox="1"/>
          <p:nvPr/>
        </p:nvSpPr>
        <p:spPr>
          <a:xfrm>
            <a:off x="1160816" y="6942827"/>
            <a:ext cx="3396615" cy="267971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Charging</a:t>
            </a:r>
            <a:r>
              <a:rPr b="1" dirty="0" sz="1750" spc="-5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10">
                <a:solidFill>
                  <a:srgbClr val="0070BF"/>
                </a:solidFill>
                <a:latin typeface="Arial"/>
                <a:cs typeface="Arial"/>
              </a:rPr>
              <a:t>of</a:t>
            </a:r>
            <a:r>
              <a:rPr b="1" dirty="0" sz="1750" spc="-2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stage</a:t>
            </a:r>
            <a:r>
              <a:rPr b="1" dirty="0" sz="1750" spc="-4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capacitances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48740" name="object 5"/>
          <p:cNvSpPr txBox="1"/>
          <p:nvPr/>
        </p:nvSpPr>
        <p:spPr>
          <a:xfrm>
            <a:off x="5415087" y="6942827"/>
            <a:ext cx="3705860" cy="267971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Discharging</a:t>
            </a:r>
            <a:r>
              <a:rPr b="1" dirty="0" sz="1750" spc="-4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of</a:t>
            </a:r>
            <a:r>
              <a:rPr b="1" dirty="0" sz="1750" spc="-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stage</a:t>
            </a:r>
            <a:r>
              <a:rPr b="1" dirty="0" sz="1750" spc="-1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capacitances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object 2"/>
          <p:cNvSpPr/>
          <p:nvPr/>
        </p:nvSpPr>
        <p:spPr>
          <a:xfrm>
            <a:off x="4228855" y="3022018"/>
            <a:ext cx="3568065" cy="250190"/>
          </a:xfrm>
          <a:custGeom>
            <a:avLst/>
            <a:ahLst/>
            <a:rect l="l" t="t" r="r" b="b"/>
            <a:pathLst>
              <a:path w="3568065" h="250189">
                <a:moveTo>
                  <a:pt x="3523323" y="-6"/>
                </a:moveTo>
                <a:lnTo>
                  <a:pt x="44197" y="-6"/>
                </a:lnTo>
                <a:lnTo>
                  <a:pt x="19643" y="34881"/>
                </a:lnTo>
                <a:lnTo>
                  <a:pt x="4910" y="77905"/>
                </a:lnTo>
                <a:lnTo>
                  <a:pt x="0" y="124997"/>
                </a:lnTo>
                <a:lnTo>
                  <a:pt x="4910" y="172089"/>
                </a:lnTo>
                <a:lnTo>
                  <a:pt x="19643" y="215113"/>
                </a:lnTo>
                <a:lnTo>
                  <a:pt x="44197" y="250000"/>
                </a:lnTo>
                <a:lnTo>
                  <a:pt x="3523323" y="250000"/>
                </a:lnTo>
                <a:lnTo>
                  <a:pt x="3547876" y="215113"/>
                </a:lnTo>
                <a:lnTo>
                  <a:pt x="3562609" y="172089"/>
                </a:lnTo>
                <a:lnTo>
                  <a:pt x="3567520" y="124997"/>
                </a:lnTo>
                <a:lnTo>
                  <a:pt x="3562609" y="77905"/>
                </a:lnTo>
                <a:lnTo>
                  <a:pt x="3547876" y="34881"/>
                </a:lnTo>
                <a:lnTo>
                  <a:pt x="3523323" y="-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42" name="object 3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43" name="object 4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44" name="object 5"/>
          <p:cNvSpPr txBox="1"/>
          <p:nvPr/>
        </p:nvSpPr>
        <p:spPr>
          <a:xfrm>
            <a:off x="554750" y="1647549"/>
            <a:ext cx="8863330" cy="35934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58470" marR="30543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In </a:t>
            </a:r>
            <a:r>
              <a:rPr dirty="0" sz="1750">
                <a:latin typeface="Microsoft Sans Serif"/>
                <a:cs typeface="Microsoft Sans Serif"/>
              </a:rPr>
              <a:t>multi-stage impulse generator circuit, </a:t>
            </a:r>
            <a:r>
              <a:rPr dirty="0" sz="1750" spc="5">
                <a:latin typeface="Microsoft Sans Serif"/>
                <a:cs typeface="Microsoft Sans Serif"/>
              </a:rPr>
              <a:t>the wavefront control resistor </a:t>
            </a:r>
            <a:r>
              <a:rPr dirty="0" sz="1750" spc="10">
                <a:latin typeface="Microsoft Sans Serif"/>
                <a:cs typeface="Microsoft Sans Serif"/>
              </a:rPr>
              <a:t>R</a:t>
            </a:r>
            <a:r>
              <a:rPr baseline="-21739" dirty="0" sz="1725" spc="15">
                <a:latin typeface="Microsoft Sans Serif"/>
                <a:cs typeface="Microsoft Sans Serif"/>
              </a:rPr>
              <a:t>1</a:t>
            </a:r>
            <a:r>
              <a:rPr baseline="-21739" dirty="0" sz="1725" spc="22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 </a:t>
            </a:r>
            <a:r>
              <a:rPr dirty="0" sz="1750">
                <a:latin typeface="Microsoft Sans Serif"/>
                <a:cs typeface="Microsoft Sans Serif"/>
              </a:rPr>
              <a:t>placed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between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generator </a:t>
            </a:r>
            <a:r>
              <a:rPr dirty="0" sz="1750">
                <a:latin typeface="Microsoft Sans Serif"/>
                <a:cs typeface="Microsoft Sans Serif"/>
              </a:rPr>
              <a:t>and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load.</a:t>
            </a:r>
            <a:endParaRPr sz="1750">
              <a:latin typeface="Microsoft Sans Serif"/>
              <a:cs typeface="Microsoft Sans Serif"/>
            </a:endParaRPr>
          </a:p>
          <a:p>
            <a:pPr indent="-382905" marL="458470" marR="18415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Such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single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‘external’</a:t>
            </a:r>
            <a:r>
              <a:rPr dirty="0" sz="1750" spc="-8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front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resistor,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however,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has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withstand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short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time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full</a:t>
            </a:r>
            <a:r>
              <a:rPr dirty="0" sz="1750" spc="5">
                <a:latin typeface="Microsoft Sans Serif"/>
                <a:cs typeface="Microsoft Sans Serif"/>
              </a:rPr>
              <a:t> rated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therefore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inconveniently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long</a:t>
            </a:r>
            <a:r>
              <a:rPr dirty="0" sz="1750" spc="5">
                <a:latin typeface="Microsoft Sans Serif"/>
                <a:cs typeface="Microsoft Sans Serif"/>
              </a:rPr>
              <a:t> 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may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occupy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much space.</a:t>
            </a:r>
            <a:endParaRPr sz="1750">
              <a:latin typeface="Microsoft Sans Serif"/>
              <a:cs typeface="Microsoft Sans Serif"/>
            </a:endParaRPr>
          </a:p>
          <a:p>
            <a:pPr indent="-382905" marL="458470" marR="812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>
                <a:latin typeface="Microsoft Sans Serif"/>
                <a:cs typeface="Microsoft Sans Serif"/>
              </a:rPr>
              <a:t>This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disadvantage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avoided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if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either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part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this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resistance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distributed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or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if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it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completely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distributed within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generator.</a:t>
            </a:r>
            <a:endParaRPr sz="1750">
              <a:latin typeface="Microsoft Sans Serif"/>
              <a:cs typeface="Microsoft Sans Serif"/>
            </a:endParaRPr>
          </a:p>
          <a:p>
            <a:pPr indent="-382905" marL="458470" marR="77724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circuit </a:t>
            </a:r>
            <a:r>
              <a:rPr dirty="0" sz="1750" spc="5">
                <a:latin typeface="Microsoft Sans Serif"/>
                <a:cs typeface="Microsoft Sans Serif"/>
              </a:rPr>
              <a:t>can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modified,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which</a:t>
            </a:r>
            <a:r>
              <a:rPr dirty="0" sz="1750" spc="5">
                <a:latin typeface="Microsoft Sans Serif"/>
                <a:cs typeface="Microsoft Sans Serif"/>
              </a:rPr>
              <a:t> 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addition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series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connection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capacitors </a:t>
            </a:r>
            <a:r>
              <a:rPr dirty="0" sz="1750" spc="10">
                <a:latin typeface="Microsoft Sans Serif"/>
                <a:cs typeface="Microsoft Sans Serif"/>
              </a:rPr>
              <a:t>C</a:t>
            </a:r>
            <a:r>
              <a:rPr baseline="-21739" dirty="0" sz="1725" spc="15">
                <a:latin typeface="Microsoft Sans Serif"/>
                <a:cs typeface="Microsoft Sans Serif"/>
              </a:rPr>
              <a:t>1</a:t>
            </a:r>
            <a:r>
              <a:rPr dirty="0" sz="1750" spc="10">
                <a:latin typeface="Microsoft Sans Serif"/>
                <a:cs typeface="Microsoft Sans Serif"/>
              </a:rPr>
              <a:t>’ and </a:t>
            </a:r>
            <a:r>
              <a:rPr dirty="0" sz="1750" spc="5">
                <a:latin typeface="Microsoft Sans Serif"/>
                <a:cs typeface="Microsoft Sans Serif"/>
              </a:rPr>
              <a:t>gaps </a:t>
            </a:r>
            <a:r>
              <a:rPr dirty="0" sz="1750">
                <a:latin typeface="Microsoft Sans Serif"/>
                <a:cs typeface="Microsoft Sans Serif"/>
              </a:rPr>
              <a:t>(as </a:t>
            </a:r>
            <a:r>
              <a:rPr dirty="0" sz="1750" spc="5">
                <a:latin typeface="Microsoft Sans Serif"/>
                <a:cs typeface="Microsoft Sans Serif"/>
              </a:rPr>
              <a:t>proposed </a:t>
            </a:r>
            <a:r>
              <a:rPr dirty="0" sz="1750" spc="-5">
                <a:latin typeface="Microsoft Sans Serif"/>
                <a:cs typeface="Microsoft Sans Serif"/>
              </a:rPr>
              <a:t>originally </a:t>
            </a:r>
            <a:r>
              <a:rPr dirty="0" sz="1750" spc="5">
                <a:latin typeface="Microsoft Sans Serif"/>
                <a:cs typeface="Microsoft Sans Serif"/>
              </a:rPr>
              <a:t>by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Goodlet</a:t>
            </a:r>
            <a:r>
              <a:rPr dirty="0" sz="1750" spc="5">
                <a:latin typeface="Microsoft Sans Serif"/>
                <a:cs typeface="Microsoft Sans Serif"/>
              </a:rPr>
              <a:t>) </a:t>
            </a:r>
            <a:r>
              <a:rPr dirty="0" sz="1750" spc="-5">
                <a:latin typeface="Microsoft Sans Serif"/>
                <a:cs typeface="Microsoft Sans Serif"/>
              </a:rPr>
              <a:t>is </a:t>
            </a:r>
            <a:r>
              <a:rPr dirty="0" sz="1750" spc="5">
                <a:latin typeface="Microsoft Sans Serif"/>
                <a:cs typeface="Microsoft Sans Serif"/>
              </a:rPr>
              <a:t>changed to </a:t>
            </a:r>
            <a:r>
              <a:rPr dirty="0" sz="1750" spc="10">
                <a:latin typeface="Microsoft Sans Serif"/>
                <a:cs typeface="Microsoft Sans Serif"/>
              </a:rPr>
              <a:t>an </a:t>
            </a:r>
            <a:r>
              <a:rPr dirty="0" sz="1750" spc="-45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equivalent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arrangement.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45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33</a:t>
            </a:fld>
          </a:p>
        </p:txBody>
      </p:sp>
      <p:sp>
        <p:nvSpPr>
          <p:cNvPr id="1048746" name="object 6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89089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Multistage</a:t>
            </a:r>
            <a:r>
              <a:rPr dirty="0" sz="265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Generator</a:t>
            </a:r>
            <a:r>
              <a:rPr dirty="0" sz="2650" spc="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</a:t>
            </a:r>
            <a:endParaRPr sz="265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48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49" name="object 4"/>
          <p:cNvSpPr txBox="1"/>
          <p:nvPr/>
        </p:nvSpPr>
        <p:spPr>
          <a:xfrm>
            <a:off x="580150" y="4286472"/>
            <a:ext cx="8366759" cy="199898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341630">
              <a:lnSpc>
                <a:spcPct val="100000"/>
              </a:lnSpc>
              <a:spcBef>
                <a:spcPts val="110"/>
              </a:spcBef>
            </a:pP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Multistage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 impulse</a:t>
            </a:r>
            <a:r>
              <a:rPr b="1" dirty="0" sz="1750" spc="-1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generator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 with</a:t>
            </a:r>
            <a:r>
              <a:rPr b="1" dirty="0" sz="1750" spc="-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distributed</a:t>
            </a:r>
            <a:r>
              <a:rPr b="1" dirty="0" sz="1750" spc="-2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discharge</a:t>
            </a:r>
            <a:r>
              <a:rPr b="1" dirty="0" sz="1750" spc="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and</a:t>
            </a:r>
            <a:r>
              <a:rPr b="1" dirty="0" sz="1750" spc="-2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front</a:t>
            </a:r>
            <a:r>
              <a:rPr b="1" dirty="0" sz="1750" spc="3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resistors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indent="-382905" marL="433070">
              <a:lnSpc>
                <a:spcPct val="100000"/>
              </a:lnSpc>
              <a:spcBef>
                <a:spcPts val="1695"/>
              </a:spcBef>
              <a:buClr>
                <a:srgbClr val="0070BF"/>
              </a:buClr>
              <a:buChar char="•"/>
              <a:tabLst>
                <a:tab algn="l" pos="433070"/>
                <a:tab algn="l" pos="433705"/>
              </a:tabLst>
            </a:pPr>
            <a:r>
              <a:rPr dirty="0" sz="1750" spc="5">
                <a:latin typeface="Microsoft Sans Serif"/>
                <a:cs typeface="Microsoft Sans Serif"/>
              </a:rPr>
              <a:t>R</a:t>
            </a:r>
            <a:r>
              <a:rPr baseline="-21739" dirty="0" sz="1725" spc="7">
                <a:latin typeface="Microsoft Sans Serif"/>
                <a:cs typeface="Microsoft Sans Serif"/>
              </a:rPr>
              <a:t>2</a:t>
            </a:r>
            <a:r>
              <a:rPr dirty="0" sz="1750" spc="5">
                <a:latin typeface="Microsoft Sans Serif"/>
                <a:cs typeface="Microsoft Sans Serif"/>
              </a:rPr>
              <a:t>’</a:t>
            </a:r>
            <a:r>
              <a:rPr dirty="0" sz="1750" spc="-6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: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Discharge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(or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wave-tail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control)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resistors.</a:t>
            </a:r>
            <a:endParaRPr sz="1750">
              <a:latin typeface="Microsoft Sans Serif"/>
              <a:cs typeface="Microsoft Sans Serif"/>
            </a:endParaRPr>
          </a:p>
          <a:p>
            <a:pPr indent="-382905" marL="43307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algn="l" pos="433070"/>
                <a:tab algn="l" pos="433705"/>
              </a:tabLst>
            </a:pPr>
            <a:r>
              <a:rPr dirty="0" sz="1750" spc="5">
                <a:latin typeface="Microsoft Sans Serif"/>
                <a:cs typeface="Microsoft Sans Serif"/>
              </a:rPr>
              <a:t>R</a:t>
            </a:r>
            <a:r>
              <a:rPr baseline="-21739" dirty="0" sz="1725" spc="7">
                <a:latin typeface="Microsoft Sans Serif"/>
                <a:cs typeface="Microsoft Sans Serif"/>
              </a:rPr>
              <a:t>1</a:t>
            </a:r>
            <a:r>
              <a:rPr dirty="0" sz="1750" spc="5">
                <a:latin typeface="Microsoft Sans Serif"/>
                <a:cs typeface="Microsoft Sans Serif"/>
              </a:rPr>
              <a:t>’</a:t>
            </a:r>
            <a:r>
              <a:rPr dirty="0" sz="1750" spc="-7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: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Internal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front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resistors.</a:t>
            </a:r>
            <a:endParaRPr sz="1750">
              <a:latin typeface="Microsoft Sans Serif"/>
              <a:cs typeface="Microsoft Sans Serif"/>
            </a:endParaRPr>
          </a:p>
          <a:p>
            <a:pPr indent="-382905" marL="43307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433070"/>
                <a:tab algn="l" pos="433705"/>
              </a:tabLst>
            </a:pPr>
            <a:r>
              <a:rPr dirty="0" sz="1750" spc="-5">
                <a:latin typeface="Microsoft Sans Serif"/>
                <a:cs typeface="Microsoft Sans Serif"/>
              </a:rPr>
              <a:t>R</a:t>
            </a:r>
            <a:r>
              <a:rPr baseline="-21739" dirty="0" sz="1725" spc="-7">
                <a:latin typeface="Microsoft Sans Serif"/>
                <a:cs typeface="Microsoft Sans Serif"/>
              </a:rPr>
              <a:t>1</a:t>
            </a:r>
            <a:r>
              <a:rPr dirty="0" sz="1750" spc="-5">
                <a:latin typeface="Microsoft Sans Serif"/>
                <a:cs typeface="Microsoft Sans Serif"/>
              </a:rPr>
              <a:t>’’</a:t>
            </a:r>
            <a:r>
              <a:rPr dirty="0" sz="1750" spc="-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: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External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front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resistor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50" name="object 5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89089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Multistage</a:t>
            </a:r>
            <a:r>
              <a:rPr dirty="0" sz="265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Generator</a:t>
            </a:r>
            <a:r>
              <a:rPr dirty="0" sz="2650" spc="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</a:t>
            </a:r>
            <a:endParaRPr sz="2650"/>
          </a:p>
        </p:txBody>
      </p:sp>
      <p:pic>
        <p:nvPicPr>
          <p:cNvPr id="209719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36945" y="1577340"/>
            <a:ext cx="8147845" cy="2481547"/>
          </a:xfrm>
          <a:prstGeom prst="rect"/>
        </p:spPr>
      </p:pic>
      <p:sp>
        <p:nvSpPr>
          <p:cNvPr id="1048751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34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53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54" name="object 4"/>
          <p:cNvSpPr txBox="1"/>
          <p:nvPr/>
        </p:nvSpPr>
        <p:spPr>
          <a:xfrm>
            <a:off x="592850" y="1826771"/>
            <a:ext cx="8648700" cy="33147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4203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420370"/>
                <a:tab algn="l" pos="421005"/>
              </a:tabLst>
            </a:pPr>
            <a:r>
              <a:rPr dirty="0" sz="1750">
                <a:latin typeface="Microsoft Sans Serif"/>
                <a:cs typeface="Microsoft Sans Serif"/>
              </a:rPr>
              <a:t>If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generator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has </a:t>
            </a:r>
            <a:r>
              <a:rPr dirty="0" sz="1750" spc="5">
                <a:latin typeface="Microsoft Sans Serif"/>
                <a:cs typeface="Microsoft Sans Serif"/>
              </a:rPr>
              <a:t>ﬁred,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total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discharge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capacitance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</a:t>
            </a:r>
            <a:r>
              <a:rPr baseline="-21739" dirty="0" sz="1725" spc="7">
                <a:latin typeface="Microsoft Sans Serif"/>
                <a:cs typeface="Microsoft Sans Serif"/>
              </a:rPr>
              <a:t>1</a:t>
            </a:r>
            <a:r>
              <a:rPr baseline="-21739" dirty="0" sz="1725" spc="209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may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calculated </a:t>
            </a:r>
            <a:r>
              <a:rPr dirty="0" sz="1750" spc="5">
                <a:latin typeface="Microsoft Sans Serif"/>
                <a:cs typeface="Microsoft Sans Serif"/>
              </a:rPr>
              <a:t>as,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55" name="object 5"/>
          <p:cNvSpPr txBox="1"/>
          <p:nvPr/>
        </p:nvSpPr>
        <p:spPr>
          <a:xfrm>
            <a:off x="592850" y="3033759"/>
            <a:ext cx="4008120" cy="331469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4203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420370"/>
                <a:tab algn="l" pos="4210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effective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front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resistance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R</a:t>
            </a:r>
            <a:r>
              <a:rPr baseline="-21739" dirty="0" sz="1725" spc="15">
                <a:latin typeface="Microsoft Sans Serif"/>
                <a:cs typeface="Microsoft Sans Serif"/>
              </a:rPr>
              <a:t>1</a:t>
            </a:r>
            <a:r>
              <a:rPr baseline="-21739" dirty="0" sz="1725" spc="262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56" name="object 6"/>
          <p:cNvSpPr txBox="1"/>
          <p:nvPr/>
        </p:nvSpPr>
        <p:spPr>
          <a:xfrm>
            <a:off x="592850" y="4240748"/>
            <a:ext cx="8529955" cy="33147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4203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420370"/>
                <a:tab algn="l" pos="4210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effective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discharge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resistance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R</a:t>
            </a:r>
            <a:r>
              <a:rPr baseline="-21739" dirty="0" sz="1725" spc="15">
                <a:latin typeface="Microsoft Sans Serif"/>
                <a:cs typeface="Microsoft Sans Serif"/>
              </a:rPr>
              <a:t>2</a:t>
            </a:r>
            <a:r>
              <a:rPr baseline="-21739" dirty="0" sz="1725" spc="247">
                <a:latin typeface="Microsoft Sans Serif"/>
                <a:cs typeface="Microsoft Sans Serif"/>
              </a:rPr>
              <a:t> </a:t>
            </a:r>
            <a:r>
              <a:rPr dirty="0" sz="1750" spc="465">
                <a:latin typeface="Microsoft Sans Serif"/>
                <a:cs typeface="Microsoft Sans Serif"/>
              </a:rPr>
              <a:t>–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neglecting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resistances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R’</a:t>
            </a:r>
            <a:r>
              <a:rPr dirty="0" sz="1750" spc="4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57" name="object 7"/>
          <p:cNvSpPr txBox="1"/>
          <p:nvPr/>
        </p:nvSpPr>
        <p:spPr>
          <a:xfrm>
            <a:off x="1000781" y="5447737"/>
            <a:ext cx="3213735" cy="26797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50">
                <a:latin typeface="Microsoft Sans Serif"/>
                <a:cs typeface="Microsoft Sans Serif"/>
              </a:rPr>
              <a:t>where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n</a:t>
            </a:r>
            <a:r>
              <a:rPr dirty="0" sz="1750" i="1"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5">
                <a:latin typeface="Microsoft Sans Serif"/>
                <a:cs typeface="Microsoft Sans Serif"/>
              </a:rPr>
              <a:t> 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number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stages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58" name="object 8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89089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Multistage</a:t>
            </a:r>
            <a:r>
              <a:rPr dirty="0" sz="265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20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Generator</a:t>
            </a:r>
            <a:r>
              <a:rPr dirty="0" sz="2650" spc="2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Circuit</a:t>
            </a:r>
            <a:endParaRPr sz="2650"/>
          </a:p>
        </p:txBody>
      </p:sp>
      <p:pic>
        <p:nvPicPr>
          <p:cNvPr id="2097196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170166" y="2202179"/>
            <a:ext cx="1461217" cy="734988"/>
          </a:xfrm>
          <a:prstGeom prst="rect"/>
        </p:spPr>
      </p:pic>
      <p:pic>
        <p:nvPicPr>
          <p:cNvPr id="2097197" name="object 10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3919727" y="3409188"/>
            <a:ext cx="2314955" cy="680113"/>
          </a:xfrm>
          <a:prstGeom prst="rect"/>
        </p:spPr>
      </p:pic>
      <p:pic>
        <p:nvPicPr>
          <p:cNvPr id="2097198" name="object 11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3910584" y="4643627"/>
            <a:ext cx="2525267" cy="680499"/>
          </a:xfrm>
          <a:prstGeom prst="rect"/>
        </p:spPr>
      </p:pic>
      <p:sp>
        <p:nvSpPr>
          <p:cNvPr id="1048759" name="object 1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35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object 2"/>
          <p:cNvSpPr/>
          <p:nvPr/>
        </p:nvSpPr>
        <p:spPr>
          <a:xfrm>
            <a:off x="5979254" y="3979055"/>
            <a:ext cx="1918335" cy="250190"/>
          </a:xfrm>
          <a:custGeom>
            <a:avLst/>
            <a:ahLst/>
            <a:rect l="l" t="t" r="r" b="b"/>
            <a:pathLst>
              <a:path w="1918334" h="250189">
                <a:moveTo>
                  <a:pt x="1873605" y="-5"/>
                </a:moveTo>
                <a:lnTo>
                  <a:pt x="44197" y="-5"/>
                </a:lnTo>
                <a:lnTo>
                  <a:pt x="19643" y="34883"/>
                </a:lnTo>
                <a:lnTo>
                  <a:pt x="4911" y="77909"/>
                </a:lnTo>
                <a:lnTo>
                  <a:pt x="0" y="125003"/>
                </a:lnTo>
                <a:lnTo>
                  <a:pt x="4911" y="172097"/>
                </a:lnTo>
                <a:lnTo>
                  <a:pt x="19643" y="215123"/>
                </a:lnTo>
                <a:lnTo>
                  <a:pt x="44197" y="250013"/>
                </a:lnTo>
                <a:lnTo>
                  <a:pt x="1873605" y="250013"/>
                </a:lnTo>
                <a:lnTo>
                  <a:pt x="1898158" y="215123"/>
                </a:lnTo>
                <a:lnTo>
                  <a:pt x="1912890" y="172097"/>
                </a:lnTo>
                <a:lnTo>
                  <a:pt x="1917801" y="125003"/>
                </a:lnTo>
                <a:lnTo>
                  <a:pt x="1912890" y="77909"/>
                </a:lnTo>
                <a:lnTo>
                  <a:pt x="1898158" y="34883"/>
                </a:lnTo>
                <a:lnTo>
                  <a:pt x="1873605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61" name="object 3"/>
          <p:cNvSpPr/>
          <p:nvPr/>
        </p:nvSpPr>
        <p:spPr>
          <a:xfrm>
            <a:off x="4303537" y="5186043"/>
            <a:ext cx="1734185" cy="250190"/>
          </a:xfrm>
          <a:custGeom>
            <a:avLst/>
            <a:ahLst/>
            <a:rect l="l" t="t" r="r" b="b"/>
            <a:pathLst>
              <a:path w="1734185" h="250189">
                <a:moveTo>
                  <a:pt x="1689892" y="6"/>
                </a:moveTo>
                <a:lnTo>
                  <a:pt x="44195" y="6"/>
                </a:lnTo>
                <a:lnTo>
                  <a:pt x="19642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2" y="215126"/>
                </a:lnTo>
                <a:lnTo>
                  <a:pt x="44195" y="250014"/>
                </a:lnTo>
                <a:lnTo>
                  <a:pt x="1689892" y="250014"/>
                </a:lnTo>
                <a:lnTo>
                  <a:pt x="1714446" y="215126"/>
                </a:lnTo>
                <a:lnTo>
                  <a:pt x="1729178" y="172102"/>
                </a:lnTo>
                <a:lnTo>
                  <a:pt x="1734089" y="125010"/>
                </a:lnTo>
                <a:lnTo>
                  <a:pt x="1729178" y="77918"/>
                </a:lnTo>
                <a:lnTo>
                  <a:pt x="1714446" y="34894"/>
                </a:lnTo>
                <a:lnTo>
                  <a:pt x="1689892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62" name="object 4"/>
          <p:cNvSpPr/>
          <p:nvPr/>
        </p:nvSpPr>
        <p:spPr>
          <a:xfrm>
            <a:off x="1344157" y="3979055"/>
            <a:ext cx="2092960" cy="250190"/>
          </a:xfrm>
          <a:custGeom>
            <a:avLst/>
            <a:ahLst/>
            <a:rect l="l" t="t" r="r" b="b"/>
            <a:pathLst>
              <a:path w="2092960" h="250189">
                <a:moveTo>
                  <a:pt x="2048332" y="-5"/>
                </a:moveTo>
                <a:lnTo>
                  <a:pt x="44195" y="-5"/>
                </a:lnTo>
                <a:lnTo>
                  <a:pt x="19642" y="34883"/>
                </a:lnTo>
                <a:lnTo>
                  <a:pt x="4910" y="77909"/>
                </a:lnTo>
                <a:lnTo>
                  <a:pt x="0" y="125003"/>
                </a:lnTo>
                <a:lnTo>
                  <a:pt x="4910" y="172097"/>
                </a:lnTo>
                <a:lnTo>
                  <a:pt x="19642" y="215123"/>
                </a:lnTo>
                <a:lnTo>
                  <a:pt x="44195" y="250013"/>
                </a:lnTo>
                <a:lnTo>
                  <a:pt x="2048332" y="250013"/>
                </a:lnTo>
                <a:lnTo>
                  <a:pt x="2072886" y="215123"/>
                </a:lnTo>
                <a:lnTo>
                  <a:pt x="2087618" y="172097"/>
                </a:lnTo>
                <a:lnTo>
                  <a:pt x="2092529" y="125003"/>
                </a:lnTo>
                <a:lnTo>
                  <a:pt x="2087618" y="77909"/>
                </a:lnTo>
                <a:lnTo>
                  <a:pt x="2072886" y="34883"/>
                </a:lnTo>
                <a:lnTo>
                  <a:pt x="2048332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63" name="object 5"/>
          <p:cNvSpPr/>
          <p:nvPr/>
        </p:nvSpPr>
        <p:spPr>
          <a:xfrm>
            <a:off x="969284" y="1880558"/>
            <a:ext cx="2169160" cy="250190"/>
          </a:xfrm>
          <a:custGeom>
            <a:avLst/>
            <a:ahLst/>
            <a:rect l="l" t="t" r="r" b="b"/>
            <a:pathLst>
              <a:path w="2169160" h="250189">
                <a:moveTo>
                  <a:pt x="2124495" y="0"/>
                </a:moveTo>
                <a:lnTo>
                  <a:pt x="44196" y="0"/>
                </a:lnTo>
                <a:lnTo>
                  <a:pt x="19643" y="34888"/>
                </a:lnTo>
                <a:lnTo>
                  <a:pt x="4910" y="77912"/>
                </a:lnTo>
                <a:lnTo>
                  <a:pt x="0" y="125004"/>
                </a:lnTo>
                <a:lnTo>
                  <a:pt x="4910" y="172096"/>
                </a:lnTo>
                <a:lnTo>
                  <a:pt x="19643" y="215120"/>
                </a:lnTo>
                <a:lnTo>
                  <a:pt x="44196" y="250008"/>
                </a:lnTo>
                <a:lnTo>
                  <a:pt x="2124495" y="250008"/>
                </a:lnTo>
                <a:lnTo>
                  <a:pt x="2149049" y="215120"/>
                </a:lnTo>
                <a:lnTo>
                  <a:pt x="2163781" y="172096"/>
                </a:lnTo>
                <a:lnTo>
                  <a:pt x="2168692" y="125004"/>
                </a:lnTo>
                <a:lnTo>
                  <a:pt x="2163781" y="77912"/>
                </a:lnTo>
                <a:lnTo>
                  <a:pt x="2149049" y="34888"/>
                </a:lnTo>
                <a:lnTo>
                  <a:pt x="212449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64" name="object 6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65" name="object 7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66" name="object 8"/>
          <p:cNvSpPr txBox="1"/>
          <p:nvPr/>
        </p:nvSpPr>
        <p:spPr>
          <a:xfrm>
            <a:off x="618250" y="1846570"/>
            <a:ext cx="8750935" cy="4230371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-5">
                <a:latin typeface="Microsoft Sans Serif"/>
                <a:cs typeface="Microsoft Sans Serif"/>
              </a:rPr>
              <a:t>Triggering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impulse</a:t>
            </a:r>
            <a:r>
              <a:rPr dirty="0" sz="1750" spc="5">
                <a:latin typeface="Microsoft Sans Serif"/>
                <a:cs typeface="Microsoft Sans Serif"/>
              </a:rPr>
              <a:t> generator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term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used</a:t>
            </a:r>
            <a:r>
              <a:rPr dirty="0" sz="1750" spc="5">
                <a:latin typeface="Microsoft Sans Serif"/>
                <a:cs typeface="Microsoft Sans Serif"/>
              </a:rPr>
              <a:t> 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initiate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firing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impulse</a:t>
            </a:r>
            <a:endParaRPr sz="1750">
              <a:latin typeface="Microsoft Sans Serif"/>
              <a:cs typeface="Microsoft Sans Serif"/>
            </a:endParaRPr>
          </a:p>
          <a:p>
            <a:pPr marL="394970">
              <a:lnSpc>
                <a:spcPct val="100000"/>
              </a:lnSpc>
              <a:spcBef>
                <a:spcPts val="1285"/>
              </a:spcBef>
            </a:pPr>
            <a:r>
              <a:rPr dirty="0" sz="1750" spc="5">
                <a:latin typeface="Microsoft Sans Serif"/>
                <a:cs typeface="Microsoft Sans Serif"/>
              </a:rPr>
              <a:t>generator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through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breakdown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spark gap.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2069">
              <a:lnSpc>
                <a:spcPts val="3379"/>
              </a:lnSpc>
              <a:spcBef>
                <a:spcPts val="32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multi-stage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impulse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generator,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it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desired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that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triggering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takes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place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first </a:t>
            </a:r>
            <a:r>
              <a:rPr dirty="0" sz="1750" spc="5">
                <a:latin typeface="Microsoft Sans Serif"/>
                <a:cs typeface="Microsoft Sans Serif"/>
              </a:rPr>
              <a:t>at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stage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no.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1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then,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sequence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higher</a:t>
            </a:r>
            <a:r>
              <a:rPr dirty="0" sz="1750" spc="5">
                <a:latin typeface="Microsoft Sans Serif"/>
                <a:cs typeface="Microsoft Sans Serif"/>
              </a:rPr>
              <a:t> stages.</a:t>
            </a:r>
            <a:endParaRPr sz="1750">
              <a:latin typeface="Microsoft Sans Serif"/>
              <a:cs typeface="Microsoft Sans Serif"/>
            </a:endParaRPr>
          </a:p>
          <a:p>
            <a:pPr indent="-384175" marL="396240">
              <a:lnSpc>
                <a:spcPct val="100000"/>
              </a:lnSpc>
              <a:spcBef>
                <a:spcPts val="795"/>
              </a:spcBef>
              <a:buClr>
                <a:srgbClr val="0070BF"/>
              </a:buClr>
              <a:buChar char="•"/>
              <a:tabLst>
                <a:tab algn="l" pos="396240"/>
                <a:tab algn="l" pos="39687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There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are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three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ways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triggering</a:t>
            </a:r>
            <a:r>
              <a:rPr dirty="0" sz="1750" spc="10">
                <a:latin typeface="Microsoft Sans Serif"/>
                <a:cs typeface="Microsoft Sans Serif"/>
              </a:rPr>
              <a:t> 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impulse </a:t>
            </a:r>
            <a:r>
              <a:rPr dirty="0" sz="1750" spc="5">
                <a:latin typeface="Microsoft Sans Serif"/>
                <a:cs typeface="Microsoft Sans Serif"/>
              </a:rPr>
              <a:t>generator:</a:t>
            </a:r>
            <a:endParaRPr sz="1750">
              <a:latin typeface="Microsoft Sans Serif"/>
              <a:cs typeface="Microsoft Sans Serif"/>
            </a:endParaRPr>
          </a:p>
          <a:p>
            <a:pPr indent="-384175" lvl="1" marL="769620" marR="431800">
              <a:lnSpc>
                <a:spcPct val="150900"/>
              </a:lnSpc>
              <a:buClr>
                <a:srgbClr val="0070BF"/>
              </a:buClr>
              <a:buChar char="-"/>
              <a:tabLst>
                <a:tab algn="l" pos="769620"/>
                <a:tab algn="l" pos="770255"/>
              </a:tabLst>
            </a:pPr>
            <a:r>
              <a:rPr dirty="0" sz="1750">
                <a:latin typeface="Microsoft Sans Serif"/>
                <a:cs typeface="Microsoft Sans Serif"/>
              </a:rPr>
              <a:t>Fix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gap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distance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between 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spheres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increase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5">
                <a:latin typeface="Microsoft Sans Serif"/>
                <a:cs typeface="Microsoft Sans Serif"/>
              </a:rPr>
              <a:t> stage </a:t>
            </a:r>
            <a:r>
              <a:rPr dirty="0" sz="1750">
                <a:latin typeface="Microsoft Sans Serif"/>
                <a:cs typeface="Microsoft Sans Serif"/>
              </a:rPr>
              <a:t>applied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dc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till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flashover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occurs.</a:t>
            </a:r>
            <a:endParaRPr sz="1750">
              <a:latin typeface="Microsoft Sans Serif"/>
              <a:cs typeface="Microsoft Sans Serif"/>
            </a:endParaRPr>
          </a:p>
          <a:p>
            <a:pPr indent="-384175" lvl="1" marL="769620" marR="5080">
              <a:lnSpc>
                <a:spcPct val="150900"/>
              </a:lnSpc>
              <a:buClr>
                <a:srgbClr val="0070BF"/>
              </a:buClr>
              <a:buChar char="-"/>
              <a:tabLst>
                <a:tab algn="l" pos="769620"/>
                <a:tab algn="l" pos="770255"/>
              </a:tabLst>
            </a:pPr>
            <a:r>
              <a:rPr dirty="0" sz="1750">
                <a:latin typeface="Microsoft Sans Serif"/>
                <a:cs typeface="Microsoft Sans Serif"/>
              </a:rPr>
              <a:t>Set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gap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distance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between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spheres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large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enough, </a:t>
            </a:r>
            <a:r>
              <a:rPr dirty="0" sz="1750" spc="5">
                <a:latin typeface="Microsoft Sans Serif"/>
                <a:cs typeface="Microsoft Sans Serif"/>
              </a:rPr>
              <a:t>apply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desired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across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them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then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reduce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gap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distance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till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flashover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takes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place.</a:t>
            </a:r>
            <a:endParaRPr sz="1750">
              <a:latin typeface="Microsoft Sans Serif"/>
              <a:cs typeface="Microsoft Sans Serif"/>
            </a:endParaRPr>
          </a:p>
          <a:p>
            <a:pPr indent="-384175" lvl="1" marL="769620" marR="246379">
              <a:lnSpc>
                <a:spcPct val="150900"/>
              </a:lnSpc>
              <a:buClr>
                <a:srgbClr val="0070BF"/>
              </a:buClr>
              <a:buChar char="-"/>
              <a:tabLst>
                <a:tab algn="l" pos="769620"/>
                <a:tab algn="l" pos="770255"/>
              </a:tabLst>
            </a:pPr>
            <a:r>
              <a:rPr dirty="0" sz="1750">
                <a:latin typeface="Microsoft Sans Serif"/>
                <a:cs typeface="Microsoft Sans Serif"/>
              </a:rPr>
              <a:t>Fix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both,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desired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stage voltage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corresponding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gap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distance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within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prescribed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limits, </a:t>
            </a:r>
            <a:r>
              <a:rPr dirty="0" sz="1750" spc="5">
                <a:latin typeface="Microsoft Sans Serif"/>
                <a:cs typeface="Microsoft Sans Serif"/>
              </a:rPr>
              <a:t>then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apply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trigger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pulse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to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trigatron</a:t>
            </a:r>
            <a:r>
              <a:rPr dirty="0" sz="1750" spc="10">
                <a:latin typeface="Microsoft Sans Serif"/>
                <a:cs typeface="Microsoft Sans Serif"/>
              </a:rPr>
              <a:t> on</a:t>
            </a:r>
            <a:r>
              <a:rPr dirty="0" sz="1750" spc="5">
                <a:latin typeface="Microsoft Sans Serif"/>
                <a:cs typeface="Microsoft Sans Serif"/>
              </a:rPr>
              <a:t> 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first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stage.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6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36</a:t>
            </a:fld>
          </a:p>
        </p:txBody>
      </p:sp>
      <p:sp>
        <p:nvSpPr>
          <p:cNvPr id="1048768" name="object 9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30860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25">
                <a:solidFill>
                  <a:srgbClr val="0064BC"/>
                </a:solidFill>
              </a:rPr>
              <a:t>Triggering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Generators</a:t>
            </a:r>
            <a:endParaRPr sz="265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30860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25">
                <a:solidFill>
                  <a:srgbClr val="0064BC"/>
                </a:solidFill>
              </a:rPr>
              <a:t>Triggering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Generators</a:t>
            </a:r>
            <a:endParaRPr sz="2650"/>
          </a:p>
        </p:txBody>
      </p:sp>
      <p:pic>
        <p:nvPicPr>
          <p:cNvPr id="2097199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202591" y="2352717"/>
            <a:ext cx="7691472" cy="3732614"/>
          </a:xfrm>
          <a:prstGeom prst="rect"/>
        </p:spPr>
      </p:pic>
      <p:sp>
        <p:nvSpPr>
          <p:cNvPr id="1048770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37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0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86754" y="5481720"/>
            <a:ext cx="166804" cy="250013"/>
          </a:xfrm>
          <a:prstGeom prst="rect"/>
        </p:spPr>
      </p:pic>
      <p:pic>
        <p:nvPicPr>
          <p:cNvPr id="2097201" name="object 3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037762" y="5079390"/>
            <a:ext cx="88393" cy="250013"/>
          </a:xfrm>
          <a:prstGeom prst="rect"/>
        </p:spPr>
      </p:pic>
      <p:sp>
        <p:nvSpPr>
          <p:cNvPr id="1048771" name="object 4"/>
          <p:cNvSpPr/>
          <p:nvPr/>
        </p:nvSpPr>
        <p:spPr>
          <a:xfrm>
            <a:off x="969284" y="5481720"/>
            <a:ext cx="2032635" cy="250190"/>
          </a:xfrm>
          <a:custGeom>
            <a:avLst/>
            <a:ahLst/>
            <a:rect l="l" t="t" r="r" b="b"/>
            <a:pathLst>
              <a:path w="2032635" h="250189">
                <a:moveTo>
                  <a:pt x="1987842" y="0"/>
                </a:moveTo>
                <a:lnTo>
                  <a:pt x="44197" y="0"/>
                </a:lnTo>
                <a:lnTo>
                  <a:pt x="19643" y="34888"/>
                </a:lnTo>
                <a:lnTo>
                  <a:pt x="4910" y="77913"/>
                </a:lnTo>
                <a:lnTo>
                  <a:pt x="0" y="125007"/>
                </a:lnTo>
                <a:lnTo>
                  <a:pt x="4910" y="172100"/>
                </a:lnTo>
                <a:lnTo>
                  <a:pt x="19643" y="215125"/>
                </a:lnTo>
                <a:lnTo>
                  <a:pt x="44197" y="250013"/>
                </a:lnTo>
                <a:lnTo>
                  <a:pt x="1987842" y="250013"/>
                </a:lnTo>
                <a:lnTo>
                  <a:pt x="2012396" y="215125"/>
                </a:lnTo>
                <a:lnTo>
                  <a:pt x="2027128" y="172100"/>
                </a:lnTo>
                <a:lnTo>
                  <a:pt x="2032039" y="125007"/>
                </a:lnTo>
                <a:lnTo>
                  <a:pt x="2027128" y="77913"/>
                </a:lnTo>
                <a:lnTo>
                  <a:pt x="2012396" y="34888"/>
                </a:lnTo>
                <a:lnTo>
                  <a:pt x="1987842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72" name="object 5"/>
          <p:cNvSpPr/>
          <p:nvPr/>
        </p:nvSpPr>
        <p:spPr>
          <a:xfrm>
            <a:off x="4273663" y="2665413"/>
            <a:ext cx="1349375" cy="250190"/>
          </a:xfrm>
          <a:custGeom>
            <a:avLst/>
            <a:ahLst/>
            <a:rect l="l" t="t" r="r" b="b"/>
            <a:pathLst>
              <a:path w="1349375" h="250189">
                <a:moveTo>
                  <a:pt x="1304563" y="6"/>
                </a:moveTo>
                <a:lnTo>
                  <a:pt x="44197" y="6"/>
                </a:lnTo>
                <a:lnTo>
                  <a:pt x="19643" y="34893"/>
                </a:lnTo>
                <a:lnTo>
                  <a:pt x="4910" y="77917"/>
                </a:lnTo>
                <a:lnTo>
                  <a:pt x="0" y="125009"/>
                </a:lnTo>
                <a:lnTo>
                  <a:pt x="4910" y="172101"/>
                </a:lnTo>
                <a:lnTo>
                  <a:pt x="19643" y="215125"/>
                </a:lnTo>
                <a:lnTo>
                  <a:pt x="44197" y="250013"/>
                </a:lnTo>
                <a:lnTo>
                  <a:pt x="1304563" y="250013"/>
                </a:lnTo>
                <a:lnTo>
                  <a:pt x="1329117" y="215125"/>
                </a:lnTo>
                <a:lnTo>
                  <a:pt x="1343850" y="172101"/>
                </a:lnTo>
                <a:lnTo>
                  <a:pt x="1348760" y="125009"/>
                </a:lnTo>
                <a:lnTo>
                  <a:pt x="1343850" y="77917"/>
                </a:lnTo>
                <a:lnTo>
                  <a:pt x="1329117" y="34893"/>
                </a:lnTo>
                <a:lnTo>
                  <a:pt x="1304563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73" name="object 6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74" name="object 7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75" name="object 8"/>
          <p:cNvSpPr txBox="1"/>
          <p:nvPr/>
        </p:nvSpPr>
        <p:spPr>
          <a:xfrm>
            <a:off x="618250" y="1693273"/>
            <a:ext cx="8709660" cy="42030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774065">
              <a:lnSpc>
                <a:spcPct val="150900"/>
              </a:lnSpc>
              <a:spcBef>
                <a:spcPts val="95"/>
              </a:spcBef>
              <a:buFont typeface="Microsoft Sans Serif"/>
              <a:buChar char="•"/>
              <a:tabLst>
                <a:tab algn="l" pos="394970"/>
                <a:tab algn="l" pos="395605"/>
              </a:tabLst>
            </a:pPr>
            <a:r>
              <a:rPr b="1" dirty="0" sz="1750" i="1">
                <a:solidFill>
                  <a:srgbClr val="0070BF"/>
                </a:solidFill>
                <a:latin typeface="Arial"/>
                <a:cs typeface="Arial"/>
              </a:rPr>
              <a:t>Trigatron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type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triggerable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spark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gap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switch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designed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applications.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15494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dirty="0" sz="1750">
                <a:latin typeface="Microsoft Sans Serif"/>
                <a:cs typeface="Microsoft Sans Serif"/>
              </a:rPr>
              <a:t>trigatron </a:t>
            </a:r>
            <a:r>
              <a:rPr dirty="0" sz="1750" spc="5">
                <a:latin typeface="Microsoft Sans Serif"/>
                <a:cs typeface="Microsoft Sans Serif"/>
              </a:rPr>
              <a:t>consists </a:t>
            </a:r>
            <a:r>
              <a:rPr dirty="0" sz="1750">
                <a:latin typeface="Microsoft Sans Serif"/>
                <a:cs typeface="Microsoft Sans Serif"/>
              </a:rPr>
              <a:t>essentially </a:t>
            </a:r>
            <a:r>
              <a:rPr dirty="0" sz="1750" spc="5">
                <a:latin typeface="Microsoft Sans Serif"/>
                <a:cs typeface="Microsoft Sans Serif"/>
              </a:rPr>
              <a:t>of </a:t>
            </a:r>
            <a:r>
              <a:rPr dirty="0" sz="1750">
                <a:latin typeface="Microsoft Sans Serif"/>
                <a:cs typeface="Microsoft Sans Serif"/>
              </a:rPr>
              <a:t>three-electrodes. </a:t>
            </a:r>
            <a:r>
              <a:rPr dirty="0" sz="1750" spc="5">
                <a:latin typeface="Microsoft Sans Serif"/>
                <a:cs typeface="Microsoft Sans Serif"/>
              </a:rPr>
              <a:t>The main </a:t>
            </a:r>
            <a:r>
              <a:rPr dirty="0" sz="1750">
                <a:latin typeface="Microsoft Sans Serif"/>
                <a:cs typeface="Microsoft Sans Serif"/>
              </a:rPr>
              <a:t>electrodes </a:t>
            </a:r>
            <a:r>
              <a:rPr dirty="0" sz="1750" spc="5">
                <a:latin typeface="Microsoft Sans Serif"/>
                <a:cs typeface="Microsoft Sans Serif"/>
              </a:rPr>
              <a:t>are for 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high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switching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path,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smaller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third electrode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serves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trigger.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6261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 -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indicated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HV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earthed electrode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equal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size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spherical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first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stage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generator.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dirty="0" sz="1750">
                <a:latin typeface="Microsoft Sans Serif"/>
                <a:cs typeface="Microsoft Sans Serif"/>
              </a:rPr>
              <a:t>small </a:t>
            </a:r>
            <a:r>
              <a:rPr dirty="0" sz="1750" spc="5">
                <a:latin typeface="Microsoft Sans Serif"/>
                <a:cs typeface="Microsoft Sans Serif"/>
              </a:rPr>
              <a:t>hole, </a:t>
            </a:r>
            <a:r>
              <a:rPr dirty="0" sz="1750">
                <a:latin typeface="Microsoft Sans Serif"/>
                <a:cs typeface="Microsoft Sans Serif"/>
              </a:rPr>
              <a:t>drilled </a:t>
            </a:r>
            <a:r>
              <a:rPr dirty="0" sz="1750" spc="-5">
                <a:latin typeface="Microsoft Sans Serif"/>
                <a:cs typeface="Microsoft Sans Serif"/>
              </a:rPr>
              <a:t>in </a:t>
            </a:r>
            <a:r>
              <a:rPr dirty="0" sz="1750" spc="5">
                <a:latin typeface="Microsoft Sans Serif"/>
                <a:cs typeface="Microsoft Sans Serif"/>
              </a:rPr>
              <a:t>the earthed electrode, holds a </a:t>
            </a:r>
            <a:r>
              <a:rPr dirty="0" sz="1750">
                <a:latin typeface="Microsoft Sans Serif"/>
                <a:cs typeface="Microsoft Sans Serif"/>
              </a:rPr>
              <a:t>metal </a:t>
            </a:r>
            <a:r>
              <a:rPr dirty="0" sz="1750" spc="5">
                <a:latin typeface="Microsoft Sans Serif"/>
                <a:cs typeface="Microsoft Sans Serif"/>
              </a:rPr>
              <a:t>rod through </a:t>
            </a:r>
            <a:r>
              <a:rPr dirty="0" sz="1750">
                <a:latin typeface="Microsoft Sans Serif"/>
                <a:cs typeface="Microsoft Sans Serif"/>
              </a:rPr>
              <a:t>it inside with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help </a:t>
            </a:r>
            <a:r>
              <a:rPr dirty="0" sz="1750" spc="5">
                <a:latin typeface="Microsoft Sans Serif"/>
                <a:cs typeface="Microsoft Sans Serif"/>
              </a:rPr>
              <a:t>of a </a:t>
            </a:r>
            <a:r>
              <a:rPr dirty="0" sz="1750">
                <a:latin typeface="Microsoft Sans Serif"/>
                <a:cs typeface="Microsoft Sans Serif"/>
              </a:rPr>
              <a:t>bushing.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annular </a:t>
            </a:r>
            <a:r>
              <a:rPr dirty="0" sz="1750" spc="10">
                <a:latin typeface="Microsoft Sans Serif"/>
                <a:cs typeface="Microsoft Sans Serif"/>
              </a:rPr>
              <a:t>gap </a:t>
            </a:r>
            <a:r>
              <a:rPr dirty="0" sz="1750" spc="5">
                <a:latin typeface="Microsoft Sans Serif"/>
                <a:cs typeface="Microsoft Sans Serif"/>
              </a:rPr>
              <a:t>formed between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5">
                <a:latin typeface="Microsoft Sans Serif"/>
                <a:cs typeface="Microsoft Sans Serif"/>
              </a:rPr>
              <a:t>rod </a:t>
            </a:r>
            <a:r>
              <a:rPr dirty="0" sz="1750" spc="10">
                <a:latin typeface="Microsoft Sans Serif"/>
                <a:cs typeface="Microsoft Sans Serif"/>
              </a:rPr>
              <a:t>and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surrounding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sphere</a:t>
            </a:r>
            <a:r>
              <a:rPr dirty="0" sz="1750" spc="-5">
                <a:latin typeface="Microsoft Sans Serif"/>
                <a:cs typeface="Microsoft Sans Serif"/>
              </a:rPr>
              <a:t> is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typically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about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1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mm.</a:t>
            </a:r>
            <a:endParaRPr sz="1750">
              <a:latin typeface="Microsoft Sans Serif"/>
              <a:cs typeface="Microsoft Sans Serif"/>
            </a:endParaRPr>
          </a:p>
          <a:p>
            <a:pPr algn="just" indent="-382905" marL="394970" marR="26225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trigger electrode with the </a:t>
            </a:r>
            <a:r>
              <a:rPr dirty="0" sz="1750" spc="5">
                <a:latin typeface="Microsoft Sans Serif"/>
                <a:cs typeface="Microsoft Sans Serif"/>
              </a:rPr>
              <a:t>shape </a:t>
            </a:r>
            <a:r>
              <a:rPr dirty="0" sz="1750" spc="-5">
                <a:latin typeface="Microsoft Sans Serif"/>
                <a:cs typeface="Microsoft Sans Serif"/>
              </a:rPr>
              <a:t>of </a:t>
            </a: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dirty="0" sz="1750">
                <a:latin typeface="Microsoft Sans Serif"/>
                <a:cs typeface="Microsoft Sans Serif"/>
              </a:rPr>
              <a:t>metal </a:t>
            </a:r>
            <a:r>
              <a:rPr dirty="0" sz="1750" spc="5">
                <a:latin typeface="Microsoft Sans Serif"/>
                <a:cs typeface="Microsoft Sans Serif"/>
              </a:rPr>
              <a:t>rod </a:t>
            </a:r>
            <a:r>
              <a:rPr dirty="0" sz="1750">
                <a:latin typeface="Microsoft Sans Serif"/>
                <a:cs typeface="Microsoft Sans Serif"/>
              </a:rPr>
              <a:t>is </a:t>
            </a:r>
            <a:r>
              <a:rPr dirty="0" sz="1750" spc="5">
                <a:latin typeface="Microsoft Sans Serif"/>
                <a:cs typeface="Microsoft Sans Serif"/>
              </a:rPr>
              <a:t>located </a:t>
            </a:r>
            <a:r>
              <a:rPr dirty="0" sz="1750" spc="-5">
                <a:latin typeface="Microsoft Sans Serif"/>
                <a:cs typeface="Microsoft Sans Serif"/>
              </a:rPr>
              <a:t>inside </a:t>
            </a:r>
            <a:r>
              <a:rPr dirty="0" sz="1750" spc="10">
                <a:latin typeface="Microsoft Sans Serif"/>
                <a:cs typeface="Microsoft Sans Serif"/>
              </a:rPr>
              <a:t>and </a:t>
            </a:r>
            <a:r>
              <a:rPr dirty="0" sz="1750">
                <a:latin typeface="Microsoft Sans Serif"/>
                <a:cs typeface="Microsoft Sans Serif"/>
              </a:rPr>
              <a:t>insulated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from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annular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clearance.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7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38</a:t>
            </a:fld>
          </a:p>
        </p:txBody>
      </p:sp>
      <p:sp>
        <p:nvSpPr>
          <p:cNvPr id="1048777" name="object 9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30860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25">
                <a:solidFill>
                  <a:srgbClr val="0064BC"/>
                </a:solidFill>
              </a:rPr>
              <a:t>Triggering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Generators</a:t>
            </a:r>
            <a:endParaRPr sz="265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object 2"/>
          <p:cNvSpPr/>
          <p:nvPr/>
        </p:nvSpPr>
        <p:spPr>
          <a:xfrm>
            <a:off x="7824466" y="5481720"/>
            <a:ext cx="1097915" cy="250190"/>
          </a:xfrm>
          <a:custGeom>
            <a:avLst/>
            <a:ahLst/>
            <a:rect l="l" t="t" r="r" b="b"/>
            <a:pathLst>
              <a:path w="1097915" h="250189">
                <a:moveTo>
                  <a:pt x="1053650" y="-5"/>
                </a:moveTo>
                <a:lnTo>
                  <a:pt x="44196" y="-5"/>
                </a:lnTo>
                <a:lnTo>
                  <a:pt x="19642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2" y="215124"/>
                </a:lnTo>
                <a:lnTo>
                  <a:pt x="44196" y="250013"/>
                </a:lnTo>
                <a:lnTo>
                  <a:pt x="1053650" y="250013"/>
                </a:lnTo>
                <a:lnTo>
                  <a:pt x="1078204" y="215124"/>
                </a:lnTo>
                <a:lnTo>
                  <a:pt x="1092936" y="172098"/>
                </a:lnTo>
                <a:lnTo>
                  <a:pt x="1097847" y="125004"/>
                </a:lnTo>
                <a:lnTo>
                  <a:pt x="1092936" y="77909"/>
                </a:lnTo>
                <a:lnTo>
                  <a:pt x="1078204" y="34883"/>
                </a:lnTo>
                <a:lnTo>
                  <a:pt x="1053650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79" name="object 3"/>
          <p:cNvSpPr/>
          <p:nvPr/>
        </p:nvSpPr>
        <p:spPr>
          <a:xfrm>
            <a:off x="2049090" y="5079390"/>
            <a:ext cx="2229485" cy="250190"/>
          </a:xfrm>
          <a:custGeom>
            <a:avLst/>
            <a:ahLst/>
            <a:rect l="l" t="t" r="r" b="b"/>
            <a:pathLst>
              <a:path w="2229485" h="250189">
                <a:moveTo>
                  <a:pt x="2184975" y="6"/>
                </a:moveTo>
                <a:lnTo>
                  <a:pt x="44196" y="6"/>
                </a:lnTo>
                <a:lnTo>
                  <a:pt x="19642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2" y="215126"/>
                </a:lnTo>
                <a:lnTo>
                  <a:pt x="44196" y="250013"/>
                </a:lnTo>
                <a:lnTo>
                  <a:pt x="2184975" y="250013"/>
                </a:lnTo>
                <a:lnTo>
                  <a:pt x="2209528" y="215126"/>
                </a:lnTo>
                <a:lnTo>
                  <a:pt x="2224260" y="172102"/>
                </a:lnTo>
                <a:lnTo>
                  <a:pt x="2229171" y="125010"/>
                </a:lnTo>
                <a:lnTo>
                  <a:pt x="2224260" y="77918"/>
                </a:lnTo>
                <a:lnTo>
                  <a:pt x="2209528" y="34894"/>
                </a:lnTo>
                <a:lnTo>
                  <a:pt x="2184975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80" name="object 4"/>
          <p:cNvSpPr/>
          <p:nvPr/>
        </p:nvSpPr>
        <p:spPr>
          <a:xfrm>
            <a:off x="3765125" y="3067743"/>
            <a:ext cx="2413000" cy="250190"/>
          </a:xfrm>
          <a:custGeom>
            <a:avLst/>
            <a:ahLst/>
            <a:rect l="l" t="t" r="r" b="b"/>
            <a:pathLst>
              <a:path w="2413000" h="250189">
                <a:moveTo>
                  <a:pt x="2368695" y="-5"/>
                </a:moveTo>
                <a:lnTo>
                  <a:pt x="44197" y="-5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3"/>
                </a:lnTo>
                <a:lnTo>
                  <a:pt x="4910" y="172097"/>
                </a:lnTo>
                <a:lnTo>
                  <a:pt x="19643" y="215123"/>
                </a:lnTo>
                <a:lnTo>
                  <a:pt x="44197" y="250013"/>
                </a:lnTo>
                <a:lnTo>
                  <a:pt x="2368695" y="250013"/>
                </a:lnTo>
                <a:lnTo>
                  <a:pt x="2393248" y="215123"/>
                </a:lnTo>
                <a:lnTo>
                  <a:pt x="2407980" y="172097"/>
                </a:lnTo>
                <a:lnTo>
                  <a:pt x="2412891" y="125003"/>
                </a:lnTo>
                <a:lnTo>
                  <a:pt x="2407980" y="77909"/>
                </a:lnTo>
                <a:lnTo>
                  <a:pt x="2393248" y="34883"/>
                </a:lnTo>
                <a:lnTo>
                  <a:pt x="2368695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81" name="object 5"/>
          <p:cNvSpPr/>
          <p:nvPr/>
        </p:nvSpPr>
        <p:spPr>
          <a:xfrm>
            <a:off x="969284" y="1860760"/>
            <a:ext cx="2489200" cy="250190"/>
          </a:xfrm>
          <a:custGeom>
            <a:avLst/>
            <a:ahLst/>
            <a:rect l="l" t="t" r="r" b="b"/>
            <a:pathLst>
              <a:path w="2489200" h="250189">
                <a:moveTo>
                  <a:pt x="2444851" y="0"/>
                </a:moveTo>
                <a:lnTo>
                  <a:pt x="44196" y="0"/>
                </a:lnTo>
                <a:lnTo>
                  <a:pt x="19643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3" y="215118"/>
                </a:lnTo>
                <a:lnTo>
                  <a:pt x="44196" y="250006"/>
                </a:lnTo>
                <a:lnTo>
                  <a:pt x="2444851" y="250006"/>
                </a:lnTo>
                <a:lnTo>
                  <a:pt x="2469405" y="215118"/>
                </a:lnTo>
                <a:lnTo>
                  <a:pt x="2484137" y="172094"/>
                </a:lnTo>
                <a:lnTo>
                  <a:pt x="2489048" y="125003"/>
                </a:lnTo>
                <a:lnTo>
                  <a:pt x="2484137" y="77911"/>
                </a:lnTo>
                <a:lnTo>
                  <a:pt x="2469405" y="34887"/>
                </a:lnTo>
                <a:lnTo>
                  <a:pt x="2444851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82" name="object 6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83" name="object 7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84" name="object 8"/>
          <p:cNvSpPr txBox="1"/>
          <p:nvPr/>
        </p:nvSpPr>
        <p:spPr>
          <a:xfrm>
            <a:off x="618250" y="1693273"/>
            <a:ext cx="8730615" cy="3830321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10223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During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normal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operation,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between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main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electrodes</a:t>
            </a:r>
            <a:r>
              <a:rPr dirty="0" sz="1750" spc="-5">
                <a:latin typeface="Microsoft Sans Serif"/>
                <a:cs typeface="Microsoft Sans Serif"/>
              </a:rPr>
              <a:t> is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lower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than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breakdown</a:t>
            </a:r>
            <a:r>
              <a:rPr dirty="0" sz="1750" spc="7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corresponding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their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distance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dielectric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(usually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air)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between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them.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-95">
                <a:latin typeface="Microsoft Sans Serif"/>
                <a:cs typeface="Microsoft Sans Serif"/>
              </a:rPr>
              <a:t>To</a:t>
            </a:r>
            <a:r>
              <a:rPr dirty="0" sz="1750" spc="-9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switch </a:t>
            </a:r>
            <a:r>
              <a:rPr dirty="0" sz="1750" spc="5">
                <a:latin typeface="Microsoft Sans Serif"/>
                <a:cs typeface="Microsoft Sans Serif"/>
              </a:rPr>
              <a:t>the device, a high voltage </a:t>
            </a:r>
            <a:r>
              <a:rPr dirty="0" sz="1750">
                <a:latin typeface="Microsoft Sans Serif"/>
                <a:cs typeface="Microsoft Sans Serif"/>
              </a:rPr>
              <a:t>pulse </a:t>
            </a:r>
            <a:r>
              <a:rPr dirty="0" sz="1750" spc="-5">
                <a:latin typeface="Microsoft Sans Serif"/>
                <a:cs typeface="Microsoft Sans Serif"/>
              </a:rPr>
              <a:t>is </a:t>
            </a:r>
            <a:r>
              <a:rPr dirty="0" sz="1750">
                <a:latin typeface="Microsoft Sans Serif"/>
                <a:cs typeface="Microsoft Sans Serif"/>
              </a:rPr>
              <a:t>applied</a:t>
            </a:r>
            <a:r>
              <a:rPr dirty="0" sz="1750" spc="5">
                <a:latin typeface="Microsoft Sans Serif"/>
                <a:cs typeface="Microsoft Sans Serif"/>
              </a:rPr>
              <a:t> to the </a:t>
            </a:r>
            <a:r>
              <a:rPr dirty="0" sz="1750">
                <a:latin typeface="Microsoft Sans Serif"/>
                <a:cs typeface="Microsoft Sans Serif"/>
              </a:rPr>
              <a:t>triggering electrode. </a:t>
            </a:r>
            <a:r>
              <a:rPr dirty="0" sz="1750" spc="5">
                <a:latin typeface="Microsoft Sans Serif"/>
                <a:cs typeface="Microsoft Sans Serif"/>
              </a:rPr>
              <a:t>This </a:t>
            </a:r>
            <a:r>
              <a:rPr dirty="0" sz="1750" spc="-45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ionizes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medium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between </a:t>
            </a:r>
            <a:r>
              <a:rPr dirty="0" sz="1750" spc="-5">
                <a:latin typeface="Microsoft Sans Serif"/>
                <a:cs typeface="Microsoft Sans Serif"/>
              </a:rPr>
              <a:t>it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one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electrodes, producing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spark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which </a:t>
            </a:r>
            <a:r>
              <a:rPr dirty="0" sz="1750" spc="5">
                <a:latin typeface="Microsoft Sans Serif"/>
                <a:cs typeface="Microsoft Sans Serif"/>
              </a:rPr>
              <a:t>shortens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 thickness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non-ionized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medium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between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electrodes.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31242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triggering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spark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also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generates ultraviolet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light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free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electrons </a:t>
            </a: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main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gap.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This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leads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rapid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breakdown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gap,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resulting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low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resistance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arc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between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electrodes.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arc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will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continue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conduct </a:t>
            </a:r>
            <a:r>
              <a:rPr dirty="0" sz="1750">
                <a:latin typeface="Microsoft Sans Serif"/>
                <a:cs typeface="Microsoft Sans Serif"/>
              </a:rPr>
              <a:t>until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current </a:t>
            </a:r>
            <a:r>
              <a:rPr dirty="0" sz="1750">
                <a:latin typeface="Microsoft Sans Serif"/>
                <a:cs typeface="Microsoft Sans Serif"/>
              </a:rPr>
              <a:t>flow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drops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sufficiently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extinguish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it.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8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39</a:t>
            </a:fld>
          </a:p>
        </p:txBody>
      </p:sp>
      <p:sp>
        <p:nvSpPr>
          <p:cNvPr id="1048786" name="object 9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530860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25">
                <a:solidFill>
                  <a:srgbClr val="0064BC"/>
                </a:solidFill>
              </a:rPr>
              <a:t>Triggering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3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3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Generators</a:t>
            </a:r>
            <a:endParaRPr sz="26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75336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85">
                <a:solidFill>
                  <a:srgbClr val="0064BC"/>
                </a:solidFill>
              </a:rPr>
              <a:t> </a:t>
            </a:r>
            <a:r>
              <a:rPr dirty="0" sz="2650" spc="-35">
                <a:solidFill>
                  <a:srgbClr val="0064BC"/>
                </a:solidFill>
              </a:rPr>
              <a:t>Voltages</a:t>
            </a:r>
            <a:endParaRPr sz="2650"/>
          </a:p>
        </p:txBody>
      </p:sp>
      <p:pic>
        <p:nvPicPr>
          <p:cNvPr id="2097152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41604" y="1641348"/>
            <a:ext cx="8659367" cy="4716779"/>
          </a:xfrm>
          <a:prstGeom prst="rect"/>
        </p:spPr>
      </p:pic>
      <p:sp>
        <p:nvSpPr>
          <p:cNvPr id="1048614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4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object 2"/>
          <p:cNvGrpSpPr/>
          <p:nvPr/>
        </p:nvGrpSpPr>
        <p:grpSpPr>
          <a:xfrm>
            <a:off x="1338266" y="5079390"/>
            <a:ext cx="2033905" cy="289560"/>
            <a:chOff x="1338266" y="5079390"/>
            <a:chExt cx="2033905" cy="289560"/>
          </a:xfrm>
        </p:grpSpPr>
        <p:sp>
          <p:nvSpPr>
            <p:cNvPr id="1048787" name="object 3"/>
            <p:cNvSpPr/>
            <p:nvPr/>
          </p:nvSpPr>
          <p:spPr>
            <a:xfrm>
              <a:off x="2833149" y="5079390"/>
              <a:ext cx="538480" cy="250190"/>
            </a:xfrm>
            <a:custGeom>
              <a:avLst/>
              <a:ahLst/>
              <a:rect l="l" t="t" r="r" b="b"/>
              <a:pathLst>
                <a:path w="538479" h="250189">
                  <a:moveTo>
                    <a:pt x="494280" y="-4"/>
                  </a:moveTo>
                  <a:lnTo>
                    <a:pt x="44206" y="-4"/>
                  </a:lnTo>
                  <a:lnTo>
                    <a:pt x="19652" y="34884"/>
                  </a:lnTo>
                  <a:lnTo>
                    <a:pt x="4920" y="77910"/>
                  </a:lnTo>
                  <a:lnTo>
                    <a:pt x="9" y="125004"/>
                  </a:lnTo>
                  <a:lnTo>
                    <a:pt x="4920" y="172098"/>
                  </a:lnTo>
                  <a:lnTo>
                    <a:pt x="19652" y="215123"/>
                  </a:lnTo>
                  <a:lnTo>
                    <a:pt x="44206" y="250012"/>
                  </a:lnTo>
                  <a:lnTo>
                    <a:pt x="494280" y="250012"/>
                  </a:lnTo>
                  <a:lnTo>
                    <a:pt x="518834" y="215123"/>
                  </a:lnTo>
                  <a:lnTo>
                    <a:pt x="533567" y="172098"/>
                  </a:lnTo>
                  <a:lnTo>
                    <a:pt x="538477" y="125004"/>
                  </a:lnTo>
                  <a:lnTo>
                    <a:pt x="533567" y="77910"/>
                  </a:lnTo>
                  <a:lnTo>
                    <a:pt x="518834" y="34884"/>
                  </a:lnTo>
                  <a:lnTo>
                    <a:pt x="494280" y="-4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88" name="object 4"/>
            <p:cNvSpPr/>
            <p:nvPr/>
          </p:nvSpPr>
          <p:spPr>
            <a:xfrm>
              <a:off x="2615351" y="5089723"/>
              <a:ext cx="300355" cy="224154"/>
            </a:xfrm>
            <a:custGeom>
              <a:avLst/>
              <a:ahLst/>
              <a:rect l="l" t="t" r="r" b="b"/>
              <a:pathLst>
                <a:path w="300355" h="224154">
                  <a:moveTo>
                    <a:pt x="262018" y="-4"/>
                  </a:moveTo>
                  <a:lnTo>
                    <a:pt x="37988" y="-4"/>
                  </a:lnTo>
                  <a:lnTo>
                    <a:pt x="12668" y="38464"/>
                  </a:lnTo>
                  <a:lnTo>
                    <a:pt x="7" y="86372"/>
                  </a:lnTo>
                  <a:lnTo>
                    <a:pt x="7" y="137426"/>
                  </a:lnTo>
                  <a:lnTo>
                    <a:pt x="12668" y="185333"/>
                  </a:lnTo>
                  <a:lnTo>
                    <a:pt x="37988" y="223802"/>
                  </a:lnTo>
                  <a:lnTo>
                    <a:pt x="262018" y="223802"/>
                  </a:lnTo>
                  <a:lnTo>
                    <a:pt x="287339" y="185333"/>
                  </a:lnTo>
                  <a:lnTo>
                    <a:pt x="299999" y="137426"/>
                  </a:lnTo>
                  <a:lnTo>
                    <a:pt x="299999" y="86372"/>
                  </a:lnTo>
                  <a:lnTo>
                    <a:pt x="287339" y="38464"/>
                  </a:lnTo>
                  <a:lnTo>
                    <a:pt x="262018" y="-4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89" name="object 5"/>
            <p:cNvSpPr/>
            <p:nvPr/>
          </p:nvSpPr>
          <p:spPr>
            <a:xfrm>
              <a:off x="1551448" y="5079390"/>
              <a:ext cx="1083310" cy="250190"/>
            </a:xfrm>
            <a:custGeom>
              <a:avLst/>
              <a:ahLst/>
              <a:rect l="l" t="t" r="r" b="b"/>
              <a:pathLst>
                <a:path w="1083310" h="250189">
                  <a:moveTo>
                    <a:pt x="1038881" y="-4"/>
                  </a:moveTo>
                  <a:lnTo>
                    <a:pt x="44197" y="-4"/>
                  </a:lnTo>
                  <a:lnTo>
                    <a:pt x="19644" y="34884"/>
                  </a:lnTo>
                  <a:lnTo>
                    <a:pt x="4912" y="77910"/>
                  </a:lnTo>
                  <a:lnTo>
                    <a:pt x="1" y="125004"/>
                  </a:lnTo>
                  <a:lnTo>
                    <a:pt x="4912" y="172098"/>
                  </a:lnTo>
                  <a:lnTo>
                    <a:pt x="19644" y="215123"/>
                  </a:lnTo>
                  <a:lnTo>
                    <a:pt x="44197" y="250012"/>
                  </a:lnTo>
                  <a:lnTo>
                    <a:pt x="1038881" y="250012"/>
                  </a:lnTo>
                  <a:lnTo>
                    <a:pt x="1063435" y="215123"/>
                  </a:lnTo>
                  <a:lnTo>
                    <a:pt x="1078168" y="172098"/>
                  </a:lnTo>
                  <a:lnTo>
                    <a:pt x="1083079" y="125004"/>
                  </a:lnTo>
                  <a:lnTo>
                    <a:pt x="1078168" y="77910"/>
                  </a:lnTo>
                  <a:lnTo>
                    <a:pt x="1063435" y="34884"/>
                  </a:lnTo>
                  <a:lnTo>
                    <a:pt x="1038881" y="-4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90" name="object 6"/>
            <p:cNvSpPr/>
            <p:nvPr/>
          </p:nvSpPr>
          <p:spPr>
            <a:xfrm>
              <a:off x="1338266" y="5079390"/>
              <a:ext cx="245745" cy="289560"/>
            </a:xfrm>
            <a:custGeom>
              <a:avLst/>
              <a:ahLst/>
              <a:rect l="l" t="t" r="r" b="b"/>
              <a:pathLst>
                <a:path w="245744" h="289560">
                  <a:moveTo>
                    <a:pt x="195647" y="-4"/>
                  </a:moveTo>
                  <a:lnTo>
                    <a:pt x="50088" y="-4"/>
                  </a:lnTo>
                  <a:lnTo>
                    <a:pt x="25044" y="33906"/>
                  </a:lnTo>
                  <a:lnTo>
                    <a:pt x="8348" y="75228"/>
                  </a:lnTo>
                  <a:lnTo>
                    <a:pt x="0" y="120995"/>
                  </a:lnTo>
                  <a:lnTo>
                    <a:pt x="0" y="168244"/>
                  </a:lnTo>
                  <a:lnTo>
                    <a:pt x="8348" y="214011"/>
                  </a:lnTo>
                  <a:lnTo>
                    <a:pt x="25044" y="255333"/>
                  </a:lnTo>
                  <a:lnTo>
                    <a:pt x="50088" y="289244"/>
                  </a:lnTo>
                  <a:lnTo>
                    <a:pt x="195647" y="289244"/>
                  </a:lnTo>
                  <a:lnTo>
                    <a:pt x="220692" y="255333"/>
                  </a:lnTo>
                  <a:lnTo>
                    <a:pt x="237388" y="214011"/>
                  </a:lnTo>
                  <a:lnTo>
                    <a:pt x="245736" y="168244"/>
                  </a:lnTo>
                  <a:lnTo>
                    <a:pt x="245736" y="120995"/>
                  </a:lnTo>
                  <a:lnTo>
                    <a:pt x="237388" y="75228"/>
                  </a:lnTo>
                  <a:lnTo>
                    <a:pt x="220692" y="33906"/>
                  </a:lnTo>
                  <a:lnTo>
                    <a:pt x="195647" y="-4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</p:grpSp>
      <p:grpSp>
        <p:nvGrpSpPr>
          <p:cNvPr id="106" name="object 7"/>
          <p:cNvGrpSpPr/>
          <p:nvPr/>
        </p:nvGrpSpPr>
        <p:grpSpPr>
          <a:xfrm>
            <a:off x="1338265" y="4677060"/>
            <a:ext cx="1908810" cy="289560"/>
            <a:chOff x="1338265" y="4677060"/>
            <a:chExt cx="1908810" cy="289560"/>
          </a:xfrm>
        </p:grpSpPr>
        <p:sp>
          <p:nvSpPr>
            <p:cNvPr id="1048791" name="object 8"/>
            <p:cNvSpPr/>
            <p:nvPr/>
          </p:nvSpPr>
          <p:spPr>
            <a:xfrm>
              <a:off x="2708118" y="4677060"/>
              <a:ext cx="538480" cy="250190"/>
            </a:xfrm>
            <a:custGeom>
              <a:avLst/>
              <a:ahLst/>
              <a:rect l="l" t="t" r="r" b="b"/>
              <a:pathLst>
                <a:path w="538480" h="250189">
                  <a:moveTo>
                    <a:pt x="494279" y="-1"/>
                  </a:moveTo>
                  <a:lnTo>
                    <a:pt x="44205" y="-1"/>
                  </a:lnTo>
                  <a:lnTo>
                    <a:pt x="19651" y="34887"/>
                  </a:lnTo>
                  <a:lnTo>
                    <a:pt x="4919" y="77913"/>
                  </a:lnTo>
                  <a:lnTo>
                    <a:pt x="8" y="125006"/>
                  </a:lnTo>
                  <a:lnTo>
                    <a:pt x="4919" y="172099"/>
                  </a:lnTo>
                  <a:lnTo>
                    <a:pt x="19651" y="215124"/>
                  </a:lnTo>
                  <a:lnTo>
                    <a:pt x="44205" y="250013"/>
                  </a:lnTo>
                  <a:lnTo>
                    <a:pt x="494279" y="250013"/>
                  </a:lnTo>
                  <a:lnTo>
                    <a:pt x="518833" y="215124"/>
                  </a:lnTo>
                  <a:lnTo>
                    <a:pt x="533566" y="172099"/>
                  </a:lnTo>
                  <a:lnTo>
                    <a:pt x="538476" y="125006"/>
                  </a:lnTo>
                  <a:lnTo>
                    <a:pt x="533566" y="77913"/>
                  </a:lnTo>
                  <a:lnTo>
                    <a:pt x="518833" y="34887"/>
                  </a:lnTo>
                  <a:lnTo>
                    <a:pt x="494279" y="-1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92" name="object 9"/>
            <p:cNvSpPr/>
            <p:nvPr/>
          </p:nvSpPr>
          <p:spPr>
            <a:xfrm>
              <a:off x="2490211" y="4687172"/>
              <a:ext cx="300355" cy="224154"/>
            </a:xfrm>
            <a:custGeom>
              <a:avLst/>
              <a:ahLst/>
              <a:rect l="l" t="t" r="r" b="b"/>
              <a:pathLst>
                <a:path w="300355" h="224154">
                  <a:moveTo>
                    <a:pt x="262018" y="-1"/>
                  </a:moveTo>
                  <a:lnTo>
                    <a:pt x="37989" y="-1"/>
                  </a:lnTo>
                  <a:lnTo>
                    <a:pt x="12668" y="38467"/>
                  </a:lnTo>
                  <a:lnTo>
                    <a:pt x="7" y="86374"/>
                  </a:lnTo>
                  <a:lnTo>
                    <a:pt x="7" y="137428"/>
                  </a:lnTo>
                  <a:lnTo>
                    <a:pt x="12668" y="185335"/>
                  </a:lnTo>
                  <a:lnTo>
                    <a:pt x="37989" y="223802"/>
                  </a:lnTo>
                  <a:lnTo>
                    <a:pt x="262018" y="223802"/>
                  </a:lnTo>
                  <a:lnTo>
                    <a:pt x="287339" y="185335"/>
                  </a:lnTo>
                  <a:lnTo>
                    <a:pt x="299999" y="137428"/>
                  </a:lnTo>
                  <a:lnTo>
                    <a:pt x="299999" y="86374"/>
                  </a:lnTo>
                  <a:lnTo>
                    <a:pt x="287339" y="38467"/>
                  </a:lnTo>
                  <a:lnTo>
                    <a:pt x="262018" y="-1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93" name="object 10"/>
            <p:cNvSpPr/>
            <p:nvPr/>
          </p:nvSpPr>
          <p:spPr>
            <a:xfrm>
              <a:off x="1551448" y="4677060"/>
              <a:ext cx="960119" cy="250190"/>
            </a:xfrm>
            <a:custGeom>
              <a:avLst/>
              <a:ahLst/>
              <a:rect l="l" t="t" r="r" b="b"/>
              <a:pathLst>
                <a:path w="960119" h="250189">
                  <a:moveTo>
                    <a:pt x="915667" y="-1"/>
                  </a:moveTo>
                  <a:lnTo>
                    <a:pt x="44197" y="-1"/>
                  </a:lnTo>
                  <a:lnTo>
                    <a:pt x="19644" y="34887"/>
                  </a:lnTo>
                  <a:lnTo>
                    <a:pt x="4912" y="77913"/>
                  </a:lnTo>
                  <a:lnTo>
                    <a:pt x="1" y="125006"/>
                  </a:lnTo>
                  <a:lnTo>
                    <a:pt x="4912" y="172099"/>
                  </a:lnTo>
                  <a:lnTo>
                    <a:pt x="19644" y="215124"/>
                  </a:lnTo>
                  <a:lnTo>
                    <a:pt x="44197" y="250013"/>
                  </a:lnTo>
                  <a:lnTo>
                    <a:pt x="915667" y="250013"/>
                  </a:lnTo>
                  <a:lnTo>
                    <a:pt x="940221" y="215124"/>
                  </a:lnTo>
                  <a:lnTo>
                    <a:pt x="954953" y="172099"/>
                  </a:lnTo>
                  <a:lnTo>
                    <a:pt x="959864" y="125006"/>
                  </a:lnTo>
                  <a:lnTo>
                    <a:pt x="954953" y="77913"/>
                  </a:lnTo>
                  <a:lnTo>
                    <a:pt x="940221" y="34887"/>
                  </a:lnTo>
                  <a:lnTo>
                    <a:pt x="915667" y="-1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94" name="object 11"/>
            <p:cNvSpPr/>
            <p:nvPr/>
          </p:nvSpPr>
          <p:spPr>
            <a:xfrm>
              <a:off x="1338265" y="4677060"/>
              <a:ext cx="245745" cy="289560"/>
            </a:xfrm>
            <a:custGeom>
              <a:avLst/>
              <a:ahLst/>
              <a:rect l="l" t="t" r="r" b="b"/>
              <a:pathLst>
                <a:path w="245744" h="289560">
                  <a:moveTo>
                    <a:pt x="195648" y="-1"/>
                  </a:moveTo>
                  <a:lnTo>
                    <a:pt x="50089" y="-1"/>
                  </a:lnTo>
                  <a:lnTo>
                    <a:pt x="25044" y="33910"/>
                  </a:lnTo>
                  <a:lnTo>
                    <a:pt x="8348" y="75231"/>
                  </a:lnTo>
                  <a:lnTo>
                    <a:pt x="0" y="120999"/>
                  </a:lnTo>
                  <a:lnTo>
                    <a:pt x="0" y="168248"/>
                  </a:lnTo>
                  <a:lnTo>
                    <a:pt x="8348" y="214015"/>
                  </a:lnTo>
                  <a:lnTo>
                    <a:pt x="25044" y="255337"/>
                  </a:lnTo>
                  <a:lnTo>
                    <a:pt x="50089" y="289248"/>
                  </a:lnTo>
                  <a:lnTo>
                    <a:pt x="195648" y="289248"/>
                  </a:lnTo>
                  <a:lnTo>
                    <a:pt x="220692" y="255337"/>
                  </a:lnTo>
                  <a:lnTo>
                    <a:pt x="237389" y="214015"/>
                  </a:lnTo>
                  <a:lnTo>
                    <a:pt x="245737" y="168248"/>
                  </a:lnTo>
                  <a:lnTo>
                    <a:pt x="245737" y="120999"/>
                  </a:lnTo>
                  <a:lnTo>
                    <a:pt x="237389" y="75231"/>
                  </a:lnTo>
                  <a:lnTo>
                    <a:pt x="220692" y="33910"/>
                  </a:lnTo>
                  <a:lnTo>
                    <a:pt x="195648" y="-1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95" name="object 12"/>
          <p:cNvSpPr/>
          <p:nvPr/>
        </p:nvSpPr>
        <p:spPr>
          <a:xfrm>
            <a:off x="969284" y="1860760"/>
            <a:ext cx="3496310" cy="250190"/>
          </a:xfrm>
          <a:custGeom>
            <a:avLst/>
            <a:ahLst/>
            <a:rect l="l" t="t" r="r" b="b"/>
            <a:pathLst>
              <a:path w="3496310" h="250189">
                <a:moveTo>
                  <a:pt x="3451628" y="0"/>
                </a:moveTo>
                <a:lnTo>
                  <a:pt x="44196" y="0"/>
                </a:lnTo>
                <a:lnTo>
                  <a:pt x="19643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3" y="215118"/>
                </a:lnTo>
                <a:lnTo>
                  <a:pt x="44196" y="250006"/>
                </a:lnTo>
                <a:lnTo>
                  <a:pt x="3451628" y="250006"/>
                </a:lnTo>
                <a:lnTo>
                  <a:pt x="3476182" y="215118"/>
                </a:lnTo>
                <a:lnTo>
                  <a:pt x="3490914" y="172094"/>
                </a:lnTo>
                <a:lnTo>
                  <a:pt x="3495824" y="125003"/>
                </a:lnTo>
                <a:lnTo>
                  <a:pt x="3490914" y="77911"/>
                </a:lnTo>
                <a:lnTo>
                  <a:pt x="3476182" y="34887"/>
                </a:lnTo>
                <a:lnTo>
                  <a:pt x="3451628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96" name="object 13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97" name="object 14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798" name="object 15"/>
          <p:cNvSpPr txBox="1"/>
          <p:nvPr/>
        </p:nvSpPr>
        <p:spPr>
          <a:xfrm>
            <a:off x="605550" y="1693273"/>
            <a:ext cx="8735060" cy="35934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07670" marR="177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07670"/>
                <a:tab algn="l" pos="408305"/>
              </a:tabLst>
            </a:pPr>
            <a:r>
              <a:rPr dirty="0" sz="1750">
                <a:latin typeface="Microsoft Sans Serif"/>
                <a:cs typeface="Microsoft Sans Serif"/>
              </a:rPr>
              <a:t>Switching</a:t>
            </a:r>
            <a:r>
              <a:rPr dirty="0" sz="1750" spc="5">
                <a:latin typeface="Microsoft Sans Serif"/>
                <a:cs typeface="Microsoft Sans Serif"/>
              </a:rPr>
              <a:t> surges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overvoltages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that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occur </a:t>
            </a:r>
            <a:r>
              <a:rPr dirty="0" sz="1750">
                <a:latin typeface="Microsoft Sans Serif"/>
                <a:cs typeface="Microsoft Sans Serif"/>
              </a:rPr>
              <a:t>due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sudden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opening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or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closing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circuit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breaker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due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arcing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fault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point</a:t>
            </a:r>
            <a:r>
              <a:rPr dirty="0" sz="1750" spc="-5">
                <a:latin typeface="Microsoft Sans Serif"/>
                <a:cs typeface="Microsoft Sans Serif"/>
              </a:rPr>
              <a:t> 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power </a:t>
            </a:r>
            <a:r>
              <a:rPr dirty="0" sz="1750">
                <a:latin typeface="Microsoft Sans Serif"/>
                <a:cs typeface="Microsoft Sans Serif"/>
              </a:rPr>
              <a:t>system.</a:t>
            </a:r>
            <a:endParaRPr sz="1750">
              <a:latin typeface="Microsoft Sans Serif"/>
              <a:cs typeface="Microsoft Sans Serif"/>
            </a:endParaRPr>
          </a:p>
          <a:p>
            <a:pPr indent="-382905" marL="407670" marR="7683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07670"/>
                <a:tab algn="l" pos="4083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These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overvoltages</a:t>
            </a:r>
            <a:r>
              <a:rPr dirty="0" sz="1750" spc="5">
                <a:latin typeface="Microsoft Sans Serif"/>
                <a:cs typeface="Microsoft Sans Serif"/>
              </a:rPr>
              <a:t> are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short-duration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transient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voltages,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magnitude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which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dependent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system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voltage.</a:t>
            </a:r>
            <a:endParaRPr sz="1750">
              <a:latin typeface="Microsoft Sans Serif"/>
              <a:cs typeface="Microsoft Sans Serif"/>
            </a:endParaRPr>
          </a:p>
          <a:p>
            <a:pPr indent="-382905" marL="407670" marR="84836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07670"/>
                <a:tab algn="l" pos="408305"/>
              </a:tabLst>
            </a:pPr>
            <a:r>
              <a:rPr dirty="0" sz="1750" spc="5">
                <a:latin typeface="Microsoft Sans Serif"/>
                <a:cs typeface="Microsoft Sans Serif"/>
              </a:rPr>
              <a:t>In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transmission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line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operating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operating</a:t>
            </a:r>
            <a:r>
              <a:rPr dirty="0" sz="1750" spc="5">
                <a:latin typeface="Microsoft Sans Serif"/>
                <a:cs typeface="Microsoft Sans Serif"/>
              </a:rPr>
              <a:t> above</a:t>
            </a:r>
            <a:r>
              <a:rPr dirty="0" sz="1750" spc="10">
                <a:latin typeface="Microsoft Sans Serif"/>
                <a:cs typeface="Microsoft Sans Serif"/>
              </a:rPr>
              <a:t> 220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45">
                <a:latin typeface="Microsoft Sans Serif"/>
                <a:cs typeface="Microsoft Sans Serif"/>
              </a:rPr>
              <a:t>kV,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switching</a:t>
            </a:r>
            <a:r>
              <a:rPr dirty="0" sz="1750" spc="5">
                <a:latin typeface="Microsoft Sans Serif"/>
                <a:cs typeface="Microsoft Sans Serif"/>
              </a:rPr>
              <a:t> surges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considered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10">
                <a:latin typeface="Microsoft Sans Serif"/>
                <a:cs typeface="Microsoft Sans Serif"/>
              </a:rPr>
              <a:t> an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important </a:t>
            </a:r>
            <a:r>
              <a:rPr dirty="0" sz="1750" spc="5">
                <a:latin typeface="Microsoft Sans Serif"/>
                <a:cs typeface="Microsoft Sans Serif"/>
              </a:rPr>
              <a:t>factor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design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insulation.</a:t>
            </a:r>
            <a:endParaRPr sz="1750">
              <a:latin typeface="Microsoft Sans Serif"/>
              <a:cs typeface="Microsoft Sans Serif"/>
            </a:endParaRPr>
          </a:p>
          <a:p>
            <a:pPr indent="-382905" marL="40767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•"/>
              <a:tabLst>
                <a:tab algn="l" pos="407670"/>
                <a:tab algn="l" pos="408305"/>
              </a:tabLst>
            </a:pPr>
            <a:r>
              <a:rPr dirty="0" sz="1750" spc="10">
                <a:latin typeface="Microsoft Sans Serif"/>
                <a:cs typeface="Microsoft Sans Serif"/>
              </a:rPr>
              <a:t>As per</a:t>
            </a:r>
            <a:r>
              <a:rPr dirty="0" sz="1750" spc="5">
                <a:latin typeface="Microsoft Sans Serif"/>
                <a:cs typeface="Microsoft Sans Serif"/>
              </a:rPr>
              <a:t> IEC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standard,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standard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switching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impulse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defined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as,</a:t>
            </a:r>
            <a:endParaRPr sz="1750">
              <a:latin typeface="Microsoft Sans Serif"/>
              <a:cs typeface="Microsoft Sans Serif"/>
            </a:endParaRPr>
          </a:p>
          <a:p>
            <a:pPr marL="400050">
              <a:lnSpc>
                <a:spcPct val="100000"/>
              </a:lnSpc>
              <a:spcBef>
                <a:spcPts val="1070"/>
              </a:spcBef>
              <a:tabLst>
                <a:tab algn="l" pos="782320"/>
              </a:tabLst>
            </a:pPr>
            <a:r>
              <a:rPr dirty="0" sz="1750">
                <a:solidFill>
                  <a:srgbClr val="0070BF"/>
                </a:solidFill>
                <a:latin typeface="Microsoft Sans Serif"/>
                <a:cs typeface="Microsoft Sans Serif"/>
              </a:rPr>
              <a:t>-	</a:t>
            </a:r>
            <a:r>
              <a:rPr dirty="0" sz="1750" spc="5">
                <a:latin typeface="Microsoft Sans Serif"/>
                <a:cs typeface="Microsoft Sans Serif"/>
              </a:rPr>
              <a:t>t</a:t>
            </a:r>
            <a:r>
              <a:rPr baseline="-21739" dirty="0" sz="1725" spc="7">
                <a:latin typeface="Microsoft Sans Serif"/>
                <a:cs typeface="Microsoft Sans Serif"/>
              </a:rPr>
              <a:t>1</a:t>
            </a:r>
            <a:r>
              <a:rPr baseline="-21739" dirty="0" sz="1725" spc="247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=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250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25">
                <a:latin typeface="Microsoft Sans Serif"/>
                <a:cs typeface="Microsoft Sans Serif"/>
              </a:rPr>
              <a:t>μs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S UI Gothic"/>
                <a:cs typeface="MS UI Gothic"/>
              </a:rPr>
              <a:t>±</a:t>
            </a:r>
            <a:r>
              <a:rPr dirty="0" sz="1750" spc="10">
                <a:latin typeface="Microsoft Sans Serif"/>
                <a:cs typeface="Microsoft Sans Serif"/>
              </a:rPr>
              <a:t>20%</a:t>
            </a:r>
            <a:endParaRPr sz="1750">
              <a:latin typeface="Microsoft Sans Serif"/>
              <a:cs typeface="Microsoft Sans Serif"/>
            </a:endParaRPr>
          </a:p>
          <a:p>
            <a:pPr marL="400050">
              <a:lnSpc>
                <a:spcPct val="100000"/>
              </a:lnSpc>
              <a:spcBef>
                <a:spcPts val="1065"/>
              </a:spcBef>
              <a:tabLst>
                <a:tab algn="l" pos="782320"/>
              </a:tabLst>
            </a:pPr>
            <a:r>
              <a:rPr dirty="0" sz="1750">
                <a:solidFill>
                  <a:srgbClr val="0070BF"/>
                </a:solidFill>
                <a:latin typeface="Microsoft Sans Serif"/>
                <a:cs typeface="Microsoft Sans Serif"/>
              </a:rPr>
              <a:t>-	</a:t>
            </a:r>
            <a:r>
              <a:rPr dirty="0" sz="1750" spc="5">
                <a:latin typeface="Microsoft Sans Serif"/>
                <a:cs typeface="Microsoft Sans Serif"/>
              </a:rPr>
              <a:t>t</a:t>
            </a:r>
            <a:r>
              <a:rPr baseline="-21739" dirty="0" sz="1725" spc="7">
                <a:latin typeface="Microsoft Sans Serif"/>
                <a:cs typeface="Microsoft Sans Serif"/>
              </a:rPr>
              <a:t>2</a:t>
            </a:r>
            <a:r>
              <a:rPr baseline="-21739" dirty="0" sz="1725" spc="247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=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2500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25">
                <a:latin typeface="Microsoft Sans Serif"/>
                <a:cs typeface="Microsoft Sans Serif"/>
              </a:rPr>
              <a:t>μs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S UI Gothic"/>
                <a:cs typeface="MS UI Gothic"/>
              </a:rPr>
              <a:t>±</a:t>
            </a:r>
            <a:r>
              <a:rPr dirty="0" sz="1750" spc="10">
                <a:latin typeface="Microsoft Sans Serif"/>
                <a:cs typeface="Microsoft Sans Serif"/>
              </a:rPr>
              <a:t>60%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799" name="object 1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40</a:t>
            </a:fld>
          </a:p>
        </p:txBody>
      </p:sp>
      <p:sp>
        <p:nvSpPr>
          <p:cNvPr id="1048800" name="object 16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442658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Switching</a:t>
            </a:r>
            <a:r>
              <a:rPr dirty="0" sz="2650" spc="-6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45">
                <a:solidFill>
                  <a:srgbClr val="0064BC"/>
                </a:solidFill>
              </a:rPr>
              <a:t> </a:t>
            </a:r>
            <a:r>
              <a:rPr dirty="0" sz="2650" spc="-35">
                <a:solidFill>
                  <a:srgbClr val="0064BC"/>
                </a:solidFill>
              </a:rPr>
              <a:t>Voltages</a:t>
            </a:r>
            <a:endParaRPr sz="265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object 2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6699884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Generation</a:t>
            </a:r>
            <a:r>
              <a:rPr dirty="0" sz="265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Switching</a:t>
            </a:r>
            <a:r>
              <a:rPr dirty="0" sz="2650" spc="-5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15">
                <a:solidFill>
                  <a:srgbClr val="0064BC"/>
                </a:solidFill>
              </a:rPr>
              <a:t> </a:t>
            </a:r>
            <a:r>
              <a:rPr dirty="0" sz="2650" spc="-35">
                <a:solidFill>
                  <a:srgbClr val="0064BC"/>
                </a:solidFill>
              </a:rPr>
              <a:t>Voltages</a:t>
            </a:r>
            <a:endParaRPr sz="2650"/>
          </a:p>
        </p:txBody>
      </p:sp>
      <p:pic>
        <p:nvPicPr>
          <p:cNvPr id="2097202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82624" y="2016779"/>
            <a:ext cx="6962000" cy="3889078"/>
          </a:xfrm>
          <a:prstGeom prst="rect"/>
        </p:spPr>
      </p:pic>
      <p:sp>
        <p:nvSpPr>
          <p:cNvPr id="1048802" name="object 4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41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object 2"/>
          <p:cNvSpPr/>
          <p:nvPr/>
        </p:nvSpPr>
        <p:spPr>
          <a:xfrm>
            <a:off x="3294668" y="3067743"/>
            <a:ext cx="1658620" cy="250190"/>
          </a:xfrm>
          <a:custGeom>
            <a:avLst/>
            <a:ahLst/>
            <a:rect l="l" t="t" r="r" b="b"/>
            <a:pathLst>
              <a:path w="1658620" h="250189">
                <a:moveTo>
                  <a:pt x="1613960" y="-5"/>
                </a:moveTo>
                <a:lnTo>
                  <a:pt x="44196" y="-5"/>
                </a:lnTo>
                <a:lnTo>
                  <a:pt x="19642" y="34883"/>
                </a:lnTo>
                <a:lnTo>
                  <a:pt x="4910" y="77909"/>
                </a:lnTo>
                <a:lnTo>
                  <a:pt x="0" y="125003"/>
                </a:lnTo>
                <a:lnTo>
                  <a:pt x="4910" y="172097"/>
                </a:lnTo>
                <a:lnTo>
                  <a:pt x="19642" y="215123"/>
                </a:lnTo>
                <a:lnTo>
                  <a:pt x="44196" y="250013"/>
                </a:lnTo>
                <a:lnTo>
                  <a:pt x="1613960" y="250013"/>
                </a:lnTo>
                <a:lnTo>
                  <a:pt x="1638514" y="215123"/>
                </a:lnTo>
                <a:lnTo>
                  <a:pt x="1653247" y="172097"/>
                </a:lnTo>
                <a:lnTo>
                  <a:pt x="1658158" y="125003"/>
                </a:lnTo>
                <a:lnTo>
                  <a:pt x="1653247" y="77909"/>
                </a:lnTo>
                <a:lnTo>
                  <a:pt x="1638514" y="34883"/>
                </a:lnTo>
                <a:lnTo>
                  <a:pt x="1613960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04" name="object 3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05" name="object 4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06" name="object 5"/>
          <p:cNvSpPr txBox="1"/>
          <p:nvPr/>
        </p:nvSpPr>
        <p:spPr>
          <a:xfrm>
            <a:off x="580150" y="1693273"/>
            <a:ext cx="8503285" cy="16884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33070" marR="558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33070"/>
                <a:tab algn="l" pos="433705"/>
              </a:tabLst>
            </a:pPr>
            <a:r>
              <a:rPr dirty="0" sz="1750" spc="10">
                <a:latin typeface="Microsoft Sans Serif"/>
                <a:cs typeface="Microsoft Sans Serif"/>
              </a:rPr>
              <a:t>An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initially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charged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capacitor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</a:t>
            </a:r>
            <a:r>
              <a:rPr baseline="-21739" dirty="0" sz="1725" spc="7">
                <a:latin typeface="Microsoft Sans Serif"/>
                <a:cs typeface="Microsoft Sans Serif"/>
              </a:rPr>
              <a:t>1</a:t>
            </a:r>
            <a:r>
              <a:rPr baseline="-21739" dirty="0" sz="1725" spc="262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discharged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into</a:t>
            </a:r>
            <a:r>
              <a:rPr dirty="0" sz="1750" spc="5">
                <a:latin typeface="Microsoft Sans Serif"/>
                <a:cs typeface="Microsoft Sans Serif"/>
              </a:rPr>
              <a:t> the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waveshaping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circuit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R</a:t>
            </a:r>
            <a:r>
              <a:rPr baseline="-21739" dirty="0" sz="1725" spc="15">
                <a:latin typeface="Microsoft Sans Serif"/>
                <a:cs typeface="Microsoft Sans Serif"/>
              </a:rPr>
              <a:t>1</a:t>
            </a:r>
            <a:r>
              <a:rPr dirty="0" sz="1750" spc="10">
                <a:latin typeface="Microsoft Sans Serif"/>
                <a:cs typeface="Microsoft Sans Serif"/>
              </a:rPr>
              <a:t>,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C</a:t>
            </a:r>
            <a:r>
              <a:rPr baseline="-21739" dirty="0" sz="1725" spc="15">
                <a:latin typeface="Microsoft Sans Serif"/>
                <a:cs typeface="Microsoft Sans Serif"/>
              </a:rPr>
              <a:t>2 </a:t>
            </a:r>
            <a:r>
              <a:rPr baseline="-21739" dirty="0" sz="1725" spc="-434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well</a:t>
            </a:r>
            <a:r>
              <a:rPr dirty="0" sz="1750" spc="5">
                <a:latin typeface="Microsoft Sans Serif"/>
                <a:cs typeface="Microsoft Sans Serif"/>
              </a:rPr>
              <a:t> as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into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-35">
                <a:latin typeface="Microsoft Sans Serif"/>
                <a:cs typeface="Microsoft Sans Serif"/>
              </a:rPr>
              <a:t>L.V.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winding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transformer.</a:t>
            </a:r>
            <a:endParaRPr sz="1750">
              <a:latin typeface="Microsoft Sans Serif"/>
              <a:cs typeface="Microsoft Sans Serif"/>
            </a:endParaRPr>
          </a:p>
          <a:p>
            <a:pPr indent="-382905" marL="433070" marR="31051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33070"/>
                <a:tab algn="l" pos="4337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elements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</a:t>
            </a:r>
            <a:r>
              <a:rPr baseline="-21739" dirty="0" sz="1725" spc="7">
                <a:latin typeface="Microsoft Sans Serif"/>
                <a:cs typeface="Microsoft Sans Serif"/>
              </a:rPr>
              <a:t>1</a:t>
            </a:r>
            <a:r>
              <a:rPr baseline="-21739" dirty="0" sz="1725" spc="27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5">
                <a:latin typeface="Microsoft Sans Serif"/>
                <a:cs typeface="Microsoft Sans Serif"/>
              </a:rPr>
              <a:t> C</a:t>
            </a:r>
            <a:r>
              <a:rPr baseline="-21739" dirty="0" sz="1725" spc="7">
                <a:latin typeface="Microsoft Sans Serif"/>
                <a:cs typeface="Microsoft Sans Serif"/>
              </a:rPr>
              <a:t>2</a:t>
            </a:r>
            <a:r>
              <a:rPr baseline="-21739" dirty="0" sz="1725" spc="27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other </a:t>
            </a:r>
            <a:r>
              <a:rPr dirty="0" sz="1750">
                <a:latin typeface="Microsoft Sans Serif"/>
                <a:cs typeface="Microsoft Sans Serif"/>
              </a:rPr>
              <a:t>suitable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components,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dotted rectangle,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may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used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control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waveshape.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807" name="object 6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6699884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Generation</a:t>
            </a:r>
            <a:r>
              <a:rPr dirty="0" sz="265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Switching</a:t>
            </a:r>
            <a:r>
              <a:rPr dirty="0" sz="2650" spc="-5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15">
                <a:solidFill>
                  <a:srgbClr val="0064BC"/>
                </a:solidFill>
              </a:rPr>
              <a:t> </a:t>
            </a:r>
            <a:r>
              <a:rPr dirty="0" sz="2650" spc="-35">
                <a:solidFill>
                  <a:srgbClr val="0064BC"/>
                </a:solidFill>
              </a:rPr>
              <a:t>Voltages</a:t>
            </a:r>
            <a:endParaRPr sz="2650"/>
          </a:p>
        </p:txBody>
      </p:sp>
      <p:pic>
        <p:nvPicPr>
          <p:cNvPr id="2097203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072124" y="3509521"/>
            <a:ext cx="5736127" cy="2794154"/>
          </a:xfrm>
          <a:prstGeom prst="rect"/>
        </p:spPr>
      </p:pic>
      <p:sp>
        <p:nvSpPr>
          <p:cNvPr id="104880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42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9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10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11" name="object 4"/>
          <p:cNvSpPr txBox="1"/>
          <p:nvPr/>
        </p:nvSpPr>
        <p:spPr>
          <a:xfrm>
            <a:off x="592850" y="1693273"/>
            <a:ext cx="8338820" cy="123253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just" indent="-382905" marL="420370" marR="431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21005"/>
              </a:tabLst>
            </a:pPr>
            <a:r>
              <a:rPr dirty="0" sz="1750">
                <a:latin typeface="Microsoft Sans Serif"/>
                <a:cs typeface="Microsoft Sans Serif"/>
              </a:rPr>
              <a:t>Neglecting </a:t>
            </a:r>
            <a:r>
              <a:rPr dirty="0" sz="1750" spc="10">
                <a:latin typeface="Microsoft Sans Serif"/>
                <a:cs typeface="Microsoft Sans Serif"/>
              </a:rPr>
              <a:t>any </a:t>
            </a:r>
            <a:r>
              <a:rPr dirty="0" sz="1750" spc="5">
                <a:latin typeface="Microsoft Sans Serif"/>
                <a:cs typeface="Microsoft Sans Serif"/>
              </a:rPr>
              <a:t>losses </a:t>
            </a:r>
            <a:r>
              <a:rPr dirty="0" sz="1750" spc="-5">
                <a:latin typeface="Microsoft Sans Serif"/>
                <a:cs typeface="Microsoft Sans Serif"/>
              </a:rPr>
              <a:t>within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circuit, the </a:t>
            </a:r>
            <a:r>
              <a:rPr dirty="0" sz="1750" spc="5">
                <a:latin typeface="Microsoft Sans Serif"/>
                <a:cs typeface="Microsoft Sans Serif"/>
              </a:rPr>
              <a:t>voltage across </a:t>
            </a:r>
            <a:r>
              <a:rPr dirty="0" sz="1750">
                <a:latin typeface="Microsoft Sans Serif"/>
                <a:cs typeface="Microsoft Sans Serif"/>
              </a:rPr>
              <a:t>the </a:t>
            </a:r>
            <a:r>
              <a:rPr dirty="0" sz="1750" spc="5">
                <a:latin typeface="Microsoft Sans Serif"/>
                <a:cs typeface="Microsoft Sans Serif"/>
              </a:rPr>
              <a:t>test object </a:t>
            </a:r>
            <a:r>
              <a:rPr dirty="0" sz="1750">
                <a:latin typeface="Microsoft Sans Serif"/>
                <a:cs typeface="Microsoft Sans Serif"/>
              </a:rPr>
              <a:t>would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therefore </a:t>
            </a:r>
            <a:r>
              <a:rPr dirty="0" sz="1750">
                <a:latin typeface="Microsoft Sans Serif"/>
                <a:cs typeface="Microsoft Sans Serif"/>
              </a:rPr>
              <a:t>start </a:t>
            </a:r>
            <a:r>
              <a:rPr dirty="0" sz="1750" spc="-5">
                <a:latin typeface="Microsoft Sans Serif"/>
                <a:cs typeface="Microsoft Sans Serif"/>
              </a:rPr>
              <a:t>with </a:t>
            </a:r>
            <a:r>
              <a:rPr dirty="0" sz="1750" spc="5">
                <a:latin typeface="Microsoft Sans Serif"/>
                <a:cs typeface="Microsoft Sans Serif"/>
              </a:rPr>
              <a:t>a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(1-cos ωt)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function, </a:t>
            </a:r>
            <a:r>
              <a:rPr dirty="0" sz="1750" spc="10">
                <a:latin typeface="Microsoft Sans Serif"/>
                <a:cs typeface="Microsoft Sans Serif"/>
              </a:rPr>
              <a:t>and </a:t>
            </a:r>
            <a:r>
              <a:rPr dirty="0" sz="1750" spc="5">
                <a:latin typeface="Microsoft Sans Serif"/>
                <a:cs typeface="Microsoft Sans Serif"/>
              </a:rPr>
              <a:t>as T</a:t>
            </a:r>
            <a:r>
              <a:rPr baseline="-21739" dirty="0" sz="1725" spc="7">
                <a:latin typeface="Microsoft Sans Serif"/>
                <a:cs typeface="Microsoft Sans Serif"/>
              </a:rPr>
              <a:t>p </a:t>
            </a:r>
            <a:r>
              <a:rPr dirty="0" sz="1750" spc="5">
                <a:latin typeface="Microsoft Sans Serif"/>
                <a:cs typeface="Microsoft Sans Serif"/>
              </a:rPr>
              <a:t>= T/2 = </a:t>
            </a:r>
            <a:r>
              <a:rPr dirty="0" sz="1750" i="1">
                <a:latin typeface="Arial"/>
                <a:cs typeface="Arial"/>
              </a:rPr>
              <a:t>π/f</a:t>
            </a:r>
            <a:r>
              <a:rPr baseline="-21739" dirty="0" sz="1725" i="1">
                <a:latin typeface="Arial"/>
                <a:cs typeface="Arial"/>
              </a:rPr>
              <a:t>r</a:t>
            </a:r>
            <a:r>
              <a:rPr dirty="0" sz="1750">
                <a:latin typeface="Microsoft Sans Serif"/>
                <a:cs typeface="Microsoft Sans Serif"/>
              </a:rPr>
              <a:t>, where </a:t>
            </a:r>
            <a:r>
              <a:rPr dirty="0" sz="1750" i="1" spc="5">
                <a:latin typeface="Arial"/>
                <a:cs typeface="Arial"/>
              </a:rPr>
              <a:t>f</a:t>
            </a:r>
            <a:r>
              <a:rPr baseline="-21739" dirty="0" sz="1725" i="1" spc="7">
                <a:latin typeface="Arial"/>
                <a:cs typeface="Arial"/>
              </a:rPr>
              <a:t>r </a:t>
            </a:r>
            <a:r>
              <a:rPr dirty="0" sz="1750" spc="-5">
                <a:latin typeface="Microsoft Sans Serif"/>
                <a:cs typeface="Microsoft Sans Serif"/>
              </a:rPr>
              <a:t>is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resonance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-15">
                <a:latin typeface="Microsoft Sans Serif"/>
                <a:cs typeface="Microsoft Sans Serif"/>
              </a:rPr>
              <a:t>frequency,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time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crest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approximately,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812" name="object 5"/>
          <p:cNvSpPr txBox="1"/>
          <p:nvPr/>
        </p:nvSpPr>
        <p:spPr>
          <a:xfrm>
            <a:off x="618250" y="3838419"/>
            <a:ext cx="3604895" cy="26797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Neglecting</a:t>
            </a:r>
            <a:r>
              <a:rPr dirty="0" sz="1750" spc="-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 transformer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ratio,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813" name="object 6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6699884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Generation</a:t>
            </a:r>
            <a:r>
              <a:rPr dirty="0" sz="265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Switching</a:t>
            </a:r>
            <a:r>
              <a:rPr dirty="0" sz="2650" spc="-5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15">
                <a:solidFill>
                  <a:srgbClr val="0064BC"/>
                </a:solidFill>
              </a:rPr>
              <a:t> </a:t>
            </a:r>
            <a:r>
              <a:rPr dirty="0" sz="2650" spc="-35">
                <a:solidFill>
                  <a:srgbClr val="0064BC"/>
                </a:solidFill>
              </a:rPr>
              <a:t>Voltages</a:t>
            </a:r>
            <a:endParaRPr sz="2650"/>
          </a:p>
        </p:txBody>
      </p:sp>
      <p:pic>
        <p:nvPicPr>
          <p:cNvPr id="2097204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128515" y="3185221"/>
            <a:ext cx="1760963" cy="429889"/>
          </a:xfrm>
          <a:prstGeom prst="rect"/>
        </p:spPr>
      </p:pic>
      <p:pic>
        <p:nvPicPr>
          <p:cNvPr id="209720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134074" y="4304791"/>
            <a:ext cx="1844577" cy="816254"/>
          </a:xfrm>
          <a:prstGeom prst="rect"/>
        </p:spPr>
      </p:pic>
      <p:sp>
        <p:nvSpPr>
          <p:cNvPr id="104881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object 2"/>
          <p:cNvSpPr/>
          <p:nvPr/>
        </p:nvSpPr>
        <p:spPr>
          <a:xfrm>
            <a:off x="5059993" y="4274730"/>
            <a:ext cx="2190115" cy="250190"/>
          </a:xfrm>
          <a:custGeom>
            <a:avLst/>
            <a:ahLst/>
            <a:rect l="l" t="t" r="r" b="b"/>
            <a:pathLst>
              <a:path w="2190115" h="250189">
                <a:moveTo>
                  <a:pt x="2145564" y="6"/>
                </a:moveTo>
                <a:lnTo>
                  <a:pt x="44197" y="6"/>
                </a:lnTo>
                <a:lnTo>
                  <a:pt x="19643" y="34894"/>
                </a:lnTo>
                <a:lnTo>
                  <a:pt x="4910" y="77918"/>
                </a:lnTo>
                <a:lnTo>
                  <a:pt x="0" y="125010"/>
                </a:lnTo>
                <a:lnTo>
                  <a:pt x="4910" y="172102"/>
                </a:lnTo>
                <a:lnTo>
                  <a:pt x="19643" y="215126"/>
                </a:lnTo>
                <a:lnTo>
                  <a:pt x="44197" y="250014"/>
                </a:lnTo>
                <a:lnTo>
                  <a:pt x="2145564" y="250014"/>
                </a:lnTo>
                <a:lnTo>
                  <a:pt x="2170118" y="215126"/>
                </a:lnTo>
                <a:lnTo>
                  <a:pt x="2184850" y="172102"/>
                </a:lnTo>
                <a:lnTo>
                  <a:pt x="2189760" y="125010"/>
                </a:lnTo>
                <a:lnTo>
                  <a:pt x="2184850" y="77918"/>
                </a:lnTo>
                <a:lnTo>
                  <a:pt x="2170118" y="34894"/>
                </a:lnTo>
                <a:lnTo>
                  <a:pt x="2145564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16" name="object 3"/>
          <p:cNvSpPr/>
          <p:nvPr/>
        </p:nvSpPr>
        <p:spPr>
          <a:xfrm>
            <a:off x="3608299" y="2263077"/>
            <a:ext cx="4979035" cy="250190"/>
          </a:xfrm>
          <a:custGeom>
            <a:avLst/>
            <a:ahLst/>
            <a:rect l="l" t="t" r="r" b="b"/>
            <a:pathLst>
              <a:path w="4979034" h="250189">
                <a:moveTo>
                  <a:pt x="4934690" y="0"/>
                </a:moveTo>
                <a:lnTo>
                  <a:pt x="44196" y="0"/>
                </a:lnTo>
                <a:lnTo>
                  <a:pt x="19642" y="34889"/>
                </a:lnTo>
                <a:lnTo>
                  <a:pt x="4910" y="77915"/>
                </a:lnTo>
                <a:lnTo>
                  <a:pt x="0" y="125009"/>
                </a:lnTo>
                <a:lnTo>
                  <a:pt x="4910" y="172103"/>
                </a:lnTo>
                <a:lnTo>
                  <a:pt x="19642" y="215130"/>
                </a:lnTo>
                <a:lnTo>
                  <a:pt x="44196" y="250019"/>
                </a:lnTo>
                <a:lnTo>
                  <a:pt x="4934690" y="250019"/>
                </a:lnTo>
                <a:lnTo>
                  <a:pt x="4959244" y="215130"/>
                </a:lnTo>
                <a:lnTo>
                  <a:pt x="4973977" y="172103"/>
                </a:lnTo>
                <a:lnTo>
                  <a:pt x="4978887" y="125009"/>
                </a:lnTo>
                <a:lnTo>
                  <a:pt x="4973977" y="77915"/>
                </a:lnTo>
                <a:lnTo>
                  <a:pt x="4959244" y="34889"/>
                </a:lnTo>
                <a:lnTo>
                  <a:pt x="4934690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17" name="object 4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18" name="object 5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19" name="object 6"/>
          <p:cNvSpPr txBox="1"/>
          <p:nvPr/>
        </p:nvSpPr>
        <p:spPr>
          <a:xfrm>
            <a:off x="618250" y="1693273"/>
            <a:ext cx="8449945" cy="30600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17399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switching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overvoltages experienced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power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systems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not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unique.</a:t>
            </a:r>
            <a:r>
              <a:rPr dirty="0" sz="1750" spc="-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They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have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front rise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times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up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several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milliseconds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considerably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longer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tails.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9207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Investigations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are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sometimes </a:t>
            </a:r>
            <a:r>
              <a:rPr dirty="0" sz="1750" spc="5">
                <a:latin typeface="Microsoft Sans Serif"/>
                <a:cs typeface="Microsoft Sans Serif"/>
              </a:rPr>
              <a:t>made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unusual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waveshapes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as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unidirectional </a:t>
            </a:r>
            <a:r>
              <a:rPr b="1" dirty="0" sz="1750" spc="-47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damped</a:t>
            </a:r>
            <a:r>
              <a:rPr b="1" dirty="0" sz="1750" spc="1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oscillating</a:t>
            </a:r>
            <a:r>
              <a:rPr b="1" dirty="0" sz="1750" spc="-4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voltages</a:t>
            </a:r>
            <a:r>
              <a:rPr b="1" dirty="0" sz="1750" spc="-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frequency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ranging</a:t>
            </a:r>
            <a:r>
              <a:rPr dirty="0" sz="1750" spc="5">
                <a:latin typeface="Microsoft Sans Serif"/>
                <a:cs typeface="Microsoft Sans Serif"/>
              </a:rPr>
              <a:t> from</a:t>
            </a:r>
            <a:r>
              <a:rPr dirty="0" sz="1750" spc="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few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Hz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few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kHz.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31432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Therefore,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with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switching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surges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it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not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always</a:t>
            </a:r>
            <a:r>
              <a:rPr dirty="0" sz="1750" spc="5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necessary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produce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double-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exponential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waveform 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simulate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switching overvoltages.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50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 spc="5">
                <a:latin typeface="Microsoft Sans Serif"/>
                <a:cs typeface="Microsoft Sans Serif"/>
              </a:rPr>
              <a:t>Furthermore,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physical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phenomena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disruptive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discharges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many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insulating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systems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often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related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front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switching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impulses </a:t>
            </a:r>
            <a:r>
              <a:rPr dirty="0" sz="1750" spc="-30">
                <a:latin typeface="Microsoft Sans Serif"/>
                <a:cs typeface="Microsoft Sans Serif"/>
              </a:rPr>
              <a:t>only.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820" name="object 7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6699884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Generation</a:t>
            </a:r>
            <a:r>
              <a:rPr dirty="0" sz="265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Switching</a:t>
            </a:r>
            <a:r>
              <a:rPr dirty="0" sz="2650" spc="-5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15">
                <a:solidFill>
                  <a:srgbClr val="0064BC"/>
                </a:solidFill>
              </a:rPr>
              <a:t> </a:t>
            </a:r>
            <a:r>
              <a:rPr dirty="0" sz="2650" spc="-35">
                <a:solidFill>
                  <a:srgbClr val="0064BC"/>
                </a:solidFill>
              </a:rPr>
              <a:t>Voltages</a:t>
            </a:r>
            <a:endParaRPr sz="2650"/>
          </a:p>
        </p:txBody>
      </p:sp>
      <p:pic>
        <p:nvPicPr>
          <p:cNvPr id="2097206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525145" y="4972812"/>
            <a:ext cx="2526939" cy="1358564"/>
          </a:xfrm>
          <a:prstGeom prst="rect"/>
        </p:spPr>
      </p:pic>
      <p:sp>
        <p:nvSpPr>
          <p:cNvPr id="104882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44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2" name="object 2"/>
          <p:cNvSpPr/>
          <p:nvPr/>
        </p:nvSpPr>
        <p:spPr>
          <a:xfrm>
            <a:off x="2237273" y="2263077"/>
            <a:ext cx="1045844" cy="250190"/>
          </a:xfrm>
          <a:custGeom>
            <a:avLst/>
            <a:ahLst/>
            <a:rect l="l" t="t" r="r" b="b"/>
            <a:pathLst>
              <a:path w="1045845" h="250189">
                <a:moveTo>
                  <a:pt x="1001236" y="0"/>
                </a:moveTo>
                <a:lnTo>
                  <a:pt x="44195" y="0"/>
                </a:lnTo>
                <a:lnTo>
                  <a:pt x="19642" y="34889"/>
                </a:lnTo>
                <a:lnTo>
                  <a:pt x="4910" y="77915"/>
                </a:lnTo>
                <a:lnTo>
                  <a:pt x="0" y="125009"/>
                </a:lnTo>
                <a:lnTo>
                  <a:pt x="4910" y="172103"/>
                </a:lnTo>
                <a:lnTo>
                  <a:pt x="19642" y="215130"/>
                </a:lnTo>
                <a:lnTo>
                  <a:pt x="44195" y="250019"/>
                </a:lnTo>
                <a:lnTo>
                  <a:pt x="1001236" y="250019"/>
                </a:lnTo>
                <a:lnTo>
                  <a:pt x="1025790" y="215130"/>
                </a:lnTo>
                <a:lnTo>
                  <a:pt x="1040522" y="172103"/>
                </a:lnTo>
                <a:lnTo>
                  <a:pt x="1045433" y="125009"/>
                </a:lnTo>
                <a:lnTo>
                  <a:pt x="1040522" y="77915"/>
                </a:lnTo>
                <a:lnTo>
                  <a:pt x="1025790" y="34889"/>
                </a:lnTo>
                <a:lnTo>
                  <a:pt x="1001236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23" name="object 3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24" name="object 4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25" name="object 5"/>
          <p:cNvSpPr txBox="1"/>
          <p:nvPr/>
        </p:nvSpPr>
        <p:spPr>
          <a:xfrm>
            <a:off x="567450" y="1693273"/>
            <a:ext cx="8613775" cy="284226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445770" marR="158115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Font typeface="Microsoft Sans Serif"/>
              <a:buChar char="•"/>
              <a:tabLst>
                <a:tab algn="l" pos="508000"/>
                <a:tab algn="l" pos="508634"/>
              </a:tabLst>
            </a:pPr>
            <a:r>
              <a:rPr dirty="0"/>
              <a:t>	</a:t>
            </a:r>
            <a:r>
              <a:rPr dirty="0" sz="1750">
                <a:latin typeface="Microsoft Sans Serif"/>
                <a:cs typeface="Microsoft Sans Serif"/>
              </a:rPr>
              <a:t>If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front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resistor</a:t>
            </a:r>
            <a:r>
              <a:rPr dirty="0" sz="1750" spc="5">
                <a:latin typeface="Microsoft Sans Serif"/>
                <a:cs typeface="Microsoft Sans Serif"/>
              </a:rPr>
              <a:t> R</a:t>
            </a:r>
            <a:r>
              <a:rPr baseline="-21739" dirty="0" sz="1725" spc="7">
                <a:latin typeface="Microsoft Sans Serif"/>
                <a:cs typeface="Microsoft Sans Serif"/>
              </a:rPr>
              <a:t>1</a:t>
            </a:r>
            <a:r>
              <a:rPr baseline="-21739" dirty="0" sz="1725" spc="27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replaced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by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series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inductance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L</a:t>
            </a:r>
            <a:r>
              <a:rPr baseline="-21739" dirty="0" sz="1725" spc="15">
                <a:latin typeface="Microsoft Sans Serif"/>
                <a:cs typeface="Microsoft Sans Serif"/>
              </a:rPr>
              <a:t>1</a:t>
            </a:r>
            <a:r>
              <a:rPr dirty="0" sz="1750" spc="10">
                <a:latin typeface="Microsoft Sans Serif"/>
                <a:cs typeface="Microsoft Sans Serif"/>
              </a:rPr>
              <a:t>,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resulting circuit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described </a:t>
            </a:r>
            <a:r>
              <a:rPr dirty="0" sz="1750" spc="5">
                <a:latin typeface="Microsoft Sans Serif"/>
                <a:cs typeface="Microsoft Sans Serif"/>
              </a:rPr>
              <a:t>by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Bellaschi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5">
                <a:latin typeface="Microsoft Sans Serif"/>
                <a:cs typeface="Microsoft Sans Serif"/>
              </a:rPr>
              <a:t> Rademacher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could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used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generation</a:t>
            </a:r>
            <a:r>
              <a:rPr dirty="0" sz="1750" spc="5">
                <a:latin typeface="Microsoft Sans Serif"/>
                <a:cs typeface="Microsoft Sans Serif"/>
              </a:rPr>
              <a:t> 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high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switching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impulse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up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500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45">
                <a:latin typeface="Microsoft Sans Serif"/>
                <a:cs typeface="Microsoft Sans Serif"/>
              </a:rPr>
              <a:t>kV.</a:t>
            </a:r>
            <a:endParaRPr sz="1750">
              <a:latin typeface="Microsoft Sans Serif"/>
              <a:cs typeface="Microsoft Sans Serif"/>
            </a:endParaRPr>
          </a:p>
          <a:p>
            <a:pPr indent="-382905" marL="445770" marR="540385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>
                <a:latin typeface="Microsoft Sans Serif"/>
                <a:cs typeface="Microsoft Sans Serif"/>
              </a:rPr>
              <a:t> circuit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damped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series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resonant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circuit </a:t>
            </a:r>
            <a:r>
              <a:rPr dirty="0" sz="1750" spc="5">
                <a:latin typeface="Microsoft Sans Serif"/>
                <a:cs typeface="Microsoft Sans Serif"/>
              </a:rPr>
              <a:t>whose output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 </a:t>
            </a:r>
            <a:r>
              <a:rPr dirty="0" sz="1750">
                <a:latin typeface="Microsoft Sans Serif"/>
                <a:cs typeface="Microsoft Sans Serif"/>
              </a:rPr>
              <a:t>nearly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doubled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compared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charging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V</a:t>
            </a:r>
            <a:r>
              <a:rPr baseline="-21739" dirty="0" sz="1725" spc="15">
                <a:latin typeface="Microsoft Sans Serif"/>
                <a:cs typeface="Microsoft Sans Serif"/>
              </a:rPr>
              <a:t>0</a:t>
            </a:r>
            <a:r>
              <a:rPr dirty="0" sz="1750" spc="10">
                <a:latin typeface="Microsoft Sans Serif"/>
                <a:cs typeface="Microsoft Sans Serif"/>
              </a:rPr>
              <a:t>.</a:t>
            </a:r>
            <a:endParaRPr sz="1750">
              <a:latin typeface="Microsoft Sans Serif"/>
              <a:cs typeface="Microsoft Sans Serif"/>
            </a:endParaRPr>
          </a:p>
          <a:p>
            <a:pPr indent="-382905" marL="445770" marR="685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45770"/>
                <a:tab algn="l" pos="4464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Therefore,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first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increase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may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be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used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front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switching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impulse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826" name="object 6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6699884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Generation</a:t>
            </a:r>
            <a:r>
              <a:rPr dirty="0" sz="265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Switching</a:t>
            </a:r>
            <a:r>
              <a:rPr dirty="0" sz="2650" spc="-5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15">
                <a:solidFill>
                  <a:srgbClr val="0064BC"/>
                </a:solidFill>
              </a:rPr>
              <a:t> </a:t>
            </a:r>
            <a:r>
              <a:rPr dirty="0" sz="2650" spc="-35">
                <a:solidFill>
                  <a:srgbClr val="0064BC"/>
                </a:solidFill>
              </a:rPr>
              <a:t>Voltages</a:t>
            </a:r>
            <a:endParaRPr sz="2650"/>
          </a:p>
        </p:txBody>
      </p:sp>
      <p:pic>
        <p:nvPicPr>
          <p:cNvPr id="2097207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822546" y="4403685"/>
            <a:ext cx="7136387" cy="1974812"/>
          </a:xfrm>
          <a:prstGeom prst="rect"/>
        </p:spPr>
      </p:pic>
      <p:sp>
        <p:nvSpPr>
          <p:cNvPr id="104882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45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object 2"/>
          <p:cNvSpPr/>
          <p:nvPr/>
        </p:nvSpPr>
        <p:spPr>
          <a:xfrm>
            <a:off x="1663764" y="2263077"/>
            <a:ext cx="2984500" cy="250190"/>
          </a:xfrm>
          <a:custGeom>
            <a:avLst/>
            <a:ahLst/>
            <a:rect l="l" t="t" r="r" b="b"/>
            <a:pathLst>
              <a:path w="2984500" h="250189">
                <a:moveTo>
                  <a:pt x="2940165" y="0"/>
                </a:moveTo>
                <a:lnTo>
                  <a:pt x="44195" y="0"/>
                </a:lnTo>
                <a:lnTo>
                  <a:pt x="19642" y="34889"/>
                </a:lnTo>
                <a:lnTo>
                  <a:pt x="4910" y="77915"/>
                </a:lnTo>
                <a:lnTo>
                  <a:pt x="0" y="125009"/>
                </a:lnTo>
                <a:lnTo>
                  <a:pt x="4910" y="172103"/>
                </a:lnTo>
                <a:lnTo>
                  <a:pt x="19642" y="215130"/>
                </a:lnTo>
                <a:lnTo>
                  <a:pt x="44195" y="250019"/>
                </a:lnTo>
                <a:lnTo>
                  <a:pt x="2940165" y="250019"/>
                </a:lnTo>
                <a:lnTo>
                  <a:pt x="2964719" y="215130"/>
                </a:lnTo>
                <a:lnTo>
                  <a:pt x="2979451" y="172103"/>
                </a:lnTo>
                <a:lnTo>
                  <a:pt x="2984362" y="125009"/>
                </a:lnTo>
                <a:lnTo>
                  <a:pt x="2979451" y="77915"/>
                </a:lnTo>
                <a:lnTo>
                  <a:pt x="2964719" y="34889"/>
                </a:lnTo>
                <a:lnTo>
                  <a:pt x="294016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29" name="object 3"/>
          <p:cNvSpPr/>
          <p:nvPr/>
        </p:nvSpPr>
        <p:spPr>
          <a:xfrm>
            <a:off x="2062527" y="3067743"/>
            <a:ext cx="3487420" cy="250190"/>
          </a:xfrm>
          <a:custGeom>
            <a:avLst/>
            <a:ahLst/>
            <a:rect l="l" t="t" r="r" b="b"/>
            <a:pathLst>
              <a:path w="3487420" h="250189">
                <a:moveTo>
                  <a:pt x="3442675" y="-5"/>
                </a:moveTo>
                <a:lnTo>
                  <a:pt x="44196" y="-5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3"/>
                </a:lnTo>
                <a:lnTo>
                  <a:pt x="4910" y="172097"/>
                </a:lnTo>
                <a:lnTo>
                  <a:pt x="19643" y="215123"/>
                </a:lnTo>
                <a:lnTo>
                  <a:pt x="44196" y="250013"/>
                </a:lnTo>
                <a:lnTo>
                  <a:pt x="3442675" y="250013"/>
                </a:lnTo>
                <a:lnTo>
                  <a:pt x="3467228" y="215123"/>
                </a:lnTo>
                <a:lnTo>
                  <a:pt x="3481961" y="172097"/>
                </a:lnTo>
                <a:lnTo>
                  <a:pt x="3486871" y="125003"/>
                </a:lnTo>
                <a:lnTo>
                  <a:pt x="3481961" y="77909"/>
                </a:lnTo>
                <a:lnTo>
                  <a:pt x="3467228" y="34883"/>
                </a:lnTo>
                <a:lnTo>
                  <a:pt x="3442675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830" name="object 4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31" name="object 5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32" name="object 6"/>
          <p:cNvSpPr txBox="1">
            <a:spLocks noGrp="1"/>
          </p:cNvSpPr>
          <p:nvPr>
            <p:ph type="body" idx="1"/>
          </p:nvPr>
        </p:nvSpPr>
        <p:spPr>
          <a:xfrm>
            <a:off x="580150" y="1693273"/>
            <a:ext cx="8898098" cy="124015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just" indent="-382905" marL="433070" marR="558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433705"/>
              </a:tabLst>
            </a:pPr>
            <a:r>
              <a:rPr dirty="0" spc="5"/>
              <a:t>The second </a:t>
            </a:r>
            <a:r>
              <a:rPr dirty="0" spc="-5"/>
              <a:t>circuit </a:t>
            </a:r>
            <a:r>
              <a:rPr dirty="0" spc="5"/>
              <a:t>uses </a:t>
            </a:r>
            <a:r>
              <a:rPr dirty="0" spc="10"/>
              <a:t>an </a:t>
            </a:r>
            <a:r>
              <a:rPr dirty="0"/>
              <a:t>additional </a:t>
            </a:r>
            <a:r>
              <a:rPr dirty="0" spc="5"/>
              <a:t>resistor R</a:t>
            </a:r>
            <a:r>
              <a:rPr baseline="-21739" dirty="0" sz="1725" spc="7"/>
              <a:t>1 </a:t>
            </a:r>
            <a:r>
              <a:rPr dirty="0" sz="1750" spc="-5"/>
              <a:t>in </a:t>
            </a:r>
            <a:r>
              <a:rPr dirty="0" sz="1750" spc="5"/>
              <a:t>series to L</a:t>
            </a:r>
            <a:r>
              <a:rPr baseline="-21739" dirty="0" sz="1725" spc="7"/>
              <a:t>1</a:t>
            </a:r>
            <a:r>
              <a:rPr dirty="0" sz="1750" spc="5"/>
              <a:t>, </a:t>
            </a:r>
            <a:r>
              <a:rPr dirty="0" sz="1750" spc="10"/>
              <a:t>and </a:t>
            </a:r>
            <a:r>
              <a:rPr dirty="0" sz="1750" spc="-5"/>
              <a:t>is </a:t>
            </a:r>
            <a:r>
              <a:rPr dirty="0" sz="1750" spc="5"/>
              <a:t>therefore, </a:t>
            </a:r>
            <a:r>
              <a:rPr dirty="0" sz="1750" spc="-450"/>
              <a:t> </a:t>
            </a:r>
            <a:r>
              <a:rPr dirty="0" sz="1750"/>
              <a:t>simply </a:t>
            </a:r>
            <a:r>
              <a:rPr dirty="0" sz="1750" spc="5"/>
              <a:t>a pure </a:t>
            </a:r>
            <a:r>
              <a:rPr dirty="0" sz="1750"/>
              <a:t>impulse voltage circuit </a:t>
            </a:r>
            <a:r>
              <a:rPr dirty="0" sz="1750" spc="-5"/>
              <a:t>with </a:t>
            </a:r>
            <a:r>
              <a:rPr dirty="0" sz="1750" spc="5"/>
              <a:t>a </a:t>
            </a:r>
            <a:r>
              <a:rPr dirty="0" sz="1750"/>
              <a:t>high </a:t>
            </a:r>
            <a:r>
              <a:rPr dirty="0" sz="1750" spc="5"/>
              <a:t>inductance </a:t>
            </a:r>
            <a:r>
              <a:rPr dirty="0" sz="1750" spc="-5"/>
              <a:t>within </a:t>
            </a:r>
            <a:r>
              <a:rPr dirty="0" sz="1750" spc="5"/>
              <a:t>the </a:t>
            </a:r>
            <a:r>
              <a:rPr dirty="0" sz="1750"/>
              <a:t>discharge </a:t>
            </a:r>
            <a:r>
              <a:rPr dirty="0" sz="1750" spc="5"/>
              <a:t> </a:t>
            </a:r>
            <a:r>
              <a:rPr dirty="0" sz="1750"/>
              <a:t>circuit.</a:t>
            </a:r>
            <a:endParaRPr sz="1750"/>
          </a:p>
          <a:p>
            <a:pPr algn="just" indent="-382905" marL="43307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433705"/>
              </a:tabLst>
            </a:pPr>
            <a:r>
              <a:rPr dirty="0" spc="5"/>
              <a:t>Therefore,</a:t>
            </a:r>
            <a:r>
              <a:rPr dirty="0" spc="-25"/>
              <a:t> </a:t>
            </a:r>
            <a:r>
              <a:rPr dirty="0"/>
              <a:t>unidirectional</a:t>
            </a:r>
            <a:r>
              <a:rPr dirty="0" spc="-15"/>
              <a:t> </a:t>
            </a:r>
            <a:r>
              <a:rPr dirty="0" spc="5"/>
              <a:t>damped</a:t>
            </a:r>
            <a:r>
              <a:rPr dirty="0"/>
              <a:t> oscillations</a:t>
            </a:r>
            <a:r>
              <a:rPr dirty="0" spc="-30"/>
              <a:t> </a:t>
            </a:r>
            <a:r>
              <a:rPr dirty="0" spc="10"/>
              <a:t>are</a:t>
            </a:r>
            <a:r>
              <a:rPr dirty="0" spc="15"/>
              <a:t> </a:t>
            </a:r>
            <a:r>
              <a:rPr dirty="0"/>
              <a:t>produced.</a:t>
            </a:r>
          </a:p>
        </p:txBody>
      </p:sp>
      <p:sp>
        <p:nvSpPr>
          <p:cNvPr id="1048833" name="object 7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6699884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Generation</a:t>
            </a:r>
            <a:r>
              <a:rPr dirty="0" sz="2650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of</a:t>
            </a:r>
            <a:r>
              <a:rPr dirty="0" sz="2650" spc="-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Switching</a:t>
            </a:r>
            <a:r>
              <a:rPr dirty="0" sz="2650" spc="-55">
                <a:solidFill>
                  <a:srgbClr val="0064BC"/>
                </a:solidFill>
              </a:rPr>
              <a:t> </a:t>
            </a: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15">
                <a:solidFill>
                  <a:srgbClr val="0064BC"/>
                </a:solidFill>
              </a:rPr>
              <a:t> </a:t>
            </a:r>
            <a:r>
              <a:rPr dirty="0" sz="2650" spc="-35">
                <a:solidFill>
                  <a:srgbClr val="0064BC"/>
                </a:solidFill>
              </a:rPr>
              <a:t>Voltages</a:t>
            </a:r>
            <a:endParaRPr sz="2650"/>
          </a:p>
        </p:txBody>
      </p:sp>
      <p:pic>
        <p:nvPicPr>
          <p:cNvPr id="2097208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82401" y="3760666"/>
            <a:ext cx="8549822" cy="2227304"/>
          </a:xfrm>
          <a:prstGeom prst="rect"/>
        </p:spPr>
      </p:pic>
      <p:sp>
        <p:nvSpPr>
          <p:cNvPr id="104883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46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36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837" name="object 4"/>
          <p:cNvSpPr txBox="1"/>
          <p:nvPr/>
        </p:nvSpPr>
        <p:spPr>
          <a:xfrm>
            <a:off x="618208" y="2949368"/>
            <a:ext cx="8204200" cy="497841"/>
          </a:xfrm>
          <a:prstGeom prst="rect"/>
        </p:spPr>
        <p:txBody>
          <a:bodyPr bIns="0" lIns="0" rIns="0" rtlCol="0" tIns="180340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420"/>
              </a:spcBef>
              <a:buClr>
                <a:srgbClr val="0070BF"/>
              </a:buClr>
              <a:buFont typeface="Microsoft Sans Serif"/>
              <a:buChar char="•"/>
              <a:tabLst>
                <a:tab algn="l" pos="394970"/>
                <a:tab algn="l" pos="395605"/>
              </a:tabLst>
            </a:pPr>
            <a:r>
              <a:rPr b="1" dirty="0" sz="2200" spc="-5">
                <a:latin typeface="Arial"/>
                <a:cs typeface="Arial"/>
              </a:rPr>
              <a:t>Suggested</a:t>
            </a:r>
            <a:r>
              <a:rPr b="1" dirty="0" sz="2200">
                <a:latin typeface="Arial"/>
                <a:cs typeface="Arial"/>
              </a:rPr>
              <a:t> </a:t>
            </a:r>
            <a:r>
              <a:rPr b="1" dirty="0" sz="2200" spc="-5">
                <a:latin typeface="Arial"/>
                <a:cs typeface="Arial"/>
              </a:rPr>
              <a:t>Reading:</a:t>
            </a:r>
            <a:r>
              <a:rPr b="1" dirty="0" sz="2200">
                <a:latin typeface="Arial"/>
                <a:cs typeface="Arial"/>
              </a:rPr>
              <a:t> </a:t>
            </a:r>
            <a:r>
              <a:rPr b="1" dirty="0" sz="2200" spc="-5">
                <a:latin typeface="Arial"/>
                <a:cs typeface="Arial"/>
              </a:rPr>
              <a:t>Chapter</a:t>
            </a:r>
            <a:r>
              <a:rPr b="1" dirty="0" sz="2200" spc="10">
                <a:latin typeface="Arial"/>
                <a:cs typeface="Arial"/>
              </a:rPr>
              <a:t> </a:t>
            </a:r>
            <a:r>
              <a:rPr b="1" dirty="0" sz="2200" spc="-5">
                <a:latin typeface="Arial"/>
                <a:cs typeface="Arial"/>
              </a:rPr>
              <a:t>2</a:t>
            </a:r>
            <a:r>
              <a:rPr b="1" dirty="0" sz="2200" spc="-10">
                <a:latin typeface="Arial"/>
                <a:cs typeface="Arial"/>
              </a:rPr>
              <a:t> </a:t>
            </a:r>
            <a:r>
              <a:rPr b="1" dirty="0" sz="2200" spc="-5">
                <a:latin typeface="Arial"/>
                <a:cs typeface="Arial"/>
              </a:rPr>
              <a:t>(Kuffeel</a:t>
            </a:r>
            <a:r>
              <a:rPr b="1" dirty="0" sz="2200" spc="-10">
                <a:latin typeface="Arial"/>
                <a:cs typeface="Arial"/>
              </a:rPr>
              <a:t> </a:t>
            </a:r>
            <a:r>
              <a:rPr b="1" dirty="0" sz="2200" spc="-5">
                <a:latin typeface="Arial"/>
                <a:cs typeface="Arial"/>
              </a:rPr>
              <a:t>and</a:t>
            </a:r>
            <a:r>
              <a:rPr b="1" dirty="0" sz="2200" spc="5">
                <a:latin typeface="Arial"/>
                <a:cs typeface="Arial"/>
              </a:rPr>
              <a:t> </a:t>
            </a:r>
            <a:r>
              <a:rPr b="1" dirty="0" sz="2200" spc="-15">
                <a:latin typeface="Arial"/>
                <a:cs typeface="Arial"/>
              </a:rPr>
              <a:t>Zaengl’s</a:t>
            </a:r>
            <a:r>
              <a:rPr b="1" dirty="0" sz="2200" spc="10">
                <a:latin typeface="Arial"/>
                <a:cs typeface="Arial"/>
              </a:rPr>
              <a:t> </a:t>
            </a:r>
            <a:r>
              <a:rPr b="1" dirty="0" sz="2200" spc="-5">
                <a:latin typeface="Arial"/>
                <a:cs typeface="Arial"/>
              </a:rPr>
              <a:t>boo</a:t>
            </a:r>
            <a:r>
              <a:rPr b="1" dirty="0" sz="2200" lang="en-US" spc="-5">
                <a:latin typeface="Arial"/>
                <a:cs typeface="Arial"/>
              </a:rPr>
              <a:t>k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48838" name="object 5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3336925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>
                <a:solidFill>
                  <a:srgbClr val="0064BC"/>
                </a:solidFill>
              </a:rPr>
              <a:t>Suggested</a:t>
            </a:r>
            <a:r>
              <a:rPr dirty="0" sz="2650" spc="-25">
                <a:solidFill>
                  <a:srgbClr val="0064BC"/>
                </a:solidFill>
              </a:rPr>
              <a:t> </a:t>
            </a:r>
            <a:r>
              <a:rPr dirty="0" sz="2650" spc="-15">
                <a:solidFill>
                  <a:srgbClr val="0064BC"/>
                </a:solidFill>
              </a:rPr>
              <a:t>Readings</a:t>
            </a:r>
            <a:endParaRPr sz="2650"/>
          </a:p>
        </p:txBody>
      </p:sp>
      <p:sp>
        <p:nvSpPr>
          <p:cNvPr id="1048839" name="object 6"/>
          <p:cNvSpPr/>
          <p:nvPr/>
        </p:nvSpPr>
        <p:spPr>
          <a:xfrm>
            <a:off x="9616440" y="4683252"/>
            <a:ext cx="66040" cy="56515"/>
          </a:xfrm>
          <a:custGeom>
            <a:avLst/>
            <a:ahLst/>
            <a:rect l="l" t="t" r="r" b="b"/>
            <a:pathLst>
              <a:path w="66040" h="56514">
                <a:moveTo>
                  <a:pt x="36576" y="33528"/>
                </a:moveTo>
                <a:lnTo>
                  <a:pt x="12192" y="33528"/>
                </a:lnTo>
                <a:lnTo>
                  <a:pt x="25908" y="19812"/>
                </a:lnTo>
                <a:lnTo>
                  <a:pt x="35052" y="12192"/>
                </a:lnTo>
                <a:lnTo>
                  <a:pt x="51816" y="1524"/>
                </a:lnTo>
                <a:lnTo>
                  <a:pt x="54864" y="0"/>
                </a:lnTo>
                <a:lnTo>
                  <a:pt x="60960" y="1524"/>
                </a:lnTo>
                <a:lnTo>
                  <a:pt x="62484" y="4572"/>
                </a:lnTo>
                <a:lnTo>
                  <a:pt x="65532" y="7620"/>
                </a:lnTo>
                <a:lnTo>
                  <a:pt x="64008" y="13716"/>
                </a:lnTo>
                <a:lnTo>
                  <a:pt x="60960" y="15240"/>
                </a:lnTo>
                <a:lnTo>
                  <a:pt x="47625" y="25908"/>
                </a:lnTo>
                <a:lnTo>
                  <a:pt x="45720" y="25908"/>
                </a:lnTo>
                <a:lnTo>
                  <a:pt x="36576" y="33528"/>
                </a:lnTo>
                <a:close/>
              </a:path>
              <a:path w="66040" h="56514">
                <a:moveTo>
                  <a:pt x="45720" y="27432"/>
                </a:moveTo>
                <a:lnTo>
                  <a:pt x="45720" y="25908"/>
                </a:lnTo>
                <a:lnTo>
                  <a:pt x="47625" y="25908"/>
                </a:lnTo>
                <a:lnTo>
                  <a:pt x="45720" y="27432"/>
                </a:lnTo>
                <a:close/>
              </a:path>
              <a:path w="66040" h="56514">
                <a:moveTo>
                  <a:pt x="12192" y="56388"/>
                </a:moveTo>
                <a:lnTo>
                  <a:pt x="7620" y="56388"/>
                </a:lnTo>
                <a:lnTo>
                  <a:pt x="0" y="48768"/>
                </a:lnTo>
                <a:lnTo>
                  <a:pt x="0" y="44196"/>
                </a:lnTo>
                <a:lnTo>
                  <a:pt x="3048" y="39624"/>
                </a:lnTo>
                <a:lnTo>
                  <a:pt x="6096" y="36576"/>
                </a:lnTo>
                <a:lnTo>
                  <a:pt x="7620" y="36576"/>
                </a:lnTo>
                <a:lnTo>
                  <a:pt x="12192" y="32004"/>
                </a:lnTo>
                <a:lnTo>
                  <a:pt x="12192" y="33528"/>
                </a:lnTo>
                <a:lnTo>
                  <a:pt x="38100" y="33528"/>
                </a:lnTo>
                <a:lnTo>
                  <a:pt x="30480" y="39624"/>
                </a:lnTo>
                <a:lnTo>
                  <a:pt x="24384" y="45720"/>
                </a:lnTo>
                <a:lnTo>
                  <a:pt x="22860" y="45720"/>
                </a:lnTo>
                <a:lnTo>
                  <a:pt x="19812" y="48768"/>
                </a:lnTo>
                <a:lnTo>
                  <a:pt x="18288" y="48768"/>
                </a:lnTo>
                <a:lnTo>
                  <a:pt x="15240" y="51816"/>
                </a:lnTo>
                <a:lnTo>
                  <a:pt x="12192" y="56388"/>
                </a:lnTo>
                <a:close/>
              </a:path>
              <a:path w="66040" h="56514">
                <a:moveTo>
                  <a:pt x="18288" y="50292"/>
                </a:moveTo>
                <a:lnTo>
                  <a:pt x="18288" y="48768"/>
                </a:lnTo>
                <a:lnTo>
                  <a:pt x="19812" y="48768"/>
                </a:lnTo>
                <a:lnTo>
                  <a:pt x="18288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840" name="object 7"/>
          <p:cNvSpPr/>
          <p:nvPr/>
        </p:nvSpPr>
        <p:spPr>
          <a:xfrm>
            <a:off x="9643871" y="2807207"/>
            <a:ext cx="47625" cy="67310"/>
          </a:xfrm>
          <a:custGeom>
            <a:avLst/>
            <a:ahLst/>
            <a:rect l="l" t="t" r="r" b="b"/>
            <a:pathLst>
              <a:path w="47625" h="67310">
                <a:moveTo>
                  <a:pt x="35052" y="67056"/>
                </a:moveTo>
                <a:lnTo>
                  <a:pt x="22860" y="67056"/>
                </a:lnTo>
                <a:lnTo>
                  <a:pt x="13716" y="62484"/>
                </a:lnTo>
                <a:lnTo>
                  <a:pt x="6096" y="54864"/>
                </a:lnTo>
                <a:lnTo>
                  <a:pt x="3048" y="48768"/>
                </a:lnTo>
                <a:lnTo>
                  <a:pt x="3048" y="45720"/>
                </a:lnTo>
                <a:lnTo>
                  <a:pt x="0" y="38100"/>
                </a:lnTo>
                <a:lnTo>
                  <a:pt x="0" y="16764"/>
                </a:lnTo>
                <a:lnTo>
                  <a:pt x="3048" y="7620"/>
                </a:lnTo>
                <a:lnTo>
                  <a:pt x="3048" y="3048"/>
                </a:lnTo>
                <a:lnTo>
                  <a:pt x="7620" y="0"/>
                </a:lnTo>
                <a:lnTo>
                  <a:pt x="12192" y="0"/>
                </a:lnTo>
                <a:lnTo>
                  <a:pt x="16764" y="1524"/>
                </a:lnTo>
                <a:lnTo>
                  <a:pt x="21336" y="6096"/>
                </a:lnTo>
                <a:lnTo>
                  <a:pt x="19812" y="10668"/>
                </a:lnTo>
                <a:lnTo>
                  <a:pt x="19812" y="35052"/>
                </a:lnTo>
                <a:lnTo>
                  <a:pt x="20116" y="35052"/>
                </a:lnTo>
                <a:lnTo>
                  <a:pt x="21336" y="41148"/>
                </a:lnTo>
                <a:lnTo>
                  <a:pt x="22098" y="41148"/>
                </a:lnTo>
                <a:lnTo>
                  <a:pt x="23622" y="44196"/>
                </a:lnTo>
                <a:lnTo>
                  <a:pt x="22860" y="44196"/>
                </a:lnTo>
                <a:lnTo>
                  <a:pt x="25908" y="47244"/>
                </a:lnTo>
                <a:lnTo>
                  <a:pt x="24384" y="47244"/>
                </a:lnTo>
                <a:lnTo>
                  <a:pt x="27432" y="48768"/>
                </a:lnTo>
                <a:lnTo>
                  <a:pt x="30480" y="48768"/>
                </a:lnTo>
                <a:lnTo>
                  <a:pt x="36576" y="51816"/>
                </a:lnTo>
                <a:lnTo>
                  <a:pt x="35052" y="51816"/>
                </a:lnTo>
                <a:lnTo>
                  <a:pt x="42672" y="53340"/>
                </a:lnTo>
                <a:lnTo>
                  <a:pt x="45720" y="54864"/>
                </a:lnTo>
                <a:lnTo>
                  <a:pt x="47244" y="56388"/>
                </a:lnTo>
                <a:lnTo>
                  <a:pt x="47244" y="60960"/>
                </a:lnTo>
                <a:lnTo>
                  <a:pt x="45720" y="64008"/>
                </a:lnTo>
                <a:lnTo>
                  <a:pt x="42672" y="64008"/>
                </a:lnTo>
                <a:lnTo>
                  <a:pt x="35052" y="67056"/>
                </a:lnTo>
                <a:close/>
              </a:path>
              <a:path w="47625" h="67310">
                <a:moveTo>
                  <a:pt x="20116" y="35052"/>
                </a:moveTo>
                <a:lnTo>
                  <a:pt x="19812" y="35052"/>
                </a:lnTo>
                <a:lnTo>
                  <a:pt x="19812" y="33528"/>
                </a:lnTo>
                <a:lnTo>
                  <a:pt x="20116" y="35052"/>
                </a:lnTo>
                <a:close/>
              </a:path>
              <a:path w="47625" h="67310">
                <a:moveTo>
                  <a:pt x="22098" y="41148"/>
                </a:moveTo>
                <a:lnTo>
                  <a:pt x="21336" y="41148"/>
                </a:lnTo>
                <a:lnTo>
                  <a:pt x="21336" y="39624"/>
                </a:lnTo>
                <a:lnTo>
                  <a:pt x="22098" y="41148"/>
                </a:lnTo>
                <a:close/>
              </a:path>
              <a:path w="47625" h="67310">
                <a:moveTo>
                  <a:pt x="24384" y="45720"/>
                </a:moveTo>
                <a:lnTo>
                  <a:pt x="22860" y="44196"/>
                </a:lnTo>
                <a:lnTo>
                  <a:pt x="23622" y="44196"/>
                </a:lnTo>
                <a:lnTo>
                  <a:pt x="24384" y="45720"/>
                </a:lnTo>
                <a:close/>
              </a:path>
              <a:path w="47625" h="67310">
                <a:moveTo>
                  <a:pt x="27432" y="48768"/>
                </a:moveTo>
                <a:lnTo>
                  <a:pt x="24384" y="47244"/>
                </a:lnTo>
                <a:lnTo>
                  <a:pt x="26416" y="47752"/>
                </a:lnTo>
                <a:lnTo>
                  <a:pt x="27432" y="48768"/>
                </a:lnTo>
                <a:close/>
              </a:path>
              <a:path w="47625" h="67310">
                <a:moveTo>
                  <a:pt x="26416" y="47752"/>
                </a:moveTo>
                <a:lnTo>
                  <a:pt x="24384" y="47244"/>
                </a:lnTo>
                <a:lnTo>
                  <a:pt x="25908" y="47244"/>
                </a:lnTo>
                <a:lnTo>
                  <a:pt x="26416" y="47752"/>
                </a:lnTo>
                <a:close/>
              </a:path>
              <a:path w="47625" h="67310">
                <a:moveTo>
                  <a:pt x="30480" y="48768"/>
                </a:moveTo>
                <a:lnTo>
                  <a:pt x="27432" y="48768"/>
                </a:lnTo>
                <a:lnTo>
                  <a:pt x="26416" y="47752"/>
                </a:lnTo>
                <a:lnTo>
                  <a:pt x="30480" y="48768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object 2"/>
          <p:cNvSpPr txBox="1">
            <a:spLocks noGrp="1"/>
          </p:cNvSpPr>
          <p:nvPr>
            <p:ph type="title"/>
          </p:nvPr>
        </p:nvSpPr>
        <p:spPr>
          <a:xfrm>
            <a:off x="649311" y="3338548"/>
            <a:ext cx="8759776" cy="598171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4604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THANK</a:t>
            </a:r>
            <a:r>
              <a:rPr dirty="0" spc="-90"/>
              <a:t> </a:t>
            </a:r>
            <a:r>
              <a:rPr dirty="0" spc="10"/>
              <a:t>YOU</a:t>
            </a:r>
            <a:r>
              <a:rPr dirty="0" spc="-45"/>
              <a:t> </a:t>
            </a:r>
            <a:r>
              <a:rPr dirty="0" spc="5"/>
              <a:t>FOR</a:t>
            </a:r>
            <a:r>
              <a:rPr dirty="0" spc="-45"/>
              <a:t> </a:t>
            </a:r>
            <a:r>
              <a:rPr dirty="0" spc="-5"/>
              <a:t>YOUR</a:t>
            </a:r>
            <a:r>
              <a:rPr dirty="0" spc="-130"/>
              <a:t> </a:t>
            </a:r>
            <a:r>
              <a:rPr dirty="0" spc="-30"/>
              <a:t>ATTENTION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2"/>
          <p:cNvSpPr/>
          <p:nvPr/>
        </p:nvSpPr>
        <p:spPr>
          <a:xfrm>
            <a:off x="970816" y="3872401"/>
            <a:ext cx="2934970" cy="250190"/>
          </a:xfrm>
          <a:custGeom>
            <a:avLst/>
            <a:ahLst/>
            <a:rect l="l" t="t" r="r" b="b"/>
            <a:pathLst>
              <a:path w="2934970" h="250189">
                <a:moveTo>
                  <a:pt x="2890675" y="-5"/>
                </a:moveTo>
                <a:lnTo>
                  <a:pt x="44196" y="-5"/>
                </a:lnTo>
                <a:lnTo>
                  <a:pt x="19643" y="34883"/>
                </a:lnTo>
                <a:lnTo>
                  <a:pt x="4910" y="77909"/>
                </a:lnTo>
                <a:lnTo>
                  <a:pt x="0" y="125004"/>
                </a:lnTo>
                <a:lnTo>
                  <a:pt x="4910" y="172098"/>
                </a:lnTo>
                <a:lnTo>
                  <a:pt x="19643" y="215125"/>
                </a:lnTo>
                <a:lnTo>
                  <a:pt x="44196" y="250014"/>
                </a:lnTo>
                <a:lnTo>
                  <a:pt x="2890675" y="250014"/>
                </a:lnTo>
                <a:lnTo>
                  <a:pt x="2915229" y="215125"/>
                </a:lnTo>
                <a:lnTo>
                  <a:pt x="2929961" y="172098"/>
                </a:lnTo>
                <a:lnTo>
                  <a:pt x="2934871" y="125004"/>
                </a:lnTo>
                <a:lnTo>
                  <a:pt x="2929961" y="77909"/>
                </a:lnTo>
                <a:lnTo>
                  <a:pt x="2915229" y="34883"/>
                </a:lnTo>
                <a:lnTo>
                  <a:pt x="2890675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6" name="object 3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17" name="object 4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18" name="object 5"/>
          <p:cNvSpPr txBox="1"/>
          <p:nvPr/>
        </p:nvSpPr>
        <p:spPr>
          <a:xfrm>
            <a:off x="556282" y="1826771"/>
            <a:ext cx="8625205" cy="347091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indent="-382905" marL="458470">
              <a:lnSpc>
                <a:spcPct val="100000"/>
              </a:lnSpc>
              <a:spcBef>
                <a:spcPts val="110"/>
              </a:spcBef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-10">
                <a:latin typeface="Microsoft Sans Serif"/>
                <a:cs typeface="Microsoft Sans Serif"/>
              </a:rPr>
              <a:t>Mathematically,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impulse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 </a:t>
            </a:r>
            <a:r>
              <a:rPr dirty="0" sz="1750" spc="5">
                <a:latin typeface="Microsoft Sans Serif"/>
                <a:cs typeface="Microsoft Sans Serif"/>
              </a:rPr>
              <a:t>waveform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expressed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as,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0070BF"/>
              </a:buClr>
              <a:buFont typeface="Microsoft Sans Serif"/>
              <a:buChar char="•"/>
            </a:pPr>
            <a:endParaRPr sz="19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70BF"/>
              </a:buClr>
              <a:buFont typeface="Microsoft Sans Serif"/>
              <a:buChar char="•"/>
            </a:pPr>
            <a:endParaRPr sz="1800">
              <a:latin typeface="Microsoft Sans Serif"/>
              <a:cs typeface="Microsoft Sans Serif"/>
            </a:endParaRPr>
          </a:p>
          <a:p>
            <a:pPr marL="458470">
              <a:lnSpc>
                <a:spcPct val="100000"/>
              </a:lnSpc>
            </a:pPr>
            <a:r>
              <a:rPr dirty="0" sz="1750">
                <a:latin typeface="Microsoft Sans Serif"/>
                <a:cs typeface="Microsoft Sans Serif"/>
              </a:rPr>
              <a:t>where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i="1" spc="10">
                <a:latin typeface="Arial"/>
                <a:cs typeface="Arial"/>
              </a:rPr>
              <a:t>α</a:t>
            </a:r>
            <a:r>
              <a:rPr baseline="-21739" dirty="0" sz="1725" i="1" spc="15">
                <a:latin typeface="Arial"/>
                <a:cs typeface="Arial"/>
              </a:rPr>
              <a:t>1</a:t>
            </a:r>
            <a:r>
              <a:rPr baseline="-21739" dirty="0" sz="1725" i="1" spc="247">
                <a:latin typeface="Arial"/>
                <a:cs typeface="Arial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i="1" spc="10">
                <a:latin typeface="Arial"/>
                <a:cs typeface="Arial"/>
              </a:rPr>
              <a:t>α</a:t>
            </a:r>
            <a:r>
              <a:rPr baseline="-21739" dirty="0" sz="1725" i="1" spc="15">
                <a:latin typeface="Arial"/>
                <a:cs typeface="Arial"/>
              </a:rPr>
              <a:t>2</a:t>
            </a:r>
            <a:r>
              <a:rPr baseline="-21739" dirty="0" sz="1725" i="1" spc="247"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constants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that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depend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on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specifications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wave.</a:t>
            </a:r>
            <a:endParaRPr sz="1750">
              <a:latin typeface="Microsoft Sans Serif"/>
              <a:cs typeface="Microsoft Sans Serif"/>
            </a:endParaRPr>
          </a:p>
          <a:p>
            <a:pPr indent="-382905" marL="458470" marR="812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>
                <a:latin typeface="Microsoft Sans Serif"/>
                <a:cs typeface="Microsoft Sans Serif"/>
              </a:rPr>
              <a:t>Although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actual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shape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both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kinds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overvoltages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varies </a:t>
            </a:r>
            <a:r>
              <a:rPr dirty="0" sz="1750" spc="-15">
                <a:latin typeface="Microsoft Sans Serif"/>
                <a:cs typeface="Microsoft Sans Serif"/>
              </a:rPr>
              <a:t>strongly,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it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became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necessary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standardize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them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for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testing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>
                <a:latin typeface="Microsoft Sans Serif"/>
                <a:cs typeface="Microsoft Sans Serif"/>
              </a:rPr>
              <a:t> simulation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purposes.</a:t>
            </a:r>
            <a:endParaRPr sz="1750">
              <a:latin typeface="Microsoft Sans Serif"/>
              <a:cs typeface="Microsoft Sans Serif"/>
            </a:endParaRPr>
          </a:p>
          <a:p>
            <a:pPr indent="-382905" marL="45847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•"/>
              <a:tabLst>
                <a:tab algn="l" pos="458470"/>
                <a:tab algn="l" pos="459105"/>
              </a:tabLst>
            </a:pPr>
            <a:r>
              <a:rPr dirty="0" sz="1750" spc="5">
                <a:latin typeface="Microsoft Sans Serif"/>
                <a:cs typeface="Microsoft Sans Serif"/>
              </a:rPr>
              <a:t>For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lightning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impulse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voltage,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standard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waveshapes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are,</a:t>
            </a:r>
            <a:endParaRPr sz="1750">
              <a:latin typeface="Microsoft Sans Serif"/>
              <a:cs typeface="Microsoft Sans Serif"/>
            </a:endParaRPr>
          </a:p>
          <a:p>
            <a:pPr marL="448945">
              <a:lnSpc>
                <a:spcPct val="100000"/>
              </a:lnSpc>
              <a:spcBef>
                <a:spcPts val="1065"/>
              </a:spcBef>
              <a:tabLst>
                <a:tab algn="l" pos="831850"/>
              </a:tabLst>
            </a:pPr>
            <a:r>
              <a:rPr dirty="0" sz="1750">
                <a:solidFill>
                  <a:srgbClr val="0070BF"/>
                </a:solidFill>
                <a:latin typeface="Microsoft Sans Serif"/>
                <a:cs typeface="Microsoft Sans Serif"/>
              </a:rPr>
              <a:t>-	</a:t>
            </a:r>
            <a:r>
              <a:rPr dirty="0" sz="1750">
                <a:latin typeface="Microsoft Sans Serif"/>
                <a:cs typeface="Microsoft Sans Serif"/>
              </a:rPr>
              <a:t>BS: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1/50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25">
                <a:latin typeface="Microsoft Sans Serif"/>
                <a:cs typeface="Microsoft Sans Serif"/>
              </a:rPr>
              <a:t>μs</a:t>
            </a:r>
            <a:endParaRPr sz="1750">
              <a:latin typeface="Microsoft Sans Serif"/>
              <a:cs typeface="Microsoft Sans Serif"/>
            </a:endParaRPr>
          </a:p>
          <a:p>
            <a:pPr marL="448945">
              <a:lnSpc>
                <a:spcPct val="100000"/>
              </a:lnSpc>
              <a:spcBef>
                <a:spcPts val="1070"/>
              </a:spcBef>
              <a:tabLst>
                <a:tab algn="l" pos="831850"/>
              </a:tabLst>
            </a:pPr>
            <a:r>
              <a:rPr dirty="0" sz="1750">
                <a:solidFill>
                  <a:srgbClr val="0070BF"/>
                </a:solidFill>
                <a:latin typeface="Microsoft Sans Serif"/>
                <a:cs typeface="Microsoft Sans Serif"/>
              </a:rPr>
              <a:t>-	</a:t>
            </a:r>
            <a:r>
              <a:rPr dirty="0" sz="1750">
                <a:latin typeface="Microsoft Sans Serif"/>
                <a:cs typeface="Microsoft Sans Serif"/>
              </a:rPr>
              <a:t>AS: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1.5/40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25">
                <a:latin typeface="Microsoft Sans Serif"/>
                <a:cs typeface="Microsoft Sans Serif"/>
              </a:rPr>
              <a:t>μs</a:t>
            </a:r>
            <a:endParaRPr sz="1750">
              <a:latin typeface="Microsoft Sans Serif"/>
              <a:cs typeface="Microsoft Sans Serif"/>
            </a:endParaRPr>
          </a:p>
          <a:p>
            <a:pPr marL="448945">
              <a:lnSpc>
                <a:spcPct val="100000"/>
              </a:lnSpc>
              <a:spcBef>
                <a:spcPts val="1065"/>
              </a:spcBef>
              <a:tabLst>
                <a:tab algn="l" pos="831850"/>
              </a:tabLst>
            </a:pPr>
            <a:r>
              <a:rPr dirty="0" sz="1750">
                <a:solidFill>
                  <a:srgbClr val="0070BF"/>
                </a:solidFill>
                <a:latin typeface="Microsoft Sans Serif"/>
                <a:cs typeface="Microsoft Sans Serif"/>
              </a:rPr>
              <a:t>-	</a:t>
            </a:r>
            <a:r>
              <a:rPr dirty="0" sz="1750" spc="5">
                <a:latin typeface="Microsoft Sans Serif"/>
                <a:cs typeface="Microsoft Sans Serif"/>
              </a:rPr>
              <a:t>IS: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1.2/50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 spc="25">
                <a:latin typeface="Microsoft Sans Serif"/>
                <a:cs typeface="Microsoft Sans Serif"/>
              </a:rPr>
              <a:t>μs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19" name="object 6"/>
          <p:cNvSpPr txBox="1">
            <a:spLocks noGrp="1"/>
          </p:cNvSpPr>
          <p:nvPr>
            <p:ph type="title"/>
          </p:nvPr>
        </p:nvSpPr>
        <p:spPr>
          <a:xfrm>
            <a:off x="619716" y="628883"/>
            <a:ext cx="275336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85">
                <a:solidFill>
                  <a:srgbClr val="0064BC"/>
                </a:solidFill>
              </a:rPr>
              <a:t> </a:t>
            </a:r>
            <a:r>
              <a:rPr dirty="0" sz="2650" spc="-35">
                <a:solidFill>
                  <a:srgbClr val="0064BC"/>
                </a:solidFill>
              </a:rPr>
              <a:t>Voltages</a:t>
            </a:r>
            <a:endParaRPr sz="2650"/>
          </a:p>
        </p:txBody>
      </p:sp>
      <p:pic>
        <p:nvPicPr>
          <p:cNvPr id="2097153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160201" y="2281097"/>
            <a:ext cx="2991654" cy="311226"/>
          </a:xfrm>
          <a:prstGeom prst="rect"/>
        </p:spPr>
      </p:pic>
      <p:sp>
        <p:nvSpPr>
          <p:cNvPr id="104862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5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object 2"/>
          <p:cNvSpPr/>
          <p:nvPr/>
        </p:nvSpPr>
        <p:spPr>
          <a:xfrm>
            <a:off x="969284" y="2665413"/>
            <a:ext cx="1184275" cy="250190"/>
          </a:xfrm>
          <a:custGeom>
            <a:avLst/>
            <a:ahLst/>
            <a:rect l="l" t="t" r="r" b="b"/>
            <a:pathLst>
              <a:path w="1184275" h="250189">
                <a:moveTo>
                  <a:pt x="1139687" y="6"/>
                </a:moveTo>
                <a:lnTo>
                  <a:pt x="44197" y="6"/>
                </a:lnTo>
                <a:lnTo>
                  <a:pt x="19643" y="34893"/>
                </a:lnTo>
                <a:lnTo>
                  <a:pt x="4910" y="77917"/>
                </a:lnTo>
                <a:lnTo>
                  <a:pt x="0" y="125009"/>
                </a:lnTo>
                <a:lnTo>
                  <a:pt x="4910" y="172101"/>
                </a:lnTo>
                <a:lnTo>
                  <a:pt x="19643" y="215125"/>
                </a:lnTo>
                <a:lnTo>
                  <a:pt x="44197" y="250013"/>
                </a:lnTo>
                <a:lnTo>
                  <a:pt x="1139687" y="250013"/>
                </a:lnTo>
                <a:lnTo>
                  <a:pt x="1164241" y="215125"/>
                </a:lnTo>
                <a:lnTo>
                  <a:pt x="1178973" y="172101"/>
                </a:lnTo>
                <a:lnTo>
                  <a:pt x="1183884" y="125009"/>
                </a:lnTo>
                <a:lnTo>
                  <a:pt x="1178973" y="77917"/>
                </a:lnTo>
                <a:lnTo>
                  <a:pt x="1164241" y="34893"/>
                </a:lnTo>
                <a:lnTo>
                  <a:pt x="1139687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3"/>
          <p:cNvSpPr/>
          <p:nvPr/>
        </p:nvSpPr>
        <p:spPr>
          <a:xfrm>
            <a:off x="8736261" y="2263077"/>
            <a:ext cx="575945" cy="250190"/>
          </a:xfrm>
          <a:custGeom>
            <a:avLst/>
            <a:ahLst/>
            <a:rect l="l" t="t" r="r" b="b"/>
            <a:pathLst>
              <a:path w="575945" h="250189">
                <a:moveTo>
                  <a:pt x="531678" y="0"/>
                </a:moveTo>
                <a:lnTo>
                  <a:pt x="44195" y="0"/>
                </a:lnTo>
                <a:lnTo>
                  <a:pt x="19642" y="34889"/>
                </a:lnTo>
                <a:lnTo>
                  <a:pt x="4910" y="77915"/>
                </a:lnTo>
                <a:lnTo>
                  <a:pt x="0" y="125009"/>
                </a:lnTo>
                <a:lnTo>
                  <a:pt x="4910" y="172103"/>
                </a:lnTo>
                <a:lnTo>
                  <a:pt x="19642" y="215130"/>
                </a:lnTo>
                <a:lnTo>
                  <a:pt x="44195" y="250019"/>
                </a:lnTo>
                <a:lnTo>
                  <a:pt x="531678" y="250019"/>
                </a:lnTo>
                <a:lnTo>
                  <a:pt x="556232" y="215130"/>
                </a:lnTo>
                <a:lnTo>
                  <a:pt x="570964" y="172103"/>
                </a:lnTo>
                <a:lnTo>
                  <a:pt x="575875" y="125009"/>
                </a:lnTo>
                <a:lnTo>
                  <a:pt x="570964" y="77915"/>
                </a:lnTo>
                <a:lnTo>
                  <a:pt x="556232" y="34889"/>
                </a:lnTo>
                <a:lnTo>
                  <a:pt x="531678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3" name="object 4"/>
          <p:cNvSpPr/>
          <p:nvPr/>
        </p:nvSpPr>
        <p:spPr>
          <a:xfrm>
            <a:off x="7879569" y="1860760"/>
            <a:ext cx="1345565" cy="250190"/>
          </a:xfrm>
          <a:custGeom>
            <a:avLst/>
            <a:ahLst/>
            <a:rect l="l" t="t" r="r" b="b"/>
            <a:pathLst>
              <a:path w="1345565" h="250189">
                <a:moveTo>
                  <a:pt x="1300983" y="0"/>
                </a:moveTo>
                <a:lnTo>
                  <a:pt x="44196" y="0"/>
                </a:lnTo>
                <a:lnTo>
                  <a:pt x="19643" y="34887"/>
                </a:lnTo>
                <a:lnTo>
                  <a:pt x="4910" y="77911"/>
                </a:lnTo>
                <a:lnTo>
                  <a:pt x="0" y="125003"/>
                </a:lnTo>
                <a:lnTo>
                  <a:pt x="4910" y="172094"/>
                </a:lnTo>
                <a:lnTo>
                  <a:pt x="19643" y="215118"/>
                </a:lnTo>
                <a:lnTo>
                  <a:pt x="44196" y="250006"/>
                </a:lnTo>
                <a:lnTo>
                  <a:pt x="1300983" y="250006"/>
                </a:lnTo>
                <a:lnTo>
                  <a:pt x="1325537" y="215118"/>
                </a:lnTo>
                <a:lnTo>
                  <a:pt x="1340269" y="172094"/>
                </a:lnTo>
                <a:lnTo>
                  <a:pt x="1345180" y="125003"/>
                </a:lnTo>
                <a:lnTo>
                  <a:pt x="1340269" y="77911"/>
                </a:lnTo>
                <a:lnTo>
                  <a:pt x="1325537" y="34887"/>
                </a:lnTo>
                <a:lnTo>
                  <a:pt x="1300983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4" name="object 5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25" name="object 6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26" name="object 7"/>
          <p:cNvSpPr txBox="1"/>
          <p:nvPr/>
        </p:nvSpPr>
        <p:spPr>
          <a:xfrm>
            <a:off x="618250" y="1693273"/>
            <a:ext cx="8662670" cy="11550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382905" marL="394970" marR="5080">
              <a:lnSpc>
                <a:spcPct val="150900"/>
              </a:lnSpc>
              <a:spcBef>
                <a:spcPts val="9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It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difficult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obtain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smooth </a:t>
            </a:r>
            <a:r>
              <a:rPr dirty="0" sz="1750">
                <a:latin typeface="Microsoft Sans Serif"/>
                <a:cs typeface="Microsoft Sans Serif"/>
              </a:rPr>
              <a:t>slope</a:t>
            </a:r>
            <a:r>
              <a:rPr dirty="0" sz="1750" spc="2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within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first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rise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 </a:t>
            </a:r>
            <a:r>
              <a:rPr dirty="0" sz="1750" spc="5">
                <a:latin typeface="Microsoft Sans Serif"/>
                <a:cs typeface="Microsoft Sans Serif"/>
              </a:rPr>
              <a:t> of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measuring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system</a:t>
            </a:r>
            <a:r>
              <a:rPr dirty="0" sz="1750" spc="6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along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with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stray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capacitances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and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inductances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may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cause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oscillations.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27" name="object 8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75336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85">
                <a:solidFill>
                  <a:srgbClr val="0064BC"/>
                </a:solidFill>
              </a:rPr>
              <a:t> </a:t>
            </a:r>
            <a:r>
              <a:rPr dirty="0" sz="2650" spc="-35">
                <a:solidFill>
                  <a:srgbClr val="0064BC"/>
                </a:solidFill>
              </a:rPr>
              <a:t>Voltages</a:t>
            </a:r>
            <a:endParaRPr sz="2650"/>
          </a:p>
        </p:txBody>
      </p:sp>
      <p:pic>
        <p:nvPicPr>
          <p:cNvPr id="2097154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31087" y="3217088"/>
            <a:ext cx="6021098" cy="3143725"/>
          </a:xfrm>
          <a:prstGeom prst="rect"/>
        </p:spPr>
      </p:pic>
      <p:sp>
        <p:nvSpPr>
          <p:cNvPr id="104862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6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30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31" name="object 4"/>
          <p:cNvSpPr txBox="1"/>
          <p:nvPr/>
        </p:nvSpPr>
        <p:spPr>
          <a:xfrm>
            <a:off x="580150" y="1693273"/>
            <a:ext cx="8491855" cy="3044190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indent="-382905" marL="433070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algn="l" pos="433070"/>
                <a:tab algn="l" pos="4337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‘virtual</a:t>
            </a:r>
            <a:r>
              <a:rPr b="1" dirty="0" sz="1750" spc="2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origin’</a:t>
            </a:r>
            <a:r>
              <a:rPr b="1" dirty="0" sz="1750" spc="-10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</a:t>
            </a:r>
            <a:r>
              <a:rPr baseline="-21739" dirty="0" sz="1725" spc="15">
                <a:latin typeface="Microsoft Sans Serif"/>
                <a:cs typeface="Microsoft Sans Serif"/>
              </a:rPr>
              <a:t>1</a:t>
            </a:r>
            <a:r>
              <a:rPr baseline="-21739" dirty="0" sz="1725" spc="284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deﬁned</a:t>
            </a:r>
            <a:r>
              <a:rPr dirty="0" sz="1750" spc="-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point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where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line</a:t>
            </a:r>
            <a:r>
              <a:rPr dirty="0" sz="1750" spc="-11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AB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cuts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time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axis.</a:t>
            </a:r>
            <a:endParaRPr sz="1750">
              <a:latin typeface="Microsoft Sans Serif"/>
              <a:cs typeface="Microsoft Sans Serif"/>
            </a:endParaRPr>
          </a:p>
          <a:p>
            <a:pPr indent="-382905" marL="433070" marR="55880">
              <a:lnSpc>
                <a:spcPct val="150900"/>
              </a:lnSpc>
              <a:buClr>
                <a:srgbClr val="0070BF"/>
              </a:buClr>
              <a:buChar char="•"/>
              <a:tabLst>
                <a:tab algn="l" pos="433070"/>
                <a:tab algn="l" pos="433705"/>
              </a:tabLst>
            </a:pP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‘front</a:t>
            </a:r>
            <a:r>
              <a:rPr b="1" dirty="0" sz="1750" spc="2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time’</a:t>
            </a:r>
            <a:r>
              <a:rPr b="1" dirty="0" sz="1750" spc="-9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T</a:t>
            </a:r>
            <a:r>
              <a:rPr baseline="-21739" dirty="0" sz="1725" spc="15">
                <a:latin typeface="Microsoft Sans Serif"/>
                <a:cs typeface="Microsoft Sans Serif"/>
              </a:rPr>
              <a:t>1</a:t>
            </a:r>
            <a:r>
              <a:rPr dirty="0" sz="1750" spc="10">
                <a:latin typeface="Microsoft Sans Serif"/>
                <a:cs typeface="Microsoft Sans Serif"/>
              </a:rPr>
              <a:t>,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virtual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10">
                <a:latin typeface="Microsoft Sans Serif"/>
                <a:cs typeface="Microsoft Sans Serif"/>
              </a:rPr>
              <a:t>parameter,</a:t>
            </a:r>
            <a:r>
              <a:rPr dirty="0" sz="1750">
                <a:latin typeface="Microsoft Sans Serif"/>
                <a:cs typeface="Microsoft Sans Serif"/>
              </a:rPr>
              <a:t> is</a:t>
            </a:r>
            <a:r>
              <a:rPr dirty="0" sz="1750" spc="10">
                <a:latin typeface="Microsoft Sans Serif"/>
                <a:cs typeface="Microsoft Sans Serif"/>
              </a:rPr>
              <a:t> deﬁned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as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1.67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times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interval</a:t>
            </a:r>
            <a:r>
              <a:rPr dirty="0" sz="1750" spc="-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 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between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instants</a:t>
            </a:r>
            <a:r>
              <a:rPr dirty="0" sz="1750" spc="-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when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impulse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30%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and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90%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peak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value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for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lightning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impulses.</a:t>
            </a:r>
            <a:endParaRPr sz="1750">
              <a:latin typeface="Microsoft Sans Serif"/>
              <a:cs typeface="Microsoft Sans Serif"/>
            </a:endParaRPr>
          </a:p>
          <a:p>
            <a:pPr marL="480059">
              <a:lnSpc>
                <a:spcPct val="100000"/>
              </a:lnSpc>
              <a:spcBef>
                <a:spcPts val="1065"/>
              </a:spcBef>
              <a:tabLst>
                <a:tab algn="l" pos="862965"/>
              </a:tabLst>
            </a:pPr>
            <a:r>
              <a:rPr dirty="0" sz="1750" spc="465">
                <a:solidFill>
                  <a:srgbClr val="0070BF"/>
                </a:solidFill>
                <a:latin typeface="Microsoft Sans Serif"/>
                <a:cs typeface="Microsoft Sans Serif"/>
              </a:rPr>
              <a:t>–	</a:t>
            </a:r>
            <a:r>
              <a:rPr dirty="0" sz="1750" i="1" spc="10">
                <a:latin typeface="Arial"/>
                <a:cs typeface="Arial"/>
              </a:rPr>
              <a:t>T</a:t>
            </a:r>
            <a:r>
              <a:rPr baseline="-21739" dirty="0" sz="1725" i="1" spc="15">
                <a:latin typeface="Arial"/>
                <a:cs typeface="Arial"/>
              </a:rPr>
              <a:t>1</a:t>
            </a:r>
            <a:r>
              <a:rPr baseline="-21739" dirty="0" sz="1725" i="1" spc="217">
                <a:latin typeface="Arial"/>
                <a:cs typeface="Arial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(or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T</a:t>
            </a:r>
            <a:r>
              <a:rPr baseline="-21739" dirty="0" sz="1725" i="1" spc="7">
                <a:latin typeface="Arial"/>
                <a:cs typeface="Arial"/>
              </a:rPr>
              <a:t>f</a:t>
            </a:r>
            <a:r>
              <a:rPr dirty="0" sz="1750" spc="5">
                <a:latin typeface="Microsoft Sans Serif"/>
                <a:cs typeface="Microsoft Sans Serif"/>
              </a:rPr>
              <a:t>)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=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1.25</a:t>
            </a:r>
            <a:r>
              <a:rPr dirty="0" sz="1750" spc="10">
                <a:latin typeface="Microsoft Sans Serif"/>
                <a:cs typeface="Microsoft Sans Serif"/>
              </a:rPr>
              <a:t> (t</a:t>
            </a:r>
            <a:r>
              <a:rPr baseline="-21739" dirty="0" sz="1725" spc="15">
                <a:latin typeface="Microsoft Sans Serif"/>
                <a:cs typeface="Microsoft Sans Serif"/>
              </a:rPr>
              <a:t>90%</a:t>
            </a:r>
            <a:r>
              <a:rPr baseline="-21739" dirty="0" sz="1725" spc="240">
                <a:latin typeface="Microsoft Sans Serif"/>
                <a:cs typeface="Microsoft Sans Serif"/>
              </a:rPr>
              <a:t> </a:t>
            </a:r>
            <a:r>
              <a:rPr dirty="0" sz="1750" spc="465">
                <a:latin typeface="Microsoft Sans Serif"/>
                <a:cs typeface="Microsoft Sans Serif"/>
              </a:rPr>
              <a:t>–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t</a:t>
            </a:r>
            <a:r>
              <a:rPr baseline="-21739" dirty="0" sz="1725" spc="15">
                <a:latin typeface="Microsoft Sans Serif"/>
                <a:cs typeface="Microsoft Sans Serif"/>
              </a:rPr>
              <a:t>10%</a:t>
            </a:r>
            <a:r>
              <a:rPr dirty="0" sz="1750" spc="10">
                <a:latin typeface="Microsoft Sans Serif"/>
                <a:cs typeface="Microsoft Sans Serif"/>
              </a:rPr>
              <a:t>) </a:t>
            </a:r>
            <a:r>
              <a:rPr dirty="0" sz="1750" spc="10">
                <a:latin typeface="MS UI Gothic"/>
                <a:cs typeface="MS UI Gothic"/>
              </a:rPr>
              <a:t>±</a:t>
            </a:r>
            <a:r>
              <a:rPr dirty="0" sz="1750" spc="-65">
                <a:latin typeface="MS UI Gothic"/>
                <a:cs typeface="MS UI Gothic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30%</a:t>
            </a:r>
            <a:endParaRPr sz="1750">
              <a:latin typeface="Microsoft Sans Serif"/>
              <a:cs typeface="Microsoft Sans Serif"/>
            </a:endParaRPr>
          </a:p>
          <a:p>
            <a:pPr marL="480059">
              <a:lnSpc>
                <a:spcPct val="100000"/>
              </a:lnSpc>
              <a:spcBef>
                <a:spcPts val="1070"/>
              </a:spcBef>
              <a:tabLst>
                <a:tab algn="l" pos="862965"/>
              </a:tabLst>
            </a:pPr>
            <a:r>
              <a:rPr dirty="0" sz="1750" spc="465">
                <a:solidFill>
                  <a:srgbClr val="0070BF"/>
                </a:solidFill>
                <a:latin typeface="Microsoft Sans Serif"/>
                <a:cs typeface="Microsoft Sans Serif"/>
              </a:rPr>
              <a:t>–	</a:t>
            </a:r>
            <a:r>
              <a:rPr dirty="0" sz="1750" i="1" spc="10">
                <a:latin typeface="Arial"/>
                <a:cs typeface="Arial"/>
              </a:rPr>
              <a:t>T</a:t>
            </a:r>
            <a:r>
              <a:rPr baseline="-21739" dirty="0" sz="1725" i="1" spc="15">
                <a:latin typeface="Arial"/>
                <a:cs typeface="Arial"/>
              </a:rPr>
              <a:t>1</a:t>
            </a:r>
            <a:r>
              <a:rPr baseline="-21739" dirty="0" sz="1725" i="1" spc="217">
                <a:latin typeface="Arial"/>
                <a:cs typeface="Arial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(or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T</a:t>
            </a:r>
            <a:r>
              <a:rPr baseline="-21739" dirty="0" sz="1725" i="1" spc="7">
                <a:latin typeface="Arial"/>
                <a:cs typeface="Arial"/>
              </a:rPr>
              <a:t>f</a:t>
            </a:r>
            <a:r>
              <a:rPr dirty="0" sz="1750" spc="5">
                <a:latin typeface="Microsoft Sans Serif"/>
                <a:cs typeface="Microsoft Sans Serif"/>
              </a:rPr>
              <a:t>)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=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1.67</a:t>
            </a:r>
            <a:r>
              <a:rPr dirty="0" sz="1750" spc="10">
                <a:latin typeface="Microsoft Sans Serif"/>
                <a:cs typeface="Microsoft Sans Serif"/>
              </a:rPr>
              <a:t> (t</a:t>
            </a:r>
            <a:r>
              <a:rPr baseline="-21739" dirty="0" sz="1725" spc="15">
                <a:latin typeface="Microsoft Sans Serif"/>
                <a:cs typeface="Microsoft Sans Serif"/>
              </a:rPr>
              <a:t>90%</a:t>
            </a:r>
            <a:r>
              <a:rPr baseline="-21739" dirty="0" sz="1725" spc="240">
                <a:latin typeface="Microsoft Sans Serif"/>
                <a:cs typeface="Microsoft Sans Serif"/>
              </a:rPr>
              <a:t> </a:t>
            </a:r>
            <a:r>
              <a:rPr dirty="0" sz="1750" spc="465">
                <a:latin typeface="Microsoft Sans Serif"/>
                <a:cs typeface="Microsoft Sans Serif"/>
              </a:rPr>
              <a:t>–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t</a:t>
            </a:r>
            <a:r>
              <a:rPr baseline="-21739" dirty="0" sz="1725" spc="15">
                <a:latin typeface="Microsoft Sans Serif"/>
                <a:cs typeface="Microsoft Sans Serif"/>
              </a:rPr>
              <a:t>30%</a:t>
            </a:r>
            <a:r>
              <a:rPr dirty="0" sz="1750" spc="10">
                <a:latin typeface="Microsoft Sans Serif"/>
                <a:cs typeface="Microsoft Sans Serif"/>
              </a:rPr>
              <a:t>) </a:t>
            </a:r>
            <a:r>
              <a:rPr dirty="0" sz="1750" spc="10">
                <a:latin typeface="MS UI Gothic"/>
                <a:cs typeface="MS UI Gothic"/>
              </a:rPr>
              <a:t>±</a:t>
            </a:r>
            <a:r>
              <a:rPr dirty="0" sz="1750" spc="-65">
                <a:latin typeface="MS UI Gothic"/>
                <a:cs typeface="MS UI Gothic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30%</a:t>
            </a:r>
            <a:endParaRPr sz="1750">
              <a:latin typeface="Microsoft Sans Serif"/>
              <a:cs typeface="Microsoft Sans Serif"/>
            </a:endParaRPr>
          </a:p>
          <a:p>
            <a:pPr marL="480059">
              <a:lnSpc>
                <a:spcPct val="100000"/>
              </a:lnSpc>
              <a:spcBef>
                <a:spcPts val="1070"/>
              </a:spcBef>
              <a:tabLst>
                <a:tab algn="l" pos="862965"/>
              </a:tabLst>
            </a:pPr>
            <a:r>
              <a:rPr dirty="0" sz="1750" spc="465">
                <a:solidFill>
                  <a:srgbClr val="0070BF"/>
                </a:solidFill>
                <a:latin typeface="Microsoft Sans Serif"/>
                <a:cs typeface="Microsoft Sans Serif"/>
              </a:rPr>
              <a:t>–	</a:t>
            </a:r>
            <a:r>
              <a:rPr dirty="0" sz="1750" i="1" spc="10">
                <a:latin typeface="Arial"/>
                <a:cs typeface="Arial"/>
              </a:rPr>
              <a:t>T</a:t>
            </a:r>
            <a:r>
              <a:rPr baseline="-21739" dirty="0" sz="1725" i="1" spc="15">
                <a:latin typeface="Arial"/>
                <a:cs typeface="Arial"/>
              </a:rPr>
              <a:t>2</a:t>
            </a:r>
            <a:r>
              <a:rPr baseline="-21739" dirty="0" sz="1725" i="1" spc="209">
                <a:latin typeface="Arial"/>
                <a:cs typeface="Arial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(or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i="1" spc="5">
                <a:latin typeface="Arial"/>
                <a:cs typeface="Arial"/>
              </a:rPr>
              <a:t>T</a:t>
            </a:r>
            <a:r>
              <a:rPr baseline="-21739" dirty="0" sz="1725" i="1" spc="7">
                <a:latin typeface="Arial"/>
                <a:cs typeface="Arial"/>
              </a:rPr>
              <a:t>t</a:t>
            </a:r>
            <a:r>
              <a:rPr dirty="0" sz="1750" spc="5">
                <a:latin typeface="Microsoft Sans Serif"/>
                <a:cs typeface="Microsoft Sans Serif"/>
              </a:rPr>
              <a:t>)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=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T</a:t>
            </a:r>
            <a:r>
              <a:rPr baseline="-21739" dirty="0" sz="1725" spc="15">
                <a:latin typeface="Microsoft Sans Serif"/>
                <a:cs typeface="Microsoft Sans Serif"/>
              </a:rPr>
              <a:t>2</a:t>
            </a:r>
            <a:r>
              <a:rPr baseline="-21739" dirty="0" sz="1725" spc="232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S UI Gothic"/>
                <a:cs typeface="MS UI Gothic"/>
              </a:rPr>
              <a:t>±</a:t>
            </a:r>
            <a:r>
              <a:rPr dirty="0" sz="1750" spc="-55">
                <a:latin typeface="MS UI Gothic"/>
                <a:cs typeface="MS UI Gothic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20%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32" name="object 6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7</a:t>
            </a:fld>
          </a:p>
        </p:txBody>
      </p:sp>
      <p:sp>
        <p:nvSpPr>
          <p:cNvPr id="1048633" name="object 5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75336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85">
                <a:solidFill>
                  <a:srgbClr val="0064BC"/>
                </a:solidFill>
              </a:rPr>
              <a:t> </a:t>
            </a:r>
            <a:r>
              <a:rPr dirty="0" sz="2650" spc="-35">
                <a:solidFill>
                  <a:srgbClr val="0064BC"/>
                </a:solidFill>
              </a:rPr>
              <a:t>Voltages</a:t>
            </a:r>
            <a:endParaRPr sz="2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2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35" name="object 3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36" name="object 4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75336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85">
                <a:solidFill>
                  <a:srgbClr val="0064BC"/>
                </a:solidFill>
              </a:rPr>
              <a:t> </a:t>
            </a:r>
            <a:r>
              <a:rPr dirty="0" sz="2650" spc="-35">
                <a:solidFill>
                  <a:srgbClr val="0064BC"/>
                </a:solidFill>
              </a:rPr>
              <a:t>Voltages</a:t>
            </a:r>
            <a:endParaRPr sz="2650"/>
          </a:p>
        </p:txBody>
      </p:sp>
      <p:grpSp>
        <p:nvGrpSpPr>
          <p:cNvPr id="67" name="object 5"/>
          <p:cNvGrpSpPr/>
          <p:nvPr/>
        </p:nvGrpSpPr>
        <p:grpSpPr>
          <a:xfrm>
            <a:off x="795083" y="1612225"/>
            <a:ext cx="8590915" cy="4768215"/>
            <a:chOff x="795083" y="1612225"/>
            <a:chExt cx="8590915" cy="4768215"/>
          </a:xfrm>
        </p:grpSpPr>
        <p:pic>
          <p:nvPicPr>
            <p:cNvPr id="2097155" name="object 6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5083" y="1612225"/>
              <a:ext cx="8590406" cy="4767954"/>
            </a:xfrm>
            <a:prstGeom prst="rect"/>
          </p:spPr>
        </p:pic>
        <p:sp>
          <p:nvSpPr>
            <p:cNvPr id="1048637" name="object 7"/>
            <p:cNvSpPr/>
            <p:nvPr/>
          </p:nvSpPr>
          <p:spPr>
            <a:xfrm>
              <a:off x="1299971" y="4401311"/>
              <a:ext cx="125095" cy="32384"/>
            </a:xfrm>
            <a:custGeom>
              <a:avLst/>
              <a:ahLst/>
              <a:rect l="l" t="t" r="r" b="b"/>
              <a:pathLst>
                <a:path w="125094" h="32385">
                  <a:moveTo>
                    <a:pt x="124968" y="32004"/>
                  </a:moveTo>
                  <a:lnTo>
                    <a:pt x="0" y="32004"/>
                  </a:lnTo>
                  <a:lnTo>
                    <a:pt x="0" y="0"/>
                  </a:lnTo>
                  <a:lnTo>
                    <a:pt x="124968" y="0"/>
                  </a:lnTo>
                  <a:lnTo>
                    <a:pt x="124968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6" name="object 8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519427" y="4357115"/>
              <a:ext cx="99060" cy="120396"/>
            </a:xfrm>
            <a:prstGeom prst="rect"/>
          </p:spPr>
        </p:pic>
      </p:grpSp>
      <p:sp>
        <p:nvSpPr>
          <p:cNvPr id="1048638" name="object 9"/>
          <p:cNvSpPr txBox="1"/>
          <p:nvPr/>
        </p:nvSpPr>
        <p:spPr>
          <a:xfrm>
            <a:off x="855986" y="4242330"/>
            <a:ext cx="376555" cy="32766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1950" spc="20">
                <a:solidFill>
                  <a:srgbClr val="0070BF"/>
                </a:solidFill>
                <a:latin typeface="Arial"/>
                <a:cs typeface="Arial"/>
              </a:rPr>
              <a:t>0</a:t>
            </a:r>
            <a:r>
              <a:rPr b="1" dirty="0" sz="1950" spc="10">
                <a:solidFill>
                  <a:srgbClr val="0070BF"/>
                </a:solidFill>
                <a:latin typeface="Arial"/>
                <a:cs typeface="Arial"/>
              </a:rPr>
              <a:t>.1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48639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8</a:t>
            </a:fld>
          </a:p>
        </p:txBody>
      </p:sp>
      <p:sp>
        <p:nvSpPr>
          <p:cNvPr id="1048640" name="object 10"/>
          <p:cNvSpPr txBox="1"/>
          <p:nvPr/>
        </p:nvSpPr>
        <p:spPr>
          <a:xfrm>
            <a:off x="1766267" y="4242330"/>
            <a:ext cx="207010" cy="32766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1950" spc="20">
                <a:solidFill>
                  <a:srgbClr val="0070BF"/>
                </a:solidFill>
                <a:latin typeface="Arial"/>
                <a:cs typeface="Arial"/>
              </a:rPr>
              <a:t>A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86754" y="3470071"/>
            <a:ext cx="166804" cy="250014"/>
          </a:xfrm>
          <a:prstGeom prst="rect"/>
        </p:spPr>
      </p:pic>
      <p:sp>
        <p:nvSpPr>
          <p:cNvPr id="1048641" name="object 3"/>
          <p:cNvSpPr/>
          <p:nvPr/>
        </p:nvSpPr>
        <p:spPr>
          <a:xfrm>
            <a:off x="969284" y="3470071"/>
            <a:ext cx="7605395" cy="250190"/>
          </a:xfrm>
          <a:custGeom>
            <a:avLst/>
            <a:ahLst/>
            <a:rect l="l" t="t" r="r" b="b"/>
            <a:pathLst>
              <a:path w="7605395" h="250189">
                <a:moveTo>
                  <a:pt x="7560724" y="0"/>
                </a:moveTo>
                <a:lnTo>
                  <a:pt x="44197" y="0"/>
                </a:lnTo>
                <a:lnTo>
                  <a:pt x="19643" y="34888"/>
                </a:lnTo>
                <a:lnTo>
                  <a:pt x="4910" y="77914"/>
                </a:lnTo>
                <a:lnTo>
                  <a:pt x="0" y="125007"/>
                </a:lnTo>
                <a:lnTo>
                  <a:pt x="4910" y="172100"/>
                </a:lnTo>
                <a:lnTo>
                  <a:pt x="19643" y="215125"/>
                </a:lnTo>
                <a:lnTo>
                  <a:pt x="44197" y="250014"/>
                </a:lnTo>
                <a:lnTo>
                  <a:pt x="7560724" y="250014"/>
                </a:lnTo>
                <a:lnTo>
                  <a:pt x="7585278" y="215125"/>
                </a:lnTo>
                <a:lnTo>
                  <a:pt x="7600010" y="172100"/>
                </a:lnTo>
                <a:lnTo>
                  <a:pt x="7604921" y="125007"/>
                </a:lnTo>
                <a:lnTo>
                  <a:pt x="7600010" y="77914"/>
                </a:lnTo>
                <a:lnTo>
                  <a:pt x="7585278" y="34888"/>
                </a:lnTo>
                <a:lnTo>
                  <a:pt x="756072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2" name="object 4"/>
          <p:cNvSpPr/>
          <p:nvPr/>
        </p:nvSpPr>
        <p:spPr>
          <a:xfrm>
            <a:off x="3023594" y="3067743"/>
            <a:ext cx="6365240" cy="250190"/>
          </a:xfrm>
          <a:custGeom>
            <a:avLst/>
            <a:ahLst/>
            <a:rect l="l" t="t" r="r" b="b"/>
            <a:pathLst>
              <a:path w="6365240" h="250189">
                <a:moveTo>
                  <a:pt x="6320509" y="0"/>
                </a:moveTo>
                <a:lnTo>
                  <a:pt x="44196" y="0"/>
                </a:lnTo>
                <a:lnTo>
                  <a:pt x="19642" y="34888"/>
                </a:lnTo>
                <a:lnTo>
                  <a:pt x="4910" y="77913"/>
                </a:lnTo>
                <a:lnTo>
                  <a:pt x="0" y="125006"/>
                </a:lnTo>
                <a:lnTo>
                  <a:pt x="4910" y="172099"/>
                </a:lnTo>
                <a:lnTo>
                  <a:pt x="19642" y="215124"/>
                </a:lnTo>
                <a:lnTo>
                  <a:pt x="44196" y="250013"/>
                </a:lnTo>
                <a:lnTo>
                  <a:pt x="6320509" y="250013"/>
                </a:lnTo>
                <a:lnTo>
                  <a:pt x="6345062" y="215124"/>
                </a:lnTo>
                <a:lnTo>
                  <a:pt x="6359795" y="172099"/>
                </a:lnTo>
                <a:lnTo>
                  <a:pt x="6364706" y="125006"/>
                </a:lnTo>
                <a:lnTo>
                  <a:pt x="6359795" y="77913"/>
                </a:lnTo>
                <a:lnTo>
                  <a:pt x="6345062" y="34888"/>
                </a:lnTo>
                <a:lnTo>
                  <a:pt x="6320509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3" name="object 5"/>
          <p:cNvSpPr/>
          <p:nvPr/>
        </p:nvSpPr>
        <p:spPr>
          <a:xfrm>
            <a:off x="630936" y="65105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3"/>
                </a:moveTo>
                <a:lnTo>
                  <a:pt x="0" y="70103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3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44" name="object 6"/>
          <p:cNvSpPr/>
          <p:nvPr/>
        </p:nvSpPr>
        <p:spPr>
          <a:xfrm>
            <a:off x="630936" y="1367028"/>
            <a:ext cx="8787765" cy="70485"/>
          </a:xfrm>
          <a:custGeom>
            <a:avLst/>
            <a:ahLst/>
            <a:rect l="l" t="t" r="r" b="b"/>
            <a:pathLst>
              <a:path w="8787765" h="70484">
                <a:moveTo>
                  <a:pt x="8787384" y="70104"/>
                </a:moveTo>
                <a:lnTo>
                  <a:pt x="0" y="70104"/>
                </a:lnTo>
                <a:lnTo>
                  <a:pt x="0" y="0"/>
                </a:lnTo>
                <a:lnTo>
                  <a:pt x="8787384" y="0"/>
                </a:lnTo>
                <a:lnTo>
                  <a:pt x="8787384" y="70104"/>
                </a:lnTo>
                <a:close/>
              </a:path>
            </a:pathLst>
          </a:custGeom>
          <a:solidFill>
            <a:srgbClr val="0064BC"/>
          </a:solidFill>
        </p:spPr>
        <p:txBody>
          <a:bodyPr bIns="0" lIns="0" rIns="0" rtlCol="0" tIns="0" wrap="square"/>
          <a:p/>
        </p:txBody>
      </p:sp>
      <p:sp>
        <p:nvSpPr>
          <p:cNvPr id="1048645" name="object 7"/>
          <p:cNvSpPr txBox="1"/>
          <p:nvPr/>
        </p:nvSpPr>
        <p:spPr>
          <a:xfrm>
            <a:off x="618250" y="1693273"/>
            <a:ext cx="8738870" cy="2713990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indent="-382905" marL="394970">
              <a:lnSpc>
                <a:spcPct val="100000"/>
              </a:lnSpc>
              <a:spcBef>
                <a:spcPts val="1165"/>
              </a:spcBef>
              <a:buClr>
                <a:srgbClr val="0070BF"/>
              </a:buClr>
              <a:buChar char="•"/>
              <a:tabLst>
                <a:tab algn="l" pos="394970"/>
                <a:tab algn="l" pos="395605"/>
              </a:tabLst>
            </a:pPr>
            <a:r>
              <a:rPr dirty="0" sz="1750">
                <a:latin typeface="Microsoft Sans Serif"/>
                <a:cs typeface="Microsoft Sans Serif"/>
              </a:rPr>
              <a:t>Impulse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voltages</a:t>
            </a:r>
            <a:r>
              <a:rPr dirty="0" sz="1750" spc="-2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are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of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two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types,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65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>
                <a:latin typeface="Microsoft Sans Serif"/>
                <a:cs typeface="Microsoft Sans Serif"/>
              </a:rPr>
              <a:t>Full-impulse</a:t>
            </a:r>
            <a:r>
              <a:rPr dirty="0" sz="1750" spc="-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wave</a:t>
            </a:r>
            <a:endParaRPr sz="1750">
              <a:latin typeface="Microsoft Sans Serif"/>
              <a:cs typeface="Microsoft Sans Serif"/>
            </a:endParaRPr>
          </a:p>
          <a:p>
            <a:pPr indent="-383540" lvl="1" marL="768350">
              <a:lnSpc>
                <a:spcPct val="100000"/>
              </a:lnSpc>
              <a:spcBef>
                <a:spcPts val="1070"/>
              </a:spcBef>
              <a:buClr>
                <a:srgbClr val="0070BF"/>
              </a:buClr>
              <a:buChar char="-"/>
              <a:tabLst>
                <a:tab algn="l" pos="768350"/>
                <a:tab algn="l" pos="768985"/>
              </a:tabLst>
            </a:pPr>
            <a:r>
              <a:rPr dirty="0" sz="1750" spc="5">
                <a:latin typeface="Microsoft Sans Serif"/>
                <a:cs typeface="Microsoft Sans Serif"/>
              </a:rPr>
              <a:t>Chopped</a:t>
            </a:r>
            <a:r>
              <a:rPr dirty="0" sz="1750" spc="-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wave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>
              <a:lnSpc>
                <a:spcPct val="100000"/>
              </a:lnSpc>
              <a:spcBef>
                <a:spcPts val="1070"/>
              </a:spcBef>
              <a:buFont typeface="Microsoft Sans Serif"/>
              <a:buChar char="•"/>
              <a:tabLst>
                <a:tab algn="l" pos="394970"/>
                <a:tab algn="l" pos="395605"/>
              </a:tabLst>
            </a:pPr>
            <a:r>
              <a:rPr b="1" dirty="0" sz="1750">
                <a:solidFill>
                  <a:srgbClr val="0070BF"/>
                </a:solidFill>
                <a:latin typeface="Arial"/>
                <a:cs typeface="Arial"/>
              </a:rPr>
              <a:t>Full</a:t>
            </a:r>
            <a:r>
              <a:rPr b="1" dirty="0" sz="1750" spc="-5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impulse</a:t>
            </a:r>
            <a:r>
              <a:rPr b="1" dirty="0" sz="1750" spc="-2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wave: </a:t>
            </a:r>
            <a:r>
              <a:rPr dirty="0" sz="1750">
                <a:latin typeface="Microsoft Sans Serif"/>
                <a:cs typeface="Microsoft Sans Serif"/>
              </a:rPr>
              <a:t>develops</a:t>
            </a:r>
            <a:r>
              <a:rPr dirty="0" sz="1750" spc="-5">
                <a:latin typeface="Microsoft Sans Serif"/>
                <a:cs typeface="Microsoft Sans Serif"/>
              </a:rPr>
              <a:t> its</a:t>
            </a:r>
            <a:r>
              <a:rPr dirty="0" sz="1750" spc="3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complete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waveshape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without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flashover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or</a:t>
            </a:r>
            <a:r>
              <a:rPr dirty="0" sz="1750" spc="4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puncture</a:t>
            </a:r>
            <a:endParaRPr sz="1750">
              <a:latin typeface="Microsoft Sans Serif"/>
              <a:cs typeface="Microsoft Sans Serif"/>
            </a:endParaRPr>
          </a:p>
          <a:p>
            <a:pPr indent="-382905" marL="394970" marR="224154">
              <a:lnSpc>
                <a:spcPct val="150900"/>
              </a:lnSpc>
              <a:buFont typeface="Microsoft Sans Serif"/>
              <a:buChar char="•"/>
              <a:tabLst>
                <a:tab algn="l" pos="394970"/>
                <a:tab algn="l" pos="395605"/>
              </a:tabLst>
            </a:pPr>
            <a:r>
              <a:rPr b="1" dirty="0" sz="1750" spc="5">
                <a:solidFill>
                  <a:srgbClr val="0070BF"/>
                </a:solidFill>
                <a:latin typeface="Arial"/>
                <a:cs typeface="Arial"/>
              </a:rPr>
              <a:t>Chopped</a:t>
            </a:r>
            <a:r>
              <a:rPr b="1" dirty="0" sz="1750" spc="-3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b="1" dirty="0" sz="1750" spc="10">
                <a:solidFill>
                  <a:srgbClr val="0070BF"/>
                </a:solidFill>
                <a:latin typeface="Arial"/>
                <a:cs typeface="Arial"/>
              </a:rPr>
              <a:t>wave:</a:t>
            </a:r>
            <a:r>
              <a:rPr b="1" dirty="0" sz="1750" spc="-20">
                <a:solidFill>
                  <a:srgbClr val="0070BF"/>
                </a:solidFill>
                <a:latin typeface="Arial"/>
                <a:cs typeface="Arial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wave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is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one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in </a:t>
            </a:r>
            <a:r>
              <a:rPr dirty="0" sz="1750">
                <a:latin typeface="Microsoft Sans Serif"/>
                <a:cs typeface="Microsoft Sans Serif"/>
              </a:rPr>
              <a:t>which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flash-over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occurs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causing the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voltage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to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fall </a:t>
            </a:r>
            <a:r>
              <a:rPr dirty="0" sz="1750" spc="-450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extremely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 spc="-20">
                <a:latin typeface="Microsoft Sans Serif"/>
                <a:cs typeface="Microsoft Sans Serif"/>
              </a:rPr>
              <a:t>rapidly.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The </a:t>
            </a:r>
            <a:r>
              <a:rPr dirty="0" sz="1750">
                <a:latin typeface="Microsoft Sans Serif"/>
                <a:cs typeface="Microsoft Sans Serif"/>
              </a:rPr>
              <a:t>rapid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fall</a:t>
            </a:r>
            <a:r>
              <a:rPr dirty="0" sz="1750" spc="1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may</a:t>
            </a:r>
            <a:r>
              <a:rPr dirty="0" sz="1750" spc="3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have</a:t>
            </a:r>
            <a:r>
              <a:rPr dirty="0" sz="1750" spc="-15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a</a:t>
            </a:r>
            <a:r>
              <a:rPr dirty="0" sz="1750" spc="4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very</a:t>
            </a:r>
            <a:r>
              <a:rPr dirty="0" sz="1750" spc="-5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severe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-5">
                <a:latin typeface="Microsoft Sans Serif"/>
                <a:cs typeface="Microsoft Sans Serif"/>
              </a:rPr>
              <a:t>effect</a:t>
            </a:r>
            <a:r>
              <a:rPr dirty="0" sz="1750">
                <a:latin typeface="Microsoft Sans Serif"/>
                <a:cs typeface="Microsoft Sans Serif"/>
              </a:rPr>
              <a:t> </a:t>
            </a:r>
            <a:r>
              <a:rPr dirty="0" sz="1750" spc="10">
                <a:latin typeface="Microsoft Sans Serif"/>
                <a:cs typeface="Microsoft Sans Serif"/>
              </a:rPr>
              <a:t>on</a:t>
            </a:r>
            <a:r>
              <a:rPr dirty="0" sz="1750" spc="20">
                <a:latin typeface="Microsoft Sans Serif"/>
                <a:cs typeface="Microsoft Sans Serif"/>
              </a:rPr>
              <a:t> </a:t>
            </a:r>
            <a:r>
              <a:rPr dirty="0" sz="1750" spc="5">
                <a:latin typeface="Microsoft Sans Serif"/>
                <a:cs typeface="Microsoft Sans Serif"/>
              </a:rPr>
              <a:t>power</a:t>
            </a:r>
            <a:r>
              <a:rPr dirty="0" sz="1750" spc="1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system </a:t>
            </a:r>
            <a:r>
              <a:rPr dirty="0" sz="1750" spc="5">
                <a:latin typeface="Microsoft Sans Serif"/>
                <a:cs typeface="Microsoft Sans Serif"/>
              </a:rPr>
              <a:t> </a:t>
            </a:r>
            <a:r>
              <a:rPr dirty="0" sz="1750">
                <a:latin typeface="Microsoft Sans Serif"/>
                <a:cs typeface="Microsoft Sans Serif"/>
              </a:rPr>
              <a:t>equipment.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4864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2700">
              <a:lnSpc>
                <a:spcPct val="100000"/>
              </a:lnSpc>
            </a:pPr>
            <a:r>
              <a:rPr dirty="0" spc="-5"/>
              <a:t>Page</a:t>
            </a:r>
            <a:r>
              <a:rPr dirty="0" spc="-70"/>
              <a:t> </a:t>
            </a:r>
            <a:fld id="{81D60167-4931-47E6-BA6A-407CBD079E47}" type="slidenum">
              <a:rPr dirty="0"/>
              <a:t>9</a:t>
            </a:fld>
          </a:p>
        </p:txBody>
      </p:sp>
      <p:sp>
        <p:nvSpPr>
          <p:cNvPr id="1048647" name="object 8"/>
          <p:cNvSpPr txBox="1">
            <a:spLocks noGrp="1"/>
          </p:cNvSpPr>
          <p:nvPr>
            <p:ph type="title"/>
          </p:nvPr>
        </p:nvSpPr>
        <p:spPr>
          <a:xfrm>
            <a:off x="618242" y="628883"/>
            <a:ext cx="2753360" cy="392430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0064BC"/>
                </a:solidFill>
              </a:rPr>
              <a:t>Impulse</a:t>
            </a:r>
            <a:r>
              <a:rPr dirty="0" sz="2650" spc="-85">
                <a:solidFill>
                  <a:srgbClr val="0064BC"/>
                </a:solidFill>
              </a:rPr>
              <a:t> </a:t>
            </a:r>
            <a:r>
              <a:rPr dirty="0" sz="2650" spc="-35">
                <a:solidFill>
                  <a:srgbClr val="0064BC"/>
                </a:solidFill>
              </a:rPr>
              <a:t>Voltages</a:t>
            </a:r>
            <a:endParaRPr sz="26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Microsoft PowerPoint - Lec-17-19 (Impulse-Generation).ppt  -  Compatibility Mode</dc:title>
  <dc:creator>Afzal</dc:creator>
  <dcterms:created xsi:type="dcterms:W3CDTF">2023-02-05T20:24:56Z</dcterms:created>
  <dcterms:modified xsi:type="dcterms:W3CDTF">2023-04-06T23:14:40Z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2022-03-23T00:00:00Z</vt:filetime>
  </property>
  <property fmtid="{D5CDD505-2E9C-101B-9397-08002B2CF9AE}" pid="3" name="LastSaved">
    <vt:filetime>2023-02-06T00:00:00Z</vt:filetime>
  </property>
</Properties>
</file>