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y="7772400" cx="10058400"/>
  <p:notesSz cx="10058400" cy="77724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tableStyles" Target="tableStyle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6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6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6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51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5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5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75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#</a:t>
            </a:fld>
            <a:r>
              <a:rPr dirty="0"/>
              <a:t>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395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175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10485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#</a:t>
            </a:fld>
            <a:r>
              <a:rPr dirty="0"/>
              <a:t>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395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756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57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5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5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76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#</a:t>
            </a:fld>
            <a:r>
              <a:rPr dirty="0"/>
              <a:t>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395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639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0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41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#</a:t>
            </a:fld>
            <a:r>
              <a:rPr dirty="0"/>
              <a:t>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Blank">
    <p:bg>
      <p:bgPr>
        <a:solidFill>
          <a:schemeClr val="bg1"/>
        </a:solidFill>
      </p:bgPr>
    </p:bg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#</a:t>
            </a:fld>
            <a:r>
              <a:rPr dirty="0"/>
              <a:t>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578" name="Holder 2"/>
          <p:cNvSpPr>
            <a:spLocks noGrp="1"/>
          </p:cNvSpPr>
          <p:nvPr>
            <p:ph type="title"/>
          </p:nvPr>
        </p:nvSpPr>
        <p:spPr>
          <a:xfrm>
            <a:off x="649311" y="3338548"/>
            <a:ext cx="8759776" cy="62928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395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79" name="Holder 3"/>
          <p:cNvSpPr>
            <a:spLocks noGrp="1"/>
          </p:cNvSpPr>
          <p:nvPr>
            <p:ph type="body" idx="1"/>
          </p:nvPr>
        </p:nvSpPr>
        <p:spPr>
          <a:xfrm>
            <a:off x="574017" y="1693273"/>
            <a:ext cx="8910364" cy="163512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75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1048580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1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2" name="Holder 6"/>
          <p:cNvSpPr>
            <a:spLocks noGrp="1"/>
          </p:cNvSpPr>
          <p:nvPr>
            <p:ph type="sldNum" sz="quarter" idx="7"/>
          </p:nvPr>
        </p:nvSpPr>
        <p:spPr>
          <a:xfrm>
            <a:off x="8885963" y="6939382"/>
            <a:ext cx="577850" cy="18224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#</a:t>
            </a:fld>
            <a:r>
              <a:rPr dirty="0"/>
              <a:t>0</a:t>
            </a: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jpeg"/><Relationship Id="rId3" Type="http://schemas.openxmlformats.org/officeDocument/2006/relationships/image" Target="../media/image26.jpe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jpeg"/><Relationship Id="rId3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jpeg"/><Relationship Id="rId3" Type="http://schemas.openxmlformats.org/officeDocument/2006/relationships/image" Target="../media/image33.jpe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image" Target="../media/image36.jpeg"/><Relationship Id="rId3" Type="http://schemas.openxmlformats.org/officeDocument/2006/relationships/image" Target="../media/image37.jpe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image" Target="../media/image39.jpeg"/><Relationship Id="rId3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image" Target="../media/image41.jpeg"/><Relationship Id="rId3" Type="http://schemas.openxmlformats.org/officeDocument/2006/relationships/image" Target="../media/image42.jpeg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image" Target="../media/image44.jpeg"/><Relationship Id="rId3" Type="http://schemas.openxmlformats.org/officeDocument/2006/relationships/image" Target="../media/image45.jpeg"/><Relationship Id="rId4" Type="http://schemas.openxmlformats.org/officeDocument/2006/relationships/image" Target="../media/image46.jpeg"/><Relationship Id="rId5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47.jpeg"/><Relationship Id="rId2" Type="http://schemas.openxmlformats.org/officeDocument/2006/relationships/image" Target="../media/image48.jpeg"/><Relationship Id="rId3" Type="http://schemas.openxmlformats.org/officeDocument/2006/relationships/image" Target="../media/image49.jpeg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51.jpeg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52.jpeg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53.jpeg"/><Relationship Id="rId2" Type="http://schemas.openxmlformats.org/officeDocument/2006/relationships/image" Target="../media/image54.jpeg"/><Relationship Id="rId3" Type="http://schemas.openxmlformats.org/officeDocument/2006/relationships/slideLayout" Target="../slideLayouts/slideLayout4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55.jpeg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56.jpeg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object 2"/>
          <p:cNvSpPr txBox="1"/>
          <p:nvPr/>
        </p:nvSpPr>
        <p:spPr>
          <a:xfrm>
            <a:off x="448056" y="1999488"/>
            <a:ext cx="9161145" cy="3247390"/>
          </a:xfrm>
          <a:prstGeom prst="rect"/>
          <a:solidFill>
            <a:srgbClr val="0064BC"/>
          </a:solidFill>
        </p:spPr>
        <p:txBody>
          <a:bodyPr bIns="0" lIns="0" rIns="0" rtlCol="0" tIns="1270" vert="horz" wrap="square">
            <a:spAutoFit/>
          </a:bodyPr>
          <a:p>
            <a:pPr>
              <a:lnSpc>
                <a:spcPct val="100000"/>
              </a:lnSpc>
              <a:spcBef>
                <a:spcPts val="10"/>
              </a:spcBef>
            </a:pPr>
            <a:endParaRPr sz="5750">
              <a:latin typeface="Times New Roman"/>
              <a:cs typeface="Times New Roman"/>
            </a:endParaRPr>
          </a:p>
          <a:p>
            <a:pPr algn="ctr" marR="11430">
              <a:lnSpc>
                <a:spcPct val="100000"/>
              </a:lnSpc>
            </a:pPr>
            <a:r>
              <a:rPr b="1" dirty="0" sz="3950" spc="5">
                <a:solidFill>
                  <a:srgbClr val="FFFFFF"/>
                </a:solidFill>
                <a:latin typeface="Arial"/>
                <a:cs typeface="Arial"/>
              </a:rPr>
              <a:t>EE450:</a:t>
            </a:r>
            <a:r>
              <a:rPr b="1" dirty="0" sz="395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395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b="1" dirty="0" sz="39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3950" spc="-35">
                <a:solidFill>
                  <a:srgbClr val="FFFFFF"/>
                </a:solidFill>
                <a:latin typeface="Arial"/>
                <a:cs typeface="Arial"/>
              </a:rPr>
              <a:t>Voltage</a:t>
            </a:r>
            <a:r>
              <a:rPr b="1" dirty="0" sz="395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395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3950">
              <a:latin typeface="Arial"/>
              <a:cs typeface="Arial"/>
            </a:endParaRPr>
          </a:p>
          <a:p>
            <a:pPr algn="ctr" marR="10795">
              <a:lnSpc>
                <a:spcPct val="100000"/>
              </a:lnSpc>
              <a:spcBef>
                <a:spcPts val="25"/>
              </a:spcBef>
            </a:pPr>
            <a:r>
              <a:rPr dirty="0" sz="2650" spc="-10">
                <a:solidFill>
                  <a:srgbClr val="FFFFFF"/>
                </a:solidFill>
                <a:latin typeface="Times New Roman"/>
                <a:cs typeface="Times New Roman"/>
              </a:rPr>
              <a:t>Lecture</a:t>
            </a:r>
            <a:r>
              <a:rPr dirty="0" sz="26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50" spc="-10">
                <a:solidFill>
                  <a:srgbClr val="FFFFFF"/>
                </a:solidFill>
                <a:latin typeface="Times New Roman"/>
                <a:cs typeface="Times New Roman"/>
              </a:rPr>
              <a:t>14-15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>
              <a:latin typeface="Times New Roman"/>
              <a:cs typeface="Times New Roman"/>
            </a:endParaRPr>
          </a:p>
          <a:p>
            <a:pPr indent="937260" marL="2018664" marR="2104390">
              <a:lnSpc>
                <a:spcPts val="3060"/>
              </a:lnSpc>
              <a:spcBef>
                <a:spcPts val="5"/>
              </a:spcBef>
            </a:pP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object 2"/>
          <p:cNvGrpSpPr/>
          <p:nvPr/>
        </p:nvGrpSpPr>
        <p:grpSpPr>
          <a:xfrm>
            <a:off x="624839" y="1757172"/>
            <a:ext cx="8798560" cy="4559935"/>
            <a:chOff x="624839" y="1757172"/>
            <a:chExt cx="8798560" cy="4559935"/>
          </a:xfrm>
        </p:grpSpPr>
        <p:pic>
          <p:nvPicPr>
            <p:cNvPr id="2097152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24839" y="1757172"/>
              <a:ext cx="8798051" cy="4559808"/>
            </a:xfrm>
            <a:prstGeom prst="rect"/>
          </p:spPr>
        </p:pic>
        <p:pic>
          <p:nvPicPr>
            <p:cNvPr id="2097153" name="object 4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2490216" y="3357372"/>
              <a:ext cx="269748" cy="531875"/>
            </a:xfrm>
            <a:prstGeom prst="rect"/>
          </p:spPr>
        </p:pic>
      </p:grpSp>
      <p:sp>
        <p:nvSpPr>
          <p:cNvPr id="1048642" name="object 5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5080635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Generation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High</a:t>
            </a:r>
            <a:r>
              <a:rPr dirty="0" sz="2650" spc="-45">
                <a:solidFill>
                  <a:srgbClr val="0064BC"/>
                </a:solidFill>
              </a:rPr>
              <a:t> </a:t>
            </a:r>
            <a:r>
              <a:rPr dirty="0" sz="2650">
                <a:solidFill>
                  <a:srgbClr val="0064BC"/>
                </a:solidFill>
              </a:rPr>
              <a:t>DC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35">
                <a:solidFill>
                  <a:srgbClr val="0064BC"/>
                </a:solidFill>
              </a:rPr>
              <a:t>Voltages</a:t>
            </a:r>
            <a:endParaRPr sz="2650"/>
          </a:p>
        </p:txBody>
      </p:sp>
      <p:sp>
        <p:nvSpPr>
          <p:cNvPr id="1048643" name="object 6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r>
              <a:rPr dirty="0"/>
              <a:t>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2"/>
          <p:cNvSpPr/>
          <p:nvPr/>
        </p:nvSpPr>
        <p:spPr>
          <a:xfrm>
            <a:off x="1299972" y="1513332"/>
            <a:ext cx="396240" cy="250190"/>
          </a:xfrm>
          <a:custGeom>
            <a:avLst/>
            <a:ahLst/>
            <a:rect l="l" t="t" r="r" b="b"/>
            <a:pathLst>
              <a:path w="396239" h="250189">
                <a:moveTo>
                  <a:pt x="7620" y="25400"/>
                </a:moveTo>
                <a:lnTo>
                  <a:pt x="3048" y="21590"/>
                </a:lnTo>
                <a:lnTo>
                  <a:pt x="1524" y="17780"/>
                </a:lnTo>
                <a:lnTo>
                  <a:pt x="0" y="11430"/>
                </a:lnTo>
                <a:lnTo>
                  <a:pt x="1524" y="6350"/>
                </a:lnTo>
                <a:lnTo>
                  <a:pt x="6095" y="3810"/>
                </a:lnTo>
                <a:lnTo>
                  <a:pt x="9144" y="2540"/>
                </a:lnTo>
                <a:lnTo>
                  <a:pt x="10668" y="2540"/>
                </a:lnTo>
                <a:lnTo>
                  <a:pt x="13716" y="1270"/>
                </a:lnTo>
                <a:lnTo>
                  <a:pt x="18287" y="0"/>
                </a:lnTo>
                <a:lnTo>
                  <a:pt x="36576" y="0"/>
                </a:lnTo>
                <a:lnTo>
                  <a:pt x="42672" y="2540"/>
                </a:lnTo>
                <a:lnTo>
                  <a:pt x="47244" y="3810"/>
                </a:lnTo>
                <a:lnTo>
                  <a:pt x="47244" y="5080"/>
                </a:lnTo>
                <a:lnTo>
                  <a:pt x="51816" y="6350"/>
                </a:lnTo>
                <a:lnTo>
                  <a:pt x="56387" y="10160"/>
                </a:lnTo>
                <a:lnTo>
                  <a:pt x="59436" y="11430"/>
                </a:lnTo>
                <a:lnTo>
                  <a:pt x="62483" y="13970"/>
                </a:lnTo>
                <a:lnTo>
                  <a:pt x="60960" y="13970"/>
                </a:lnTo>
                <a:lnTo>
                  <a:pt x="65532" y="16510"/>
                </a:lnTo>
                <a:lnTo>
                  <a:pt x="71628" y="21590"/>
                </a:lnTo>
                <a:lnTo>
                  <a:pt x="18287" y="21590"/>
                </a:lnTo>
                <a:lnTo>
                  <a:pt x="19050" y="22225"/>
                </a:lnTo>
                <a:lnTo>
                  <a:pt x="16764" y="24130"/>
                </a:lnTo>
                <a:lnTo>
                  <a:pt x="12191" y="24130"/>
                </a:lnTo>
                <a:lnTo>
                  <a:pt x="7620" y="25400"/>
                </a:lnTo>
                <a:close/>
              </a:path>
              <a:path w="396239" h="250189">
                <a:moveTo>
                  <a:pt x="362712" y="37464"/>
                </a:moveTo>
                <a:lnTo>
                  <a:pt x="362712" y="27940"/>
                </a:lnTo>
                <a:lnTo>
                  <a:pt x="373379" y="17780"/>
                </a:lnTo>
                <a:lnTo>
                  <a:pt x="377952" y="17780"/>
                </a:lnTo>
                <a:lnTo>
                  <a:pt x="382524" y="19050"/>
                </a:lnTo>
                <a:lnTo>
                  <a:pt x="384048" y="19050"/>
                </a:lnTo>
                <a:lnTo>
                  <a:pt x="390144" y="20320"/>
                </a:lnTo>
                <a:lnTo>
                  <a:pt x="394716" y="26670"/>
                </a:lnTo>
                <a:lnTo>
                  <a:pt x="394716" y="35560"/>
                </a:lnTo>
                <a:lnTo>
                  <a:pt x="364236" y="35560"/>
                </a:lnTo>
                <a:lnTo>
                  <a:pt x="362712" y="37464"/>
                </a:lnTo>
                <a:close/>
              </a:path>
              <a:path w="396239" h="250189">
                <a:moveTo>
                  <a:pt x="19050" y="22225"/>
                </a:moveTo>
                <a:lnTo>
                  <a:pt x="18287" y="21590"/>
                </a:lnTo>
                <a:lnTo>
                  <a:pt x="19812" y="21590"/>
                </a:lnTo>
                <a:lnTo>
                  <a:pt x="19050" y="22225"/>
                </a:lnTo>
                <a:close/>
              </a:path>
              <a:path w="396239" h="250189">
                <a:moveTo>
                  <a:pt x="21336" y="24130"/>
                </a:moveTo>
                <a:lnTo>
                  <a:pt x="19050" y="22225"/>
                </a:lnTo>
                <a:lnTo>
                  <a:pt x="19812" y="21590"/>
                </a:lnTo>
                <a:lnTo>
                  <a:pt x="21336" y="24130"/>
                </a:lnTo>
                <a:close/>
              </a:path>
              <a:path w="396239" h="250189">
                <a:moveTo>
                  <a:pt x="33528" y="27940"/>
                </a:moveTo>
                <a:lnTo>
                  <a:pt x="30479" y="25400"/>
                </a:lnTo>
                <a:lnTo>
                  <a:pt x="27432" y="24130"/>
                </a:lnTo>
                <a:lnTo>
                  <a:pt x="24383" y="24130"/>
                </a:lnTo>
                <a:lnTo>
                  <a:pt x="19812" y="21590"/>
                </a:lnTo>
                <a:lnTo>
                  <a:pt x="71628" y="21590"/>
                </a:lnTo>
                <a:lnTo>
                  <a:pt x="74676" y="24130"/>
                </a:lnTo>
                <a:lnTo>
                  <a:pt x="74676" y="25400"/>
                </a:lnTo>
                <a:lnTo>
                  <a:pt x="75946" y="26670"/>
                </a:lnTo>
                <a:lnTo>
                  <a:pt x="33528" y="26670"/>
                </a:lnTo>
                <a:lnTo>
                  <a:pt x="33528" y="27940"/>
                </a:lnTo>
                <a:close/>
              </a:path>
              <a:path w="396239" h="250189">
                <a:moveTo>
                  <a:pt x="28956" y="25400"/>
                </a:moveTo>
                <a:lnTo>
                  <a:pt x="25908" y="24130"/>
                </a:lnTo>
                <a:lnTo>
                  <a:pt x="27432" y="24130"/>
                </a:lnTo>
                <a:lnTo>
                  <a:pt x="28956" y="25400"/>
                </a:lnTo>
                <a:close/>
              </a:path>
              <a:path w="396239" h="250189">
                <a:moveTo>
                  <a:pt x="89916" y="43180"/>
                </a:moveTo>
                <a:lnTo>
                  <a:pt x="54864" y="43180"/>
                </a:lnTo>
                <a:lnTo>
                  <a:pt x="48768" y="38100"/>
                </a:lnTo>
                <a:lnTo>
                  <a:pt x="45720" y="38100"/>
                </a:lnTo>
                <a:lnTo>
                  <a:pt x="45720" y="35560"/>
                </a:lnTo>
                <a:lnTo>
                  <a:pt x="42672" y="34290"/>
                </a:lnTo>
                <a:lnTo>
                  <a:pt x="36576" y="29210"/>
                </a:lnTo>
                <a:lnTo>
                  <a:pt x="38100" y="29210"/>
                </a:lnTo>
                <a:lnTo>
                  <a:pt x="33528" y="26670"/>
                </a:lnTo>
                <a:lnTo>
                  <a:pt x="75946" y="26670"/>
                </a:lnTo>
                <a:lnTo>
                  <a:pt x="82295" y="33020"/>
                </a:lnTo>
                <a:lnTo>
                  <a:pt x="85344" y="38100"/>
                </a:lnTo>
                <a:lnTo>
                  <a:pt x="48768" y="38100"/>
                </a:lnTo>
                <a:lnTo>
                  <a:pt x="50291" y="39370"/>
                </a:lnTo>
                <a:lnTo>
                  <a:pt x="86487" y="39370"/>
                </a:lnTo>
                <a:lnTo>
                  <a:pt x="89916" y="43180"/>
                </a:lnTo>
                <a:close/>
              </a:path>
              <a:path w="396239" h="250189">
                <a:moveTo>
                  <a:pt x="362712" y="40640"/>
                </a:moveTo>
                <a:lnTo>
                  <a:pt x="362712" y="37464"/>
                </a:lnTo>
                <a:lnTo>
                  <a:pt x="364236" y="35560"/>
                </a:lnTo>
                <a:lnTo>
                  <a:pt x="362712" y="40640"/>
                </a:lnTo>
                <a:close/>
              </a:path>
              <a:path w="396239" h="250189">
                <a:moveTo>
                  <a:pt x="395224" y="40640"/>
                </a:moveTo>
                <a:lnTo>
                  <a:pt x="362712" y="40640"/>
                </a:lnTo>
                <a:lnTo>
                  <a:pt x="364236" y="35560"/>
                </a:lnTo>
                <a:lnTo>
                  <a:pt x="396240" y="35560"/>
                </a:lnTo>
                <a:lnTo>
                  <a:pt x="396240" y="38100"/>
                </a:lnTo>
                <a:lnTo>
                  <a:pt x="395224" y="40640"/>
                </a:lnTo>
                <a:close/>
              </a:path>
              <a:path w="396239" h="250189">
                <a:moveTo>
                  <a:pt x="390144" y="55880"/>
                </a:moveTo>
                <a:lnTo>
                  <a:pt x="356616" y="55880"/>
                </a:lnTo>
                <a:lnTo>
                  <a:pt x="356616" y="50800"/>
                </a:lnTo>
                <a:lnTo>
                  <a:pt x="358140" y="50800"/>
                </a:lnTo>
                <a:lnTo>
                  <a:pt x="358140" y="48260"/>
                </a:lnTo>
                <a:lnTo>
                  <a:pt x="359664" y="44450"/>
                </a:lnTo>
                <a:lnTo>
                  <a:pt x="359664" y="43180"/>
                </a:lnTo>
                <a:lnTo>
                  <a:pt x="361187" y="40640"/>
                </a:lnTo>
                <a:lnTo>
                  <a:pt x="361187" y="39370"/>
                </a:lnTo>
                <a:lnTo>
                  <a:pt x="362712" y="37464"/>
                </a:lnTo>
                <a:lnTo>
                  <a:pt x="362712" y="40640"/>
                </a:lnTo>
                <a:lnTo>
                  <a:pt x="395224" y="40640"/>
                </a:lnTo>
                <a:lnTo>
                  <a:pt x="394716" y="41910"/>
                </a:lnTo>
                <a:lnTo>
                  <a:pt x="394716" y="46990"/>
                </a:lnTo>
                <a:lnTo>
                  <a:pt x="393192" y="48260"/>
                </a:lnTo>
                <a:lnTo>
                  <a:pt x="393192" y="49530"/>
                </a:lnTo>
                <a:lnTo>
                  <a:pt x="390144" y="54610"/>
                </a:lnTo>
                <a:lnTo>
                  <a:pt x="390144" y="55880"/>
                </a:lnTo>
                <a:close/>
              </a:path>
              <a:path w="396239" h="250189">
                <a:moveTo>
                  <a:pt x="110947" y="66040"/>
                </a:moveTo>
                <a:lnTo>
                  <a:pt x="73152" y="66040"/>
                </a:lnTo>
                <a:lnTo>
                  <a:pt x="68579" y="62230"/>
                </a:lnTo>
                <a:lnTo>
                  <a:pt x="64008" y="55880"/>
                </a:lnTo>
                <a:lnTo>
                  <a:pt x="60960" y="50800"/>
                </a:lnTo>
                <a:lnTo>
                  <a:pt x="53340" y="43180"/>
                </a:lnTo>
                <a:lnTo>
                  <a:pt x="89916" y="43180"/>
                </a:lnTo>
                <a:lnTo>
                  <a:pt x="89916" y="41910"/>
                </a:lnTo>
                <a:lnTo>
                  <a:pt x="96012" y="48260"/>
                </a:lnTo>
                <a:lnTo>
                  <a:pt x="99060" y="52070"/>
                </a:lnTo>
                <a:lnTo>
                  <a:pt x="97536" y="52070"/>
                </a:lnTo>
                <a:lnTo>
                  <a:pt x="106679" y="62230"/>
                </a:lnTo>
                <a:lnTo>
                  <a:pt x="105156" y="62230"/>
                </a:lnTo>
                <a:lnTo>
                  <a:pt x="110489" y="65563"/>
                </a:lnTo>
                <a:lnTo>
                  <a:pt x="110947" y="66040"/>
                </a:lnTo>
                <a:close/>
              </a:path>
              <a:path w="396239" h="250189">
                <a:moveTo>
                  <a:pt x="388924" y="58420"/>
                </a:moveTo>
                <a:lnTo>
                  <a:pt x="355092" y="58420"/>
                </a:lnTo>
                <a:lnTo>
                  <a:pt x="356616" y="54610"/>
                </a:lnTo>
                <a:lnTo>
                  <a:pt x="356616" y="55880"/>
                </a:lnTo>
                <a:lnTo>
                  <a:pt x="390144" y="55880"/>
                </a:lnTo>
                <a:lnTo>
                  <a:pt x="388924" y="58420"/>
                </a:lnTo>
                <a:close/>
              </a:path>
              <a:path w="396239" h="250189">
                <a:moveTo>
                  <a:pt x="386334" y="67310"/>
                </a:moveTo>
                <a:lnTo>
                  <a:pt x="350520" y="67310"/>
                </a:lnTo>
                <a:lnTo>
                  <a:pt x="353568" y="62230"/>
                </a:lnTo>
                <a:lnTo>
                  <a:pt x="355092" y="57150"/>
                </a:lnTo>
                <a:lnTo>
                  <a:pt x="355092" y="58420"/>
                </a:lnTo>
                <a:lnTo>
                  <a:pt x="388924" y="58420"/>
                </a:lnTo>
                <a:lnTo>
                  <a:pt x="387096" y="62230"/>
                </a:lnTo>
                <a:lnTo>
                  <a:pt x="387858" y="62230"/>
                </a:lnTo>
                <a:lnTo>
                  <a:pt x="386334" y="67310"/>
                </a:lnTo>
                <a:close/>
              </a:path>
              <a:path w="396239" h="250189">
                <a:moveTo>
                  <a:pt x="387858" y="62230"/>
                </a:moveTo>
                <a:lnTo>
                  <a:pt x="387096" y="62230"/>
                </a:lnTo>
                <a:lnTo>
                  <a:pt x="388620" y="59690"/>
                </a:lnTo>
                <a:lnTo>
                  <a:pt x="387858" y="62230"/>
                </a:lnTo>
                <a:close/>
              </a:path>
              <a:path w="396239" h="250189">
                <a:moveTo>
                  <a:pt x="97536" y="93980"/>
                </a:moveTo>
                <a:lnTo>
                  <a:pt x="91440" y="87630"/>
                </a:lnTo>
                <a:lnTo>
                  <a:pt x="83820" y="81280"/>
                </a:lnTo>
                <a:lnTo>
                  <a:pt x="74676" y="71120"/>
                </a:lnTo>
                <a:lnTo>
                  <a:pt x="74676" y="69850"/>
                </a:lnTo>
                <a:lnTo>
                  <a:pt x="71628" y="64770"/>
                </a:lnTo>
                <a:lnTo>
                  <a:pt x="73152" y="66040"/>
                </a:lnTo>
                <a:lnTo>
                  <a:pt x="110947" y="66040"/>
                </a:lnTo>
                <a:lnTo>
                  <a:pt x="115824" y="71120"/>
                </a:lnTo>
                <a:lnTo>
                  <a:pt x="120395" y="73660"/>
                </a:lnTo>
                <a:lnTo>
                  <a:pt x="124968" y="78740"/>
                </a:lnTo>
                <a:lnTo>
                  <a:pt x="126492" y="78740"/>
                </a:lnTo>
                <a:lnTo>
                  <a:pt x="129540" y="81280"/>
                </a:lnTo>
                <a:lnTo>
                  <a:pt x="141732" y="90170"/>
                </a:lnTo>
                <a:lnTo>
                  <a:pt x="144018" y="92710"/>
                </a:lnTo>
                <a:lnTo>
                  <a:pt x="97536" y="92710"/>
                </a:lnTo>
                <a:lnTo>
                  <a:pt x="97536" y="93980"/>
                </a:lnTo>
                <a:close/>
              </a:path>
              <a:path w="396239" h="250189">
                <a:moveTo>
                  <a:pt x="111252" y="66040"/>
                </a:moveTo>
                <a:lnTo>
                  <a:pt x="110489" y="65563"/>
                </a:lnTo>
                <a:lnTo>
                  <a:pt x="109728" y="64770"/>
                </a:lnTo>
                <a:lnTo>
                  <a:pt x="111252" y="66040"/>
                </a:lnTo>
                <a:close/>
              </a:path>
              <a:path w="396239" h="250189">
                <a:moveTo>
                  <a:pt x="381000" y="78740"/>
                </a:moveTo>
                <a:lnTo>
                  <a:pt x="345948" y="78740"/>
                </a:lnTo>
                <a:lnTo>
                  <a:pt x="347472" y="73660"/>
                </a:lnTo>
                <a:lnTo>
                  <a:pt x="347472" y="72390"/>
                </a:lnTo>
                <a:lnTo>
                  <a:pt x="350520" y="66040"/>
                </a:lnTo>
                <a:lnTo>
                  <a:pt x="350520" y="67310"/>
                </a:lnTo>
                <a:lnTo>
                  <a:pt x="386334" y="67310"/>
                </a:lnTo>
                <a:lnTo>
                  <a:pt x="385572" y="69850"/>
                </a:lnTo>
                <a:lnTo>
                  <a:pt x="384048" y="71120"/>
                </a:lnTo>
                <a:lnTo>
                  <a:pt x="382524" y="76200"/>
                </a:lnTo>
                <a:lnTo>
                  <a:pt x="381000" y="78740"/>
                </a:lnTo>
                <a:close/>
              </a:path>
              <a:path w="396239" h="250189">
                <a:moveTo>
                  <a:pt x="126492" y="78740"/>
                </a:moveTo>
                <a:lnTo>
                  <a:pt x="124968" y="78740"/>
                </a:lnTo>
                <a:lnTo>
                  <a:pt x="124968" y="77470"/>
                </a:lnTo>
                <a:lnTo>
                  <a:pt x="126492" y="78740"/>
                </a:lnTo>
                <a:close/>
              </a:path>
              <a:path w="396239" h="250189">
                <a:moveTo>
                  <a:pt x="332232" y="107950"/>
                </a:moveTo>
                <a:lnTo>
                  <a:pt x="335279" y="100330"/>
                </a:lnTo>
                <a:lnTo>
                  <a:pt x="335279" y="96520"/>
                </a:lnTo>
                <a:lnTo>
                  <a:pt x="339852" y="90170"/>
                </a:lnTo>
                <a:lnTo>
                  <a:pt x="342900" y="85090"/>
                </a:lnTo>
                <a:lnTo>
                  <a:pt x="345948" y="77470"/>
                </a:lnTo>
                <a:lnTo>
                  <a:pt x="345948" y="78740"/>
                </a:lnTo>
                <a:lnTo>
                  <a:pt x="381000" y="78740"/>
                </a:lnTo>
                <a:lnTo>
                  <a:pt x="376428" y="86360"/>
                </a:lnTo>
                <a:lnTo>
                  <a:pt x="377952" y="86360"/>
                </a:lnTo>
                <a:lnTo>
                  <a:pt x="374904" y="90170"/>
                </a:lnTo>
                <a:lnTo>
                  <a:pt x="374904" y="92710"/>
                </a:lnTo>
                <a:lnTo>
                  <a:pt x="367283" y="105410"/>
                </a:lnTo>
                <a:lnTo>
                  <a:pt x="333756" y="105410"/>
                </a:lnTo>
                <a:lnTo>
                  <a:pt x="332232" y="107950"/>
                </a:lnTo>
                <a:close/>
              </a:path>
              <a:path w="396239" h="250189">
                <a:moveTo>
                  <a:pt x="230124" y="214630"/>
                </a:moveTo>
                <a:lnTo>
                  <a:pt x="224028" y="209550"/>
                </a:lnTo>
                <a:lnTo>
                  <a:pt x="214883" y="203200"/>
                </a:lnTo>
                <a:lnTo>
                  <a:pt x="207264" y="195580"/>
                </a:lnTo>
                <a:lnTo>
                  <a:pt x="202691" y="193040"/>
                </a:lnTo>
                <a:lnTo>
                  <a:pt x="196595" y="187960"/>
                </a:lnTo>
                <a:lnTo>
                  <a:pt x="196595" y="186690"/>
                </a:lnTo>
                <a:lnTo>
                  <a:pt x="192024" y="184150"/>
                </a:lnTo>
                <a:lnTo>
                  <a:pt x="182879" y="173990"/>
                </a:lnTo>
                <a:lnTo>
                  <a:pt x="182879" y="172720"/>
                </a:lnTo>
                <a:lnTo>
                  <a:pt x="178308" y="168910"/>
                </a:lnTo>
                <a:lnTo>
                  <a:pt x="176783" y="168910"/>
                </a:lnTo>
                <a:lnTo>
                  <a:pt x="172212" y="162560"/>
                </a:lnTo>
                <a:lnTo>
                  <a:pt x="167640" y="157480"/>
                </a:lnTo>
                <a:lnTo>
                  <a:pt x="169164" y="157480"/>
                </a:lnTo>
                <a:lnTo>
                  <a:pt x="163068" y="153670"/>
                </a:lnTo>
                <a:lnTo>
                  <a:pt x="163068" y="152400"/>
                </a:lnTo>
                <a:lnTo>
                  <a:pt x="138683" y="127000"/>
                </a:lnTo>
                <a:lnTo>
                  <a:pt x="140208" y="127000"/>
                </a:lnTo>
                <a:lnTo>
                  <a:pt x="115824" y="109220"/>
                </a:lnTo>
                <a:lnTo>
                  <a:pt x="111252" y="104140"/>
                </a:lnTo>
                <a:lnTo>
                  <a:pt x="106679" y="101600"/>
                </a:lnTo>
                <a:lnTo>
                  <a:pt x="106679" y="100330"/>
                </a:lnTo>
                <a:lnTo>
                  <a:pt x="97536" y="92710"/>
                </a:lnTo>
                <a:lnTo>
                  <a:pt x="144018" y="92710"/>
                </a:lnTo>
                <a:lnTo>
                  <a:pt x="146304" y="95250"/>
                </a:lnTo>
                <a:lnTo>
                  <a:pt x="158495" y="104140"/>
                </a:lnTo>
                <a:lnTo>
                  <a:pt x="160020" y="105410"/>
                </a:lnTo>
                <a:lnTo>
                  <a:pt x="167640" y="115570"/>
                </a:lnTo>
                <a:lnTo>
                  <a:pt x="175260" y="120650"/>
                </a:lnTo>
                <a:lnTo>
                  <a:pt x="179832" y="127000"/>
                </a:lnTo>
                <a:lnTo>
                  <a:pt x="195072" y="142240"/>
                </a:lnTo>
                <a:lnTo>
                  <a:pt x="195072" y="143510"/>
                </a:lnTo>
                <a:lnTo>
                  <a:pt x="208787" y="157480"/>
                </a:lnTo>
                <a:lnTo>
                  <a:pt x="213360" y="161290"/>
                </a:lnTo>
                <a:lnTo>
                  <a:pt x="213360" y="162560"/>
                </a:lnTo>
                <a:lnTo>
                  <a:pt x="216408" y="165100"/>
                </a:lnTo>
                <a:lnTo>
                  <a:pt x="220979" y="170180"/>
                </a:lnTo>
                <a:lnTo>
                  <a:pt x="222504" y="170180"/>
                </a:lnTo>
                <a:lnTo>
                  <a:pt x="225552" y="172720"/>
                </a:lnTo>
                <a:lnTo>
                  <a:pt x="227076" y="172720"/>
                </a:lnTo>
                <a:lnTo>
                  <a:pt x="230124" y="176530"/>
                </a:lnTo>
                <a:lnTo>
                  <a:pt x="234695" y="179070"/>
                </a:lnTo>
                <a:lnTo>
                  <a:pt x="237744" y="184150"/>
                </a:lnTo>
                <a:lnTo>
                  <a:pt x="242316" y="186690"/>
                </a:lnTo>
                <a:lnTo>
                  <a:pt x="242751" y="186690"/>
                </a:lnTo>
                <a:lnTo>
                  <a:pt x="252548" y="193040"/>
                </a:lnTo>
                <a:lnTo>
                  <a:pt x="251460" y="193040"/>
                </a:lnTo>
                <a:lnTo>
                  <a:pt x="256032" y="195580"/>
                </a:lnTo>
                <a:lnTo>
                  <a:pt x="257556" y="195580"/>
                </a:lnTo>
                <a:lnTo>
                  <a:pt x="260604" y="199390"/>
                </a:lnTo>
                <a:lnTo>
                  <a:pt x="263652" y="200660"/>
                </a:lnTo>
                <a:lnTo>
                  <a:pt x="271272" y="208280"/>
                </a:lnTo>
                <a:lnTo>
                  <a:pt x="274320" y="209550"/>
                </a:lnTo>
                <a:lnTo>
                  <a:pt x="276606" y="212090"/>
                </a:lnTo>
                <a:lnTo>
                  <a:pt x="228600" y="212090"/>
                </a:lnTo>
                <a:lnTo>
                  <a:pt x="230124" y="214630"/>
                </a:lnTo>
                <a:close/>
              </a:path>
              <a:path w="396239" h="250189">
                <a:moveTo>
                  <a:pt x="352044" y="140970"/>
                </a:moveTo>
                <a:lnTo>
                  <a:pt x="352044" y="139700"/>
                </a:lnTo>
                <a:lnTo>
                  <a:pt x="318516" y="139700"/>
                </a:lnTo>
                <a:lnTo>
                  <a:pt x="321564" y="132080"/>
                </a:lnTo>
                <a:lnTo>
                  <a:pt x="321564" y="128270"/>
                </a:lnTo>
                <a:lnTo>
                  <a:pt x="324612" y="120650"/>
                </a:lnTo>
                <a:lnTo>
                  <a:pt x="333756" y="105410"/>
                </a:lnTo>
                <a:lnTo>
                  <a:pt x="367283" y="105410"/>
                </a:lnTo>
                <a:lnTo>
                  <a:pt x="364236" y="111760"/>
                </a:lnTo>
                <a:lnTo>
                  <a:pt x="365252" y="111760"/>
                </a:lnTo>
                <a:lnTo>
                  <a:pt x="362712" y="118110"/>
                </a:lnTo>
                <a:lnTo>
                  <a:pt x="361187" y="119380"/>
                </a:lnTo>
                <a:lnTo>
                  <a:pt x="358140" y="127000"/>
                </a:lnTo>
                <a:lnTo>
                  <a:pt x="353568" y="134620"/>
                </a:lnTo>
                <a:lnTo>
                  <a:pt x="355092" y="134620"/>
                </a:lnTo>
                <a:lnTo>
                  <a:pt x="352044" y="140970"/>
                </a:lnTo>
                <a:close/>
              </a:path>
              <a:path w="396239" h="250189">
                <a:moveTo>
                  <a:pt x="365252" y="111760"/>
                </a:moveTo>
                <a:lnTo>
                  <a:pt x="364236" y="111760"/>
                </a:lnTo>
                <a:lnTo>
                  <a:pt x="365760" y="110490"/>
                </a:lnTo>
                <a:lnTo>
                  <a:pt x="365252" y="111760"/>
                </a:lnTo>
                <a:close/>
              </a:path>
              <a:path w="396239" h="250189">
                <a:moveTo>
                  <a:pt x="332232" y="207010"/>
                </a:moveTo>
                <a:lnTo>
                  <a:pt x="298704" y="207010"/>
                </a:lnTo>
                <a:lnTo>
                  <a:pt x="298704" y="203200"/>
                </a:lnTo>
                <a:lnTo>
                  <a:pt x="303276" y="194310"/>
                </a:lnTo>
                <a:lnTo>
                  <a:pt x="303276" y="190500"/>
                </a:lnTo>
                <a:lnTo>
                  <a:pt x="306324" y="180340"/>
                </a:lnTo>
                <a:lnTo>
                  <a:pt x="309372" y="168910"/>
                </a:lnTo>
                <a:lnTo>
                  <a:pt x="309372" y="166370"/>
                </a:lnTo>
                <a:lnTo>
                  <a:pt x="312420" y="161290"/>
                </a:lnTo>
                <a:lnTo>
                  <a:pt x="313944" y="154940"/>
                </a:lnTo>
                <a:lnTo>
                  <a:pt x="316991" y="147320"/>
                </a:lnTo>
                <a:lnTo>
                  <a:pt x="318516" y="138430"/>
                </a:lnTo>
                <a:lnTo>
                  <a:pt x="318516" y="139700"/>
                </a:lnTo>
                <a:lnTo>
                  <a:pt x="352044" y="139700"/>
                </a:lnTo>
                <a:lnTo>
                  <a:pt x="345948" y="157480"/>
                </a:lnTo>
                <a:lnTo>
                  <a:pt x="346964" y="157480"/>
                </a:lnTo>
                <a:lnTo>
                  <a:pt x="344424" y="163830"/>
                </a:lnTo>
                <a:lnTo>
                  <a:pt x="342900" y="170180"/>
                </a:lnTo>
                <a:lnTo>
                  <a:pt x="342900" y="171450"/>
                </a:lnTo>
                <a:lnTo>
                  <a:pt x="339852" y="177800"/>
                </a:lnTo>
                <a:lnTo>
                  <a:pt x="338328" y="181610"/>
                </a:lnTo>
                <a:lnTo>
                  <a:pt x="336804" y="187960"/>
                </a:lnTo>
                <a:lnTo>
                  <a:pt x="336804" y="190500"/>
                </a:lnTo>
                <a:lnTo>
                  <a:pt x="335279" y="193040"/>
                </a:lnTo>
                <a:lnTo>
                  <a:pt x="333756" y="196850"/>
                </a:lnTo>
                <a:lnTo>
                  <a:pt x="333756" y="201930"/>
                </a:lnTo>
                <a:lnTo>
                  <a:pt x="332232" y="207010"/>
                </a:lnTo>
                <a:close/>
              </a:path>
              <a:path w="396239" h="250189">
                <a:moveTo>
                  <a:pt x="346964" y="157480"/>
                </a:moveTo>
                <a:lnTo>
                  <a:pt x="345948" y="157480"/>
                </a:lnTo>
                <a:lnTo>
                  <a:pt x="347472" y="156210"/>
                </a:lnTo>
                <a:lnTo>
                  <a:pt x="346964" y="157480"/>
                </a:lnTo>
                <a:close/>
              </a:path>
              <a:path w="396239" h="250189">
                <a:moveTo>
                  <a:pt x="222504" y="170180"/>
                </a:moveTo>
                <a:lnTo>
                  <a:pt x="220979" y="170180"/>
                </a:lnTo>
                <a:lnTo>
                  <a:pt x="220979" y="168910"/>
                </a:lnTo>
                <a:lnTo>
                  <a:pt x="222504" y="170180"/>
                </a:lnTo>
                <a:close/>
              </a:path>
              <a:path w="396239" h="250189">
                <a:moveTo>
                  <a:pt x="242751" y="186690"/>
                </a:moveTo>
                <a:lnTo>
                  <a:pt x="242316" y="186690"/>
                </a:lnTo>
                <a:lnTo>
                  <a:pt x="240791" y="185420"/>
                </a:lnTo>
                <a:lnTo>
                  <a:pt x="242751" y="186690"/>
                </a:lnTo>
                <a:close/>
              </a:path>
              <a:path w="396239" h="250189">
                <a:moveTo>
                  <a:pt x="254508" y="194310"/>
                </a:moveTo>
                <a:lnTo>
                  <a:pt x="251460" y="193040"/>
                </a:lnTo>
                <a:lnTo>
                  <a:pt x="252548" y="193040"/>
                </a:lnTo>
                <a:lnTo>
                  <a:pt x="254508" y="194310"/>
                </a:lnTo>
                <a:close/>
              </a:path>
              <a:path w="396239" h="250189">
                <a:moveTo>
                  <a:pt x="301752" y="196850"/>
                </a:moveTo>
                <a:lnTo>
                  <a:pt x="303276" y="193040"/>
                </a:lnTo>
                <a:lnTo>
                  <a:pt x="303276" y="194310"/>
                </a:lnTo>
                <a:lnTo>
                  <a:pt x="301752" y="196850"/>
                </a:lnTo>
                <a:close/>
              </a:path>
              <a:path w="396239" h="250189">
                <a:moveTo>
                  <a:pt x="294894" y="213359"/>
                </a:moveTo>
                <a:lnTo>
                  <a:pt x="295656" y="212090"/>
                </a:lnTo>
                <a:lnTo>
                  <a:pt x="295656" y="210820"/>
                </a:lnTo>
                <a:lnTo>
                  <a:pt x="298704" y="204470"/>
                </a:lnTo>
                <a:lnTo>
                  <a:pt x="298704" y="207010"/>
                </a:lnTo>
                <a:lnTo>
                  <a:pt x="332232" y="207010"/>
                </a:lnTo>
                <a:lnTo>
                  <a:pt x="329946" y="210820"/>
                </a:lnTo>
                <a:lnTo>
                  <a:pt x="297179" y="210820"/>
                </a:lnTo>
                <a:lnTo>
                  <a:pt x="294894" y="213359"/>
                </a:lnTo>
                <a:close/>
              </a:path>
              <a:path w="396239" h="250189">
                <a:moveTo>
                  <a:pt x="329946" y="212090"/>
                </a:moveTo>
                <a:lnTo>
                  <a:pt x="329183" y="212090"/>
                </a:lnTo>
                <a:lnTo>
                  <a:pt x="330708" y="209550"/>
                </a:lnTo>
                <a:lnTo>
                  <a:pt x="329946" y="212090"/>
                </a:lnTo>
                <a:close/>
              </a:path>
              <a:path w="396239" h="250189">
                <a:moveTo>
                  <a:pt x="294132" y="214630"/>
                </a:moveTo>
                <a:lnTo>
                  <a:pt x="294894" y="213359"/>
                </a:lnTo>
                <a:lnTo>
                  <a:pt x="297179" y="210820"/>
                </a:lnTo>
                <a:lnTo>
                  <a:pt x="294132" y="214630"/>
                </a:lnTo>
                <a:close/>
              </a:path>
              <a:path w="396239" h="250189">
                <a:moveTo>
                  <a:pt x="329183" y="214630"/>
                </a:moveTo>
                <a:lnTo>
                  <a:pt x="294132" y="214630"/>
                </a:lnTo>
                <a:lnTo>
                  <a:pt x="297179" y="210820"/>
                </a:lnTo>
                <a:lnTo>
                  <a:pt x="329946" y="210820"/>
                </a:lnTo>
                <a:lnTo>
                  <a:pt x="329183" y="212090"/>
                </a:lnTo>
                <a:lnTo>
                  <a:pt x="329946" y="212090"/>
                </a:lnTo>
                <a:lnTo>
                  <a:pt x="329183" y="214630"/>
                </a:lnTo>
                <a:close/>
              </a:path>
              <a:path w="396239" h="250189">
                <a:moveTo>
                  <a:pt x="240791" y="222250"/>
                </a:moveTo>
                <a:lnTo>
                  <a:pt x="236220" y="218440"/>
                </a:lnTo>
                <a:lnTo>
                  <a:pt x="231648" y="215900"/>
                </a:lnTo>
                <a:lnTo>
                  <a:pt x="233172" y="215900"/>
                </a:lnTo>
                <a:lnTo>
                  <a:pt x="228600" y="212090"/>
                </a:lnTo>
                <a:lnTo>
                  <a:pt x="276606" y="212090"/>
                </a:lnTo>
                <a:lnTo>
                  <a:pt x="278891" y="214630"/>
                </a:lnTo>
                <a:lnTo>
                  <a:pt x="280416" y="217170"/>
                </a:lnTo>
                <a:lnTo>
                  <a:pt x="281940" y="218440"/>
                </a:lnTo>
                <a:lnTo>
                  <a:pt x="280416" y="218440"/>
                </a:lnTo>
                <a:lnTo>
                  <a:pt x="281940" y="219710"/>
                </a:lnTo>
                <a:lnTo>
                  <a:pt x="239268" y="219710"/>
                </a:lnTo>
                <a:lnTo>
                  <a:pt x="240791" y="222250"/>
                </a:lnTo>
                <a:close/>
              </a:path>
              <a:path w="396239" h="250189">
                <a:moveTo>
                  <a:pt x="324612" y="223520"/>
                </a:moveTo>
                <a:lnTo>
                  <a:pt x="286512" y="223520"/>
                </a:lnTo>
                <a:lnTo>
                  <a:pt x="284987" y="219710"/>
                </a:lnTo>
                <a:lnTo>
                  <a:pt x="289560" y="219710"/>
                </a:lnTo>
                <a:lnTo>
                  <a:pt x="291083" y="218440"/>
                </a:lnTo>
                <a:lnTo>
                  <a:pt x="292608" y="215900"/>
                </a:lnTo>
                <a:lnTo>
                  <a:pt x="294894" y="213359"/>
                </a:lnTo>
                <a:lnTo>
                  <a:pt x="294132" y="214630"/>
                </a:lnTo>
                <a:lnTo>
                  <a:pt x="329183" y="214630"/>
                </a:lnTo>
                <a:lnTo>
                  <a:pt x="327660" y="217170"/>
                </a:lnTo>
                <a:lnTo>
                  <a:pt x="326136" y="218440"/>
                </a:lnTo>
                <a:lnTo>
                  <a:pt x="324612" y="222250"/>
                </a:lnTo>
                <a:lnTo>
                  <a:pt x="324612" y="223520"/>
                </a:lnTo>
                <a:close/>
              </a:path>
              <a:path w="396239" h="250189">
                <a:moveTo>
                  <a:pt x="283464" y="219710"/>
                </a:moveTo>
                <a:lnTo>
                  <a:pt x="280416" y="217170"/>
                </a:lnTo>
                <a:lnTo>
                  <a:pt x="282448" y="218016"/>
                </a:lnTo>
                <a:lnTo>
                  <a:pt x="283464" y="219710"/>
                </a:lnTo>
                <a:close/>
              </a:path>
              <a:path w="396239" h="250189">
                <a:moveTo>
                  <a:pt x="282448" y="218016"/>
                </a:moveTo>
                <a:lnTo>
                  <a:pt x="280416" y="217170"/>
                </a:lnTo>
                <a:lnTo>
                  <a:pt x="281940" y="217170"/>
                </a:lnTo>
                <a:lnTo>
                  <a:pt x="282448" y="218016"/>
                </a:lnTo>
                <a:close/>
              </a:path>
              <a:path w="396239" h="250189">
                <a:moveTo>
                  <a:pt x="290068" y="218863"/>
                </a:moveTo>
                <a:lnTo>
                  <a:pt x="291083" y="217170"/>
                </a:lnTo>
                <a:lnTo>
                  <a:pt x="291083" y="218440"/>
                </a:lnTo>
                <a:lnTo>
                  <a:pt x="290068" y="218863"/>
                </a:lnTo>
                <a:close/>
              </a:path>
              <a:path w="396239" h="250189">
                <a:moveTo>
                  <a:pt x="283464" y="218440"/>
                </a:moveTo>
                <a:lnTo>
                  <a:pt x="282702" y="218440"/>
                </a:lnTo>
                <a:lnTo>
                  <a:pt x="282448" y="218016"/>
                </a:lnTo>
                <a:lnTo>
                  <a:pt x="283464" y="218440"/>
                </a:lnTo>
                <a:close/>
              </a:path>
              <a:path w="396239" h="250189">
                <a:moveTo>
                  <a:pt x="286512" y="223520"/>
                </a:moveTo>
                <a:lnTo>
                  <a:pt x="280416" y="218440"/>
                </a:lnTo>
                <a:lnTo>
                  <a:pt x="283464" y="219710"/>
                </a:lnTo>
                <a:lnTo>
                  <a:pt x="284987" y="219710"/>
                </a:lnTo>
                <a:lnTo>
                  <a:pt x="286512" y="223520"/>
                </a:lnTo>
                <a:close/>
              </a:path>
              <a:path w="396239" h="250189">
                <a:moveTo>
                  <a:pt x="283464" y="219710"/>
                </a:moveTo>
                <a:lnTo>
                  <a:pt x="280416" y="218440"/>
                </a:lnTo>
                <a:lnTo>
                  <a:pt x="281940" y="218440"/>
                </a:lnTo>
                <a:lnTo>
                  <a:pt x="283464" y="219710"/>
                </a:lnTo>
                <a:close/>
              </a:path>
              <a:path w="396239" h="250189">
                <a:moveTo>
                  <a:pt x="288036" y="219710"/>
                </a:moveTo>
                <a:lnTo>
                  <a:pt x="289560" y="218440"/>
                </a:lnTo>
                <a:lnTo>
                  <a:pt x="289560" y="219074"/>
                </a:lnTo>
                <a:lnTo>
                  <a:pt x="288036" y="219710"/>
                </a:lnTo>
                <a:close/>
              </a:path>
              <a:path w="396239" h="250189">
                <a:moveTo>
                  <a:pt x="289560" y="219710"/>
                </a:moveTo>
                <a:lnTo>
                  <a:pt x="289560" y="219074"/>
                </a:lnTo>
                <a:lnTo>
                  <a:pt x="290068" y="218863"/>
                </a:lnTo>
                <a:lnTo>
                  <a:pt x="289560" y="219710"/>
                </a:lnTo>
                <a:close/>
              </a:path>
              <a:path w="396239" h="250189">
                <a:moveTo>
                  <a:pt x="251460" y="229870"/>
                </a:moveTo>
                <a:lnTo>
                  <a:pt x="248412" y="228600"/>
                </a:lnTo>
                <a:lnTo>
                  <a:pt x="245364" y="224790"/>
                </a:lnTo>
                <a:lnTo>
                  <a:pt x="242316" y="223520"/>
                </a:lnTo>
                <a:lnTo>
                  <a:pt x="239268" y="219710"/>
                </a:lnTo>
                <a:lnTo>
                  <a:pt x="281940" y="219710"/>
                </a:lnTo>
                <a:lnTo>
                  <a:pt x="286512" y="223520"/>
                </a:lnTo>
                <a:lnTo>
                  <a:pt x="324612" y="223520"/>
                </a:lnTo>
                <a:lnTo>
                  <a:pt x="323087" y="226060"/>
                </a:lnTo>
                <a:lnTo>
                  <a:pt x="248412" y="226060"/>
                </a:lnTo>
                <a:lnTo>
                  <a:pt x="251460" y="229870"/>
                </a:lnTo>
                <a:close/>
              </a:path>
              <a:path w="396239" h="250189">
                <a:moveTo>
                  <a:pt x="315468" y="234950"/>
                </a:moveTo>
                <a:lnTo>
                  <a:pt x="257556" y="234950"/>
                </a:lnTo>
                <a:lnTo>
                  <a:pt x="248412" y="226060"/>
                </a:lnTo>
                <a:lnTo>
                  <a:pt x="323087" y="226060"/>
                </a:lnTo>
                <a:lnTo>
                  <a:pt x="318516" y="233680"/>
                </a:lnTo>
                <a:lnTo>
                  <a:pt x="315468" y="234950"/>
                </a:lnTo>
                <a:close/>
              </a:path>
              <a:path w="396239" h="250189">
                <a:moveTo>
                  <a:pt x="263956" y="242062"/>
                </a:moveTo>
                <a:lnTo>
                  <a:pt x="262128" y="241300"/>
                </a:lnTo>
                <a:lnTo>
                  <a:pt x="262128" y="240030"/>
                </a:lnTo>
                <a:lnTo>
                  <a:pt x="260604" y="238760"/>
                </a:lnTo>
                <a:lnTo>
                  <a:pt x="257556" y="237490"/>
                </a:lnTo>
                <a:lnTo>
                  <a:pt x="256032" y="233680"/>
                </a:lnTo>
                <a:lnTo>
                  <a:pt x="257556" y="234950"/>
                </a:lnTo>
                <a:lnTo>
                  <a:pt x="315468" y="234950"/>
                </a:lnTo>
                <a:lnTo>
                  <a:pt x="313944" y="238760"/>
                </a:lnTo>
                <a:lnTo>
                  <a:pt x="312420" y="238760"/>
                </a:lnTo>
                <a:lnTo>
                  <a:pt x="310895" y="241300"/>
                </a:lnTo>
                <a:lnTo>
                  <a:pt x="263652" y="241300"/>
                </a:lnTo>
                <a:lnTo>
                  <a:pt x="263956" y="242062"/>
                </a:lnTo>
                <a:close/>
              </a:path>
              <a:path w="396239" h="250189">
                <a:moveTo>
                  <a:pt x="265176" y="242570"/>
                </a:moveTo>
                <a:lnTo>
                  <a:pt x="263956" y="242062"/>
                </a:lnTo>
                <a:lnTo>
                  <a:pt x="263652" y="241300"/>
                </a:lnTo>
                <a:lnTo>
                  <a:pt x="265176" y="242570"/>
                </a:lnTo>
                <a:close/>
              </a:path>
              <a:path w="396239" h="250189">
                <a:moveTo>
                  <a:pt x="308864" y="242570"/>
                </a:moveTo>
                <a:lnTo>
                  <a:pt x="265176" y="242570"/>
                </a:lnTo>
                <a:lnTo>
                  <a:pt x="263652" y="241300"/>
                </a:lnTo>
                <a:lnTo>
                  <a:pt x="309372" y="241300"/>
                </a:lnTo>
                <a:lnTo>
                  <a:pt x="308864" y="242570"/>
                </a:lnTo>
                <a:close/>
              </a:path>
              <a:path w="396239" h="250189">
                <a:moveTo>
                  <a:pt x="301752" y="247650"/>
                </a:moveTo>
                <a:lnTo>
                  <a:pt x="269748" y="247650"/>
                </a:lnTo>
                <a:lnTo>
                  <a:pt x="266700" y="246380"/>
                </a:lnTo>
                <a:lnTo>
                  <a:pt x="265176" y="245110"/>
                </a:lnTo>
                <a:lnTo>
                  <a:pt x="263956" y="242062"/>
                </a:lnTo>
                <a:lnTo>
                  <a:pt x="265176" y="242570"/>
                </a:lnTo>
                <a:lnTo>
                  <a:pt x="308864" y="242570"/>
                </a:lnTo>
                <a:lnTo>
                  <a:pt x="307848" y="245110"/>
                </a:lnTo>
                <a:lnTo>
                  <a:pt x="304800" y="245110"/>
                </a:lnTo>
                <a:lnTo>
                  <a:pt x="301752" y="247650"/>
                </a:lnTo>
                <a:close/>
              </a:path>
              <a:path w="396239" h="250189">
                <a:moveTo>
                  <a:pt x="274320" y="248920"/>
                </a:moveTo>
                <a:lnTo>
                  <a:pt x="271272" y="247650"/>
                </a:lnTo>
                <a:lnTo>
                  <a:pt x="272795" y="247650"/>
                </a:lnTo>
                <a:lnTo>
                  <a:pt x="274320" y="248920"/>
                </a:lnTo>
                <a:close/>
              </a:path>
              <a:path w="396239" h="250189">
                <a:moveTo>
                  <a:pt x="295656" y="248920"/>
                </a:moveTo>
                <a:lnTo>
                  <a:pt x="275844" y="248920"/>
                </a:lnTo>
                <a:lnTo>
                  <a:pt x="272795" y="247650"/>
                </a:lnTo>
                <a:lnTo>
                  <a:pt x="298704" y="247650"/>
                </a:lnTo>
                <a:lnTo>
                  <a:pt x="295656" y="248920"/>
                </a:lnTo>
                <a:close/>
              </a:path>
              <a:path w="396239" h="250189">
                <a:moveTo>
                  <a:pt x="288036" y="250190"/>
                </a:moveTo>
                <a:lnTo>
                  <a:pt x="280416" y="250190"/>
                </a:lnTo>
                <a:lnTo>
                  <a:pt x="278891" y="248920"/>
                </a:lnTo>
                <a:lnTo>
                  <a:pt x="291083" y="248920"/>
                </a:lnTo>
                <a:lnTo>
                  <a:pt x="288036" y="250190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645" name="object 3"/>
          <p:cNvSpPr/>
          <p:nvPr/>
        </p:nvSpPr>
        <p:spPr>
          <a:xfrm>
            <a:off x="1330451" y="1367028"/>
            <a:ext cx="388620" cy="43180"/>
          </a:xfrm>
          <a:custGeom>
            <a:avLst/>
            <a:ahLst/>
            <a:rect l="l" t="t" r="r" b="b"/>
            <a:pathLst>
              <a:path w="388619" h="43180">
                <a:moveTo>
                  <a:pt x="24384" y="27431"/>
                </a:moveTo>
                <a:lnTo>
                  <a:pt x="10668" y="27431"/>
                </a:lnTo>
                <a:lnTo>
                  <a:pt x="9143" y="25907"/>
                </a:lnTo>
                <a:lnTo>
                  <a:pt x="3048" y="22859"/>
                </a:lnTo>
                <a:lnTo>
                  <a:pt x="1524" y="19811"/>
                </a:lnTo>
                <a:lnTo>
                  <a:pt x="254" y="16001"/>
                </a:lnTo>
                <a:lnTo>
                  <a:pt x="1524" y="12191"/>
                </a:lnTo>
                <a:lnTo>
                  <a:pt x="5486" y="4267"/>
                </a:lnTo>
                <a:lnTo>
                  <a:pt x="8273" y="2177"/>
                </a:lnTo>
                <a:lnTo>
                  <a:pt x="13716" y="0"/>
                </a:lnTo>
                <a:lnTo>
                  <a:pt x="19812" y="3047"/>
                </a:lnTo>
                <a:lnTo>
                  <a:pt x="22860" y="3047"/>
                </a:lnTo>
                <a:lnTo>
                  <a:pt x="24384" y="4571"/>
                </a:lnTo>
                <a:lnTo>
                  <a:pt x="22860" y="4571"/>
                </a:lnTo>
                <a:lnTo>
                  <a:pt x="25145" y="5333"/>
                </a:lnTo>
                <a:lnTo>
                  <a:pt x="25908" y="6096"/>
                </a:lnTo>
                <a:lnTo>
                  <a:pt x="26670" y="9143"/>
                </a:lnTo>
                <a:lnTo>
                  <a:pt x="25908" y="9143"/>
                </a:lnTo>
                <a:lnTo>
                  <a:pt x="26924" y="10159"/>
                </a:lnTo>
                <a:lnTo>
                  <a:pt x="27432" y="12191"/>
                </a:lnTo>
                <a:lnTo>
                  <a:pt x="29718" y="12191"/>
                </a:lnTo>
                <a:lnTo>
                  <a:pt x="30480" y="13716"/>
                </a:lnTo>
                <a:lnTo>
                  <a:pt x="30480" y="18287"/>
                </a:lnTo>
                <a:lnTo>
                  <a:pt x="28956" y="19812"/>
                </a:lnTo>
                <a:lnTo>
                  <a:pt x="27432" y="19812"/>
                </a:lnTo>
                <a:lnTo>
                  <a:pt x="26670" y="21335"/>
                </a:lnTo>
                <a:lnTo>
                  <a:pt x="25908" y="21335"/>
                </a:lnTo>
                <a:lnTo>
                  <a:pt x="25908" y="22859"/>
                </a:lnTo>
                <a:lnTo>
                  <a:pt x="26670" y="22859"/>
                </a:lnTo>
                <a:lnTo>
                  <a:pt x="24384" y="27431"/>
                </a:lnTo>
                <a:close/>
              </a:path>
              <a:path w="388619" h="43180">
                <a:moveTo>
                  <a:pt x="8273" y="2177"/>
                </a:moveTo>
                <a:lnTo>
                  <a:pt x="9144" y="1523"/>
                </a:lnTo>
                <a:lnTo>
                  <a:pt x="9906" y="1523"/>
                </a:lnTo>
                <a:lnTo>
                  <a:pt x="8273" y="2177"/>
                </a:lnTo>
                <a:close/>
              </a:path>
              <a:path w="388619" h="43180">
                <a:moveTo>
                  <a:pt x="22860" y="3047"/>
                </a:moveTo>
                <a:lnTo>
                  <a:pt x="19812" y="3047"/>
                </a:lnTo>
                <a:lnTo>
                  <a:pt x="16763" y="1523"/>
                </a:lnTo>
                <a:lnTo>
                  <a:pt x="21336" y="1523"/>
                </a:lnTo>
                <a:lnTo>
                  <a:pt x="22860" y="3047"/>
                </a:lnTo>
                <a:close/>
              </a:path>
              <a:path w="388619" h="43180">
                <a:moveTo>
                  <a:pt x="5486" y="4267"/>
                </a:moveTo>
                <a:lnTo>
                  <a:pt x="6096" y="3047"/>
                </a:lnTo>
                <a:lnTo>
                  <a:pt x="8273" y="2177"/>
                </a:lnTo>
                <a:lnTo>
                  <a:pt x="5486" y="4267"/>
                </a:lnTo>
                <a:close/>
              </a:path>
              <a:path w="388619" h="43180">
                <a:moveTo>
                  <a:pt x="27432" y="6096"/>
                </a:moveTo>
                <a:lnTo>
                  <a:pt x="25145" y="5333"/>
                </a:lnTo>
                <a:lnTo>
                  <a:pt x="22860" y="3047"/>
                </a:lnTo>
                <a:lnTo>
                  <a:pt x="24384" y="4571"/>
                </a:lnTo>
                <a:lnTo>
                  <a:pt x="27432" y="6096"/>
                </a:lnTo>
                <a:close/>
              </a:path>
              <a:path w="388619" h="43180">
                <a:moveTo>
                  <a:pt x="316992" y="4571"/>
                </a:moveTo>
                <a:lnTo>
                  <a:pt x="288036" y="4571"/>
                </a:lnTo>
                <a:lnTo>
                  <a:pt x="297180" y="3047"/>
                </a:lnTo>
                <a:lnTo>
                  <a:pt x="309372" y="3047"/>
                </a:lnTo>
                <a:lnTo>
                  <a:pt x="316992" y="4571"/>
                </a:lnTo>
                <a:close/>
              </a:path>
              <a:path w="388619" h="43180">
                <a:moveTo>
                  <a:pt x="1524" y="12191"/>
                </a:moveTo>
                <a:lnTo>
                  <a:pt x="3048" y="6096"/>
                </a:lnTo>
                <a:lnTo>
                  <a:pt x="5486" y="4267"/>
                </a:lnTo>
                <a:lnTo>
                  <a:pt x="1524" y="12191"/>
                </a:lnTo>
                <a:close/>
              </a:path>
              <a:path w="388619" h="43180">
                <a:moveTo>
                  <a:pt x="25145" y="5333"/>
                </a:moveTo>
                <a:lnTo>
                  <a:pt x="22860" y="4571"/>
                </a:lnTo>
                <a:lnTo>
                  <a:pt x="24384" y="4571"/>
                </a:lnTo>
                <a:lnTo>
                  <a:pt x="25145" y="5333"/>
                </a:lnTo>
                <a:close/>
              </a:path>
              <a:path w="388619" h="43180">
                <a:moveTo>
                  <a:pt x="27432" y="6096"/>
                </a:moveTo>
                <a:lnTo>
                  <a:pt x="24384" y="4571"/>
                </a:lnTo>
                <a:lnTo>
                  <a:pt x="25908" y="4571"/>
                </a:lnTo>
                <a:lnTo>
                  <a:pt x="27432" y="6096"/>
                </a:lnTo>
                <a:close/>
              </a:path>
              <a:path w="388619" h="43180">
                <a:moveTo>
                  <a:pt x="348996" y="6096"/>
                </a:moveTo>
                <a:lnTo>
                  <a:pt x="254508" y="6096"/>
                </a:lnTo>
                <a:lnTo>
                  <a:pt x="265176" y="4571"/>
                </a:lnTo>
                <a:lnTo>
                  <a:pt x="341376" y="4571"/>
                </a:lnTo>
                <a:lnTo>
                  <a:pt x="348996" y="6096"/>
                </a:lnTo>
                <a:close/>
              </a:path>
              <a:path w="388619" h="43180">
                <a:moveTo>
                  <a:pt x="370332" y="6096"/>
                </a:moveTo>
                <a:lnTo>
                  <a:pt x="356616" y="6096"/>
                </a:lnTo>
                <a:lnTo>
                  <a:pt x="359664" y="4571"/>
                </a:lnTo>
                <a:lnTo>
                  <a:pt x="367284" y="4571"/>
                </a:lnTo>
                <a:lnTo>
                  <a:pt x="370332" y="6096"/>
                </a:lnTo>
                <a:close/>
              </a:path>
              <a:path w="388619" h="43180">
                <a:moveTo>
                  <a:pt x="29718" y="12191"/>
                </a:moveTo>
                <a:lnTo>
                  <a:pt x="28955" y="12191"/>
                </a:lnTo>
                <a:lnTo>
                  <a:pt x="26924" y="10159"/>
                </a:lnTo>
                <a:lnTo>
                  <a:pt x="25908" y="6096"/>
                </a:lnTo>
                <a:lnTo>
                  <a:pt x="25145" y="5333"/>
                </a:lnTo>
                <a:lnTo>
                  <a:pt x="27432" y="6096"/>
                </a:lnTo>
                <a:lnTo>
                  <a:pt x="28956" y="6096"/>
                </a:lnTo>
                <a:lnTo>
                  <a:pt x="32004" y="7620"/>
                </a:lnTo>
                <a:lnTo>
                  <a:pt x="35052" y="7620"/>
                </a:lnTo>
                <a:lnTo>
                  <a:pt x="36576" y="9143"/>
                </a:lnTo>
                <a:lnTo>
                  <a:pt x="27432" y="9143"/>
                </a:lnTo>
                <a:lnTo>
                  <a:pt x="28956" y="10667"/>
                </a:lnTo>
                <a:lnTo>
                  <a:pt x="29718" y="12191"/>
                </a:lnTo>
                <a:close/>
              </a:path>
              <a:path w="388619" h="43180">
                <a:moveTo>
                  <a:pt x="338328" y="10667"/>
                </a:moveTo>
                <a:lnTo>
                  <a:pt x="100584" y="10667"/>
                </a:lnTo>
                <a:lnTo>
                  <a:pt x="108204" y="9143"/>
                </a:lnTo>
                <a:lnTo>
                  <a:pt x="158496" y="9143"/>
                </a:lnTo>
                <a:lnTo>
                  <a:pt x="170688" y="7620"/>
                </a:lnTo>
                <a:lnTo>
                  <a:pt x="195072" y="7620"/>
                </a:lnTo>
                <a:lnTo>
                  <a:pt x="196596" y="6096"/>
                </a:lnTo>
                <a:lnTo>
                  <a:pt x="342900" y="6096"/>
                </a:lnTo>
                <a:lnTo>
                  <a:pt x="338328" y="10667"/>
                </a:lnTo>
                <a:close/>
              </a:path>
              <a:path w="388619" h="43180">
                <a:moveTo>
                  <a:pt x="350520" y="32004"/>
                </a:moveTo>
                <a:lnTo>
                  <a:pt x="341376" y="28955"/>
                </a:lnTo>
                <a:lnTo>
                  <a:pt x="336804" y="22859"/>
                </a:lnTo>
                <a:lnTo>
                  <a:pt x="338328" y="16763"/>
                </a:lnTo>
                <a:lnTo>
                  <a:pt x="338328" y="10667"/>
                </a:lnTo>
                <a:lnTo>
                  <a:pt x="342900" y="6096"/>
                </a:lnTo>
                <a:lnTo>
                  <a:pt x="359664" y="6096"/>
                </a:lnTo>
                <a:lnTo>
                  <a:pt x="359664" y="7620"/>
                </a:lnTo>
                <a:lnTo>
                  <a:pt x="371856" y="7620"/>
                </a:lnTo>
                <a:lnTo>
                  <a:pt x="374396" y="8127"/>
                </a:lnTo>
                <a:lnTo>
                  <a:pt x="379476" y="10667"/>
                </a:lnTo>
                <a:lnTo>
                  <a:pt x="381000" y="12191"/>
                </a:lnTo>
                <a:lnTo>
                  <a:pt x="386020" y="15957"/>
                </a:lnTo>
                <a:lnTo>
                  <a:pt x="388010" y="25908"/>
                </a:lnTo>
                <a:lnTo>
                  <a:pt x="386181" y="30479"/>
                </a:lnTo>
                <a:lnTo>
                  <a:pt x="348996" y="30479"/>
                </a:lnTo>
                <a:lnTo>
                  <a:pt x="350520" y="32004"/>
                </a:lnTo>
                <a:close/>
              </a:path>
              <a:path w="388619" h="43180">
                <a:moveTo>
                  <a:pt x="374396" y="8127"/>
                </a:moveTo>
                <a:lnTo>
                  <a:pt x="371856" y="7620"/>
                </a:lnTo>
                <a:lnTo>
                  <a:pt x="359664" y="7620"/>
                </a:lnTo>
                <a:lnTo>
                  <a:pt x="359664" y="6096"/>
                </a:lnTo>
                <a:lnTo>
                  <a:pt x="371856" y="6096"/>
                </a:lnTo>
                <a:lnTo>
                  <a:pt x="373380" y="7620"/>
                </a:lnTo>
                <a:lnTo>
                  <a:pt x="374396" y="8127"/>
                </a:lnTo>
                <a:close/>
              </a:path>
              <a:path w="388619" h="43180">
                <a:moveTo>
                  <a:pt x="38100" y="9143"/>
                </a:moveTo>
                <a:lnTo>
                  <a:pt x="36576" y="9143"/>
                </a:lnTo>
                <a:lnTo>
                  <a:pt x="35052" y="7620"/>
                </a:lnTo>
                <a:lnTo>
                  <a:pt x="38100" y="9143"/>
                </a:lnTo>
                <a:close/>
              </a:path>
              <a:path w="388619" h="43180">
                <a:moveTo>
                  <a:pt x="386020" y="15957"/>
                </a:moveTo>
                <a:lnTo>
                  <a:pt x="380999" y="12191"/>
                </a:lnTo>
                <a:lnTo>
                  <a:pt x="379476" y="10667"/>
                </a:lnTo>
                <a:lnTo>
                  <a:pt x="374396" y="8127"/>
                </a:lnTo>
                <a:lnTo>
                  <a:pt x="379476" y="9143"/>
                </a:lnTo>
                <a:lnTo>
                  <a:pt x="385572" y="13716"/>
                </a:lnTo>
                <a:lnTo>
                  <a:pt x="386020" y="15957"/>
                </a:lnTo>
                <a:close/>
              </a:path>
              <a:path w="388619" h="43180">
                <a:moveTo>
                  <a:pt x="26924" y="10159"/>
                </a:moveTo>
                <a:lnTo>
                  <a:pt x="25908" y="9143"/>
                </a:lnTo>
                <a:lnTo>
                  <a:pt x="26670" y="9143"/>
                </a:lnTo>
                <a:lnTo>
                  <a:pt x="26924" y="10159"/>
                </a:lnTo>
                <a:close/>
              </a:path>
              <a:path w="388619" h="43180">
                <a:moveTo>
                  <a:pt x="350520" y="32004"/>
                </a:moveTo>
                <a:lnTo>
                  <a:pt x="19812" y="32004"/>
                </a:lnTo>
                <a:lnTo>
                  <a:pt x="16764" y="30479"/>
                </a:lnTo>
                <a:lnTo>
                  <a:pt x="24384" y="27431"/>
                </a:lnTo>
                <a:lnTo>
                  <a:pt x="27432" y="21335"/>
                </a:lnTo>
                <a:lnTo>
                  <a:pt x="30480" y="18287"/>
                </a:lnTo>
                <a:lnTo>
                  <a:pt x="30480" y="13716"/>
                </a:lnTo>
                <a:lnTo>
                  <a:pt x="28956" y="10667"/>
                </a:lnTo>
                <a:lnTo>
                  <a:pt x="27432" y="9143"/>
                </a:lnTo>
                <a:lnTo>
                  <a:pt x="50292" y="9143"/>
                </a:lnTo>
                <a:lnTo>
                  <a:pt x="53340" y="10667"/>
                </a:lnTo>
                <a:lnTo>
                  <a:pt x="338328" y="10667"/>
                </a:lnTo>
                <a:lnTo>
                  <a:pt x="338328" y="16763"/>
                </a:lnTo>
                <a:lnTo>
                  <a:pt x="336804" y="22859"/>
                </a:lnTo>
                <a:lnTo>
                  <a:pt x="341376" y="28955"/>
                </a:lnTo>
                <a:lnTo>
                  <a:pt x="350520" y="32004"/>
                </a:lnTo>
                <a:close/>
              </a:path>
              <a:path w="388619" h="43180">
                <a:moveTo>
                  <a:pt x="28956" y="12191"/>
                </a:moveTo>
                <a:lnTo>
                  <a:pt x="27432" y="12191"/>
                </a:lnTo>
                <a:lnTo>
                  <a:pt x="26924" y="10159"/>
                </a:lnTo>
                <a:lnTo>
                  <a:pt x="28956" y="12191"/>
                </a:lnTo>
                <a:close/>
              </a:path>
              <a:path w="388619" h="43180">
                <a:moveTo>
                  <a:pt x="254" y="16001"/>
                </a:moveTo>
                <a:lnTo>
                  <a:pt x="0" y="15239"/>
                </a:lnTo>
                <a:lnTo>
                  <a:pt x="1524" y="12191"/>
                </a:lnTo>
                <a:lnTo>
                  <a:pt x="254" y="16001"/>
                </a:lnTo>
                <a:close/>
              </a:path>
              <a:path w="388619" h="43180">
                <a:moveTo>
                  <a:pt x="388010" y="25907"/>
                </a:moveTo>
                <a:lnTo>
                  <a:pt x="386020" y="15957"/>
                </a:lnTo>
                <a:lnTo>
                  <a:pt x="387096" y="16763"/>
                </a:lnTo>
                <a:lnTo>
                  <a:pt x="388620" y="24383"/>
                </a:lnTo>
                <a:lnTo>
                  <a:pt x="388010" y="25907"/>
                </a:lnTo>
                <a:close/>
              </a:path>
              <a:path w="388619" h="43180">
                <a:moveTo>
                  <a:pt x="1524" y="19811"/>
                </a:moveTo>
                <a:lnTo>
                  <a:pt x="0" y="16763"/>
                </a:lnTo>
                <a:lnTo>
                  <a:pt x="254" y="16001"/>
                </a:lnTo>
                <a:lnTo>
                  <a:pt x="1524" y="19811"/>
                </a:lnTo>
                <a:close/>
              </a:path>
              <a:path w="388619" h="43180">
                <a:moveTo>
                  <a:pt x="16764" y="30479"/>
                </a:moveTo>
                <a:lnTo>
                  <a:pt x="9144" y="27431"/>
                </a:lnTo>
                <a:lnTo>
                  <a:pt x="3048" y="24383"/>
                </a:lnTo>
                <a:lnTo>
                  <a:pt x="1524" y="19811"/>
                </a:lnTo>
                <a:lnTo>
                  <a:pt x="3048" y="22859"/>
                </a:lnTo>
                <a:lnTo>
                  <a:pt x="9144" y="25908"/>
                </a:lnTo>
                <a:lnTo>
                  <a:pt x="10668" y="27431"/>
                </a:lnTo>
                <a:lnTo>
                  <a:pt x="24384" y="27431"/>
                </a:lnTo>
                <a:lnTo>
                  <a:pt x="16764" y="30479"/>
                </a:lnTo>
                <a:close/>
              </a:path>
              <a:path w="388619" h="43180">
                <a:moveTo>
                  <a:pt x="25908" y="22859"/>
                </a:moveTo>
                <a:lnTo>
                  <a:pt x="27432" y="19812"/>
                </a:lnTo>
                <a:lnTo>
                  <a:pt x="27432" y="21335"/>
                </a:lnTo>
                <a:lnTo>
                  <a:pt x="25908" y="22859"/>
                </a:lnTo>
                <a:close/>
              </a:path>
              <a:path w="388619" h="43180">
                <a:moveTo>
                  <a:pt x="27432" y="21335"/>
                </a:moveTo>
                <a:lnTo>
                  <a:pt x="27432" y="19812"/>
                </a:lnTo>
                <a:lnTo>
                  <a:pt x="28956" y="19812"/>
                </a:lnTo>
                <a:lnTo>
                  <a:pt x="27432" y="21335"/>
                </a:lnTo>
                <a:close/>
              </a:path>
              <a:path w="388619" h="43180">
                <a:moveTo>
                  <a:pt x="25908" y="22859"/>
                </a:moveTo>
                <a:lnTo>
                  <a:pt x="25908" y="21335"/>
                </a:lnTo>
                <a:lnTo>
                  <a:pt x="26670" y="21335"/>
                </a:lnTo>
                <a:lnTo>
                  <a:pt x="25908" y="22859"/>
                </a:lnTo>
                <a:close/>
              </a:path>
              <a:path w="388619" h="43180">
                <a:moveTo>
                  <a:pt x="26670" y="22859"/>
                </a:moveTo>
                <a:lnTo>
                  <a:pt x="25908" y="22859"/>
                </a:lnTo>
                <a:lnTo>
                  <a:pt x="27432" y="21335"/>
                </a:lnTo>
                <a:lnTo>
                  <a:pt x="26670" y="22859"/>
                </a:lnTo>
                <a:close/>
              </a:path>
              <a:path w="388619" h="43180">
                <a:moveTo>
                  <a:pt x="384048" y="35051"/>
                </a:moveTo>
                <a:lnTo>
                  <a:pt x="385572" y="32004"/>
                </a:lnTo>
                <a:lnTo>
                  <a:pt x="388010" y="25907"/>
                </a:lnTo>
                <a:lnTo>
                  <a:pt x="388620" y="28955"/>
                </a:lnTo>
                <a:lnTo>
                  <a:pt x="384048" y="35051"/>
                </a:lnTo>
                <a:close/>
              </a:path>
              <a:path w="388619" h="43180">
                <a:moveTo>
                  <a:pt x="18288" y="32004"/>
                </a:moveTo>
                <a:lnTo>
                  <a:pt x="9144" y="27431"/>
                </a:lnTo>
                <a:lnTo>
                  <a:pt x="16764" y="30479"/>
                </a:lnTo>
                <a:lnTo>
                  <a:pt x="18288" y="32004"/>
                </a:lnTo>
                <a:close/>
              </a:path>
              <a:path w="388619" h="43180">
                <a:moveTo>
                  <a:pt x="352044" y="33527"/>
                </a:moveTo>
                <a:lnTo>
                  <a:pt x="22860" y="33527"/>
                </a:lnTo>
                <a:lnTo>
                  <a:pt x="21336" y="32004"/>
                </a:lnTo>
                <a:lnTo>
                  <a:pt x="350520" y="32004"/>
                </a:lnTo>
                <a:lnTo>
                  <a:pt x="348996" y="30479"/>
                </a:lnTo>
                <a:lnTo>
                  <a:pt x="352044" y="33527"/>
                </a:lnTo>
                <a:close/>
              </a:path>
              <a:path w="388619" h="43180">
                <a:moveTo>
                  <a:pt x="382016" y="36575"/>
                </a:moveTo>
                <a:lnTo>
                  <a:pt x="362712" y="36575"/>
                </a:lnTo>
                <a:lnTo>
                  <a:pt x="358140" y="33527"/>
                </a:lnTo>
                <a:lnTo>
                  <a:pt x="352044" y="33527"/>
                </a:lnTo>
                <a:lnTo>
                  <a:pt x="348996" y="30479"/>
                </a:lnTo>
                <a:lnTo>
                  <a:pt x="386181" y="30479"/>
                </a:lnTo>
                <a:lnTo>
                  <a:pt x="385572" y="32004"/>
                </a:lnTo>
                <a:lnTo>
                  <a:pt x="384048" y="35051"/>
                </a:lnTo>
                <a:lnTo>
                  <a:pt x="382016" y="36575"/>
                </a:lnTo>
                <a:close/>
              </a:path>
              <a:path w="388619" h="43180">
                <a:moveTo>
                  <a:pt x="257556" y="35051"/>
                </a:moveTo>
                <a:lnTo>
                  <a:pt x="25907" y="35051"/>
                </a:lnTo>
                <a:lnTo>
                  <a:pt x="24384" y="33527"/>
                </a:lnTo>
                <a:lnTo>
                  <a:pt x="268224" y="33527"/>
                </a:lnTo>
                <a:lnTo>
                  <a:pt x="257556" y="35051"/>
                </a:lnTo>
                <a:close/>
              </a:path>
              <a:path w="388619" h="43180">
                <a:moveTo>
                  <a:pt x="324612" y="35051"/>
                </a:moveTo>
                <a:lnTo>
                  <a:pt x="316992" y="33527"/>
                </a:lnTo>
                <a:lnTo>
                  <a:pt x="324612" y="33527"/>
                </a:lnTo>
                <a:lnTo>
                  <a:pt x="324612" y="35051"/>
                </a:lnTo>
                <a:close/>
              </a:path>
              <a:path w="388619" h="43180">
                <a:moveTo>
                  <a:pt x="359664" y="36575"/>
                </a:moveTo>
                <a:lnTo>
                  <a:pt x="345948" y="36575"/>
                </a:lnTo>
                <a:lnTo>
                  <a:pt x="339852" y="35051"/>
                </a:lnTo>
                <a:lnTo>
                  <a:pt x="332231" y="35051"/>
                </a:lnTo>
                <a:lnTo>
                  <a:pt x="324612" y="33527"/>
                </a:lnTo>
                <a:lnTo>
                  <a:pt x="355092" y="33527"/>
                </a:lnTo>
                <a:lnTo>
                  <a:pt x="358140" y="34543"/>
                </a:lnTo>
                <a:lnTo>
                  <a:pt x="358140" y="35051"/>
                </a:lnTo>
                <a:lnTo>
                  <a:pt x="359664" y="36575"/>
                </a:lnTo>
                <a:close/>
              </a:path>
              <a:path w="388619" h="43180">
                <a:moveTo>
                  <a:pt x="358140" y="34543"/>
                </a:moveTo>
                <a:lnTo>
                  <a:pt x="355092" y="33527"/>
                </a:lnTo>
                <a:lnTo>
                  <a:pt x="358140" y="33527"/>
                </a:lnTo>
                <a:lnTo>
                  <a:pt x="358140" y="34543"/>
                </a:lnTo>
                <a:close/>
              </a:path>
              <a:path w="388619" h="43180">
                <a:moveTo>
                  <a:pt x="360426" y="35051"/>
                </a:moveTo>
                <a:lnTo>
                  <a:pt x="359663" y="35051"/>
                </a:lnTo>
                <a:lnTo>
                  <a:pt x="358140" y="34543"/>
                </a:lnTo>
                <a:lnTo>
                  <a:pt x="358140" y="33527"/>
                </a:lnTo>
                <a:lnTo>
                  <a:pt x="360426" y="35051"/>
                </a:lnTo>
                <a:close/>
              </a:path>
              <a:path w="388619" h="43180">
                <a:moveTo>
                  <a:pt x="371856" y="42671"/>
                </a:moveTo>
                <a:lnTo>
                  <a:pt x="362712" y="39623"/>
                </a:lnTo>
                <a:lnTo>
                  <a:pt x="358140" y="35051"/>
                </a:lnTo>
                <a:lnTo>
                  <a:pt x="358140" y="34543"/>
                </a:lnTo>
                <a:lnTo>
                  <a:pt x="359664" y="35051"/>
                </a:lnTo>
                <a:lnTo>
                  <a:pt x="360426" y="35051"/>
                </a:lnTo>
                <a:lnTo>
                  <a:pt x="362712" y="36575"/>
                </a:lnTo>
                <a:lnTo>
                  <a:pt x="382016" y="36575"/>
                </a:lnTo>
                <a:lnTo>
                  <a:pt x="377952" y="39623"/>
                </a:lnTo>
                <a:lnTo>
                  <a:pt x="367284" y="39623"/>
                </a:lnTo>
                <a:lnTo>
                  <a:pt x="374904" y="41147"/>
                </a:lnTo>
                <a:lnTo>
                  <a:pt x="371856" y="42671"/>
                </a:lnTo>
                <a:close/>
              </a:path>
              <a:path w="388619" h="43180">
                <a:moveTo>
                  <a:pt x="374904" y="41147"/>
                </a:moveTo>
                <a:lnTo>
                  <a:pt x="377952" y="39623"/>
                </a:lnTo>
                <a:lnTo>
                  <a:pt x="384048" y="35051"/>
                </a:lnTo>
                <a:lnTo>
                  <a:pt x="382524" y="38100"/>
                </a:lnTo>
                <a:lnTo>
                  <a:pt x="374904" y="41147"/>
                </a:lnTo>
                <a:close/>
              </a:path>
              <a:path w="388619" h="43180">
                <a:moveTo>
                  <a:pt x="184404" y="36575"/>
                </a:moveTo>
                <a:lnTo>
                  <a:pt x="30480" y="36575"/>
                </a:lnTo>
                <a:lnTo>
                  <a:pt x="28956" y="35051"/>
                </a:lnTo>
                <a:lnTo>
                  <a:pt x="198120" y="35051"/>
                </a:lnTo>
                <a:lnTo>
                  <a:pt x="184404" y="36575"/>
                </a:lnTo>
                <a:close/>
              </a:path>
              <a:path w="388619" h="43180">
                <a:moveTo>
                  <a:pt x="362712" y="39623"/>
                </a:moveTo>
                <a:lnTo>
                  <a:pt x="361188" y="39623"/>
                </a:lnTo>
                <a:lnTo>
                  <a:pt x="358140" y="38100"/>
                </a:lnTo>
                <a:lnTo>
                  <a:pt x="352044" y="38100"/>
                </a:lnTo>
                <a:lnTo>
                  <a:pt x="350520" y="36575"/>
                </a:lnTo>
                <a:lnTo>
                  <a:pt x="359664" y="36575"/>
                </a:lnTo>
                <a:lnTo>
                  <a:pt x="358140" y="35051"/>
                </a:lnTo>
                <a:lnTo>
                  <a:pt x="362712" y="39623"/>
                </a:lnTo>
                <a:close/>
              </a:path>
              <a:path w="388619" h="43180">
                <a:moveTo>
                  <a:pt x="147828" y="38100"/>
                </a:moveTo>
                <a:lnTo>
                  <a:pt x="42672" y="38100"/>
                </a:lnTo>
                <a:lnTo>
                  <a:pt x="39624" y="36575"/>
                </a:lnTo>
                <a:lnTo>
                  <a:pt x="160020" y="36575"/>
                </a:lnTo>
                <a:lnTo>
                  <a:pt x="147828" y="38100"/>
                </a:lnTo>
                <a:close/>
              </a:path>
              <a:path w="388619" h="43180">
                <a:moveTo>
                  <a:pt x="92964" y="39623"/>
                </a:moveTo>
                <a:lnTo>
                  <a:pt x="54864" y="39623"/>
                </a:lnTo>
                <a:lnTo>
                  <a:pt x="50292" y="38100"/>
                </a:lnTo>
                <a:lnTo>
                  <a:pt x="102108" y="38100"/>
                </a:lnTo>
                <a:lnTo>
                  <a:pt x="92964" y="39623"/>
                </a:lnTo>
                <a:close/>
              </a:path>
              <a:path w="388619" h="43180">
                <a:moveTo>
                  <a:pt x="374904" y="41147"/>
                </a:moveTo>
                <a:lnTo>
                  <a:pt x="367284" y="39623"/>
                </a:lnTo>
                <a:lnTo>
                  <a:pt x="377952" y="39623"/>
                </a:lnTo>
                <a:lnTo>
                  <a:pt x="374904" y="41147"/>
                </a:lnTo>
                <a:close/>
              </a:path>
              <a:path w="388619" h="43180">
                <a:moveTo>
                  <a:pt x="374904" y="41147"/>
                </a:move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646" name="object 4"/>
          <p:cNvSpPr/>
          <p:nvPr/>
        </p:nvSpPr>
        <p:spPr>
          <a:xfrm>
            <a:off x="2055876" y="1520952"/>
            <a:ext cx="186055" cy="41275"/>
          </a:xfrm>
          <a:custGeom>
            <a:avLst/>
            <a:ahLst/>
            <a:rect l="l" t="t" r="r" b="b"/>
            <a:pathLst>
              <a:path w="186055" h="41275">
                <a:moveTo>
                  <a:pt x="185928" y="13716"/>
                </a:moveTo>
                <a:lnTo>
                  <a:pt x="99060" y="13716"/>
                </a:lnTo>
                <a:lnTo>
                  <a:pt x="105156" y="12192"/>
                </a:lnTo>
                <a:lnTo>
                  <a:pt x="129540" y="12192"/>
                </a:lnTo>
                <a:lnTo>
                  <a:pt x="134112" y="10668"/>
                </a:lnTo>
                <a:lnTo>
                  <a:pt x="137160" y="10668"/>
                </a:lnTo>
                <a:lnTo>
                  <a:pt x="141732" y="9144"/>
                </a:lnTo>
                <a:lnTo>
                  <a:pt x="146304" y="9144"/>
                </a:lnTo>
                <a:lnTo>
                  <a:pt x="149352" y="7620"/>
                </a:lnTo>
                <a:lnTo>
                  <a:pt x="156972" y="7620"/>
                </a:lnTo>
                <a:lnTo>
                  <a:pt x="161544" y="6096"/>
                </a:lnTo>
                <a:lnTo>
                  <a:pt x="160020" y="6096"/>
                </a:lnTo>
                <a:lnTo>
                  <a:pt x="163068" y="4572"/>
                </a:lnTo>
                <a:lnTo>
                  <a:pt x="164592" y="4572"/>
                </a:lnTo>
                <a:lnTo>
                  <a:pt x="166116" y="3048"/>
                </a:lnTo>
                <a:lnTo>
                  <a:pt x="172211" y="0"/>
                </a:lnTo>
                <a:lnTo>
                  <a:pt x="179832" y="3048"/>
                </a:lnTo>
                <a:lnTo>
                  <a:pt x="182880" y="7620"/>
                </a:lnTo>
                <a:lnTo>
                  <a:pt x="185928" y="13716"/>
                </a:lnTo>
                <a:close/>
              </a:path>
              <a:path w="186055" h="41275">
                <a:moveTo>
                  <a:pt x="156972" y="7620"/>
                </a:moveTo>
                <a:lnTo>
                  <a:pt x="155448" y="7620"/>
                </a:lnTo>
                <a:lnTo>
                  <a:pt x="158496" y="6096"/>
                </a:lnTo>
                <a:lnTo>
                  <a:pt x="156972" y="7620"/>
                </a:lnTo>
                <a:close/>
              </a:path>
              <a:path w="186055" h="41275">
                <a:moveTo>
                  <a:pt x="156972" y="7620"/>
                </a:moveTo>
                <a:lnTo>
                  <a:pt x="158496" y="6096"/>
                </a:lnTo>
                <a:lnTo>
                  <a:pt x="161544" y="6096"/>
                </a:lnTo>
                <a:lnTo>
                  <a:pt x="156972" y="7620"/>
                </a:lnTo>
                <a:close/>
              </a:path>
              <a:path w="186055" h="41275">
                <a:moveTo>
                  <a:pt x="155448" y="36576"/>
                </a:moveTo>
                <a:lnTo>
                  <a:pt x="12192" y="36576"/>
                </a:lnTo>
                <a:lnTo>
                  <a:pt x="9144" y="35052"/>
                </a:lnTo>
                <a:lnTo>
                  <a:pt x="6096" y="32004"/>
                </a:lnTo>
                <a:lnTo>
                  <a:pt x="1524" y="30480"/>
                </a:lnTo>
                <a:lnTo>
                  <a:pt x="0" y="25908"/>
                </a:lnTo>
                <a:lnTo>
                  <a:pt x="0" y="16764"/>
                </a:lnTo>
                <a:lnTo>
                  <a:pt x="3048" y="12192"/>
                </a:lnTo>
                <a:lnTo>
                  <a:pt x="12192" y="9144"/>
                </a:lnTo>
                <a:lnTo>
                  <a:pt x="14935" y="10058"/>
                </a:lnTo>
                <a:lnTo>
                  <a:pt x="13716" y="10668"/>
                </a:lnTo>
                <a:lnTo>
                  <a:pt x="12192" y="10668"/>
                </a:lnTo>
                <a:lnTo>
                  <a:pt x="13106" y="10972"/>
                </a:lnTo>
                <a:lnTo>
                  <a:pt x="10668" y="12192"/>
                </a:lnTo>
                <a:lnTo>
                  <a:pt x="16764" y="12192"/>
                </a:lnTo>
                <a:lnTo>
                  <a:pt x="19050" y="12954"/>
                </a:lnTo>
                <a:lnTo>
                  <a:pt x="19507" y="13411"/>
                </a:lnTo>
                <a:lnTo>
                  <a:pt x="24025" y="23577"/>
                </a:lnTo>
                <a:lnTo>
                  <a:pt x="21336" y="28956"/>
                </a:lnTo>
                <a:lnTo>
                  <a:pt x="176784" y="28956"/>
                </a:lnTo>
                <a:lnTo>
                  <a:pt x="175259" y="30480"/>
                </a:lnTo>
                <a:lnTo>
                  <a:pt x="169164" y="33528"/>
                </a:lnTo>
                <a:lnTo>
                  <a:pt x="164592" y="35052"/>
                </a:lnTo>
                <a:lnTo>
                  <a:pt x="160020" y="35052"/>
                </a:lnTo>
                <a:lnTo>
                  <a:pt x="155448" y="36576"/>
                </a:lnTo>
                <a:close/>
              </a:path>
              <a:path w="186055" h="41275">
                <a:moveTo>
                  <a:pt x="19158" y="12627"/>
                </a:moveTo>
                <a:lnTo>
                  <a:pt x="18288" y="12192"/>
                </a:lnTo>
                <a:lnTo>
                  <a:pt x="16764" y="10668"/>
                </a:lnTo>
                <a:lnTo>
                  <a:pt x="14935" y="10058"/>
                </a:lnTo>
                <a:lnTo>
                  <a:pt x="16764" y="9144"/>
                </a:lnTo>
                <a:lnTo>
                  <a:pt x="21336" y="9144"/>
                </a:lnTo>
                <a:lnTo>
                  <a:pt x="22860" y="10668"/>
                </a:lnTo>
                <a:lnTo>
                  <a:pt x="18288" y="10668"/>
                </a:lnTo>
                <a:lnTo>
                  <a:pt x="19158" y="12627"/>
                </a:lnTo>
                <a:close/>
              </a:path>
              <a:path w="186055" h="41275">
                <a:moveTo>
                  <a:pt x="13716" y="11176"/>
                </a:moveTo>
                <a:lnTo>
                  <a:pt x="13106" y="10972"/>
                </a:lnTo>
                <a:lnTo>
                  <a:pt x="14935" y="10058"/>
                </a:lnTo>
                <a:lnTo>
                  <a:pt x="16764" y="10668"/>
                </a:lnTo>
                <a:lnTo>
                  <a:pt x="15240" y="10668"/>
                </a:lnTo>
                <a:lnTo>
                  <a:pt x="13716" y="11176"/>
                </a:lnTo>
                <a:close/>
              </a:path>
              <a:path w="186055" h="41275">
                <a:moveTo>
                  <a:pt x="13106" y="10972"/>
                </a:moveTo>
                <a:lnTo>
                  <a:pt x="12192" y="10668"/>
                </a:lnTo>
                <a:lnTo>
                  <a:pt x="13716" y="10668"/>
                </a:lnTo>
                <a:lnTo>
                  <a:pt x="13106" y="10972"/>
                </a:lnTo>
                <a:close/>
              </a:path>
              <a:path w="186055" h="41275">
                <a:moveTo>
                  <a:pt x="19050" y="12954"/>
                </a:moveTo>
                <a:lnTo>
                  <a:pt x="13716" y="11176"/>
                </a:lnTo>
                <a:lnTo>
                  <a:pt x="15240" y="10668"/>
                </a:lnTo>
                <a:lnTo>
                  <a:pt x="16764" y="10668"/>
                </a:lnTo>
                <a:lnTo>
                  <a:pt x="19050" y="12954"/>
                </a:lnTo>
                <a:close/>
              </a:path>
              <a:path w="186055" h="41275">
                <a:moveTo>
                  <a:pt x="21336" y="13716"/>
                </a:moveTo>
                <a:lnTo>
                  <a:pt x="19158" y="12627"/>
                </a:lnTo>
                <a:lnTo>
                  <a:pt x="18288" y="10668"/>
                </a:lnTo>
                <a:lnTo>
                  <a:pt x="21336" y="13716"/>
                </a:lnTo>
                <a:close/>
              </a:path>
              <a:path w="186055" h="41275">
                <a:moveTo>
                  <a:pt x="25908" y="13716"/>
                </a:moveTo>
                <a:lnTo>
                  <a:pt x="21336" y="13716"/>
                </a:lnTo>
                <a:lnTo>
                  <a:pt x="18288" y="10668"/>
                </a:lnTo>
                <a:lnTo>
                  <a:pt x="22860" y="10668"/>
                </a:lnTo>
                <a:lnTo>
                  <a:pt x="25908" y="13716"/>
                </a:lnTo>
                <a:close/>
              </a:path>
              <a:path w="186055" h="41275">
                <a:moveTo>
                  <a:pt x="10668" y="12192"/>
                </a:moveTo>
                <a:lnTo>
                  <a:pt x="13106" y="10972"/>
                </a:lnTo>
                <a:lnTo>
                  <a:pt x="13716" y="11176"/>
                </a:lnTo>
                <a:lnTo>
                  <a:pt x="10668" y="12192"/>
                </a:lnTo>
                <a:close/>
              </a:path>
              <a:path w="186055" h="41275">
                <a:moveTo>
                  <a:pt x="16764" y="12192"/>
                </a:moveTo>
                <a:lnTo>
                  <a:pt x="10668" y="12192"/>
                </a:lnTo>
                <a:lnTo>
                  <a:pt x="13716" y="11176"/>
                </a:lnTo>
                <a:lnTo>
                  <a:pt x="16764" y="12192"/>
                </a:lnTo>
                <a:close/>
              </a:path>
              <a:path w="186055" h="41275">
                <a:moveTo>
                  <a:pt x="19348" y="13053"/>
                </a:moveTo>
                <a:lnTo>
                  <a:pt x="19050" y="12954"/>
                </a:lnTo>
                <a:lnTo>
                  <a:pt x="18288" y="12192"/>
                </a:lnTo>
                <a:lnTo>
                  <a:pt x="19158" y="12627"/>
                </a:lnTo>
                <a:lnTo>
                  <a:pt x="19348" y="13053"/>
                </a:lnTo>
                <a:close/>
              </a:path>
              <a:path w="186055" h="41275">
                <a:moveTo>
                  <a:pt x="176784" y="28956"/>
                </a:moveTo>
                <a:lnTo>
                  <a:pt x="21336" y="28956"/>
                </a:lnTo>
                <a:lnTo>
                  <a:pt x="24384" y="25908"/>
                </a:lnTo>
                <a:lnTo>
                  <a:pt x="27432" y="19812"/>
                </a:lnTo>
                <a:lnTo>
                  <a:pt x="27432" y="15240"/>
                </a:lnTo>
                <a:lnTo>
                  <a:pt x="24384" y="12192"/>
                </a:lnTo>
                <a:lnTo>
                  <a:pt x="88392" y="12192"/>
                </a:lnTo>
                <a:lnTo>
                  <a:pt x="94488" y="13716"/>
                </a:lnTo>
                <a:lnTo>
                  <a:pt x="185928" y="13716"/>
                </a:lnTo>
                <a:lnTo>
                  <a:pt x="185928" y="19812"/>
                </a:lnTo>
                <a:lnTo>
                  <a:pt x="181356" y="24384"/>
                </a:lnTo>
                <a:lnTo>
                  <a:pt x="179832" y="27432"/>
                </a:lnTo>
                <a:lnTo>
                  <a:pt x="178308" y="27432"/>
                </a:lnTo>
                <a:lnTo>
                  <a:pt x="176784" y="28956"/>
                </a:lnTo>
                <a:close/>
              </a:path>
              <a:path w="186055" h="41275">
                <a:moveTo>
                  <a:pt x="21336" y="13716"/>
                </a:moveTo>
                <a:lnTo>
                  <a:pt x="19348" y="13053"/>
                </a:lnTo>
                <a:lnTo>
                  <a:pt x="19158" y="12627"/>
                </a:lnTo>
                <a:lnTo>
                  <a:pt x="21336" y="13716"/>
                </a:lnTo>
                <a:close/>
              </a:path>
              <a:path w="186055" h="41275">
                <a:moveTo>
                  <a:pt x="21336" y="13716"/>
                </a:moveTo>
                <a:lnTo>
                  <a:pt x="19812" y="13716"/>
                </a:lnTo>
                <a:lnTo>
                  <a:pt x="19507" y="13411"/>
                </a:lnTo>
                <a:lnTo>
                  <a:pt x="19348" y="13053"/>
                </a:lnTo>
                <a:lnTo>
                  <a:pt x="21336" y="13716"/>
                </a:lnTo>
                <a:close/>
              </a:path>
              <a:path w="186055" h="41275">
                <a:moveTo>
                  <a:pt x="24025" y="23577"/>
                </a:moveTo>
                <a:lnTo>
                  <a:pt x="19507" y="13411"/>
                </a:lnTo>
                <a:lnTo>
                  <a:pt x="19812" y="13716"/>
                </a:lnTo>
                <a:lnTo>
                  <a:pt x="25908" y="13716"/>
                </a:lnTo>
                <a:lnTo>
                  <a:pt x="27432" y="15240"/>
                </a:lnTo>
                <a:lnTo>
                  <a:pt x="27432" y="19812"/>
                </a:lnTo>
                <a:lnTo>
                  <a:pt x="25908" y="22860"/>
                </a:lnTo>
                <a:lnTo>
                  <a:pt x="24384" y="22860"/>
                </a:lnTo>
                <a:lnTo>
                  <a:pt x="24025" y="23577"/>
                </a:lnTo>
                <a:close/>
              </a:path>
              <a:path w="186055" h="41275">
                <a:moveTo>
                  <a:pt x="24384" y="24384"/>
                </a:moveTo>
                <a:lnTo>
                  <a:pt x="24025" y="23577"/>
                </a:lnTo>
                <a:lnTo>
                  <a:pt x="24384" y="22860"/>
                </a:lnTo>
                <a:lnTo>
                  <a:pt x="24384" y="24384"/>
                </a:lnTo>
                <a:close/>
              </a:path>
              <a:path w="186055" h="41275">
                <a:moveTo>
                  <a:pt x="25146" y="24384"/>
                </a:moveTo>
                <a:lnTo>
                  <a:pt x="24384" y="24384"/>
                </a:lnTo>
                <a:lnTo>
                  <a:pt x="24384" y="22860"/>
                </a:lnTo>
                <a:lnTo>
                  <a:pt x="25908" y="22860"/>
                </a:lnTo>
                <a:lnTo>
                  <a:pt x="25146" y="24384"/>
                </a:lnTo>
                <a:close/>
              </a:path>
              <a:path w="186055" h="41275">
                <a:moveTo>
                  <a:pt x="21336" y="28956"/>
                </a:moveTo>
                <a:lnTo>
                  <a:pt x="24025" y="23577"/>
                </a:lnTo>
                <a:lnTo>
                  <a:pt x="24384" y="24384"/>
                </a:lnTo>
                <a:lnTo>
                  <a:pt x="25146" y="24384"/>
                </a:lnTo>
                <a:lnTo>
                  <a:pt x="24384" y="25908"/>
                </a:lnTo>
                <a:lnTo>
                  <a:pt x="21336" y="28956"/>
                </a:lnTo>
                <a:close/>
              </a:path>
              <a:path w="186055" h="41275">
                <a:moveTo>
                  <a:pt x="147828" y="38100"/>
                </a:moveTo>
                <a:lnTo>
                  <a:pt x="19812" y="38100"/>
                </a:lnTo>
                <a:lnTo>
                  <a:pt x="15240" y="36576"/>
                </a:lnTo>
                <a:lnTo>
                  <a:pt x="152400" y="36576"/>
                </a:lnTo>
                <a:lnTo>
                  <a:pt x="147828" y="38100"/>
                </a:lnTo>
                <a:close/>
              </a:path>
              <a:path w="186055" h="41275">
                <a:moveTo>
                  <a:pt x="144780" y="39624"/>
                </a:moveTo>
                <a:lnTo>
                  <a:pt x="59436" y="39624"/>
                </a:lnTo>
                <a:lnTo>
                  <a:pt x="53340" y="38100"/>
                </a:lnTo>
                <a:lnTo>
                  <a:pt x="149352" y="38100"/>
                </a:lnTo>
                <a:lnTo>
                  <a:pt x="144780" y="39624"/>
                </a:lnTo>
                <a:close/>
              </a:path>
              <a:path w="186055" h="41275">
                <a:moveTo>
                  <a:pt x="131064" y="41148"/>
                </a:moveTo>
                <a:lnTo>
                  <a:pt x="79248" y="41148"/>
                </a:lnTo>
                <a:lnTo>
                  <a:pt x="73152" y="39624"/>
                </a:lnTo>
                <a:lnTo>
                  <a:pt x="137160" y="39624"/>
                </a:lnTo>
                <a:lnTo>
                  <a:pt x="131064" y="41148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647" name="object 5"/>
          <p:cNvSpPr/>
          <p:nvPr/>
        </p:nvSpPr>
        <p:spPr>
          <a:xfrm>
            <a:off x="2086355" y="1616963"/>
            <a:ext cx="245745" cy="50800"/>
          </a:xfrm>
          <a:custGeom>
            <a:avLst/>
            <a:ahLst/>
            <a:rect l="l" t="t" r="r" b="b"/>
            <a:pathLst>
              <a:path w="245744" h="50800">
                <a:moveTo>
                  <a:pt x="244754" y="15240"/>
                </a:moveTo>
                <a:lnTo>
                  <a:pt x="175260" y="15240"/>
                </a:lnTo>
                <a:lnTo>
                  <a:pt x="182880" y="12192"/>
                </a:lnTo>
                <a:lnTo>
                  <a:pt x="184404" y="12192"/>
                </a:lnTo>
                <a:lnTo>
                  <a:pt x="193548" y="10668"/>
                </a:lnTo>
                <a:lnTo>
                  <a:pt x="192024" y="10668"/>
                </a:lnTo>
                <a:lnTo>
                  <a:pt x="199643" y="9144"/>
                </a:lnTo>
                <a:lnTo>
                  <a:pt x="210312" y="6096"/>
                </a:lnTo>
                <a:lnTo>
                  <a:pt x="211836" y="6096"/>
                </a:lnTo>
                <a:lnTo>
                  <a:pt x="220980" y="3048"/>
                </a:lnTo>
                <a:lnTo>
                  <a:pt x="219456" y="3048"/>
                </a:lnTo>
                <a:lnTo>
                  <a:pt x="227076" y="1524"/>
                </a:lnTo>
                <a:lnTo>
                  <a:pt x="233172" y="0"/>
                </a:lnTo>
                <a:lnTo>
                  <a:pt x="239268" y="3048"/>
                </a:lnTo>
                <a:lnTo>
                  <a:pt x="242316" y="9144"/>
                </a:lnTo>
                <a:lnTo>
                  <a:pt x="245364" y="13716"/>
                </a:lnTo>
                <a:lnTo>
                  <a:pt x="244754" y="15240"/>
                </a:lnTo>
                <a:close/>
              </a:path>
              <a:path w="245744" h="50800">
                <a:moveTo>
                  <a:pt x="7112" y="29464"/>
                </a:moveTo>
                <a:lnTo>
                  <a:pt x="6096" y="28956"/>
                </a:lnTo>
                <a:lnTo>
                  <a:pt x="0" y="22860"/>
                </a:lnTo>
                <a:lnTo>
                  <a:pt x="0" y="12192"/>
                </a:lnTo>
                <a:lnTo>
                  <a:pt x="1524" y="9144"/>
                </a:lnTo>
                <a:lnTo>
                  <a:pt x="10668" y="4572"/>
                </a:lnTo>
                <a:lnTo>
                  <a:pt x="13716" y="6096"/>
                </a:lnTo>
                <a:lnTo>
                  <a:pt x="16764" y="6096"/>
                </a:lnTo>
                <a:lnTo>
                  <a:pt x="19812" y="7620"/>
                </a:lnTo>
                <a:lnTo>
                  <a:pt x="24384" y="10668"/>
                </a:lnTo>
                <a:lnTo>
                  <a:pt x="21336" y="10668"/>
                </a:lnTo>
                <a:lnTo>
                  <a:pt x="25400" y="11684"/>
                </a:lnTo>
                <a:lnTo>
                  <a:pt x="25908" y="12192"/>
                </a:lnTo>
                <a:lnTo>
                  <a:pt x="27432" y="12192"/>
                </a:lnTo>
                <a:lnTo>
                  <a:pt x="30480" y="13716"/>
                </a:lnTo>
                <a:lnTo>
                  <a:pt x="36576" y="13716"/>
                </a:lnTo>
                <a:lnTo>
                  <a:pt x="39624" y="15240"/>
                </a:lnTo>
                <a:lnTo>
                  <a:pt x="44196" y="16764"/>
                </a:lnTo>
                <a:lnTo>
                  <a:pt x="73152" y="16764"/>
                </a:lnTo>
                <a:lnTo>
                  <a:pt x="73152" y="18288"/>
                </a:lnTo>
                <a:lnTo>
                  <a:pt x="82296" y="18288"/>
                </a:lnTo>
                <a:lnTo>
                  <a:pt x="89916" y="19812"/>
                </a:lnTo>
                <a:lnTo>
                  <a:pt x="242925" y="19812"/>
                </a:lnTo>
                <a:lnTo>
                  <a:pt x="242316" y="21336"/>
                </a:lnTo>
                <a:lnTo>
                  <a:pt x="237743" y="24384"/>
                </a:lnTo>
                <a:lnTo>
                  <a:pt x="232664" y="27432"/>
                </a:lnTo>
                <a:lnTo>
                  <a:pt x="6096" y="27432"/>
                </a:lnTo>
                <a:lnTo>
                  <a:pt x="7112" y="29464"/>
                </a:lnTo>
                <a:close/>
              </a:path>
              <a:path w="245744" h="50800">
                <a:moveTo>
                  <a:pt x="25400" y="11684"/>
                </a:moveTo>
                <a:lnTo>
                  <a:pt x="21336" y="10668"/>
                </a:lnTo>
                <a:lnTo>
                  <a:pt x="24384" y="10668"/>
                </a:lnTo>
                <a:lnTo>
                  <a:pt x="25400" y="11684"/>
                </a:lnTo>
                <a:close/>
              </a:path>
              <a:path w="245744" h="50800">
                <a:moveTo>
                  <a:pt x="27432" y="12192"/>
                </a:moveTo>
                <a:lnTo>
                  <a:pt x="25400" y="11684"/>
                </a:lnTo>
                <a:lnTo>
                  <a:pt x="24384" y="10668"/>
                </a:lnTo>
                <a:lnTo>
                  <a:pt x="27432" y="12192"/>
                </a:lnTo>
                <a:close/>
              </a:path>
              <a:path w="245744" h="50800">
                <a:moveTo>
                  <a:pt x="30480" y="13716"/>
                </a:moveTo>
                <a:lnTo>
                  <a:pt x="24384" y="10668"/>
                </a:lnTo>
                <a:lnTo>
                  <a:pt x="28956" y="12192"/>
                </a:lnTo>
                <a:lnTo>
                  <a:pt x="30480" y="13716"/>
                </a:lnTo>
                <a:close/>
              </a:path>
              <a:path w="245744" h="50800">
                <a:moveTo>
                  <a:pt x="27432" y="12192"/>
                </a:moveTo>
                <a:lnTo>
                  <a:pt x="25908" y="12192"/>
                </a:lnTo>
                <a:lnTo>
                  <a:pt x="25400" y="11684"/>
                </a:lnTo>
                <a:lnTo>
                  <a:pt x="27432" y="12192"/>
                </a:lnTo>
                <a:close/>
              </a:path>
              <a:path w="245744" h="50800">
                <a:moveTo>
                  <a:pt x="242925" y="19812"/>
                </a:moveTo>
                <a:lnTo>
                  <a:pt x="147828" y="19812"/>
                </a:lnTo>
                <a:lnTo>
                  <a:pt x="166116" y="16764"/>
                </a:lnTo>
                <a:lnTo>
                  <a:pt x="175260" y="13716"/>
                </a:lnTo>
                <a:lnTo>
                  <a:pt x="175260" y="15240"/>
                </a:lnTo>
                <a:lnTo>
                  <a:pt x="244754" y="15240"/>
                </a:lnTo>
                <a:lnTo>
                  <a:pt x="242925" y="19812"/>
                </a:lnTo>
                <a:close/>
              </a:path>
              <a:path w="245744" h="50800">
                <a:moveTo>
                  <a:pt x="47244" y="16764"/>
                </a:moveTo>
                <a:lnTo>
                  <a:pt x="44196" y="16764"/>
                </a:lnTo>
                <a:lnTo>
                  <a:pt x="42672" y="15240"/>
                </a:lnTo>
                <a:lnTo>
                  <a:pt x="47244" y="16764"/>
                </a:lnTo>
                <a:close/>
              </a:path>
              <a:path w="245744" h="50800">
                <a:moveTo>
                  <a:pt x="9144" y="30480"/>
                </a:moveTo>
                <a:lnTo>
                  <a:pt x="7112" y="29464"/>
                </a:lnTo>
                <a:lnTo>
                  <a:pt x="6096" y="27432"/>
                </a:lnTo>
                <a:lnTo>
                  <a:pt x="9144" y="30480"/>
                </a:lnTo>
                <a:close/>
              </a:path>
              <a:path w="245744" h="50800">
                <a:moveTo>
                  <a:pt x="17526" y="35052"/>
                </a:moveTo>
                <a:lnTo>
                  <a:pt x="13716" y="35052"/>
                </a:lnTo>
                <a:lnTo>
                  <a:pt x="6096" y="27432"/>
                </a:lnTo>
                <a:lnTo>
                  <a:pt x="232664" y="27432"/>
                </a:lnTo>
                <a:lnTo>
                  <a:pt x="230124" y="28956"/>
                </a:lnTo>
                <a:lnTo>
                  <a:pt x="228600" y="28956"/>
                </a:lnTo>
                <a:lnTo>
                  <a:pt x="220980" y="33528"/>
                </a:lnTo>
                <a:lnTo>
                  <a:pt x="15240" y="33528"/>
                </a:lnTo>
                <a:lnTo>
                  <a:pt x="17526" y="35052"/>
                </a:lnTo>
                <a:close/>
              </a:path>
              <a:path w="245744" h="50800">
                <a:moveTo>
                  <a:pt x="9144" y="30480"/>
                </a:moveTo>
                <a:lnTo>
                  <a:pt x="7620" y="30480"/>
                </a:lnTo>
                <a:lnTo>
                  <a:pt x="7112" y="29464"/>
                </a:lnTo>
                <a:lnTo>
                  <a:pt x="9144" y="30480"/>
                </a:lnTo>
                <a:close/>
              </a:path>
              <a:path w="245744" h="50800">
                <a:moveTo>
                  <a:pt x="188976" y="41148"/>
                </a:moveTo>
                <a:lnTo>
                  <a:pt x="33528" y="41148"/>
                </a:lnTo>
                <a:lnTo>
                  <a:pt x="27432" y="38100"/>
                </a:lnTo>
                <a:lnTo>
                  <a:pt x="22860" y="38100"/>
                </a:lnTo>
                <a:lnTo>
                  <a:pt x="21336" y="36576"/>
                </a:lnTo>
                <a:lnTo>
                  <a:pt x="15240" y="33528"/>
                </a:lnTo>
                <a:lnTo>
                  <a:pt x="219456" y="33528"/>
                </a:lnTo>
                <a:lnTo>
                  <a:pt x="208788" y="36576"/>
                </a:lnTo>
                <a:lnTo>
                  <a:pt x="207264" y="36576"/>
                </a:lnTo>
                <a:lnTo>
                  <a:pt x="199643" y="39624"/>
                </a:lnTo>
                <a:lnTo>
                  <a:pt x="198119" y="39624"/>
                </a:lnTo>
                <a:lnTo>
                  <a:pt x="188976" y="41148"/>
                </a:lnTo>
                <a:close/>
              </a:path>
              <a:path w="245744" h="50800">
                <a:moveTo>
                  <a:pt x="19812" y="36576"/>
                </a:moveTo>
                <a:lnTo>
                  <a:pt x="17526" y="35052"/>
                </a:lnTo>
                <a:lnTo>
                  <a:pt x="18288" y="35052"/>
                </a:lnTo>
                <a:lnTo>
                  <a:pt x="19812" y="36576"/>
                </a:lnTo>
                <a:close/>
              </a:path>
              <a:path w="245744" h="50800">
                <a:moveTo>
                  <a:pt x="181356" y="44196"/>
                </a:moveTo>
                <a:lnTo>
                  <a:pt x="50292" y="44196"/>
                </a:lnTo>
                <a:lnTo>
                  <a:pt x="44196" y="42672"/>
                </a:lnTo>
                <a:lnTo>
                  <a:pt x="38100" y="42672"/>
                </a:lnTo>
                <a:lnTo>
                  <a:pt x="38100" y="41148"/>
                </a:lnTo>
                <a:lnTo>
                  <a:pt x="190500" y="41148"/>
                </a:lnTo>
                <a:lnTo>
                  <a:pt x="181356" y="44196"/>
                </a:lnTo>
                <a:close/>
              </a:path>
              <a:path w="245744" h="50800">
                <a:moveTo>
                  <a:pt x="152400" y="48768"/>
                </a:moveTo>
                <a:lnTo>
                  <a:pt x="96012" y="48768"/>
                </a:lnTo>
                <a:lnTo>
                  <a:pt x="77724" y="45720"/>
                </a:lnTo>
                <a:lnTo>
                  <a:pt x="71628" y="45720"/>
                </a:lnTo>
                <a:lnTo>
                  <a:pt x="64008" y="44196"/>
                </a:lnTo>
                <a:lnTo>
                  <a:pt x="179831" y="44196"/>
                </a:lnTo>
                <a:lnTo>
                  <a:pt x="152400" y="48768"/>
                </a:lnTo>
                <a:close/>
              </a:path>
              <a:path w="245744" h="50800">
                <a:moveTo>
                  <a:pt x="129540" y="50292"/>
                </a:moveTo>
                <a:lnTo>
                  <a:pt x="117348" y="50292"/>
                </a:lnTo>
                <a:lnTo>
                  <a:pt x="106680" y="48768"/>
                </a:lnTo>
                <a:lnTo>
                  <a:pt x="138684" y="48768"/>
                </a:lnTo>
                <a:lnTo>
                  <a:pt x="129540" y="50292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648" name="object 6"/>
          <p:cNvSpPr/>
          <p:nvPr/>
        </p:nvSpPr>
        <p:spPr>
          <a:xfrm>
            <a:off x="1958339" y="1371600"/>
            <a:ext cx="0" cy="0"/>
          </a:xfrm>
          <a:custGeom>
            <a:av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21336">
            <a:solidFill>
              <a:srgbClr val="FF0000"/>
            </a:solidFill>
          </a:ln>
        </p:spPr>
        <p:txBody>
          <a:bodyPr bIns="0" lIns="0" rIns="0" rtlCol="0" tIns="0" wrap="square"/>
          <a:p/>
        </p:txBody>
      </p:sp>
      <p:pic>
        <p:nvPicPr>
          <p:cNvPr id="2097154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136392" y="891539"/>
            <a:ext cx="664464" cy="1279398"/>
          </a:xfrm>
          <a:prstGeom prst="rect"/>
        </p:spPr>
      </p:pic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3866388" y="1271016"/>
            <a:ext cx="489203" cy="373379"/>
          </a:xfrm>
          <a:prstGeom prst="rect"/>
        </p:spPr>
      </p:pic>
      <p:pic>
        <p:nvPicPr>
          <p:cNvPr id="2097156" name="object 9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4482084" y="1281683"/>
            <a:ext cx="414527" cy="314198"/>
          </a:xfrm>
          <a:prstGeom prst="rect"/>
        </p:spPr>
      </p:pic>
      <p:pic>
        <p:nvPicPr>
          <p:cNvPr id="2097157" name="object 10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3311652" y="2255520"/>
            <a:ext cx="112775" cy="124841"/>
          </a:xfrm>
          <a:prstGeom prst="rect"/>
        </p:spPr>
      </p:pic>
      <p:sp>
        <p:nvSpPr>
          <p:cNvPr id="1048649" name="object 11"/>
          <p:cNvSpPr/>
          <p:nvPr/>
        </p:nvSpPr>
        <p:spPr>
          <a:xfrm>
            <a:off x="2631948" y="1161288"/>
            <a:ext cx="64135" cy="332740"/>
          </a:xfrm>
          <a:custGeom>
            <a:avLst/>
            <a:ahLst/>
            <a:rect l="l" t="t" r="r" b="b"/>
            <a:pathLst>
              <a:path w="64135" h="332740">
                <a:moveTo>
                  <a:pt x="25908" y="35052"/>
                </a:moveTo>
                <a:lnTo>
                  <a:pt x="3048" y="35052"/>
                </a:lnTo>
                <a:lnTo>
                  <a:pt x="0" y="28956"/>
                </a:lnTo>
                <a:lnTo>
                  <a:pt x="0" y="12191"/>
                </a:lnTo>
                <a:lnTo>
                  <a:pt x="3048" y="6096"/>
                </a:lnTo>
                <a:lnTo>
                  <a:pt x="4571" y="4572"/>
                </a:lnTo>
                <a:lnTo>
                  <a:pt x="6095" y="4572"/>
                </a:lnTo>
                <a:lnTo>
                  <a:pt x="9143" y="1524"/>
                </a:lnTo>
                <a:lnTo>
                  <a:pt x="10667" y="1524"/>
                </a:lnTo>
                <a:lnTo>
                  <a:pt x="12191" y="0"/>
                </a:lnTo>
                <a:lnTo>
                  <a:pt x="16763" y="0"/>
                </a:lnTo>
                <a:lnTo>
                  <a:pt x="22859" y="3048"/>
                </a:lnTo>
                <a:lnTo>
                  <a:pt x="25908" y="6096"/>
                </a:lnTo>
                <a:lnTo>
                  <a:pt x="27432" y="9143"/>
                </a:lnTo>
                <a:lnTo>
                  <a:pt x="27432" y="10668"/>
                </a:lnTo>
                <a:lnTo>
                  <a:pt x="25908" y="13716"/>
                </a:lnTo>
                <a:lnTo>
                  <a:pt x="25908" y="15239"/>
                </a:lnTo>
                <a:lnTo>
                  <a:pt x="21335" y="15239"/>
                </a:lnTo>
                <a:lnTo>
                  <a:pt x="20116" y="18897"/>
                </a:lnTo>
                <a:lnTo>
                  <a:pt x="18287" y="19812"/>
                </a:lnTo>
                <a:lnTo>
                  <a:pt x="21335" y="19812"/>
                </a:lnTo>
                <a:lnTo>
                  <a:pt x="22859" y="22860"/>
                </a:lnTo>
                <a:lnTo>
                  <a:pt x="21335" y="22860"/>
                </a:lnTo>
                <a:lnTo>
                  <a:pt x="22859" y="25908"/>
                </a:lnTo>
                <a:lnTo>
                  <a:pt x="23621" y="25908"/>
                </a:lnTo>
                <a:lnTo>
                  <a:pt x="24383" y="27432"/>
                </a:lnTo>
                <a:lnTo>
                  <a:pt x="24383" y="28956"/>
                </a:lnTo>
                <a:lnTo>
                  <a:pt x="25908" y="32004"/>
                </a:lnTo>
                <a:lnTo>
                  <a:pt x="25908" y="35052"/>
                </a:lnTo>
                <a:close/>
              </a:path>
              <a:path w="64135" h="332740">
                <a:moveTo>
                  <a:pt x="20116" y="18897"/>
                </a:moveTo>
                <a:lnTo>
                  <a:pt x="21335" y="15239"/>
                </a:lnTo>
                <a:lnTo>
                  <a:pt x="21335" y="18287"/>
                </a:lnTo>
                <a:lnTo>
                  <a:pt x="20116" y="18897"/>
                </a:lnTo>
                <a:close/>
              </a:path>
              <a:path w="64135" h="332740">
                <a:moveTo>
                  <a:pt x="21335" y="18287"/>
                </a:moveTo>
                <a:lnTo>
                  <a:pt x="21335" y="15239"/>
                </a:lnTo>
                <a:lnTo>
                  <a:pt x="25908" y="15239"/>
                </a:lnTo>
                <a:lnTo>
                  <a:pt x="24383" y="16764"/>
                </a:lnTo>
                <a:lnTo>
                  <a:pt x="21335" y="18287"/>
                </a:lnTo>
                <a:close/>
              </a:path>
              <a:path w="64135" h="332740">
                <a:moveTo>
                  <a:pt x="19811" y="19812"/>
                </a:moveTo>
                <a:lnTo>
                  <a:pt x="20116" y="18897"/>
                </a:lnTo>
                <a:lnTo>
                  <a:pt x="21335" y="18287"/>
                </a:lnTo>
                <a:lnTo>
                  <a:pt x="19811" y="19812"/>
                </a:lnTo>
                <a:close/>
              </a:path>
              <a:path w="64135" h="332740">
                <a:moveTo>
                  <a:pt x="21335" y="19812"/>
                </a:moveTo>
                <a:lnTo>
                  <a:pt x="19811" y="19812"/>
                </a:lnTo>
                <a:lnTo>
                  <a:pt x="21335" y="18287"/>
                </a:lnTo>
                <a:lnTo>
                  <a:pt x="21335" y="19812"/>
                </a:lnTo>
                <a:close/>
              </a:path>
              <a:path w="64135" h="332740">
                <a:moveTo>
                  <a:pt x="19811" y="19812"/>
                </a:moveTo>
                <a:lnTo>
                  <a:pt x="18287" y="19812"/>
                </a:lnTo>
                <a:lnTo>
                  <a:pt x="20116" y="18897"/>
                </a:lnTo>
                <a:lnTo>
                  <a:pt x="19811" y="19812"/>
                </a:lnTo>
                <a:close/>
              </a:path>
              <a:path w="64135" h="332740">
                <a:moveTo>
                  <a:pt x="22859" y="25908"/>
                </a:moveTo>
                <a:lnTo>
                  <a:pt x="21335" y="22860"/>
                </a:lnTo>
                <a:lnTo>
                  <a:pt x="22859" y="24384"/>
                </a:lnTo>
                <a:lnTo>
                  <a:pt x="22859" y="25908"/>
                </a:lnTo>
                <a:close/>
              </a:path>
              <a:path w="64135" h="332740">
                <a:moveTo>
                  <a:pt x="22859" y="24384"/>
                </a:moveTo>
                <a:lnTo>
                  <a:pt x="21335" y="22860"/>
                </a:lnTo>
                <a:lnTo>
                  <a:pt x="22859" y="22860"/>
                </a:lnTo>
                <a:lnTo>
                  <a:pt x="22859" y="24384"/>
                </a:lnTo>
                <a:close/>
              </a:path>
              <a:path w="64135" h="332740">
                <a:moveTo>
                  <a:pt x="23621" y="25908"/>
                </a:moveTo>
                <a:lnTo>
                  <a:pt x="22859" y="25908"/>
                </a:lnTo>
                <a:lnTo>
                  <a:pt x="22859" y="24384"/>
                </a:lnTo>
                <a:lnTo>
                  <a:pt x="23621" y="25908"/>
                </a:lnTo>
                <a:close/>
              </a:path>
              <a:path w="64135" h="332740">
                <a:moveTo>
                  <a:pt x="27432" y="41148"/>
                </a:moveTo>
                <a:lnTo>
                  <a:pt x="4571" y="41148"/>
                </a:lnTo>
                <a:lnTo>
                  <a:pt x="3048" y="38100"/>
                </a:lnTo>
                <a:lnTo>
                  <a:pt x="3048" y="36576"/>
                </a:lnTo>
                <a:lnTo>
                  <a:pt x="1524" y="33528"/>
                </a:lnTo>
                <a:lnTo>
                  <a:pt x="3048" y="35052"/>
                </a:lnTo>
                <a:lnTo>
                  <a:pt x="25908" y="35052"/>
                </a:lnTo>
                <a:lnTo>
                  <a:pt x="27432" y="36576"/>
                </a:lnTo>
                <a:lnTo>
                  <a:pt x="27432" y="41148"/>
                </a:lnTo>
                <a:close/>
              </a:path>
              <a:path w="64135" h="332740">
                <a:moveTo>
                  <a:pt x="6095" y="54864"/>
                </a:moveTo>
                <a:lnTo>
                  <a:pt x="4571" y="51816"/>
                </a:lnTo>
                <a:lnTo>
                  <a:pt x="4571" y="42672"/>
                </a:lnTo>
                <a:lnTo>
                  <a:pt x="3048" y="39624"/>
                </a:lnTo>
                <a:lnTo>
                  <a:pt x="4571" y="41148"/>
                </a:lnTo>
                <a:lnTo>
                  <a:pt x="27432" y="41148"/>
                </a:lnTo>
                <a:lnTo>
                  <a:pt x="27432" y="44196"/>
                </a:lnTo>
                <a:lnTo>
                  <a:pt x="28955" y="47243"/>
                </a:lnTo>
                <a:lnTo>
                  <a:pt x="28955" y="48768"/>
                </a:lnTo>
                <a:lnTo>
                  <a:pt x="30479" y="51816"/>
                </a:lnTo>
                <a:lnTo>
                  <a:pt x="30479" y="53339"/>
                </a:lnTo>
                <a:lnTo>
                  <a:pt x="6095" y="53339"/>
                </a:lnTo>
                <a:lnTo>
                  <a:pt x="6095" y="54864"/>
                </a:lnTo>
                <a:close/>
              </a:path>
              <a:path w="64135" h="332740">
                <a:moveTo>
                  <a:pt x="7619" y="60960"/>
                </a:moveTo>
                <a:lnTo>
                  <a:pt x="6095" y="57912"/>
                </a:lnTo>
                <a:lnTo>
                  <a:pt x="6095" y="53339"/>
                </a:lnTo>
                <a:lnTo>
                  <a:pt x="30479" y="53339"/>
                </a:lnTo>
                <a:lnTo>
                  <a:pt x="30479" y="56387"/>
                </a:lnTo>
                <a:lnTo>
                  <a:pt x="32003" y="57912"/>
                </a:lnTo>
                <a:lnTo>
                  <a:pt x="32003" y="59436"/>
                </a:lnTo>
                <a:lnTo>
                  <a:pt x="7619" y="59436"/>
                </a:lnTo>
                <a:lnTo>
                  <a:pt x="7619" y="60960"/>
                </a:lnTo>
                <a:close/>
              </a:path>
              <a:path w="64135" h="332740">
                <a:moveTo>
                  <a:pt x="35051" y="76200"/>
                </a:moveTo>
                <a:lnTo>
                  <a:pt x="10667" y="76200"/>
                </a:lnTo>
                <a:lnTo>
                  <a:pt x="9143" y="71628"/>
                </a:lnTo>
                <a:lnTo>
                  <a:pt x="7619" y="70104"/>
                </a:lnTo>
                <a:lnTo>
                  <a:pt x="7619" y="59436"/>
                </a:lnTo>
                <a:lnTo>
                  <a:pt x="32003" y="59436"/>
                </a:lnTo>
                <a:lnTo>
                  <a:pt x="32003" y="65532"/>
                </a:lnTo>
                <a:lnTo>
                  <a:pt x="32765" y="65532"/>
                </a:lnTo>
                <a:lnTo>
                  <a:pt x="33527" y="67056"/>
                </a:lnTo>
                <a:lnTo>
                  <a:pt x="33527" y="71628"/>
                </a:lnTo>
                <a:lnTo>
                  <a:pt x="35051" y="74675"/>
                </a:lnTo>
                <a:lnTo>
                  <a:pt x="35051" y="76200"/>
                </a:lnTo>
                <a:close/>
              </a:path>
              <a:path w="64135" h="332740">
                <a:moveTo>
                  <a:pt x="32765" y="65532"/>
                </a:moveTo>
                <a:lnTo>
                  <a:pt x="32003" y="65532"/>
                </a:lnTo>
                <a:lnTo>
                  <a:pt x="32003" y="64008"/>
                </a:lnTo>
                <a:lnTo>
                  <a:pt x="32765" y="65532"/>
                </a:lnTo>
                <a:close/>
              </a:path>
              <a:path w="64135" h="332740">
                <a:moveTo>
                  <a:pt x="18287" y="121920"/>
                </a:moveTo>
                <a:lnTo>
                  <a:pt x="16763" y="118871"/>
                </a:lnTo>
                <a:lnTo>
                  <a:pt x="16763" y="117348"/>
                </a:lnTo>
                <a:lnTo>
                  <a:pt x="15240" y="112775"/>
                </a:lnTo>
                <a:lnTo>
                  <a:pt x="15240" y="102108"/>
                </a:lnTo>
                <a:lnTo>
                  <a:pt x="13716" y="99060"/>
                </a:lnTo>
                <a:lnTo>
                  <a:pt x="13716" y="97536"/>
                </a:lnTo>
                <a:lnTo>
                  <a:pt x="12191" y="94487"/>
                </a:lnTo>
                <a:lnTo>
                  <a:pt x="12191" y="88391"/>
                </a:lnTo>
                <a:lnTo>
                  <a:pt x="10667" y="83820"/>
                </a:lnTo>
                <a:lnTo>
                  <a:pt x="10667" y="77724"/>
                </a:lnTo>
                <a:lnTo>
                  <a:pt x="9143" y="73152"/>
                </a:lnTo>
                <a:lnTo>
                  <a:pt x="10667" y="76200"/>
                </a:lnTo>
                <a:lnTo>
                  <a:pt x="35051" y="76200"/>
                </a:lnTo>
                <a:lnTo>
                  <a:pt x="35051" y="79248"/>
                </a:lnTo>
                <a:lnTo>
                  <a:pt x="35432" y="79248"/>
                </a:lnTo>
                <a:lnTo>
                  <a:pt x="36575" y="83820"/>
                </a:lnTo>
                <a:lnTo>
                  <a:pt x="36575" y="91440"/>
                </a:lnTo>
                <a:lnTo>
                  <a:pt x="37338" y="91440"/>
                </a:lnTo>
                <a:lnTo>
                  <a:pt x="38100" y="92963"/>
                </a:lnTo>
                <a:lnTo>
                  <a:pt x="38100" y="96012"/>
                </a:lnTo>
                <a:lnTo>
                  <a:pt x="39624" y="99060"/>
                </a:lnTo>
                <a:lnTo>
                  <a:pt x="39624" y="105156"/>
                </a:lnTo>
                <a:lnTo>
                  <a:pt x="40132" y="105156"/>
                </a:lnTo>
                <a:lnTo>
                  <a:pt x="41148" y="108204"/>
                </a:lnTo>
                <a:lnTo>
                  <a:pt x="41148" y="112775"/>
                </a:lnTo>
                <a:lnTo>
                  <a:pt x="41655" y="112775"/>
                </a:lnTo>
                <a:lnTo>
                  <a:pt x="42671" y="115824"/>
                </a:lnTo>
                <a:lnTo>
                  <a:pt x="42671" y="117348"/>
                </a:lnTo>
                <a:lnTo>
                  <a:pt x="43687" y="120396"/>
                </a:lnTo>
                <a:lnTo>
                  <a:pt x="18287" y="120396"/>
                </a:lnTo>
                <a:lnTo>
                  <a:pt x="18287" y="121920"/>
                </a:lnTo>
                <a:close/>
              </a:path>
              <a:path w="64135" h="332740">
                <a:moveTo>
                  <a:pt x="35432" y="79248"/>
                </a:moveTo>
                <a:lnTo>
                  <a:pt x="35051" y="79248"/>
                </a:lnTo>
                <a:lnTo>
                  <a:pt x="35051" y="77724"/>
                </a:lnTo>
                <a:lnTo>
                  <a:pt x="35432" y="79248"/>
                </a:lnTo>
                <a:close/>
              </a:path>
              <a:path w="64135" h="332740">
                <a:moveTo>
                  <a:pt x="37338" y="91440"/>
                </a:moveTo>
                <a:lnTo>
                  <a:pt x="36575" y="91440"/>
                </a:lnTo>
                <a:lnTo>
                  <a:pt x="36575" y="89916"/>
                </a:lnTo>
                <a:lnTo>
                  <a:pt x="37338" y="91440"/>
                </a:lnTo>
                <a:close/>
              </a:path>
              <a:path w="64135" h="332740">
                <a:moveTo>
                  <a:pt x="15240" y="103632"/>
                </a:moveTo>
                <a:lnTo>
                  <a:pt x="13716" y="100583"/>
                </a:lnTo>
                <a:lnTo>
                  <a:pt x="15240" y="102108"/>
                </a:lnTo>
                <a:lnTo>
                  <a:pt x="15240" y="103632"/>
                </a:lnTo>
                <a:close/>
              </a:path>
              <a:path w="64135" h="332740">
                <a:moveTo>
                  <a:pt x="40132" y="105156"/>
                </a:moveTo>
                <a:lnTo>
                  <a:pt x="39624" y="105156"/>
                </a:lnTo>
                <a:lnTo>
                  <a:pt x="39624" y="103632"/>
                </a:lnTo>
                <a:lnTo>
                  <a:pt x="40132" y="105156"/>
                </a:lnTo>
                <a:close/>
              </a:path>
              <a:path w="64135" h="332740">
                <a:moveTo>
                  <a:pt x="41655" y="112775"/>
                </a:moveTo>
                <a:lnTo>
                  <a:pt x="41148" y="112775"/>
                </a:lnTo>
                <a:lnTo>
                  <a:pt x="41148" y="111252"/>
                </a:lnTo>
                <a:lnTo>
                  <a:pt x="41655" y="112775"/>
                </a:lnTo>
                <a:close/>
              </a:path>
              <a:path w="64135" h="332740">
                <a:moveTo>
                  <a:pt x="47243" y="137160"/>
                </a:moveTo>
                <a:lnTo>
                  <a:pt x="21335" y="137160"/>
                </a:lnTo>
                <a:lnTo>
                  <a:pt x="19811" y="132587"/>
                </a:lnTo>
                <a:lnTo>
                  <a:pt x="19811" y="131063"/>
                </a:lnTo>
                <a:lnTo>
                  <a:pt x="18287" y="126491"/>
                </a:lnTo>
                <a:lnTo>
                  <a:pt x="18287" y="120396"/>
                </a:lnTo>
                <a:lnTo>
                  <a:pt x="43687" y="120396"/>
                </a:lnTo>
                <a:lnTo>
                  <a:pt x="44195" y="121920"/>
                </a:lnTo>
                <a:lnTo>
                  <a:pt x="44195" y="128016"/>
                </a:lnTo>
                <a:lnTo>
                  <a:pt x="44703" y="128016"/>
                </a:lnTo>
                <a:lnTo>
                  <a:pt x="45719" y="131063"/>
                </a:lnTo>
                <a:lnTo>
                  <a:pt x="45719" y="132587"/>
                </a:lnTo>
                <a:lnTo>
                  <a:pt x="47243" y="137160"/>
                </a:lnTo>
                <a:close/>
              </a:path>
              <a:path w="64135" h="332740">
                <a:moveTo>
                  <a:pt x="44703" y="128016"/>
                </a:moveTo>
                <a:lnTo>
                  <a:pt x="44195" y="128016"/>
                </a:lnTo>
                <a:lnTo>
                  <a:pt x="44195" y="126491"/>
                </a:lnTo>
                <a:lnTo>
                  <a:pt x="44703" y="128016"/>
                </a:lnTo>
                <a:close/>
              </a:path>
              <a:path w="64135" h="332740">
                <a:moveTo>
                  <a:pt x="50291" y="153924"/>
                </a:moveTo>
                <a:lnTo>
                  <a:pt x="24383" y="153924"/>
                </a:lnTo>
                <a:lnTo>
                  <a:pt x="21335" y="141732"/>
                </a:lnTo>
                <a:lnTo>
                  <a:pt x="19811" y="137160"/>
                </a:lnTo>
                <a:lnTo>
                  <a:pt x="45719" y="137160"/>
                </a:lnTo>
                <a:lnTo>
                  <a:pt x="47243" y="143256"/>
                </a:lnTo>
                <a:lnTo>
                  <a:pt x="47751" y="143256"/>
                </a:lnTo>
                <a:lnTo>
                  <a:pt x="48767" y="146304"/>
                </a:lnTo>
                <a:lnTo>
                  <a:pt x="48767" y="149352"/>
                </a:lnTo>
                <a:lnTo>
                  <a:pt x="50291" y="153924"/>
                </a:lnTo>
                <a:close/>
              </a:path>
              <a:path w="64135" h="332740">
                <a:moveTo>
                  <a:pt x="47751" y="143256"/>
                </a:moveTo>
                <a:lnTo>
                  <a:pt x="47243" y="143256"/>
                </a:lnTo>
                <a:lnTo>
                  <a:pt x="47243" y="141732"/>
                </a:lnTo>
                <a:lnTo>
                  <a:pt x="47751" y="143256"/>
                </a:lnTo>
                <a:close/>
              </a:path>
              <a:path w="64135" h="332740">
                <a:moveTo>
                  <a:pt x="30479" y="196596"/>
                </a:moveTo>
                <a:lnTo>
                  <a:pt x="28955" y="188975"/>
                </a:lnTo>
                <a:lnTo>
                  <a:pt x="28955" y="187452"/>
                </a:lnTo>
                <a:lnTo>
                  <a:pt x="27432" y="182879"/>
                </a:lnTo>
                <a:lnTo>
                  <a:pt x="27432" y="176783"/>
                </a:lnTo>
                <a:lnTo>
                  <a:pt x="25908" y="172212"/>
                </a:lnTo>
                <a:lnTo>
                  <a:pt x="27432" y="172212"/>
                </a:lnTo>
                <a:lnTo>
                  <a:pt x="25908" y="167640"/>
                </a:lnTo>
                <a:lnTo>
                  <a:pt x="25908" y="166116"/>
                </a:lnTo>
                <a:lnTo>
                  <a:pt x="24383" y="161544"/>
                </a:lnTo>
                <a:lnTo>
                  <a:pt x="24383" y="155448"/>
                </a:lnTo>
                <a:lnTo>
                  <a:pt x="22859" y="150875"/>
                </a:lnTo>
                <a:lnTo>
                  <a:pt x="24383" y="153924"/>
                </a:lnTo>
                <a:lnTo>
                  <a:pt x="48767" y="153924"/>
                </a:lnTo>
                <a:lnTo>
                  <a:pt x="50291" y="158496"/>
                </a:lnTo>
                <a:lnTo>
                  <a:pt x="50291" y="161544"/>
                </a:lnTo>
                <a:lnTo>
                  <a:pt x="51816" y="166116"/>
                </a:lnTo>
                <a:lnTo>
                  <a:pt x="51816" y="167640"/>
                </a:lnTo>
                <a:lnTo>
                  <a:pt x="53340" y="172212"/>
                </a:lnTo>
                <a:lnTo>
                  <a:pt x="53340" y="178308"/>
                </a:lnTo>
                <a:lnTo>
                  <a:pt x="54863" y="184404"/>
                </a:lnTo>
                <a:lnTo>
                  <a:pt x="55117" y="184404"/>
                </a:lnTo>
                <a:lnTo>
                  <a:pt x="56387" y="192024"/>
                </a:lnTo>
                <a:lnTo>
                  <a:pt x="56387" y="195071"/>
                </a:lnTo>
                <a:lnTo>
                  <a:pt x="30479" y="195071"/>
                </a:lnTo>
                <a:lnTo>
                  <a:pt x="30479" y="196596"/>
                </a:lnTo>
                <a:close/>
              </a:path>
              <a:path w="64135" h="332740">
                <a:moveTo>
                  <a:pt x="55117" y="184404"/>
                </a:moveTo>
                <a:lnTo>
                  <a:pt x="54863" y="184404"/>
                </a:lnTo>
                <a:lnTo>
                  <a:pt x="54863" y="182879"/>
                </a:lnTo>
                <a:lnTo>
                  <a:pt x="55117" y="184404"/>
                </a:lnTo>
                <a:close/>
              </a:path>
              <a:path w="64135" h="332740">
                <a:moveTo>
                  <a:pt x="36575" y="243840"/>
                </a:moveTo>
                <a:lnTo>
                  <a:pt x="35051" y="236220"/>
                </a:lnTo>
                <a:lnTo>
                  <a:pt x="35051" y="230124"/>
                </a:lnTo>
                <a:lnTo>
                  <a:pt x="33527" y="225552"/>
                </a:lnTo>
                <a:lnTo>
                  <a:pt x="33527" y="214883"/>
                </a:lnTo>
                <a:lnTo>
                  <a:pt x="32003" y="214883"/>
                </a:lnTo>
                <a:lnTo>
                  <a:pt x="32003" y="202691"/>
                </a:lnTo>
                <a:lnTo>
                  <a:pt x="30479" y="202691"/>
                </a:lnTo>
                <a:lnTo>
                  <a:pt x="30479" y="195071"/>
                </a:lnTo>
                <a:lnTo>
                  <a:pt x="56387" y="195071"/>
                </a:lnTo>
                <a:lnTo>
                  <a:pt x="56387" y="198120"/>
                </a:lnTo>
                <a:lnTo>
                  <a:pt x="57911" y="202691"/>
                </a:lnTo>
                <a:lnTo>
                  <a:pt x="57911" y="207263"/>
                </a:lnTo>
                <a:lnTo>
                  <a:pt x="59435" y="211836"/>
                </a:lnTo>
                <a:lnTo>
                  <a:pt x="59435" y="222504"/>
                </a:lnTo>
                <a:lnTo>
                  <a:pt x="59816" y="222504"/>
                </a:lnTo>
                <a:lnTo>
                  <a:pt x="60959" y="227075"/>
                </a:lnTo>
                <a:lnTo>
                  <a:pt x="60959" y="233171"/>
                </a:lnTo>
                <a:lnTo>
                  <a:pt x="62483" y="239267"/>
                </a:lnTo>
                <a:lnTo>
                  <a:pt x="62483" y="242316"/>
                </a:lnTo>
                <a:lnTo>
                  <a:pt x="36575" y="242316"/>
                </a:lnTo>
                <a:lnTo>
                  <a:pt x="36575" y="243840"/>
                </a:lnTo>
                <a:close/>
              </a:path>
              <a:path w="64135" h="332740">
                <a:moveTo>
                  <a:pt x="59816" y="222504"/>
                </a:moveTo>
                <a:lnTo>
                  <a:pt x="59435" y="222504"/>
                </a:lnTo>
                <a:lnTo>
                  <a:pt x="59435" y="220979"/>
                </a:lnTo>
                <a:lnTo>
                  <a:pt x="59816" y="222504"/>
                </a:lnTo>
                <a:close/>
              </a:path>
              <a:path w="64135" h="332740">
                <a:moveTo>
                  <a:pt x="34137" y="306019"/>
                </a:moveTo>
                <a:lnTo>
                  <a:pt x="35051" y="303275"/>
                </a:lnTo>
                <a:lnTo>
                  <a:pt x="35051" y="294132"/>
                </a:lnTo>
                <a:lnTo>
                  <a:pt x="36575" y="288036"/>
                </a:lnTo>
                <a:lnTo>
                  <a:pt x="36575" y="242316"/>
                </a:lnTo>
                <a:lnTo>
                  <a:pt x="62483" y="242316"/>
                </a:lnTo>
                <a:lnTo>
                  <a:pt x="62483" y="245363"/>
                </a:lnTo>
                <a:lnTo>
                  <a:pt x="64008" y="248412"/>
                </a:lnTo>
                <a:lnTo>
                  <a:pt x="64008" y="289560"/>
                </a:lnTo>
                <a:lnTo>
                  <a:pt x="62483" y="295656"/>
                </a:lnTo>
                <a:lnTo>
                  <a:pt x="62483" y="298704"/>
                </a:lnTo>
                <a:lnTo>
                  <a:pt x="48767" y="298704"/>
                </a:lnTo>
                <a:lnTo>
                  <a:pt x="44195" y="301752"/>
                </a:lnTo>
                <a:lnTo>
                  <a:pt x="42671" y="303275"/>
                </a:lnTo>
                <a:lnTo>
                  <a:pt x="35051" y="304800"/>
                </a:lnTo>
                <a:lnTo>
                  <a:pt x="34137" y="306019"/>
                </a:lnTo>
                <a:close/>
              </a:path>
              <a:path w="64135" h="332740">
                <a:moveTo>
                  <a:pt x="32003" y="312420"/>
                </a:moveTo>
                <a:lnTo>
                  <a:pt x="32003" y="309371"/>
                </a:lnTo>
                <a:lnTo>
                  <a:pt x="33527" y="307848"/>
                </a:lnTo>
                <a:lnTo>
                  <a:pt x="34137" y="306019"/>
                </a:lnTo>
                <a:lnTo>
                  <a:pt x="35051" y="304800"/>
                </a:lnTo>
                <a:lnTo>
                  <a:pt x="42671" y="303275"/>
                </a:lnTo>
                <a:lnTo>
                  <a:pt x="45719" y="301752"/>
                </a:lnTo>
                <a:lnTo>
                  <a:pt x="44195" y="301752"/>
                </a:lnTo>
                <a:lnTo>
                  <a:pt x="48767" y="298704"/>
                </a:lnTo>
                <a:lnTo>
                  <a:pt x="54863" y="300228"/>
                </a:lnTo>
                <a:lnTo>
                  <a:pt x="57149" y="301752"/>
                </a:lnTo>
                <a:lnTo>
                  <a:pt x="45719" y="301752"/>
                </a:lnTo>
                <a:lnTo>
                  <a:pt x="42671" y="303275"/>
                </a:lnTo>
                <a:lnTo>
                  <a:pt x="59435" y="303275"/>
                </a:lnTo>
                <a:lnTo>
                  <a:pt x="62483" y="305308"/>
                </a:lnTo>
                <a:lnTo>
                  <a:pt x="62483" y="307848"/>
                </a:lnTo>
                <a:lnTo>
                  <a:pt x="60959" y="310896"/>
                </a:lnTo>
                <a:lnTo>
                  <a:pt x="33527" y="310896"/>
                </a:lnTo>
                <a:lnTo>
                  <a:pt x="32003" y="312420"/>
                </a:lnTo>
                <a:close/>
              </a:path>
              <a:path w="64135" h="332740">
                <a:moveTo>
                  <a:pt x="62483" y="305308"/>
                </a:moveTo>
                <a:lnTo>
                  <a:pt x="54863" y="300228"/>
                </a:lnTo>
                <a:lnTo>
                  <a:pt x="48767" y="298704"/>
                </a:lnTo>
                <a:lnTo>
                  <a:pt x="62483" y="298704"/>
                </a:lnTo>
                <a:lnTo>
                  <a:pt x="62483" y="305308"/>
                </a:lnTo>
                <a:close/>
              </a:path>
              <a:path w="64135" h="332740">
                <a:moveTo>
                  <a:pt x="59435" y="315467"/>
                </a:moveTo>
                <a:lnTo>
                  <a:pt x="60959" y="310896"/>
                </a:lnTo>
                <a:lnTo>
                  <a:pt x="62483" y="307848"/>
                </a:lnTo>
                <a:lnTo>
                  <a:pt x="62483" y="305308"/>
                </a:lnTo>
                <a:lnTo>
                  <a:pt x="64008" y="306324"/>
                </a:lnTo>
                <a:lnTo>
                  <a:pt x="64008" y="312420"/>
                </a:lnTo>
                <a:lnTo>
                  <a:pt x="60959" y="312420"/>
                </a:lnTo>
                <a:lnTo>
                  <a:pt x="59435" y="315467"/>
                </a:lnTo>
                <a:close/>
              </a:path>
              <a:path w="64135" h="332740">
                <a:moveTo>
                  <a:pt x="31326" y="315129"/>
                </a:moveTo>
                <a:lnTo>
                  <a:pt x="30479" y="310896"/>
                </a:lnTo>
                <a:lnTo>
                  <a:pt x="34137" y="306019"/>
                </a:lnTo>
                <a:lnTo>
                  <a:pt x="33527" y="307848"/>
                </a:lnTo>
                <a:lnTo>
                  <a:pt x="32003" y="309371"/>
                </a:lnTo>
                <a:lnTo>
                  <a:pt x="32003" y="312420"/>
                </a:lnTo>
                <a:lnTo>
                  <a:pt x="31326" y="315129"/>
                </a:lnTo>
                <a:close/>
              </a:path>
              <a:path w="64135" h="332740">
                <a:moveTo>
                  <a:pt x="32003" y="313944"/>
                </a:moveTo>
                <a:lnTo>
                  <a:pt x="32003" y="312420"/>
                </a:lnTo>
                <a:lnTo>
                  <a:pt x="33527" y="310896"/>
                </a:lnTo>
                <a:lnTo>
                  <a:pt x="32003" y="313944"/>
                </a:lnTo>
                <a:close/>
              </a:path>
              <a:path w="64135" h="332740">
                <a:moveTo>
                  <a:pt x="59943" y="313944"/>
                </a:moveTo>
                <a:lnTo>
                  <a:pt x="32003" y="313944"/>
                </a:lnTo>
                <a:lnTo>
                  <a:pt x="33527" y="310896"/>
                </a:lnTo>
                <a:lnTo>
                  <a:pt x="60959" y="310896"/>
                </a:lnTo>
                <a:lnTo>
                  <a:pt x="59943" y="313944"/>
                </a:lnTo>
                <a:close/>
              </a:path>
              <a:path w="64135" h="332740">
                <a:moveTo>
                  <a:pt x="50291" y="332232"/>
                </a:moveTo>
                <a:lnTo>
                  <a:pt x="44195" y="332232"/>
                </a:lnTo>
                <a:lnTo>
                  <a:pt x="38100" y="329183"/>
                </a:lnTo>
                <a:lnTo>
                  <a:pt x="33527" y="326136"/>
                </a:lnTo>
                <a:lnTo>
                  <a:pt x="32003" y="322326"/>
                </a:lnTo>
                <a:lnTo>
                  <a:pt x="32003" y="318516"/>
                </a:lnTo>
                <a:lnTo>
                  <a:pt x="31326" y="315129"/>
                </a:lnTo>
                <a:lnTo>
                  <a:pt x="32003" y="312420"/>
                </a:lnTo>
                <a:lnTo>
                  <a:pt x="32003" y="313944"/>
                </a:lnTo>
                <a:lnTo>
                  <a:pt x="59943" y="313944"/>
                </a:lnTo>
                <a:lnTo>
                  <a:pt x="59548" y="315129"/>
                </a:lnTo>
                <a:lnTo>
                  <a:pt x="59435" y="322326"/>
                </a:lnTo>
                <a:lnTo>
                  <a:pt x="57911" y="324612"/>
                </a:lnTo>
                <a:lnTo>
                  <a:pt x="50291" y="332232"/>
                </a:lnTo>
                <a:close/>
              </a:path>
              <a:path w="64135" h="332740">
                <a:moveTo>
                  <a:pt x="59435" y="316991"/>
                </a:moveTo>
                <a:lnTo>
                  <a:pt x="59435" y="315467"/>
                </a:lnTo>
                <a:lnTo>
                  <a:pt x="60959" y="312420"/>
                </a:lnTo>
                <a:lnTo>
                  <a:pt x="59435" y="316991"/>
                </a:lnTo>
                <a:close/>
              </a:path>
              <a:path w="64135" h="332740">
                <a:moveTo>
                  <a:pt x="59435" y="322326"/>
                </a:moveTo>
                <a:lnTo>
                  <a:pt x="59435" y="316991"/>
                </a:lnTo>
                <a:lnTo>
                  <a:pt x="60959" y="312420"/>
                </a:lnTo>
                <a:lnTo>
                  <a:pt x="64008" y="312420"/>
                </a:lnTo>
                <a:lnTo>
                  <a:pt x="62483" y="316991"/>
                </a:lnTo>
                <a:lnTo>
                  <a:pt x="60959" y="320040"/>
                </a:lnTo>
                <a:lnTo>
                  <a:pt x="59435" y="322326"/>
                </a:lnTo>
                <a:close/>
              </a:path>
              <a:path w="64135" h="332740">
                <a:moveTo>
                  <a:pt x="32003" y="322326"/>
                </a:moveTo>
                <a:lnTo>
                  <a:pt x="30479" y="318516"/>
                </a:lnTo>
                <a:lnTo>
                  <a:pt x="31326" y="315129"/>
                </a:lnTo>
                <a:lnTo>
                  <a:pt x="32003" y="318516"/>
                </a:lnTo>
                <a:lnTo>
                  <a:pt x="32003" y="322326"/>
                </a:lnTo>
                <a:close/>
              </a:path>
              <a:path w="64135" h="332740">
                <a:moveTo>
                  <a:pt x="53340" y="330708"/>
                </a:moveTo>
                <a:lnTo>
                  <a:pt x="51816" y="330708"/>
                </a:lnTo>
                <a:lnTo>
                  <a:pt x="57911" y="324612"/>
                </a:lnTo>
                <a:lnTo>
                  <a:pt x="59435" y="322326"/>
                </a:lnTo>
                <a:lnTo>
                  <a:pt x="59435" y="324612"/>
                </a:lnTo>
                <a:lnTo>
                  <a:pt x="53340" y="330708"/>
                </a:lnTo>
                <a:close/>
              </a:path>
              <a:path w="64135" h="332740">
                <a:moveTo>
                  <a:pt x="41147" y="330708"/>
                </a:moveTo>
                <a:lnTo>
                  <a:pt x="39624" y="330708"/>
                </a:lnTo>
                <a:lnTo>
                  <a:pt x="32003" y="326136"/>
                </a:lnTo>
                <a:lnTo>
                  <a:pt x="32003" y="322326"/>
                </a:lnTo>
                <a:lnTo>
                  <a:pt x="33527" y="326136"/>
                </a:lnTo>
                <a:lnTo>
                  <a:pt x="38100" y="329183"/>
                </a:lnTo>
                <a:lnTo>
                  <a:pt x="41147" y="330708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650" name="object 12"/>
          <p:cNvSpPr/>
          <p:nvPr/>
        </p:nvSpPr>
        <p:spPr>
          <a:xfrm>
            <a:off x="2468880" y="1595628"/>
            <a:ext cx="565785" cy="60960"/>
          </a:xfrm>
          <a:custGeom>
            <a:avLst/>
            <a:ahLst/>
            <a:rect l="l" t="t" r="r" b="b"/>
            <a:pathLst>
              <a:path w="565785" h="60960">
                <a:moveTo>
                  <a:pt x="547116" y="35051"/>
                </a:moveTo>
                <a:lnTo>
                  <a:pt x="103631" y="35051"/>
                </a:lnTo>
                <a:lnTo>
                  <a:pt x="109727" y="33527"/>
                </a:lnTo>
                <a:lnTo>
                  <a:pt x="111251" y="32004"/>
                </a:lnTo>
                <a:lnTo>
                  <a:pt x="117347" y="30479"/>
                </a:lnTo>
                <a:lnTo>
                  <a:pt x="129539" y="30479"/>
                </a:lnTo>
                <a:lnTo>
                  <a:pt x="141731" y="27431"/>
                </a:lnTo>
                <a:lnTo>
                  <a:pt x="147827" y="27431"/>
                </a:lnTo>
                <a:lnTo>
                  <a:pt x="153923" y="25908"/>
                </a:lnTo>
                <a:lnTo>
                  <a:pt x="185927" y="25908"/>
                </a:lnTo>
                <a:lnTo>
                  <a:pt x="193547" y="24383"/>
                </a:lnTo>
                <a:lnTo>
                  <a:pt x="190500" y="24383"/>
                </a:lnTo>
                <a:lnTo>
                  <a:pt x="193547" y="22859"/>
                </a:lnTo>
                <a:lnTo>
                  <a:pt x="199643" y="22859"/>
                </a:lnTo>
                <a:lnTo>
                  <a:pt x="201167" y="21335"/>
                </a:lnTo>
                <a:lnTo>
                  <a:pt x="323087" y="21335"/>
                </a:lnTo>
                <a:lnTo>
                  <a:pt x="327659" y="19812"/>
                </a:lnTo>
                <a:lnTo>
                  <a:pt x="336803" y="19812"/>
                </a:lnTo>
                <a:lnTo>
                  <a:pt x="342900" y="18287"/>
                </a:lnTo>
                <a:lnTo>
                  <a:pt x="358139" y="18287"/>
                </a:lnTo>
                <a:lnTo>
                  <a:pt x="362711" y="16763"/>
                </a:lnTo>
                <a:lnTo>
                  <a:pt x="371855" y="16763"/>
                </a:lnTo>
                <a:lnTo>
                  <a:pt x="376427" y="15239"/>
                </a:lnTo>
                <a:lnTo>
                  <a:pt x="385571" y="15239"/>
                </a:lnTo>
                <a:lnTo>
                  <a:pt x="390143" y="13716"/>
                </a:lnTo>
                <a:lnTo>
                  <a:pt x="397763" y="13716"/>
                </a:lnTo>
                <a:lnTo>
                  <a:pt x="402335" y="12191"/>
                </a:lnTo>
                <a:lnTo>
                  <a:pt x="431292" y="12191"/>
                </a:lnTo>
                <a:lnTo>
                  <a:pt x="435863" y="10667"/>
                </a:lnTo>
                <a:lnTo>
                  <a:pt x="452627" y="10667"/>
                </a:lnTo>
                <a:lnTo>
                  <a:pt x="460247" y="9143"/>
                </a:lnTo>
                <a:lnTo>
                  <a:pt x="528827" y="9143"/>
                </a:lnTo>
                <a:lnTo>
                  <a:pt x="531875" y="7620"/>
                </a:lnTo>
                <a:lnTo>
                  <a:pt x="539495" y="7620"/>
                </a:lnTo>
                <a:lnTo>
                  <a:pt x="541019" y="6096"/>
                </a:lnTo>
                <a:lnTo>
                  <a:pt x="542543" y="4571"/>
                </a:lnTo>
                <a:lnTo>
                  <a:pt x="547116" y="1523"/>
                </a:lnTo>
                <a:lnTo>
                  <a:pt x="551687" y="0"/>
                </a:lnTo>
                <a:lnTo>
                  <a:pt x="557783" y="3047"/>
                </a:lnTo>
                <a:lnTo>
                  <a:pt x="562355" y="4571"/>
                </a:lnTo>
                <a:lnTo>
                  <a:pt x="565403" y="10667"/>
                </a:lnTo>
                <a:lnTo>
                  <a:pt x="563879" y="15239"/>
                </a:lnTo>
                <a:lnTo>
                  <a:pt x="563879" y="22859"/>
                </a:lnTo>
                <a:lnTo>
                  <a:pt x="556259" y="30479"/>
                </a:lnTo>
                <a:lnTo>
                  <a:pt x="547116" y="35051"/>
                </a:lnTo>
                <a:close/>
              </a:path>
              <a:path w="565785" h="60960">
                <a:moveTo>
                  <a:pt x="541019" y="6096"/>
                </a:moveTo>
                <a:lnTo>
                  <a:pt x="539495" y="6096"/>
                </a:lnTo>
                <a:lnTo>
                  <a:pt x="542543" y="4571"/>
                </a:lnTo>
                <a:lnTo>
                  <a:pt x="541019" y="6096"/>
                </a:lnTo>
                <a:close/>
              </a:path>
              <a:path w="565785" h="60960">
                <a:moveTo>
                  <a:pt x="539495" y="7620"/>
                </a:moveTo>
                <a:lnTo>
                  <a:pt x="537971" y="7620"/>
                </a:lnTo>
                <a:lnTo>
                  <a:pt x="541019" y="6096"/>
                </a:lnTo>
                <a:lnTo>
                  <a:pt x="539495" y="7620"/>
                </a:lnTo>
                <a:close/>
              </a:path>
              <a:path w="565785" h="60960">
                <a:moveTo>
                  <a:pt x="272795" y="21335"/>
                </a:moveTo>
                <a:lnTo>
                  <a:pt x="224027" y="21335"/>
                </a:lnTo>
                <a:lnTo>
                  <a:pt x="227075" y="19812"/>
                </a:lnTo>
                <a:lnTo>
                  <a:pt x="260603" y="19812"/>
                </a:lnTo>
                <a:lnTo>
                  <a:pt x="265175" y="18287"/>
                </a:lnTo>
                <a:lnTo>
                  <a:pt x="268223" y="19812"/>
                </a:lnTo>
                <a:lnTo>
                  <a:pt x="272795" y="21335"/>
                </a:lnTo>
                <a:close/>
              </a:path>
              <a:path w="565785" h="60960">
                <a:moveTo>
                  <a:pt x="286511" y="21335"/>
                </a:moveTo>
                <a:lnTo>
                  <a:pt x="272795" y="21335"/>
                </a:lnTo>
                <a:lnTo>
                  <a:pt x="269747" y="19812"/>
                </a:lnTo>
                <a:lnTo>
                  <a:pt x="283463" y="19812"/>
                </a:lnTo>
                <a:lnTo>
                  <a:pt x="286511" y="21335"/>
                </a:lnTo>
                <a:close/>
              </a:path>
              <a:path w="565785" h="60960">
                <a:moveTo>
                  <a:pt x="25907" y="27431"/>
                </a:moveTo>
                <a:lnTo>
                  <a:pt x="15239" y="27431"/>
                </a:lnTo>
                <a:lnTo>
                  <a:pt x="18287" y="25908"/>
                </a:lnTo>
                <a:lnTo>
                  <a:pt x="19811" y="24383"/>
                </a:lnTo>
                <a:lnTo>
                  <a:pt x="21335" y="24383"/>
                </a:lnTo>
                <a:lnTo>
                  <a:pt x="24383" y="25908"/>
                </a:lnTo>
                <a:lnTo>
                  <a:pt x="25907" y="27431"/>
                </a:lnTo>
                <a:close/>
              </a:path>
              <a:path w="565785" h="60960">
                <a:moveTo>
                  <a:pt x="169163" y="25908"/>
                </a:moveTo>
                <a:lnTo>
                  <a:pt x="158495" y="25908"/>
                </a:lnTo>
                <a:lnTo>
                  <a:pt x="163067" y="24383"/>
                </a:lnTo>
                <a:lnTo>
                  <a:pt x="172211" y="24383"/>
                </a:lnTo>
                <a:lnTo>
                  <a:pt x="169163" y="25908"/>
                </a:lnTo>
                <a:close/>
              </a:path>
              <a:path w="565785" h="60960">
                <a:moveTo>
                  <a:pt x="185927" y="25908"/>
                </a:moveTo>
                <a:lnTo>
                  <a:pt x="169163" y="25908"/>
                </a:lnTo>
                <a:lnTo>
                  <a:pt x="172211" y="24383"/>
                </a:lnTo>
                <a:lnTo>
                  <a:pt x="188975" y="24383"/>
                </a:lnTo>
                <a:lnTo>
                  <a:pt x="185927" y="25908"/>
                </a:lnTo>
                <a:close/>
              </a:path>
              <a:path w="565785" h="60960">
                <a:moveTo>
                  <a:pt x="185927" y="25908"/>
                </a:moveTo>
                <a:lnTo>
                  <a:pt x="188975" y="24383"/>
                </a:lnTo>
                <a:lnTo>
                  <a:pt x="193547" y="24383"/>
                </a:lnTo>
                <a:lnTo>
                  <a:pt x="185927" y="25908"/>
                </a:lnTo>
                <a:close/>
              </a:path>
              <a:path w="565785" h="60960">
                <a:moveTo>
                  <a:pt x="111251" y="57912"/>
                </a:moveTo>
                <a:lnTo>
                  <a:pt x="9143" y="57912"/>
                </a:lnTo>
                <a:lnTo>
                  <a:pt x="6095" y="56387"/>
                </a:lnTo>
                <a:lnTo>
                  <a:pt x="4571" y="53339"/>
                </a:lnTo>
                <a:lnTo>
                  <a:pt x="1523" y="51816"/>
                </a:lnTo>
                <a:lnTo>
                  <a:pt x="0" y="47243"/>
                </a:lnTo>
                <a:lnTo>
                  <a:pt x="0" y="41147"/>
                </a:lnTo>
                <a:lnTo>
                  <a:pt x="3047" y="38100"/>
                </a:lnTo>
                <a:lnTo>
                  <a:pt x="6095" y="32004"/>
                </a:lnTo>
                <a:lnTo>
                  <a:pt x="7619" y="32004"/>
                </a:lnTo>
                <a:lnTo>
                  <a:pt x="9143" y="28955"/>
                </a:lnTo>
                <a:lnTo>
                  <a:pt x="13716" y="27431"/>
                </a:lnTo>
                <a:lnTo>
                  <a:pt x="16763" y="25908"/>
                </a:lnTo>
                <a:lnTo>
                  <a:pt x="15239" y="27431"/>
                </a:lnTo>
                <a:lnTo>
                  <a:pt x="25907" y="27431"/>
                </a:lnTo>
                <a:lnTo>
                  <a:pt x="27431" y="28955"/>
                </a:lnTo>
                <a:lnTo>
                  <a:pt x="27431" y="33527"/>
                </a:lnTo>
                <a:lnTo>
                  <a:pt x="27050" y="35051"/>
                </a:lnTo>
                <a:lnTo>
                  <a:pt x="15239" y="35051"/>
                </a:lnTo>
                <a:lnTo>
                  <a:pt x="20116" y="37490"/>
                </a:lnTo>
                <a:lnTo>
                  <a:pt x="22013" y="43179"/>
                </a:lnTo>
                <a:lnTo>
                  <a:pt x="21335" y="44196"/>
                </a:lnTo>
                <a:lnTo>
                  <a:pt x="22351" y="44196"/>
                </a:lnTo>
                <a:lnTo>
                  <a:pt x="22859" y="45720"/>
                </a:lnTo>
                <a:lnTo>
                  <a:pt x="227075" y="45720"/>
                </a:lnTo>
                <a:lnTo>
                  <a:pt x="228904" y="46329"/>
                </a:lnTo>
                <a:lnTo>
                  <a:pt x="227075" y="47243"/>
                </a:lnTo>
                <a:lnTo>
                  <a:pt x="199643" y="47243"/>
                </a:lnTo>
                <a:lnTo>
                  <a:pt x="196595" y="48767"/>
                </a:lnTo>
                <a:lnTo>
                  <a:pt x="178308" y="48767"/>
                </a:lnTo>
                <a:lnTo>
                  <a:pt x="175259" y="50291"/>
                </a:lnTo>
                <a:lnTo>
                  <a:pt x="156971" y="50291"/>
                </a:lnTo>
                <a:lnTo>
                  <a:pt x="150875" y="51816"/>
                </a:lnTo>
                <a:lnTo>
                  <a:pt x="144779" y="51816"/>
                </a:lnTo>
                <a:lnTo>
                  <a:pt x="138683" y="53339"/>
                </a:lnTo>
                <a:lnTo>
                  <a:pt x="140208" y="53339"/>
                </a:lnTo>
                <a:lnTo>
                  <a:pt x="134111" y="54863"/>
                </a:lnTo>
                <a:lnTo>
                  <a:pt x="121919" y="54863"/>
                </a:lnTo>
                <a:lnTo>
                  <a:pt x="115823" y="56387"/>
                </a:lnTo>
                <a:lnTo>
                  <a:pt x="117347" y="56387"/>
                </a:lnTo>
                <a:lnTo>
                  <a:pt x="111251" y="57912"/>
                </a:lnTo>
                <a:close/>
              </a:path>
              <a:path w="565785" h="60960">
                <a:moveTo>
                  <a:pt x="20116" y="37490"/>
                </a:moveTo>
                <a:lnTo>
                  <a:pt x="15239" y="35051"/>
                </a:lnTo>
                <a:lnTo>
                  <a:pt x="18287" y="35051"/>
                </a:lnTo>
                <a:lnTo>
                  <a:pt x="21335" y="36575"/>
                </a:lnTo>
                <a:lnTo>
                  <a:pt x="19811" y="36575"/>
                </a:lnTo>
                <a:lnTo>
                  <a:pt x="20116" y="37490"/>
                </a:lnTo>
                <a:close/>
              </a:path>
              <a:path w="565785" h="60960">
                <a:moveTo>
                  <a:pt x="26288" y="38100"/>
                </a:moveTo>
                <a:lnTo>
                  <a:pt x="21335" y="38100"/>
                </a:lnTo>
                <a:lnTo>
                  <a:pt x="19811" y="36575"/>
                </a:lnTo>
                <a:lnTo>
                  <a:pt x="21335" y="36575"/>
                </a:lnTo>
                <a:lnTo>
                  <a:pt x="18287" y="35051"/>
                </a:lnTo>
                <a:lnTo>
                  <a:pt x="27050" y="35051"/>
                </a:lnTo>
                <a:lnTo>
                  <a:pt x="26288" y="38100"/>
                </a:lnTo>
                <a:close/>
              </a:path>
              <a:path w="565785" h="60960">
                <a:moveTo>
                  <a:pt x="466343" y="36575"/>
                </a:moveTo>
                <a:lnTo>
                  <a:pt x="92963" y="36575"/>
                </a:lnTo>
                <a:lnTo>
                  <a:pt x="99059" y="35051"/>
                </a:lnTo>
                <a:lnTo>
                  <a:pt x="472439" y="35051"/>
                </a:lnTo>
                <a:lnTo>
                  <a:pt x="466343" y="36575"/>
                </a:lnTo>
                <a:close/>
              </a:path>
              <a:path w="565785" h="60960">
                <a:moveTo>
                  <a:pt x="539495" y="36575"/>
                </a:moveTo>
                <a:lnTo>
                  <a:pt x="507492" y="36575"/>
                </a:lnTo>
                <a:lnTo>
                  <a:pt x="504443" y="35051"/>
                </a:lnTo>
                <a:lnTo>
                  <a:pt x="542543" y="35051"/>
                </a:lnTo>
                <a:lnTo>
                  <a:pt x="539495" y="36575"/>
                </a:lnTo>
                <a:close/>
              </a:path>
              <a:path w="565785" h="60960">
                <a:moveTo>
                  <a:pt x="21335" y="38100"/>
                </a:moveTo>
                <a:lnTo>
                  <a:pt x="20116" y="37490"/>
                </a:lnTo>
                <a:lnTo>
                  <a:pt x="19811" y="36575"/>
                </a:lnTo>
                <a:lnTo>
                  <a:pt x="21335" y="38100"/>
                </a:lnTo>
                <a:close/>
              </a:path>
              <a:path w="565785" h="60960">
                <a:moveTo>
                  <a:pt x="265175" y="45720"/>
                </a:moveTo>
                <a:lnTo>
                  <a:pt x="22859" y="45720"/>
                </a:lnTo>
                <a:lnTo>
                  <a:pt x="22859" y="42671"/>
                </a:lnTo>
                <a:lnTo>
                  <a:pt x="25908" y="39623"/>
                </a:lnTo>
                <a:lnTo>
                  <a:pt x="26669" y="36575"/>
                </a:lnTo>
                <a:lnTo>
                  <a:pt x="455675" y="36575"/>
                </a:lnTo>
                <a:lnTo>
                  <a:pt x="449579" y="38100"/>
                </a:lnTo>
                <a:lnTo>
                  <a:pt x="425195" y="38100"/>
                </a:lnTo>
                <a:lnTo>
                  <a:pt x="420623" y="39623"/>
                </a:lnTo>
                <a:lnTo>
                  <a:pt x="396239" y="39623"/>
                </a:lnTo>
                <a:lnTo>
                  <a:pt x="391667" y="41147"/>
                </a:lnTo>
                <a:lnTo>
                  <a:pt x="382523" y="41147"/>
                </a:lnTo>
                <a:lnTo>
                  <a:pt x="377951" y="42671"/>
                </a:lnTo>
                <a:lnTo>
                  <a:pt x="370331" y="42671"/>
                </a:lnTo>
                <a:lnTo>
                  <a:pt x="368808" y="44196"/>
                </a:lnTo>
                <a:lnTo>
                  <a:pt x="260603" y="44196"/>
                </a:lnTo>
                <a:lnTo>
                  <a:pt x="265175" y="45720"/>
                </a:lnTo>
                <a:close/>
              </a:path>
              <a:path w="565785" h="60960">
                <a:moveTo>
                  <a:pt x="22013" y="43179"/>
                </a:moveTo>
                <a:lnTo>
                  <a:pt x="20116" y="37490"/>
                </a:lnTo>
                <a:lnTo>
                  <a:pt x="21335" y="38100"/>
                </a:lnTo>
                <a:lnTo>
                  <a:pt x="26288" y="38100"/>
                </a:lnTo>
                <a:lnTo>
                  <a:pt x="25908" y="39623"/>
                </a:lnTo>
                <a:lnTo>
                  <a:pt x="24383" y="39623"/>
                </a:lnTo>
                <a:lnTo>
                  <a:pt x="22013" y="43179"/>
                </a:lnTo>
                <a:close/>
              </a:path>
              <a:path w="565785" h="60960">
                <a:moveTo>
                  <a:pt x="22097" y="43433"/>
                </a:moveTo>
                <a:lnTo>
                  <a:pt x="22013" y="43179"/>
                </a:lnTo>
                <a:lnTo>
                  <a:pt x="24383" y="39623"/>
                </a:lnTo>
                <a:lnTo>
                  <a:pt x="22859" y="42671"/>
                </a:lnTo>
                <a:lnTo>
                  <a:pt x="22097" y="43433"/>
                </a:lnTo>
                <a:close/>
              </a:path>
              <a:path w="565785" h="60960">
                <a:moveTo>
                  <a:pt x="22859" y="42671"/>
                </a:moveTo>
                <a:lnTo>
                  <a:pt x="24383" y="39623"/>
                </a:lnTo>
                <a:lnTo>
                  <a:pt x="25908" y="39623"/>
                </a:lnTo>
                <a:lnTo>
                  <a:pt x="22859" y="42671"/>
                </a:lnTo>
                <a:close/>
              </a:path>
              <a:path w="565785" h="60960">
                <a:moveTo>
                  <a:pt x="22859" y="45720"/>
                </a:moveTo>
                <a:lnTo>
                  <a:pt x="22097" y="43433"/>
                </a:lnTo>
                <a:lnTo>
                  <a:pt x="22859" y="42671"/>
                </a:lnTo>
                <a:lnTo>
                  <a:pt x="22859" y="45720"/>
                </a:lnTo>
                <a:close/>
              </a:path>
              <a:path w="565785" h="60960">
                <a:moveTo>
                  <a:pt x="21335" y="44196"/>
                </a:moveTo>
                <a:lnTo>
                  <a:pt x="22013" y="43179"/>
                </a:lnTo>
                <a:lnTo>
                  <a:pt x="22097" y="43433"/>
                </a:lnTo>
                <a:lnTo>
                  <a:pt x="21335" y="44196"/>
                </a:lnTo>
                <a:close/>
              </a:path>
              <a:path w="565785" h="60960">
                <a:moveTo>
                  <a:pt x="22351" y="44196"/>
                </a:moveTo>
                <a:lnTo>
                  <a:pt x="21335" y="44196"/>
                </a:lnTo>
                <a:lnTo>
                  <a:pt x="22097" y="43433"/>
                </a:lnTo>
                <a:lnTo>
                  <a:pt x="22351" y="44196"/>
                </a:lnTo>
                <a:close/>
              </a:path>
              <a:path w="565785" h="60960">
                <a:moveTo>
                  <a:pt x="335279" y="47243"/>
                </a:moveTo>
                <a:lnTo>
                  <a:pt x="269747" y="47243"/>
                </a:lnTo>
                <a:lnTo>
                  <a:pt x="260603" y="44196"/>
                </a:lnTo>
                <a:lnTo>
                  <a:pt x="345947" y="44196"/>
                </a:lnTo>
                <a:lnTo>
                  <a:pt x="341375" y="45720"/>
                </a:lnTo>
                <a:lnTo>
                  <a:pt x="336803" y="45720"/>
                </a:lnTo>
                <a:lnTo>
                  <a:pt x="335279" y="47243"/>
                </a:lnTo>
                <a:close/>
              </a:path>
              <a:path w="565785" h="60960">
                <a:moveTo>
                  <a:pt x="228904" y="46329"/>
                </a:moveTo>
                <a:lnTo>
                  <a:pt x="227075" y="45720"/>
                </a:lnTo>
                <a:lnTo>
                  <a:pt x="230123" y="45720"/>
                </a:lnTo>
                <a:lnTo>
                  <a:pt x="228904" y="46329"/>
                </a:lnTo>
                <a:close/>
              </a:path>
              <a:path w="565785" h="60960">
                <a:moveTo>
                  <a:pt x="248411" y="47243"/>
                </a:moveTo>
                <a:lnTo>
                  <a:pt x="231647" y="47243"/>
                </a:lnTo>
                <a:lnTo>
                  <a:pt x="228904" y="46329"/>
                </a:lnTo>
                <a:lnTo>
                  <a:pt x="230123" y="45720"/>
                </a:lnTo>
                <a:lnTo>
                  <a:pt x="249935" y="45720"/>
                </a:lnTo>
                <a:lnTo>
                  <a:pt x="248411" y="47243"/>
                </a:lnTo>
                <a:close/>
              </a:path>
              <a:path w="565785" h="60960">
                <a:moveTo>
                  <a:pt x="198119" y="48767"/>
                </a:moveTo>
                <a:lnTo>
                  <a:pt x="199643" y="47243"/>
                </a:lnTo>
                <a:lnTo>
                  <a:pt x="202691" y="47243"/>
                </a:lnTo>
                <a:lnTo>
                  <a:pt x="198119" y="48767"/>
                </a:lnTo>
                <a:close/>
              </a:path>
              <a:path w="565785" h="60960">
                <a:moveTo>
                  <a:pt x="216408" y="48767"/>
                </a:moveTo>
                <a:lnTo>
                  <a:pt x="213359" y="47243"/>
                </a:lnTo>
                <a:lnTo>
                  <a:pt x="217931" y="47243"/>
                </a:lnTo>
                <a:lnTo>
                  <a:pt x="216408" y="48767"/>
                </a:lnTo>
                <a:close/>
              </a:path>
              <a:path w="565785" h="60960">
                <a:moveTo>
                  <a:pt x="298703" y="48767"/>
                </a:moveTo>
                <a:lnTo>
                  <a:pt x="297179" y="48767"/>
                </a:lnTo>
                <a:lnTo>
                  <a:pt x="292608" y="47243"/>
                </a:lnTo>
                <a:lnTo>
                  <a:pt x="303275" y="47243"/>
                </a:lnTo>
                <a:lnTo>
                  <a:pt x="298703" y="48767"/>
                </a:lnTo>
                <a:close/>
              </a:path>
              <a:path w="565785" h="60960">
                <a:moveTo>
                  <a:pt x="192023" y="50291"/>
                </a:moveTo>
                <a:lnTo>
                  <a:pt x="187451" y="50291"/>
                </a:lnTo>
                <a:lnTo>
                  <a:pt x="184403" y="48767"/>
                </a:lnTo>
                <a:lnTo>
                  <a:pt x="193547" y="48767"/>
                </a:lnTo>
                <a:lnTo>
                  <a:pt x="192023" y="50291"/>
                </a:lnTo>
                <a:close/>
              </a:path>
              <a:path w="565785" h="60960">
                <a:moveTo>
                  <a:pt x="99059" y="60959"/>
                </a:moveTo>
                <a:lnTo>
                  <a:pt x="70103" y="60959"/>
                </a:lnTo>
                <a:lnTo>
                  <a:pt x="67055" y="59435"/>
                </a:lnTo>
                <a:lnTo>
                  <a:pt x="15239" y="59435"/>
                </a:lnTo>
                <a:lnTo>
                  <a:pt x="12191" y="57912"/>
                </a:lnTo>
                <a:lnTo>
                  <a:pt x="109727" y="57912"/>
                </a:lnTo>
                <a:lnTo>
                  <a:pt x="103631" y="59435"/>
                </a:lnTo>
                <a:lnTo>
                  <a:pt x="99059" y="60959"/>
                </a:lnTo>
                <a:close/>
              </a:path>
              <a:path w="565785" h="60960">
                <a:moveTo>
                  <a:pt x="36575" y="60959"/>
                </a:moveTo>
                <a:lnTo>
                  <a:pt x="24383" y="60959"/>
                </a:lnTo>
                <a:lnTo>
                  <a:pt x="21335" y="59435"/>
                </a:lnTo>
                <a:lnTo>
                  <a:pt x="38100" y="59435"/>
                </a:lnTo>
                <a:lnTo>
                  <a:pt x="39623" y="59943"/>
                </a:lnTo>
                <a:lnTo>
                  <a:pt x="36575" y="60959"/>
                </a:lnTo>
                <a:close/>
              </a:path>
              <a:path w="565785" h="60960">
                <a:moveTo>
                  <a:pt x="39623" y="59943"/>
                </a:moveTo>
                <a:lnTo>
                  <a:pt x="38100" y="59435"/>
                </a:lnTo>
                <a:lnTo>
                  <a:pt x="41147" y="59435"/>
                </a:lnTo>
                <a:lnTo>
                  <a:pt x="39623" y="59943"/>
                </a:lnTo>
                <a:close/>
              </a:path>
              <a:path w="565785" h="60960">
                <a:moveTo>
                  <a:pt x="60959" y="60959"/>
                </a:moveTo>
                <a:lnTo>
                  <a:pt x="42671" y="60959"/>
                </a:lnTo>
                <a:lnTo>
                  <a:pt x="39623" y="59943"/>
                </a:lnTo>
                <a:lnTo>
                  <a:pt x="41147" y="59435"/>
                </a:lnTo>
                <a:lnTo>
                  <a:pt x="65531" y="59435"/>
                </a:lnTo>
                <a:lnTo>
                  <a:pt x="60959" y="60959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3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2607564" y="1751076"/>
            <a:ext cx="306324" cy="362712"/>
          </a:xfrm>
          <a:prstGeom prst="rect"/>
        </p:spPr>
      </p:pic>
      <p:pic>
        <p:nvPicPr>
          <p:cNvPr id="2097159" name="object 14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3244596" y="2412492"/>
            <a:ext cx="1690116" cy="256540"/>
          </a:xfrm>
          <a:prstGeom prst="rect"/>
        </p:spPr>
      </p:pic>
      <p:pic>
        <p:nvPicPr>
          <p:cNvPr id="2097160" name="object 15"/>
          <p:cNvPicPr>
            <a:picLocks/>
          </p:cNvPicPr>
          <p:nvPr/>
        </p:nvPicPr>
        <p:blipFill>
          <a:blip xmlns:r="http://schemas.openxmlformats.org/officeDocument/2006/relationships" r:embed="rId7" cstate="print"/>
          <a:stretch>
            <a:fillRect/>
          </a:stretch>
        </p:blipFill>
        <p:spPr>
          <a:xfrm>
            <a:off x="6934200" y="964691"/>
            <a:ext cx="487680" cy="548640"/>
          </a:xfrm>
          <a:prstGeom prst="rect"/>
        </p:spPr>
      </p:pic>
      <p:sp>
        <p:nvSpPr>
          <p:cNvPr id="1048651" name="object 16"/>
          <p:cNvSpPr/>
          <p:nvPr/>
        </p:nvSpPr>
        <p:spPr>
          <a:xfrm>
            <a:off x="7517891" y="1048511"/>
            <a:ext cx="93345" cy="340360"/>
          </a:xfrm>
          <a:custGeom>
            <a:avLst/>
            <a:ahLst/>
            <a:rect l="l" t="t" r="r" b="b"/>
            <a:pathLst>
              <a:path w="93345" h="340359">
                <a:moveTo>
                  <a:pt x="45720" y="35052"/>
                </a:moveTo>
                <a:lnTo>
                  <a:pt x="18288" y="35052"/>
                </a:lnTo>
                <a:lnTo>
                  <a:pt x="12192" y="28956"/>
                </a:lnTo>
                <a:lnTo>
                  <a:pt x="10668" y="25908"/>
                </a:lnTo>
                <a:lnTo>
                  <a:pt x="7620" y="22860"/>
                </a:lnTo>
                <a:lnTo>
                  <a:pt x="9144" y="22860"/>
                </a:lnTo>
                <a:lnTo>
                  <a:pt x="4572" y="18288"/>
                </a:lnTo>
                <a:lnTo>
                  <a:pt x="3048" y="15240"/>
                </a:lnTo>
                <a:lnTo>
                  <a:pt x="0" y="12192"/>
                </a:lnTo>
                <a:lnTo>
                  <a:pt x="0" y="6096"/>
                </a:lnTo>
                <a:lnTo>
                  <a:pt x="6096" y="0"/>
                </a:lnTo>
                <a:lnTo>
                  <a:pt x="12192" y="0"/>
                </a:lnTo>
                <a:lnTo>
                  <a:pt x="16764" y="3048"/>
                </a:lnTo>
                <a:lnTo>
                  <a:pt x="18288" y="4572"/>
                </a:lnTo>
                <a:lnTo>
                  <a:pt x="19812" y="4572"/>
                </a:lnTo>
                <a:lnTo>
                  <a:pt x="39624" y="24384"/>
                </a:lnTo>
                <a:lnTo>
                  <a:pt x="38100" y="24384"/>
                </a:lnTo>
                <a:lnTo>
                  <a:pt x="42672" y="28956"/>
                </a:lnTo>
                <a:lnTo>
                  <a:pt x="45720" y="35052"/>
                </a:lnTo>
                <a:close/>
              </a:path>
              <a:path w="93345" h="340359">
                <a:moveTo>
                  <a:pt x="19812" y="4572"/>
                </a:moveTo>
                <a:lnTo>
                  <a:pt x="18288" y="4572"/>
                </a:lnTo>
                <a:lnTo>
                  <a:pt x="18288" y="3048"/>
                </a:lnTo>
                <a:lnTo>
                  <a:pt x="19812" y="4572"/>
                </a:lnTo>
                <a:close/>
              </a:path>
              <a:path w="93345" h="340359">
                <a:moveTo>
                  <a:pt x="52120" y="47244"/>
                </a:moveTo>
                <a:lnTo>
                  <a:pt x="25908" y="47244"/>
                </a:lnTo>
                <a:lnTo>
                  <a:pt x="16764" y="33528"/>
                </a:lnTo>
                <a:lnTo>
                  <a:pt x="18288" y="35052"/>
                </a:lnTo>
                <a:lnTo>
                  <a:pt x="45720" y="35052"/>
                </a:lnTo>
                <a:lnTo>
                  <a:pt x="47244" y="36576"/>
                </a:lnTo>
                <a:lnTo>
                  <a:pt x="50292" y="42672"/>
                </a:lnTo>
                <a:lnTo>
                  <a:pt x="52120" y="47244"/>
                </a:lnTo>
                <a:close/>
              </a:path>
              <a:path w="93345" h="340359">
                <a:moveTo>
                  <a:pt x="39624" y="82296"/>
                </a:moveTo>
                <a:lnTo>
                  <a:pt x="36576" y="73152"/>
                </a:lnTo>
                <a:lnTo>
                  <a:pt x="33528" y="67056"/>
                </a:lnTo>
                <a:lnTo>
                  <a:pt x="27432" y="51816"/>
                </a:lnTo>
                <a:lnTo>
                  <a:pt x="24384" y="45720"/>
                </a:lnTo>
                <a:lnTo>
                  <a:pt x="25908" y="47244"/>
                </a:lnTo>
                <a:lnTo>
                  <a:pt x="52120" y="47244"/>
                </a:lnTo>
                <a:lnTo>
                  <a:pt x="56388" y="57912"/>
                </a:lnTo>
                <a:lnTo>
                  <a:pt x="59436" y="64008"/>
                </a:lnTo>
                <a:lnTo>
                  <a:pt x="62484" y="73152"/>
                </a:lnTo>
                <a:lnTo>
                  <a:pt x="65532" y="80772"/>
                </a:lnTo>
                <a:lnTo>
                  <a:pt x="39624" y="80772"/>
                </a:lnTo>
                <a:lnTo>
                  <a:pt x="39624" y="82296"/>
                </a:lnTo>
                <a:close/>
              </a:path>
              <a:path w="93345" h="340359">
                <a:moveTo>
                  <a:pt x="45720" y="99060"/>
                </a:moveTo>
                <a:lnTo>
                  <a:pt x="39624" y="80772"/>
                </a:lnTo>
                <a:lnTo>
                  <a:pt x="65532" y="80772"/>
                </a:lnTo>
                <a:lnTo>
                  <a:pt x="68580" y="89916"/>
                </a:lnTo>
                <a:lnTo>
                  <a:pt x="70104" y="89916"/>
                </a:lnTo>
                <a:lnTo>
                  <a:pt x="71374" y="97536"/>
                </a:lnTo>
                <a:lnTo>
                  <a:pt x="45720" y="97536"/>
                </a:lnTo>
                <a:lnTo>
                  <a:pt x="45720" y="99060"/>
                </a:lnTo>
                <a:close/>
              </a:path>
              <a:path w="93345" h="340359">
                <a:moveTo>
                  <a:pt x="62484" y="164592"/>
                </a:moveTo>
                <a:lnTo>
                  <a:pt x="60960" y="153924"/>
                </a:lnTo>
                <a:lnTo>
                  <a:pt x="57912" y="143256"/>
                </a:lnTo>
                <a:lnTo>
                  <a:pt x="56388" y="134112"/>
                </a:lnTo>
                <a:lnTo>
                  <a:pt x="53340" y="124968"/>
                </a:lnTo>
                <a:lnTo>
                  <a:pt x="54864" y="124968"/>
                </a:lnTo>
                <a:lnTo>
                  <a:pt x="45720" y="97536"/>
                </a:lnTo>
                <a:lnTo>
                  <a:pt x="71374" y="97536"/>
                </a:lnTo>
                <a:lnTo>
                  <a:pt x="71628" y="99060"/>
                </a:lnTo>
                <a:lnTo>
                  <a:pt x="74676" y="108204"/>
                </a:lnTo>
                <a:lnTo>
                  <a:pt x="76200" y="108204"/>
                </a:lnTo>
                <a:lnTo>
                  <a:pt x="77724" y="117348"/>
                </a:lnTo>
                <a:lnTo>
                  <a:pt x="79248" y="118872"/>
                </a:lnTo>
                <a:lnTo>
                  <a:pt x="80772" y="128016"/>
                </a:lnTo>
                <a:lnTo>
                  <a:pt x="83820" y="137160"/>
                </a:lnTo>
                <a:lnTo>
                  <a:pt x="83820" y="138684"/>
                </a:lnTo>
                <a:lnTo>
                  <a:pt x="85344" y="147828"/>
                </a:lnTo>
                <a:lnTo>
                  <a:pt x="88392" y="158496"/>
                </a:lnTo>
                <a:lnTo>
                  <a:pt x="88392" y="160020"/>
                </a:lnTo>
                <a:lnTo>
                  <a:pt x="88827" y="163068"/>
                </a:lnTo>
                <a:lnTo>
                  <a:pt x="62484" y="163068"/>
                </a:lnTo>
                <a:lnTo>
                  <a:pt x="62484" y="164592"/>
                </a:lnTo>
                <a:close/>
              </a:path>
              <a:path w="93345" h="340359">
                <a:moveTo>
                  <a:pt x="67056" y="196596"/>
                </a:moveTo>
                <a:lnTo>
                  <a:pt x="65532" y="185928"/>
                </a:lnTo>
                <a:lnTo>
                  <a:pt x="64008" y="173735"/>
                </a:lnTo>
                <a:lnTo>
                  <a:pt x="62484" y="163068"/>
                </a:lnTo>
                <a:lnTo>
                  <a:pt x="88827" y="163068"/>
                </a:lnTo>
                <a:lnTo>
                  <a:pt x="89916" y="170688"/>
                </a:lnTo>
                <a:lnTo>
                  <a:pt x="91440" y="182880"/>
                </a:lnTo>
                <a:lnTo>
                  <a:pt x="91440" y="193547"/>
                </a:lnTo>
                <a:lnTo>
                  <a:pt x="92964" y="195071"/>
                </a:lnTo>
                <a:lnTo>
                  <a:pt x="67056" y="195071"/>
                </a:lnTo>
                <a:lnTo>
                  <a:pt x="67056" y="196596"/>
                </a:lnTo>
                <a:close/>
              </a:path>
              <a:path w="93345" h="340359">
                <a:moveTo>
                  <a:pt x="92964" y="227076"/>
                </a:moveTo>
                <a:lnTo>
                  <a:pt x="67056" y="227076"/>
                </a:lnTo>
                <a:lnTo>
                  <a:pt x="67056" y="195071"/>
                </a:lnTo>
                <a:lnTo>
                  <a:pt x="92964" y="195071"/>
                </a:lnTo>
                <a:lnTo>
                  <a:pt x="92964" y="227076"/>
                </a:lnTo>
                <a:close/>
              </a:path>
              <a:path w="93345" h="340359">
                <a:moveTo>
                  <a:pt x="90424" y="245364"/>
                </a:moveTo>
                <a:lnTo>
                  <a:pt x="64008" y="245364"/>
                </a:lnTo>
                <a:lnTo>
                  <a:pt x="65532" y="236220"/>
                </a:lnTo>
                <a:lnTo>
                  <a:pt x="67056" y="225552"/>
                </a:lnTo>
                <a:lnTo>
                  <a:pt x="67056" y="227076"/>
                </a:lnTo>
                <a:lnTo>
                  <a:pt x="92964" y="227076"/>
                </a:lnTo>
                <a:lnTo>
                  <a:pt x="92964" y="228600"/>
                </a:lnTo>
                <a:lnTo>
                  <a:pt x="91440" y="239268"/>
                </a:lnTo>
                <a:lnTo>
                  <a:pt x="90424" y="245364"/>
                </a:lnTo>
                <a:close/>
              </a:path>
              <a:path w="93345" h="340359">
                <a:moveTo>
                  <a:pt x="48768" y="283464"/>
                </a:moveTo>
                <a:lnTo>
                  <a:pt x="57912" y="268223"/>
                </a:lnTo>
                <a:lnTo>
                  <a:pt x="56388" y="268223"/>
                </a:lnTo>
                <a:lnTo>
                  <a:pt x="60960" y="260604"/>
                </a:lnTo>
                <a:lnTo>
                  <a:pt x="62484" y="252983"/>
                </a:lnTo>
                <a:lnTo>
                  <a:pt x="64008" y="243840"/>
                </a:lnTo>
                <a:lnTo>
                  <a:pt x="64008" y="245364"/>
                </a:lnTo>
                <a:lnTo>
                  <a:pt x="90424" y="245364"/>
                </a:lnTo>
                <a:lnTo>
                  <a:pt x="89916" y="248412"/>
                </a:lnTo>
                <a:lnTo>
                  <a:pt x="89916" y="249935"/>
                </a:lnTo>
                <a:lnTo>
                  <a:pt x="88392" y="259080"/>
                </a:lnTo>
                <a:lnTo>
                  <a:pt x="88392" y="260604"/>
                </a:lnTo>
                <a:lnTo>
                  <a:pt x="85344" y="268223"/>
                </a:lnTo>
                <a:lnTo>
                  <a:pt x="85344" y="269747"/>
                </a:lnTo>
                <a:lnTo>
                  <a:pt x="79247" y="281940"/>
                </a:lnTo>
                <a:lnTo>
                  <a:pt x="50292" y="281940"/>
                </a:lnTo>
                <a:lnTo>
                  <a:pt x="48768" y="283464"/>
                </a:lnTo>
                <a:close/>
              </a:path>
              <a:path w="93345" h="340359">
                <a:moveTo>
                  <a:pt x="44873" y="288713"/>
                </a:moveTo>
                <a:lnTo>
                  <a:pt x="50292" y="281940"/>
                </a:lnTo>
                <a:lnTo>
                  <a:pt x="79247" y="281940"/>
                </a:lnTo>
                <a:lnTo>
                  <a:pt x="76200" y="288035"/>
                </a:lnTo>
                <a:lnTo>
                  <a:pt x="45720" y="288035"/>
                </a:lnTo>
                <a:lnTo>
                  <a:pt x="44873" y="288713"/>
                </a:lnTo>
                <a:close/>
              </a:path>
              <a:path w="93345" h="340359">
                <a:moveTo>
                  <a:pt x="44196" y="289559"/>
                </a:moveTo>
                <a:lnTo>
                  <a:pt x="44873" y="288713"/>
                </a:lnTo>
                <a:lnTo>
                  <a:pt x="45720" y="288035"/>
                </a:lnTo>
                <a:lnTo>
                  <a:pt x="44196" y="289559"/>
                </a:lnTo>
                <a:close/>
              </a:path>
              <a:path w="93345" h="340359">
                <a:moveTo>
                  <a:pt x="75438" y="289559"/>
                </a:moveTo>
                <a:lnTo>
                  <a:pt x="44196" y="289559"/>
                </a:lnTo>
                <a:lnTo>
                  <a:pt x="45720" y="288035"/>
                </a:lnTo>
                <a:lnTo>
                  <a:pt x="76200" y="288035"/>
                </a:lnTo>
                <a:lnTo>
                  <a:pt x="75438" y="289559"/>
                </a:lnTo>
                <a:close/>
              </a:path>
              <a:path w="93345" h="340359">
                <a:moveTo>
                  <a:pt x="64008" y="304800"/>
                </a:moveTo>
                <a:lnTo>
                  <a:pt x="27432" y="304800"/>
                </a:lnTo>
                <a:lnTo>
                  <a:pt x="33528" y="298704"/>
                </a:lnTo>
                <a:lnTo>
                  <a:pt x="39624" y="294132"/>
                </a:lnTo>
                <a:lnTo>
                  <a:pt x="38100" y="294132"/>
                </a:lnTo>
                <a:lnTo>
                  <a:pt x="44873" y="288713"/>
                </a:lnTo>
                <a:lnTo>
                  <a:pt x="44196" y="289559"/>
                </a:lnTo>
                <a:lnTo>
                  <a:pt x="75438" y="289559"/>
                </a:lnTo>
                <a:lnTo>
                  <a:pt x="71628" y="297180"/>
                </a:lnTo>
                <a:lnTo>
                  <a:pt x="70104" y="297180"/>
                </a:lnTo>
                <a:lnTo>
                  <a:pt x="64008" y="304800"/>
                </a:lnTo>
                <a:close/>
              </a:path>
              <a:path w="93345" h="340359">
                <a:moveTo>
                  <a:pt x="54863" y="313944"/>
                </a:moveTo>
                <a:lnTo>
                  <a:pt x="13716" y="313944"/>
                </a:lnTo>
                <a:lnTo>
                  <a:pt x="21336" y="309371"/>
                </a:lnTo>
                <a:lnTo>
                  <a:pt x="19812" y="309371"/>
                </a:lnTo>
                <a:lnTo>
                  <a:pt x="27432" y="303276"/>
                </a:lnTo>
                <a:lnTo>
                  <a:pt x="27432" y="304800"/>
                </a:lnTo>
                <a:lnTo>
                  <a:pt x="64008" y="304800"/>
                </a:lnTo>
                <a:lnTo>
                  <a:pt x="64008" y="306323"/>
                </a:lnTo>
                <a:lnTo>
                  <a:pt x="57912" y="312420"/>
                </a:lnTo>
                <a:lnTo>
                  <a:pt x="56388" y="312420"/>
                </a:lnTo>
                <a:lnTo>
                  <a:pt x="54863" y="313944"/>
                </a:lnTo>
                <a:close/>
              </a:path>
              <a:path w="93345" h="340359">
                <a:moveTo>
                  <a:pt x="10668" y="339852"/>
                </a:moveTo>
                <a:lnTo>
                  <a:pt x="4572" y="336803"/>
                </a:lnTo>
                <a:lnTo>
                  <a:pt x="1524" y="330708"/>
                </a:lnTo>
                <a:lnTo>
                  <a:pt x="0" y="326136"/>
                </a:lnTo>
                <a:lnTo>
                  <a:pt x="1524" y="318516"/>
                </a:lnTo>
                <a:lnTo>
                  <a:pt x="7620" y="316992"/>
                </a:lnTo>
                <a:lnTo>
                  <a:pt x="15240" y="312420"/>
                </a:lnTo>
                <a:lnTo>
                  <a:pt x="13716" y="313944"/>
                </a:lnTo>
                <a:lnTo>
                  <a:pt x="54863" y="313944"/>
                </a:lnTo>
                <a:lnTo>
                  <a:pt x="50292" y="318516"/>
                </a:lnTo>
                <a:lnTo>
                  <a:pt x="42672" y="324612"/>
                </a:lnTo>
                <a:lnTo>
                  <a:pt x="41148" y="326136"/>
                </a:lnTo>
                <a:lnTo>
                  <a:pt x="33528" y="330708"/>
                </a:lnTo>
                <a:lnTo>
                  <a:pt x="25908" y="333756"/>
                </a:lnTo>
                <a:lnTo>
                  <a:pt x="24384" y="335279"/>
                </a:lnTo>
                <a:lnTo>
                  <a:pt x="16764" y="336803"/>
                </a:lnTo>
                <a:lnTo>
                  <a:pt x="10668" y="339852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grpSp>
        <p:nvGrpSpPr>
          <p:cNvPr id="58" name="object 17"/>
          <p:cNvGrpSpPr/>
          <p:nvPr/>
        </p:nvGrpSpPr>
        <p:grpSpPr>
          <a:xfrm>
            <a:off x="841248" y="3217164"/>
            <a:ext cx="623570" cy="190500"/>
            <a:chOff x="841248" y="3217164"/>
            <a:chExt cx="623570" cy="190500"/>
          </a:xfrm>
        </p:grpSpPr>
        <p:sp>
          <p:nvSpPr>
            <p:cNvPr id="1048652" name="object 18"/>
            <p:cNvSpPr/>
            <p:nvPr/>
          </p:nvSpPr>
          <p:spPr>
            <a:xfrm>
              <a:off x="841248" y="3270503"/>
              <a:ext cx="559435" cy="78105"/>
            </a:xfrm>
            <a:custGeom>
              <a:avLst/>
              <a:ahLst/>
              <a:rect l="l" t="t" r="r" b="b"/>
              <a:pathLst>
                <a:path w="559435" h="78104">
                  <a:moveTo>
                    <a:pt x="536956" y="10668"/>
                  </a:moveTo>
                  <a:lnTo>
                    <a:pt x="537972" y="7620"/>
                  </a:lnTo>
                  <a:lnTo>
                    <a:pt x="541019" y="3048"/>
                  </a:lnTo>
                  <a:lnTo>
                    <a:pt x="545592" y="0"/>
                  </a:lnTo>
                  <a:lnTo>
                    <a:pt x="551688" y="1524"/>
                  </a:lnTo>
                  <a:lnTo>
                    <a:pt x="556260" y="3048"/>
                  </a:lnTo>
                  <a:lnTo>
                    <a:pt x="559307" y="7620"/>
                  </a:lnTo>
                  <a:lnTo>
                    <a:pt x="559307" y="9144"/>
                  </a:lnTo>
                  <a:lnTo>
                    <a:pt x="537972" y="9144"/>
                  </a:lnTo>
                  <a:lnTo>
                    <a:pt x="536956" y="10668"/>
                  </a:lnTo>
                  <a:close/>
                </a:path>
                <a:path w="559435" h="78104">
                  <a:moveTo>
                    <a:pt x="536448" y="12192"/>
                  </a:moveTo>
                  <a:lnTo>
                    <a:pt x="536956" y="10668"/>
                  </a:lnTo>
                  <a:lnTo>
                    <a:pt x="537972" y="9144"/>
                  </a:lnTo>
                  <a:lnTo>
                    <a:pt x="536448" y="12192"/>
                  </a:lnTo>
                  <a:close/>
                </a:path>
                <a:path w="559435" h="78104">
                  <a:moveTo>
                    <a:pt x="557784" y="22860"/>
                  </a:moveTo>
                  <a:lnTo>
                    <a:pt x="521207" y="22860"/>
                  </a:lnTo>
                  <a:lnTo>
                    <a:pt x="525780" y="19812"/>
                  </a:lnTo>
                  <a:lnTo>
                    <a:pt x="527303" y="19812"/>
                  </a:lnTo>
                  <a:lnTo>
                    <a:pt x="530352" y="18288"/>
                  </a:lnTo>
                  <a:lnTo>
                    <a:pt x="536448" y="12192"/>
                  </a:lnTo>
                  <a:lnTo>
                    <a:pt x="537972" y="9144"/>
                  </a:lnTo>
                  <a:lnTo>
                    <a:pt x="559307" y="9144"/>
                  </a:lnTo>
                  <a:lnTo>
                    <a:pt x="559307" y="16764"/>
                  </a:lnTo>
                  <a:lnTo>
                    <a:pt x="557784" y="19812"/>
                  </a:lnTo>
                  <a:lnTo>
                    <a:pt x="557784" y="22860"/>
                  </a:lnTo>
                  <a:close/>
                </a:path>
                <a:path w="559435" h="78104">
                  <a:moveTo>
                    <a:pt x="534923" y="13716"/>
                  </a:moveTo>
                  <a:lnTo>
                    <a:pt x="536956" y="10668"/>
                  </a:lnTo>
                  <a:lnTo>
                    <a:pt x="536448" y="12192"/>
                  </a:lnTo>
                  <a:lnTo>
                    <a:pt x="534923" y="13716"/>
                  </a:lnTo>
                  <a:close/>
                </a:path>
                <a:path w="559435" h="78104">
                  <a:moveTo>
                    <a:pt x="527303" y="19812"/>
                  </a:moveTo>
                  <a:lnTo>
                    <a:pt x="531876" y="16764"/>
                  </a:lnTo>
                  <a:lnTo>
                    <a:pt x="530352" y="18288"/>
                  </a:lnTo>
                  <a:lnTo>
                    <a:pt x="527303" y="19812"/>
                  </a:lnTo>
                  <a:close/>
                </a:path>
                <a:path w="559435" h="78104">
                  <a:moveTo>
                    <a:pt x="545592" y="41148"/>
                  </a:moveTo>
                  <a:lnTo>
                    <a:pt x="313943" y="41148"/>
                  </a:lnTo>
                  <a:lnTo>
                    <a:pt x="341376" y="38100"/>
                  </a:lnTo>
                  <a:lnTo>
                    <a:pt x="353568" y="36576"/>
                  </a:lnTo>
                  <a:lnTo>
                    <a:pt x="367283" y="36576"/>
                  </a:lnTo>
                  <a:lnTo>
                    <a:pt x="379476" y="35052"/>
                  </a:lnTo>
                  <a:lnTo>
                    <a:pt x="391668" y="35052"/>
                  </a:lnTo>
                  <a:lnTo>
                    <a:pt x="403860" y="33528"/>
                  </a:lnTo>
                  <a:lnTo>
                    <a:pt x="414527" y="32004"/>
                  </a:lnTo>
                  <a:lnTo>
                    <a:pt x="425196" y="32004"/>
                  </a:lnTo>
                  <a:lnTo>
                    <a:pt x="435864" y="30480"/>
                  </a:lnTo>
                  <a:lnTo>
                    <a:pt x="466344" y="30480"/>
                  </a:lnTo>
                  <a:lnTo>
                    <a:pt x="475488" y="28956"/>
                  </a:lnTo>
                  <a:lnTo>
                    <a:pt x="496823" y="28956"/>
                  </a:lnTo>
                  <a:lnTo>
                    <a:pt x="504444" y="27432"/>
                  </a:lnTo>
                  <a:lnTo>
                    <a:pt x="502919" y="27432"/>
                  </a:lnTo>
                  <a:lnTo>
                    <a:pt x="509015" y="25908"/>
                  </a:lnTo>
                  <a:lnTo>
                    <a:pt x="507492" y="25908"/>
                  </a:lnTo>
                  <a:lnTo>
                    <a:pt x="513588" y="24384"/>
                  </a:lnTo>
                  <a:lnTo>
                    <a:pt x="522731" y="21336"/>
                  </a:lnTo>
                  <a:lnTo>
                    <a:pt x="521207" y="22860"/>
                  </a:lnTo>
                  <a:lnTo>
                    <a:pt x="557784" y="22860"/>
                  </a:lnTo>
                  <a:lnTo>
                    <a:pt x="557784" y="24384"/>
                  </a:lnTo>
                  <a:lnTo>
                    <a:pt x="556260" y="25908"/>
                  </a:lnTo>
                  <a:lnTo>
                    <a:pt x="554735" y="30480"/>
                  </a:lnTo>
                  <a:lnTo>
                    <a:pt x="553211" y="33528"/>
                  </a:lnTo>
                  <a:lnTo>
                    <a:pt x="545592" y="41148"/>
                  </a:lnTo>
                  <a:close/>
                </a:path>
                <a:path w="559435" h="78104">
                  <a:moveTo>
                    <a:pt x="41147" y="32004"/>
                  </a:moveTo>
                  <a:lnTo>
                    <a:pt x="25908" y="32004"/>
                  </a:lnTo>
                  <a:lnTo>
                    <a:pt x="30479" y="30480"/>
                  </a:lnTo>
                  <a:lnTo>
                    <a:pt x="38100" y="30480"/>
                  </a:lnTo>
                  <a:lnTo>
                    <a:pt x="41147" y="32004"/>
                  </a:lnTo>
                  <a:close/>
                </a:path>
                <a:path w="559435" h="78104">
                  <a:moveTo>
                    <a:pt x="51816" y="33528"/>
                  </a:moveTo>
                  <a:lnTo>
                    <a:pt x="19812" y="33528"/>
                  </a:lnTo>
                  <a:lnTo>
                    <a:pt x="22860" y="32004"/>
                  </a:lnTo>
                  <a:lnTo>
                    <a:pt x="48768" y="32004"/>
                  </a:lnTo>
                  <a:lnTo>
                    <a:pt x="51816" y="33528"/>
                  </a:lnTo>
                  <a:close/>
                </a:path>
                <a:path w="559435" h="78104">
                  <a:moveTo>
                    <a:pt x="6095" y="77724"/>
                  </a:moveTo>
                  <a:lnTo>
                    <a:pt x="3047" y="77724"/>
                  </a:lnTo>
                  <a:lnTo>
                    <a:pt x="1524" y="76200"/>
                  </a:lnTo>
                  <a:lnTo>
                    <a:pt x="0" y="76200"/>
                  </a:lnTo>
                  <a:lnTo>
                    <a:pt x="0" y="71628"/>
                  </a:lnTo>
                  <a:lnTo>
                    <a:pt x="1524" y="68580"/>
                  </a:lnTo>
                  <a:lnTo>
                    <a:pt x="1524" y="62484"/>
                  </a:lnTo>
                  <a:lnTo>
                    <a:pt x="3047" y="60960"/>
                  </a:lnTo>
                  <a:lnTo>
                    <a:pt x="3047" y="56388"/>
                  </a:lnTo>
                  <a:lnTo>
                    <a:pt x="4572" y="54864"/>
                  </a:lnTo>
                  <a:lnTo>
                    <a:pt x="4572" y="50292"/>
                  </a:lnTo>
                  <a:lnTo>
                    <a:pt x="6095" y="47244"/>
                  </a:lnTo>
                  <a:lnTo>
                    <a:pt x="6095" y="44196"/>
                  </a:lnTo>
                  <a:lnTo>
                    <a:pt x="7620" y="41148"/>
                  </a:lnTo>
                  <a:lnTo>
                    <a:pt x="10668" y="38100"/>
                  </a:lnTo>
                  <a:lnTo>
                    <a:pt x="13716" y="36576"/>
                  </a:lnTo>
                  <a:lnTo>
                    <a:pt x="18287" y="33528"/>
                  </a:lnTo>
                  <a:lnTo>
                    <a:pt x="53339" y="33528"/>
                  </a:lnTo>
                  <a:lnTo>
                    <a:pt x="57912" y="36576"/>
                  </a:lnTo>
                  <a:lnTo>
                    <a:pt x="64008" y="36576"/>
                  </a:lnTo>
                  <a:lnTo>
                    <a:pt x="68579" y="38100"/>
                  </a:lnTo>
                  <a:lnTo>
                    <a:pt x="74676" y="38100"/>
                  </a:lnTo>
                  <a:lnTo>
                    <a:pt x="76200" y="39624"/>
                  </a:lnTo>
                  <a:lnTo>
                    <a:pt x="82295" y="41148"/>
                  </a:lnTo>
                  <a:lnTo>
                    <a:pt x="91439" y="41148"/>
                  </a:lnTo>
                  <a:lnTo>
                    <a:pt x="99060" y="42672"/>
                  </a:lnTo>
                  <a:lnTo>
                    <a:pt x="100583" y="42672"/>
                  </a:lnTo>
                  <a:lnTo>
                    <a:pt x="109727" y="44196"/>
                  </a:lnTo>
                  <a:lnTo>
                    <a:pt x="117347" y="44196"/>
                  </a:lnTo>
                  <a:lnTo>
                    <a:pt x="126491" y="45720"/>
                  </a:lnTo>
                  <a:lnTo>
                    <a:pt x="541019" y="45720"/>
                  </a:lnTo>
                  <a:lnTo>
                    <a:pt x="536448" y="47244"/>
                  </a:lnTo>
                  <a:lnTo>
                    <a:pt x="533400" y="50292"/>
                  </a:lnTo>
                  <a:lnTo>
                    <a:pt x="527303" y="51816"/>
                  </a:lnTo>
                  <a:lnTo>
                    <a:pt x="522731" y="53340"/>
                  </a:lnTo>
                  <a:lnTo>
                    <a:pt x="510539" y="56388"/>
                  </a:lnTo>
                  <a:lnTo>
                    <a:pt x="27431" y="56388"/>
                  </a:lnTo>
                  <a:lnTo>
                    <a:pt x="24383" y="57912"/>
                  </a:lnTo>
                  <a:lnTo>
                    <a:pt x="23621" y="59436"/>
                  </a:lnTo>
                  <a:lnTo>
                    <a:pt x="22860" y="59436"/>
                  </a:lnTo>
                  <a:lnTo>
                    <a:pt x="19812" y="65532"/>
                  </a:lnTo>
                  <a:lnTo>
                    <a:pt x="15239" y="70104"/>
                  </a:lnTo>
                  <a:lnTo>
                    <a:pt x="16764" y="70104"/>
                  </a:lnTo>
                  <a:lnTo>
                    <a:pt x="13716" y="71628"/>
                  </a:lnTo>
                  <a:lnTo>
                    <a:pt x="12191" y="71628"/>
                  </a:lnTo>
                  <a:lnTo>
                    <a:pt x="6095" y="77724"/>
                  </a:lnTo>
                  <a:close/>
                </a:path>
                <a:path w="559435" h="78104">
                  <a:moveTo>
                    <a:pt x="59435" y="36576"/>
                  </a:moveTo>
                  <a:lnTo>
                    <a:pt x="57912" y="36576"/>
                  </a:lnTo>
                  <a:lnTo>
                    <a:pt x="56387" y="35052"/>
                  </a:lnTo>
                  <a:lnTo>
                    <a:pt x="59435" y="36576"/>
                  </a:lnTo>
                  <a:close/>
                </a:path>
                <a:path w="559435" h="78104">
                  <a:moveTo>
                    <a:pt x="86868" y="41148"/>
                  </a:moveTo>
                  <a:lnTo>
                    <a:pt x="82295" y="41148"/>
                  </a:lnTo>
                  <a:lnTo>
                    <a:pt x="79247" y="39624"/>
                  </a:lnTo>
                  <a:lnTo>
                    <a:pt x="86868" y="41148"/>
                  </a:lnTo>
                  <a:close/>
                </a:path>
                <a:path w="559435" h="78104">
                  <a:moveTo>
                    <a:pt x="539496" y="45720"/>
                  </a:moveTo>
                  <a:lnTo>
                    <a:pt x="216408" y="45720"/>
                  </a:lnTo>
                  <a:lnTo>
                    <a:pt x="228600" y="44196"/>
                  </a:lnTo>
                  <a:lnTo>
                    <a:pt x="254508" y="44196"/>
                  </a:lnTo>
                  <a:lnTo>
                    <a:pt x="269747" y="42672"/>
                  </a:lnTo>
                  <a:lnTo>
                    <a:pt x="284987" y="42672"/>
                  </a:lnTo>
                  <a:lnTo>
                    <a:pt x="298704" y="41148"/>
                  </a:lnTo>
                  <a:lnTo>
                    <a:pt x="313943" y="39624"/>
                  </a:lnTo>
                  <a:lnTo>
                    <a:pt x="313943" y="41148"/>
                  </a:lnTo>
                  <a:lnTo>
                    <a:pt x="545592" y="41148"/>
                  </a:lnTo>
                  <a:lnTo>
                    <a:pt x="544068" y="42672"/>
                  </a:lnTo>
                  <a:lnTo>
                    <a:pt x="539496" y="45720"/>
                  </a:lnTo>
                  <a:close/>
                </a:path>
                <a:path w="559435" h="78104">
                  <a:moveTo>
                    <a:pt x="22860" y="60960"/>
                  </a:moveTo>
                  <a:lnTo>
                    <a:pt x="24383" y="57912"/>
                  </a:lnTo>
                  <a:lnTo>
                    <a:pt x="27431" y="56388"/>
                  </a:lnTo>
                  <a:lnTo>
                    <a:pt x="25908" y="59436"/>
                  </a:lnTo>
                  <a:lnTo>
                    <a:pt x="24383" y="59436"/>
                  </a:lnTo>
                  <a:lnTo>
                    <a:pt x="22860" y="60960"/>
                  </a:lnTo>
                  <a:close/>
                </a:path>
                <a:path w="559435" h="78104">
                  <a:moveTo>
                    <a:pt x="28956" y="57912"/>
                  </a:moveTo>
                  <a:lnTo>
                    <a:pt x="26669" y="57912"/>
                  </a:lnTo>
                  <a:lnTo>
                    <a:pt x="27431" y="56388"/>
                  </a:lnTo>
                  <a:lnTo>
                    <a:pt x="32004" y="56388"/>
                  </a:lnTo>
                  <a:lnTo>
                    <a:pt x="28956" y="57912"/>
                  </a:lnTo>
                  <a:close/>
                </a:path>
                <a:path w="559435" h="78104">
                  <a:moveTo>
                    <a:pt x="507492" y="57912"/>
                  </a:moveTo>
                  <a:lnTo>
                    <a:pt x="42672" y="57912"/>
                  </a:lnTo>
                  <a:lnTo>
                    <a:pt x="38100" y="56388"/>
                  </a:lnTo>
                  <a:lnTo>
                    <a:pt x="510539" y="56388"/>
                  </a:lnTo>
                  <a:lnTo>
                    <a:pt x="507492" y="57912"/>
                  </a:lnTo>
                  <a:close/>
                </a:path>
                <a:path w="559435" h="78104">
                  <a:moveTo>
                    <a:pt x="448056" y="60960"/>
                  </a:moveTo>
                  <a:lnTo>
                    <a:pt x="48768" y="60960"/>
                  </a:lnTo>
                  <a:lnTo>
                    <a:pt x="44195" y="57912"/>
                  </a:lnTo>
                  <a:lnTo>
                    <a:pt x="501396" y="57912"/>
                  </a:lnTo>
                  <a:lnTo>
                    <a:pt x="493776" y="59436"/>
                  </a:lnTo>
                  <a:lnTo>
                    <a:pt x="458723" y="59436"/>
                  </a:lnTo>
                  <a:lnTo>
                    <a:pt x="448056" y="60960"/>
                  </a:lnTo>
                  <a:close/>
                </a:path>
                <a:path w="559435" h="78104">
                  <a:moveTo>
                    <a:pt x="21335" y="62484"/>
                  </a:moveTo>
                  <a:lnTo>
                    <a:pt x="22860" y="59436"/>
                  </a:lnTo>
                  <a:lnTo>
                    <a:pt x="23621" y="59436"/>
                  </a:lnTo>
                  <a:lnTo>
                    <a:pt x="22860" y="60960"/>
                  </a:lnTo>
                  <a:lnTo>
                    <a:pt x="21335" y="62484"/>
                  </a:lnTo>
                  <a:close/>
                </a:path>
                <a:path w="559435" h="78104">
                  <a:moveTo>
                    <a:pt x="406907" y="62484"/>
                  </a:moveTo>
                  <a:lnTo>
                    <a:pt x="54864" y="62484"/>
                  </a:lnTo>
                  <a:lnTo>
                    <a:pt x="50291" y="60960"/>
                  </a:lnTo>
                  <a:lnTo>
                    <a:pt x="416052" y="60960"/>
                  </a:lnTo>
                  <a:lnTo>
                    <a:pt x="406907" y="62484"/>
                  </a:lnTo>
                  <a:close/>
                </a:path>
                <a:path w="559435" h="78104">
                  <a:moveTo>
                    <a:pt x="381000" y="64008"/>
                  </a:moveTo>
                  <a:lnTo>
                    <a:pt x="65531" y="64008"/>
                  </a:lnTo>
                  <a:lnTo>
                    <a:pt x="59435" y="62484"/>
                  </a:lnTo>
                  <a:lnTo>
                    <a:pt x="394715" y="62484"/>
                  </a:lnTo>
                  <a:lnTo>
                    <a:pt x="381000" y="64008"/>
                  </a:lnTo>
                  <a:close/>
                </a:path>
                <a:path w="559435" h="78104">
                  <a:moveTo>
                    <a:pt x="355091" y="65532"/>
                  </a:moveTo>
                  <a:lnTo>
                    <a:pt x="73152" y="65532"/>
                  </a:lnTo>
                  <a:lnTo>
                    <a:pt x="68579" y="64008"/>
                  </a:lnTo>
                  <a:lnTo>
                    <a:pt x="368808" y="64008"/>
                  </a:lnTo>
                  <a:lnTo>
                    <a:pt x="355091" y="65532"/>
                  </a:lnTo>
                  <a:close/>
                </a:path>
                <a:path w="559435" h="78104">
                  <a:moveTo>
                    <a:pt x="286512" y="70104"/>
                  </a:moveTo>
                  <a:lnTo>
                    <a:pt x="105156" y="70104"/>
                  </a:lnTo>
                  <a:lnTo>
                    <a:pt x="96012" y="68580"/>
                  </a:lnTo>
                  <a:lnTo>
                    <a:pt x="88391" y="67056"/>
                  </a:lnTo>
                  <a:lnTo>
                    <a:pt x="80772" y="67056"/>
                  </a:lnTo>
                  <a:lnTo>
                    <a:pt x="74676" y="65532"/>
                  </a:lnTo>
                  <a:lnTo>
                    <a:pt x="342900" y="65532"/>
                  </a:lnTo>
                  <a:lnTo>
                    <a:pt x="330708" y="67056"/>
                  </a:lnTo>
                  <a:lnTo>
                    <a:pt x="315468" y="68580"/>
                  </a:lnTo>
                  <a:lnTo>
                    <a:pt x="300227" y="68580"/>
                  </a:lnTo>
                  <a:lnTo>
                    <a:pt x="286512" y="70104"/>
                  </a:lnTo>
                  <a:close/>
                </a:path>
                <a:path w="559435" h="78104">
                  <a:moveTo>
                    <a:pt x="257556" y="71628"/>
                  </a:moveTo>
                  <a:lnTo>
                    <a:pt x="115824" y="71628"/>
                  </a:lnTo>
                  <a:lnTo>
                    <a:pt x="115824" y="70104"/>
                  </a:lnTo>
                  <a:lnTo>
                    <a:pt x="272795" y="70104"/>
                  </a:lnTo>
                  <a:lnTo>
                    <a:pt x="257556" y="71628"/>
                  </a:lnTo>
                  <a:close/>
                </a:path>
                <a:path w="559435" h="78104">
                  <a:moveTo>
                    <a:pt x="204216" y="73152"/>
                  </a:moveTo>
                  <a:lnTo>
                    <a:pt x="169164" y="73152"/>
                  </a:lnTo>
                  <a:lnTo>
                    <a:pt x="158495" y="71628"/>
                  </a:lnTo>
                  <a:lnTo>
                    <a:pt x="216408" y="71628"/>
                  </a:lnTo>
                  <a:lnTo>
                    <a:pt x="204216" y="7315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1374647" y="3217164"/>
              <a:ext cx="89916" cy="190500"/>
            </a:xfrm>
            <a:prstGeom prst="rect"/>
          </p:spPr>
        </p:pic>
      </p:grpSp>
      <p:grpSp>
        <p:nvGrpSpPr>
          <p:cNvPr id="59" name="object 20"/>
          <p:cNvGrpSpPr/>
          <p:nvPr/>
        </p:nvGrpSpPr>
        <p:grpSpPr>
          <a:xfrm>
            <a:off x="1729739" y="3022092"/>
            <a:ext cx="1181100" cy="614680"/>
            <a:chOff x="1729739" y="3022092"/>
            <a:chExt cx="1181100" cy="614680"/>
          </a:xfrm>
        </p:grpSpPr>
        <p:pic>
          <p:nvPicPr>
            <p:cNvPr id="2097162" name="object 21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1729739" y="3069336"/>
              <a:ext cx="769620" cy="566928"/>
            </a:xfrm>
            <a:prstGeom prst="rect"/>
          </p:spPr>
        </p:pic>
        <p:pic>
          <p:nvPicPr>
            <p:cNvPr id="2097163" name="object 22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2535935" y="3022092"/>
              <a:ext cx="374904" cy="316230"/>
            </a:xfrm>
            <a:prstGeom prst="rect"/>
          </p:spPr>
        </p:pic>
      </p:grpSp>
      <p:pic>
        <p:nvPicPr>
          <p:cNvPr id="2097164" name="object 23"/>
          <p:cNvPicPr>
            <a:picLocks/>
          </p:cNvPicPr>
          <p:nvPr/>
        </p:nvPicPr>
        <p:blipFill>
          <a:blip xmlns:r="http://schemas.openxmlformats.org/officeDocument/2006/relationships" r:embed="rId11" cstate="print"/>
          <a:stretch>
            <a:fillRect/>
          </a:stretch>
        </p:blipFill>
        <p:spPr>
          <a:xfrm>
            <a:off x="5337048" y="2170176"/>
            <a:ext cx="4248912" cy="856488"/>
          </a:xfrm>
          <a:prstGeom prst="rect"/>
        </p:spPr>
      </p:pic>
      <p:pic>
        <p:nvPicPr>
          <p:cNvPr id="2097165" name="object 24"/>
          <p:cNvPicPr>
            <a:picLocks/>
          </p:cNvPicPr>
          <p:nvPr/>
        </p:nvPicPr>
        <p:blipFill>
          <a:blip xmlns:r="http://schemas.openxmlformats.org/officeDocument/2006/relationships" r:embed="rId12" cstate="print"/>
          <a:stretch>
            <a:fillRect/>
          </a:stretch>
        </p:blipFill>
        <p:spPr>
          <a:xfrm>
            <a:off x="7571232" y="3124200"/>
            <a:ext cx="684275" cy="315467"/>
          </a:xfrm>
          <a:prstGeom prst="rect"/>
        </p:spPr>
      </p:pic>
      <p:pic>
        <p:nvPicPr>
          <p:cNvPr id="2097166" name="object 25"/>
          <p:cNvPicPr>
            <a:picLocks/>
          </p:cNvPicPr>
          <p:nvPr/>
        </p:nvPicPr>
        <p:blipFill>
          <a:blip xmlns:r="http://schemas.openxmlformats.org/officeDocument/2006/relationships" r:embed="rId13" cstate="print"/>
          <a:stretch>
            <a:fillRect/>
          </a:stretch>
        </p:blipFill>
        <p:spPr>
          <a:xfrm>
            <a:off x="2142744" y="3843528"/>
            <a:ext cx="320039" cy="314960"/>
          </a:xfrm>
          <a:prstGeom prst="rect"/>
        </p:spPr>
      </p:pic>
      <p:pic>
        <p:nvPicPr>
          <p:cNvPr id="2097167" name="object 26"/>
          <p:cNvPicPr>
            <a:picLocks/>
          </p:cNvPicPr>
          <p:nvPr/>
        </p:nvPicPr>
        <p:blipFill>
          <a:blip xmlns:r="http://schemas.openxmlformats.org/officeDocument/2006/relationships" r:embed="rId14" cstate="print"/>
          <a:stretch>
            <a:fillRect/>
          </a:stretch>
        </p:blipFill>
        <p:spPr>
          <a:xfrm>
            <a:off x="1869948" y="3835908"/>
            <a:ext cx="216407" cy="373380"/>
          </a:xfrm>
          <a:prstGeom prst="rect"/>
        </p:spPr>
      </p:pic>
      <p:pic>
        <p:nvPicPr>
          <p:cNvPr id="2097168" name="object 27"/>
          <p:cNvPicPr>
            <a:picLocks/>
          </p:cNvPicPr>
          <p:nvPr/>
        </p:nvPicPr>
        <p:blipFill>
          <a:blip xmlns:r="http://schemas.openxmlformats.org/officeDocument/2006/relationships" r:embed="rId15" cstate="print"/>
          <a:stretch>
            <a:fillRect/>
          </a:stretch>
        </p:blipFill>
        <p:spPr>
          <a:xfrm>
            <a:off x="2740151" y="3977639"/>
            <a:ext cx="147828" cy="82296"/>
          </a:xfrm>
          <a:prstGeom prst="rect"/>
        </p:spPr>
      </p:pic>
      <p:grpSp>
        <p:nvGrpSpPr>
          <p:cNvPr id="60" name="object 28"/>
          <p:cNvGrpSpPr/>
          <p:nvPr/>
        </p:nvGrpSpPr>
        <p:grpSpPr>
          <a:xfrm>
            <a:off x="3662172" y="3605784"/>
            <a:ext cx="1016635" cy="517525"/>
            <a:chOff x="3662172" y="3605784"/>
            <a:chExt cx="1016635" cy="517525"/>
          </a:xfrm>
        </p:grpSpPr>
        <p:sp>
          <p:nvSpPr>
            <p:cNvPr id="1048653" name="object 29"/>
            <p:cNvSpPr/>
            <p:nvPr/>
          </p:nvSpPr>
          <p:spPr>
            <a:xfrm>
              <a:off x="4591812" y="3838955"/>
              <a:ext cx="43180" cy="35560"/>
            </a:xfrm>
            <a:custGeom>
              <a:avLst/>
              <a:ahLst/>
              <a:rect l="l" t="t" r="r" b="b"/>
              <a:pathLst>
                <a:path w="43179" h="35560">
                  <a:moveTo>
                    <a:pt x="25908" y="35052"/>
                  </a:moveTo>
                  <a:lnTo>
                    <a:pt x="13716" y="35052"/>
                  </a:lnTo>
                  <a:lnTo>
                    <a:pt x="9144" y="32004"/>
                  </a:lnTo>
                  <a:lnTo>
                    <a:pt x="6096" y="28956"/>
                  </a:lnTo>
                  <a:lnTo>
                    <a:pt x="0" y="16764"/>
                  </a:lnTo>
                  <a:lnTo>
                    <a:pt x="1524" y="7620"/>
                  </a:lnTo>
                  <a:lnTo>
                    <a:pt x="7620" y="4572"/>
                  </a:lnTo>
                  <a:lnTo>
                    <a:pt x="13716" y="0"/>
                  </a:lnTo>
                  <a:lnTo>
                    <a:pt x="22860" y="1524"/>
                  </a:lnTo>
                  <a:lnTo>
                    <a:pt x="26289" y="6096"/>
                  </a:lnTo>
                  <a:lnTo>
                    <a:pt x="22860" y="6096"/>
                  </a:lnTo>
                  <a:lnTo>
                    <a:pt x="30480" y="12192"/>
                  </a:lnTo>
                  <a:lnTo>
                    <a:pt x="33528" y="12192"/>
                  </a:lnTo>
                  <a:lnTo>
                    <a:pt x="35052" y="16764"/>
                  </a:lnTo>
                  <a:lnTo>
                    <a:pt x="32004" y="16764"/>
                  </a:lnTo>
                  <a:lnTo>
                    <a:pt x="36576" y="21336"/>
                  </a:lnTo>
                  <a:lnTo>
                    <a:pt x="42672" y="21336"/>
                  </a:lnTo>
                  <a:lnTo>
                    <a:pt x="41148" y="24384"/>
                  </a:lnTo>
                  <a:lnTo>
                    <a:pt x="41148" y="27432"/>
                  </a:lnTo>
                  <a:lnTo>
                    <a:pt x="36576" y="27432"/>
                  </a:lnTo>
                  <a:lnTo>
                    <a:pt x="32004" y="28956"/>
                  </a:lnTo>
                  <a:lnTo>
                    <a:pt x="34290" y="28956"/>
                  </a:lnTo>
                  <a:lnTo>
                    <a:pt x="32004" y="30480"/>
                  </a:lnTo>
                  <a:lnTo>
                    <a:pt x="30480" y="33528"/>
                  </a:lnTo>
                  <a:lnTo>
                    <a:pt x="25908" y="35052"/>
                  </a:lnTo>
                  <a:close/>
                </a:path>
                <a:path w="43179" h="35560">
                  <a:moveTo>
                    <a:pt x="30480" y="12192"/>
                  </a:moveTo>
                  <a:lnTo>
                    <a:pt x="22860" y="6096"/>
                  </a:lnTo>
                  <a:lnTo>
                    <a:pt x="25908" y="7620"/>
                  </a:lnTo>
                  <a:lnTo>
                    <a:pt x="28194" y="8382"/>
                  </a:lnTo>
                  <a:lnTo>
                    <a:pt x="28956" y="9144"/>
                  </a:lnTo>
                  <a:lnTo>
                    <a:pt x="30480" y="12192"/>
                  </a:lnTo>
                  <a:close/>
                </a:path>
                <a:path w="43179" h="35560">
                  <a:moveTo>
                    <a:pt x="28194" y="8382"/>
                  </a:moveTo>
                  <a:lnTo>
                    <a:pt x="25908" y="7620"/>
                  </a:lnTo>
                  <a:lnTo>
                    <a:pt x="22860" y="6096"/>
                  </a:lnTo>
                  <a:lnTo>
                    <a:pt x="26289" y="6096"/>
                  </a:lnTo>
                  <a:lnTo>
                    <a:pt x="27432" y="7620"/>
                  </a:lnTo>
                  <a:lnTo>
                    <a:pt x="28194" y="8382"/>
                  </a:lnTo>
                  <a:close/>
                </a:path>
                <a:path w="43179" h="35560">
                  <a:moveTo>
                    <a:pt x="33528" y="12192"/>
                  </a:moveTo>
                  <a:lnTo>
                    <a:pt x="30480" y="12192"/>
                  </a:lnTo>
                  <a:lnTo>
                    <a:pt x="28956" y="9144"/>
                  </a:lnTo>
                  <a:lnTo>
                    <a:pt x="28194" y="8382"/>
                  </a:lnTo>
                  <a:lnTo>
                    <a:pt x="30480" y="9144"/>
                  </a:lnTo>
                  <a:lnTo>
                    <a:pt x="33528" y="12192"/>
                  </a:lnTo>
                  <a:close/>
                </a:path>
                <a:path w="43179" h="35560">
                  <a:moveTo>
                    <a:pt x="36576" y="21336"/>
                  </a:moveTo>
                  <a:lnTo>
                    <a:pt x="32004" y="16764"/>
                  </a:lnTo>
                  <a:lnTo>
                    <a:pt x="35433" y="17907"/>
                  </a:lnTo>
                  <a:lnTo>
                    <a:pt x="36576" y="21336"/>
                  </a:lnTo>
                  <a:close/>
                </a:path>
                <a:path w="43179" h="35560">
                  <a:moveTo>
                    <a:pt x="35433" y="17907"/>
                  </a:moveTo>
                  <a:lnTo>
                    <a:pt x="32004" y="16764"/>
                  </a:lnTo>
                  <a:lnTo>
                    <a:pt x="35052" y="16764"/>
                  </a:lnTo>
                  <a:lnTo>
                    <a:pt x="35433" y="17907"/>
                  </a:lnTo>
                  <a:close/>
                </a:path>
                <a:path w="43179" h="35560">
                  <a:moveTo>
                    <a:pt x="42672" y="21336"/>
                  </a:moveTo>
                  <a:lnTo>
                    <a:pt x="36576" y="21336"/>
                  </a:lnTo>
                  <a:lnTo>
                    <a:pt x="35433" y="17907"/>
                  </a:lnTo>
                  <a:lnTo>
                    <a:pt x="36576" y="18288"/>
                  </a:lnTo>
                  <a:lnTo>
                    <a:pt x="39624" y="18288"/>
                  </a:lnTo>
                  <a:lnTo>
                    <a:pt x="42672" y="21336"/>
                  </a:lnTo>
                  <a:close/>
                </a:path>
                <a:path w="43179" h="35560">
                  <a:moveTo>
                    <a:pt x="34290" y="28956"/>
                  </a:moveTo>
                  <a:lnTo>
                    <a:pt x="32004" y="28956"/>
                  </a:lnTo>
                  <a:lnTo>
                    <a:pt x="36576" y="27432"/>
                  </a:lnTo>
                  <a:lnTo>
                    <a:pt x="34290" y="28956"/>
                  </a:lnTo>
                  <a:close/>
                </a:path>
                <a:path w="43179" h="35560">
                  <a:moveTo>
                    <a:pt x="39624" y="28956"/>
                  </a:moveTo>
                  <a:lnTo>
                    <a:pt x="34290" y="28956"/>
                  </a:lnTo>
                  <a:lnTo>
                    <a:pt x="36576" y="27432"/>
                  </a:lnTo>
                  <a:lnTo>
                    <a:pt x="41148" y="27432"/>
                  </a:lnTo>
                  <a:lnTo>
                    <a:pt x="39624" y="289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9" name="object 30"/>
            <p:cNvPicPr>
              <a:picLocks/>
            </p:cNvPicPr>
            <p:nvPr/>
          </p:nvPicPr>
          <p:blipFill>
            <a:blip xmlns:r="http://schemas.openxmlformats.org/officeDocument/2006/relationships" r:embed="rId16" cstate="print"/>
            <a:stretch>
              <a:fillRect/>
            </a:stretch>
          </p:blipFill>
          <p:spPr>
            <a:xfrm>
              <a:off x="3662172" y="3605784"/>
              <a:ext cx="1016508" cy="517144"/>
            </a:xfrm>
            <a:prstGeom prst="rect"/>
          </p:spPr>
        </p:pic>
      </p:grpSp>
      <p:sp>
        <p:nvSpPr>
          <p:cNvPr id="1048654" name="object 31"/>
          <p:cNvSpPr/>
          <p:nvPr/>
        </p:nvSpPr>
        <p:spPr>
          <a:xfrm>
            <a:off x="4765548" y="3602748"/>
            <a:ext cx="455930" cy="408940"/>
          </a:xfrm>
          <a:custGeom>
            <a:avLst/>
            <a:ahLst/>
            <a:rect l="l" t="t" r="r" b="b"/>
            <a:pathLst>
              <a:path w="455929" h="408939">
                <a:moveTo>
                  <a:pt x="176784" y="361175"/>
                </a:moveTo>
                <a:lnTo>
                  <a:pt x="175260" y="355079"/>
                </a:lnTo>
                <a:lnTo>
                  <a:pt x="175260" y="348983"/>
                </a:lnTo>
                <a:lnTo>
                  <a:pt x="169164" y="345935"/>
                </a:lnTo>
                <a:lnTo>
                  <a:pt x="156972" y="345935"/>
                </a:lnTo>
                <a:lnTo>
                  <a:pt x="150876" y="347459"/>
                </a:lnTo>
                <a:lnTo>
                  <a:pt x="143256" y="347459"/>
                </a:lnTo>
                <a:lnTo>
                  <a:pt x="137160" y="348983"/>
                </a:lnTo>
                <a:lnTo>
                  <a:pt x="129540" y="350507"/>
                </a:lnTo>
                <a:lnTo>
                  <a:pt x="120396" y="350507"/>
                </a:lnTo>
                <a:lnTo>
                  <a:pt x="83820" y="356603"/>
                </a:lnTo>
                <a:lnTo>
                  <a:pt x="82296" y="356603"/>
                </a:lnTo>
                <a:lnTo>
                  <a:pt x="64008" y="362699"/>
                </a:lnTo>
                <a:lnTo>
                  <a:pt x="56388" y="364223"/>
                </a:lnTo>
                <a:lnTo>
                  <a:pt x="57912" y="364223"/>
                </a:lnTo>
                <a:lnTo>
                  <a:pt x="51816" y="365747"/>
                </a:lnTo>
                <a:lnTo>
                  <a:pt x="44196" y="365747"/>
                </a:lnTo>
                <a:lnTo>
                  <a:pt x="38100" y="367271"/>
                </a:lnTo>
                <a:lnTo>
                  <a:pt x="33528" y="368795"/>
                </a:lnTo>
                <a:lnTo>
                  <a:pt x="28956" y="368795"/>
                </a:lnTo>
                <a:lnTo>
                  <a:pt x="24384" y="370319"/>
                </a:lnTo>
                <a:lnTo>
                  <a:pt x="21336" y="370319"/>
                </a:lnTo>
                <a:lnTo>
                  <a:pt x="18288" y="371843"/>
                </a:lnTo>
                <a:lnTo>
                  <a:pt x="10668" y="371843"/>
                </a:lnTo>
                <a:lnTo>
                  <a:pt x="4572" y="373367"/>
                </a:lnTo>
                <a:lnTo>
                  <a:pt x="0" y="377939"/>
                </a:lnTo>
                <a:lnTo>
                  <a:pt x="1524" y="384035"/>
                </a:lnTo>
                <a:lnTo>
                  <a:pt x="1524" y="391655"/>
                </a:lnTo>
                <a:lnTo>
                  <a:pt x="7620" y="396227"/>
                </a:lnTo>
                <a:lnTo>
                  <a:pt x="13716" y="394703"/>
                </a:lnTo>
                <a:lnTo>
                  <a:pt x="36576" y="394703"/>
                </a:lnTo>
                <a:lnTo>
                  <a:pt x="42672" y="393179"/>
                </a:lnTo>
                <a:lnTo>
                  <a:pt x="54864" y="393179"/>
                </a:lnTo>
                <a:lnTo>
                  <a:pt x="62484" y="391655"/>
                </a:lnTo>
                <a:lnTo>
                  <a:pt x="64008" y="391655"/>
                </a:lnTo>
                <a:lnTo>
                  <a:pt x="71628" y="390131"/>
                </a:lnTo>
                <a:lnTo>
                  <a:pt x="80772" y="387083"/>
                </a:lnTo>
                <a:lnTo>
                  <a:pt x="89916" y="385559"/>
                </a:lnTo>
                <a:lnTo>
                  <a:pt x="88392" y="385559"/>
                </a:lnTo>
                <a:lnTo>
                  <a:pt x="124968" y="379463"/>
                </a:lnTo>
                <a:lnTo>
                  <a:pt x="134112" y="379463"/>
                </a:lnTo>
                <a:lnTo>
                  <a:pt x="141732" y="377939"/>
                </a:lnTo>
                <a:lnTo>
                  <a:pt x="143256" y="377939"/>
                </a:lnTo>
                <a:lnTo>
                  <a:pt x="155448" y="374891"/>
                </a:lnTo>
                <a:lnTo>
                  <a:pt x="158496" y="374891"/>
                </a:lnTo>
                <a:lnTo>
                  <a:pt x="164592" y="371843"/>
                </a:lnTo>
                <a:lnTo>
                  <a:pt x="169164" y="370319"/>
                </a:lnTo>
                <a:lnTo>
                  <a:pt x="175260" y="367271"/>
                </a:lnTo>
                <a:lnTo>
                  <a:pt x="176784" y="361175"/>
                </a:lnTo>
                <a:close/>
              </a:path>
              <a:path w="455929" h="408939">
                <a:moveTo>
                  <a:pt x="406298" y="372757"/>
                </a:moveTo>
                <a:lnTo>
                  <a:pt x="406146" y="372605"/>
                </a:lnTo>
                <a:lnTo>
                  <a:pt x="406247" y="372935"/>
                </a:lnTo>
                <a:lnTo>
                  <a:pt x="406298" y="372757"/>
                </a:lnTo>
                <a:close/>
              </a:path>
              <a:path w="455929" h="408939">
                <a:moveTo>
                  <a:pt x="455663" y="70104"/>
                </a:moveTo>
                <a:lnTo>
                  <a:pt x="454152" y="62471"/>
                </a:lnTo>
                <a:lnTo>
                  <a:pt x="454152" y="41148"/>
                </a:lnTo>
                <a:lnTo>
                  <a:pt x="452628" y="35052"/>
                </a:lnTo>
                <a:lnTo>
                  <a:pt x="452628" y="22860"/>
                </a:lnTo>
                <a:lnTo>
                  <a:pt x="449580" y="15240"/>
                </a:lnTo>
                <a:lnTo>
                  <a:pt x="441947" y="9144"/>
                </a:lnTo>
                <a:lnTo>
                  <a:pt x="426720" y="12192"/>
                </a:lnTo>
                <a:lnTo>
                  <a:pt x="419100" y="18288"/>
                </a:lnTo>
                <a:lnTo>
                  <a:pt x="420611" y="27432"/>
                </a:lnTo>
                <a:lnTo>
                  <a:pt x="420611" y="51816"/>
                </a:lnTo>
                <a:lnTo>
                  <a:pt x="422148" y="57912"/>
                </a:lnTo>
                <a:lnTo>
                  <a:pt x="422148" y="114300"/>
                </a:lnTo>
                <a:lnTo>
                  <a:pt x="423672" y="114300"/>
                </a:lnTo>
                <a:lnTo>
                  <a:pt x="422148" y="121920"/>
                </a:lnTo>
                <a:lnTo>
                  <a:pt x="422148" y="160020"/>
                </a:lnTo>
                <a:lnTo>
                  <a:pt x="420611" y="169164"/>
                </a:lnTo>
                <a:lnTo>
                  <a:pt x="422148" y="178308"/>
                </a:lnTo>
                <a:lnTo>
                  <a:pt x="420611" y="185928"/>
                </a:lnTo>
                <a:lnTo>
                  <a:pt x="420611" y="213360"/>
                </a:lnTo>
                <a:lnTo>
                  <a:pt x="419100" y="220980"/>
                </a:lnTo>
                <a:lnTo>
                  <a:pt x="419100" y="248412"/>
                </a:lnTo>
                <a:lnTo>
                  <a:pt x="417563" y="257556"/>
                </a:lnTo>
                <a:lnTo>
                  <a:pt x="417563" y="272796"/>
                </a:lnTo>
                <a:lnTo>
                  <a:pt x="416052" y="280416"/>
                </a:lnTo>
                <a:lnTo>
                  <a:pt x="416052" y="288036"/>
                </a:lnTo>
                <a:lnTo>
                  <a:pt x="414528" y="295656"/>
                </a:lnTo>
                <a:lnTo>
                  <a:pt x="414528" y="303263"/>
                </a:lnTo>
                <a:lnTo>
                  <a:pt x="413004" y="309372"/>
                </a:lnTo>
                <a:lnTo>
                  <a:pt x="413004" y="316992"/>
                </a:lnTo>
                <a:lnTo>
                  <a:pt x="411480" y="323088"/>
                </a:lnTo>
                <a:lnTo>
                  <a:pt x="411480" y="329184"/>
                </a:lnTo>
                <a:lnTo>
                  <a:pt x="409956" y="335280"/>
                </a:lnTo>
                <a:lnTo>
                  <a:pt x="409956" y="356616"/>
                </a:lnTo>
                <a:lnTo>
                  <a:pt x="408432" y="362712"/>
                </a:lnTo>
                <a:lnTo>
                  <a:pt x="408432" y="365760"/>
                </a:lnTo>
                <a:lnTo>
                  <a:pt x="406895" y="368808"/>
                </a:lnTo>
                <a:lnTo>
                  <a:pt x="406895" y="370332"/>
                </a:lnTo>
                <a:lnTo>
                  <a:pt x="406336" y="372605"/>
                </a:lnTo>
                <a:lnTo>
                  <a:pt x="406400" y="372872"/>
                </a:lnTo>
                <a:lnTo>
                  <a:pt x="406527" y="372986"/>
                </a:lnTo>
                <a:lnTo>
                  <a:pt x="406654" y="372605"/>
                </a:lnTo>
                <a:lnTo>
                  <a:pt x="406603" y="373075"/>
                </a:lnTo>
                <a:lnTo>
                  <a:pt x="406501" y="373684"/>
                </a:lnTo>
                <a:lnTo>
                  <a:pt x="406895" y="374904"/>
                </a:lnTo>
                <a:lnTo>
                  <a:pt x="406400" y="373380"/>
                </a:lnTo>
                <a:lnTo>
                  <a:pt x="406298" y="373684"/>
                </a:lnTo>
                <a:lnTo>
                  <a:pt x="406298" y="373075"/>
                </a:lnTo>
                <a:lnTo>
                  <a:pt x="406247" y="372935"/>
                </a:lnTo>
                <a:lnTo>
                  <a:pt x="406146" y="373380"/>
                </a:lnTo>
                <a:lnTo>
                  <a:pt x="406146" y="372605"/>
                </a:lnTo>
                <a:lnTo>
                  <a:pt x="405892" y="371856"/>
                </a:lnTo>
                <a:lnTo>
                  <a:pt x="405384" y="370332"/>
                </a:lnTo>
                <a:lnTo>
                  <a:pt x="405384" y="377952"/>
                </a:lnTo>
                <a:lnTo>
                  <a:pt x="403860" y="379463"/>
                </a:lnTo>
                <a:lnTo>
                  <a:pt x="405384" y="377952"/>
                </a:lnTo>
                <a:lnTo>
                  <a:pt x="405384" y="370332"/>
                </a:lnTo>
                <a:lnTo>
                  <a:pt x="403847" y="368808"/>
                </a:lnTo>
                <a:lnTo>
                  <a:pt x="400812" y="362712"/>
                </a:lnTo>
                <a:lnTo>
                  <a:pt x="396227" y="356616"/>
                </a:lnTo>
                <a:lnTo>
                  <a:pt x="396227" y="355092"/>
                </a:lnTo>
                <a:lnTo>
                  <a:pt x="387096" y="342900"/>
                </a:lnTo>
                <a:lnTo>
                  <a:pt x="382511" y="335280"/>
                </a:lnTo>
                <a:lnTo>
                  <a:pt x="380492" y="332232"/>
                </a:lnTo>
                <a:lnTo>
                  <a:pt x="376428" y="326136"/>
                </a:lnTo>
                <a:lnTo>
                  <a:pt x="377952" y="327660"/>
                </a:lnTo>
                <a:lnTo>
                  <a:pt x="376936" y="326136"/>
                </a:lnTo>
                <a:lnTo>
                  <a:pt x="371856" y="318516"/>
                </a:lnTo>
                <a:lnTo>
                  <a:pt x="371856" y="316992"/>
                </a:lnTo>
                <a:lnTo>
                  <a:pt x="368046" y="309372"/>
                </a:lnTo>
                <a:lnTo>
                  <a:pt x="367284" y="307848"/>
                </a:lnTo>
                <a:lnTo>
                  <a:pt x="367284" y="309372"/>
                </a:lnTo>
                <a:lnTo>
                  <a:pt x="355955" y="289560"/>
                </a:lnTo>
                <a:lnTo>
                  <a:pt x="355079" y="288036"/>
                </a:lnTo>
                <a:lnTo>
                  <a:pt x="355079" y="289560"/>
                </a:lnTo>
                <a:lnTo>
                  <a:pt x="342900" y="268224"/>
                </a:lnTo>
                <a:lnTo>
                  <a:pt x="338328" y="257556"/>
                </a:lnTo>
                <a:lnTo>
                  <a:pt x="338328" y="256032"/>
                </a:lnTo>
                <a:lnTo>
                  <a:pt x="332232" y="245364"/>
                </a:lnTo>
                <a:lnTo>
                  <a:pt x="330695" y="245364"/>
                </a:lnTo>
                <a:lnTo>
                  <a:pt x="318516" y="224028"/>
                </a:lnTo>
                <a:lnTo>
                  <a:pt x="313182" y="213360"/>
                </a:lnTo>
                <a:lnTo>
                  <a:pt x="312420" y="211836"/>
                </a:lnTo>
                <a:lnTo>
                  <a:pt x="312420" y="213360"/>
                </a:lnTo>
                <a:lnTo>
                  <a:pt x="306997" y="201155"/>
                </a:lnTo>
                <a:lnTo>
                  <a:pt x="306311" y="199644"/>
                </a:lnTo>
                <a:lnTo>
                  <a:pt x="306311" y="201155"/>
                </a:lnTo>
                <a:lnTo>
                  <a:pt x="305752" y="199644"/>
                </a:lnTo>
                <a:lnTo>
                  <a:pt x="301752" y="188963"/>
                </a:lnTo>
                <a:lnTo>
                  <a:pt x="300228" y="187452"/>
                </a:lnTo>
                <a:lnTo>
                  <a:pt x="294132" y="175260"/>
                </a:lnTo>
                <a:lnTo>
                  <a:pt x="288036" y="164592"/>
                </a:lnTo>
                <a:lnTo>
                  <a:pt x="281927" y="152400"/>
                </a:lnTo>
                <a:lnTo>
                  <a:pt x="275844" y="141732"/>
                </a:lnTo>
                <a:lnTo>
                  <a:pt x="271272" y="129540"/>
                </a:lnTo>
                <a:lnTo>
                  <a:pt x="265163" y="118872"/>
                </a:lnTo>
                <a:lnTo>
                  <a:pt x="256679" y="99060"/>
                </a:lnTo>
                <a:lnTo>
                  <a:pt x="256032" y="97536"/>
                </a:lnTo>
                <a:lnTo>
                  <a:pt x="256032" y="99060"/>
                </a:lnTo>
                <a:lnTo>
                  <a:pt x="246888" y="77724"/>
                </a:lnTo>
                <a:lnTo>
                  <a:pt x="248412" y="79248"/>
                </a:lnTo>
                <a:lnTo>
                  <a:pt x="247967" y="77724"/>
                </a:lnTo>
                <a:lnTo>
                  <a:pt x="245364" y="68580"/>
                </a:lnTo>
                <a:lnTo>
                  <a:pt x="243827" y="68580"/>
                </a:lnTo>
                <a:lnTo>
                  <a:pt x="240779" y="59436"/>
                </a:lnTo>
                <a:lnTo>
                  <a:pt x="240779" y="57912"/>
                </a:lnTo>
                <a:lnTo>
                  <a:pt x="238353" y="51816"/>
                </a:lnTo>
                <a:lnTo>
                  <a:pt x="237744" y="50292"/>
                </a:lnTo>
                <a:lnTo>
                  <a:pt x="237744" y="51816"/>
                </a:lnTo>
                <a:lnTo>
                  <a:pt x="236220" y="44196"/>
                </a:lnTo>
                <a:lnTo>
                  <a:pt x="227063" y="25908"/>
                </a:lnTo>
                <a:lnTo>
                  <a:pt x="228600" y="27432"/>
                </a:lnTo>
                <a:lnTo>
                  <a:pt x="228092" y="25908"/>
                </a:lnTo>
                <a:lnTo>
                  <a:pt x="227063" y="22860"/>
                </a:lnTo>
                <a:lnTo>
                  <a:pt x="226060" y="21336"/>
                </a:lnTo>
                <a:lnTo>
                  <a:pt x="224028" y="18288"/>
                </a:lnTo>
                <a:lnTo>
                  <a:pt x="225552" y="18288"/>
                </a:lnTo>
                <a:lnTo>
                  <a:pt x="225044" y="17272"/>
                </a:lnTo>
                <a:lnTo>
                  <a:pt x="225552" y="16764"/>
                </a:lnTo>
                <a:lnTo>
                  <a:pt x="225552" y="13716"/>
                </a:lnTo>
                <a:lnTo>
                  <a:pt x="225552" y="7620"/>
                </a:lnTo>
                <a:lnTo>
                  <a:pt x="222504" y="6096"/>
                </a:lnTo>
                <a:lnTo>
                  <a:pt x="219456" y="3048"/>
                </a:lnTo>
                <a:lnTo>
                  <a:pt x="216395" y="1524"/>
                </a:lnTo>
                <a:lnTo>
                  <a:pt x="211836" y="0"/>
                </a:lnTo>
                <a:lnTo>
                  <a:pt x="207264" y="1524"/>
                </a:lnTo>
                <a:lnTo>
                  <a:pt x="204216" y="3048"/>
                </a:lnTo>
                <a:lnTo>
                  <a:pt x="201168" y="6096"/>
                </a:lnTo>
                <a:lnTo>
                  <a:pt x="199644" y="10655"/>
                </a:lnTo>
                <a:lnTo>
                  <a:pt x="199644" y="13716"/>
                </a:lnTo>
                <a:lnTo>
                  <a:pt x="198120" y="16764"/>
                </a:lnTo>
                <a:lnTo>
                  <a:pt x="199644" y="19812"/>
                </a:lnTo>
                <a:lnTo>
                  <a:pt x="199644" y="25908"/>
                </a:lnTo>
                <a:lnTo>
                  <a:pt x="201168" y="30480"/>
                </a:lnTo>
                <a:lnTo>
                  <a:pt x="202679" y="36563"/>
                </a:lnTo>
                <a:lnTo>
                  <a:pt x="202679" y="38100"/>
                </a:lnTo>
                <a:lnTo>
                  <a:pt x="205727" y="42672"/>
                </a:lnTo>
                <a:lnTo>
                  <a:pt x="207264" y="48755"/>
                </a:lnTo>
                <a:lnTo>
                  <a:pt x="210312" y="53340"/>
                </a:lnTo>
                <a:lnTo>
                  <a:pt x="211836" y="60960"/>
                </a:lnTo>
                <a:lnTo>
                  <a:pt x="214884" y="68580"/>
                </a:lnTo>
                <a:lnTo>
                  <a:pt x="220980" y="86855"/>
                </a:lnTo>
                <a:lnTo>
                  <a:pt x="222504" y="88392"/>
                </a:lnTo>
                <a:lnTo>
                  <a:pt x="225552" y="97536"/>
                </a:lnTo>
                <a:lnTo>
                  <a:pt x="230111" y="108204"/>
                </a:lnTo>
                <a:lnTo>
                  <a:pt x="230111" y="109728"/>
                </a:lnTo>
                <a:lnTo>
                  <a:pt x="234696" y="120396"/>
                </a:lnTo>
                <a:lnTo>
                  <a:pt x="240779" y="131064"/>
                </a:lnTo>
                <a:lnTo>
                  <a:pt x="245364" y="141732"/>
                </a:lnTo>
                <a:lnTo>
                  <a:pt x="251447" y="153924"/>
                </a:lnTo>
                <a:lnTo>
                  <a:pt x="257556" y="164592"/>
                </a:lnTo>
                <a:lnTo>
                  <a:pt x="257556" y="166116"/>
                </a:lnTo>
                <a:lnTo>
                  <a:pt x="263652" y="176771"/>
                </a:lnTo>
                <a:lnTo>
                  <a:pt x="263652" y="178308"/>
                </a:lnTo>
                <a:lnTo>
                  <a:pt x="269748" y="188963"/>
                </a:lnTo>
                <a:lnTo>
                  <a:pt x="275844" y="201155"/>
                </a:lnTo>
                <a:lnTo>
                  <a:pt x="275844" y="199644"/>
                </a:lnTo>
                <a:lnTo>
                  <a:pt x="281927" y="213360"/>
                </a:lnTo>
                <a:lnTo>
                  <a:pt x="288036" y="225552"/>
                </a:lnTo>
                <a:lnTo>
                  <a:pt x="294132" y="236220"/>
                </a:lnTo>
                <a:lnTo>
                  <a:pt x="294132" y="237744"/>
                </a:lnTo>
                <a:lnTo>
                  <a:pt x="300228" y="248412"/>
                </a:lnTo>
                <a:lnTo>
                  <a:pt x="307848" y="259080"/>
                </a:lnTo>
                <a:lnTo>
                  <a:pt x="312420" y="269748"/>
                </a:lnTo>
                <a:lnTo>
                  <a:pt x="324612" y="291084"/>
                </a:lnTo>
                <a:lnTo>
                  <a:pt x="324612" y="292608"/>
                </a:lnTo>
                <a:lnTo>
                  <a:pt x="330695" y="303263"/>
                </a:lnTo>
                <a:lnTo>
                  <a:pt x="336804" y="312420"/>
                </a:lnTo>
                <a:lnTo>
                  <a:pt x="342900" y="323088"/>
                </a:lnTo>
                <a:lnTo>
                  <a:pt x="348996" y="332232"/>
                </a:lnTo>
                <a:lnTo>
                  <a:pt x="347472" y="330708"/>
                </a:lnTo>
                <a:lnTo>
                  <a:pt x="353568" y="341363"/>
                </a:lnTo>
                <a:lnTo>
                  <a:pt x="353568" y="342900"/>
                </a:lnTo>
                <a:lnTo>
                  <a:pt x="359664" y="350520"/>
                </a:lnTo>
                <a:lnTo>
                  <a:pt x="368795" y="365760"/>
                </a:lnTo>
                <a:lnTo>
                  <a:pt x="373380" y="371856"/>
                </a:lnTo>
                <a:lnTo>
                  <a:pt x="373380" y="370332"/>
                </a:lnTo>
                <a:lnTo>
                  <a:pt x="376428" y="377952"/>
                </a:lnTo>
                <a:lnTo>
                  <a:pt x="379463" y="384048"/>
                </a:lnTo>
                <a:lnTo>
                  <a:pt x="379463" y="382524"/>
                </a:lnTo>
                <a:lnTo>
                  <a:pt x="382511" y="387096"/>
                </a:lnTo>
                <a:lnTo>
                  <a:pt x="384048" y="390144"/>
                </a:lnTo>
                <a:lnTo>
                  <a:pt x="387096" y="394716"/>
                </a:lnTo>
                <a:lnTo>
                  <a:pt x="387096" y="393192"/>
                </a:lnTo>
                <a:lnTo>
                  <a:pt x="388620" y="396240"/>
                </a:lnTo>
                <a:lnTo>
                  <a:pt x="391668" y="399288"/>
                </a:lnTo>
                <a:lnTo>
                  <a:pt x="392671" y="399796"/>
                </a:lnTo>
                <a:lnTo>
                  <a:pt x="393179" y="400812"/>
                </a:lnTo>
                <a:lnTo>
                  <a:pt x="396227" y="403860"/>
                </a:lnTo>
                <a:lnTo>
                  <a:pt x="397764" y="403860"/>
                </a:lnTo>
                <a:lnTo>
                  <a:pt x="400812" y="405384"/>
                </a:lnTo>
                <a:lnTo>
                  <a:pt x="405384" y="406908"/>
                </a:lnTo>
                <a:lnTo>
                  <a:pt x="408432" y="408432"/>
                </a:lnTo>
                <a:lnTo>
                  <a:pt x="411480" y="408432"/>
                </a:lnTo>
                <a:lnTo>
                  <a:pt x="420611" y="403860"/>
                </a:lnTo>
                <a:lnTo>
                  <a:pt x="422148" y="403860"/>
                </a:lnTo>
                <a:lnTo>
                  <a:pt x="425196" y="402336"/>
                </a:lnTo>
                <a:lnTo>
                  <a:pt x="425196" y="400812"/>
                </a:lnTo>
                <a:lnTo>
                  <a:pt x="428244" y="397764"/>
                </a:lnTo>
                <a:lnTo>
                  <a:pt x="430530" y="393192"/>
                </a:lnTo>
                <a:lnTo>
                  <a:pt x="431279" y="391655"/>
                </a:lnTo>
                <a:lnTo>
                  <a:pt x="432816" y="390144"/>
                </a:lnTo>
                <a:lnTo>
                  <a:pt x="433832" y="387096"/>
                </a:lnTo>
                <a:lnTo>
                  <a:pt x="434327" y="385572"/>
                </a:lnTo>
                <a:lnTo>
                  <a:pt x="432816" y="387096"/>
                </a:lnTo>
                <a:lnTo>
                  <a:pt x="435864" y="381000"/>
                </a:lnTo>
                <a:lnTo>
                  <a:pt x="435864" y="379463"/>
                </a:lnTo>
                <a:lnTo>
                  <a:pt x="435864" y="377952"/>
                </a:lnTo>
                <a:lnTo>
                  <a:pt x="436372" y="376428"/>
                </a:lnTo>
                <a:lnTo>
                  <a:pt x="437286" y="373684"/>
                </a:lnTo>
                <a:lnTo>
                  <a:pt x="437388" y="371856"/>
                </a:lnTo>
                <a:lnTo>
                  <a:pt x="438912" y="367284"/>
                </a:lnTo>
                <a:lnTo>
                  <a:pt x="438912" y="361188"/>
                </a:lnTo>
                <a:lnTo>
                  <a:pt x="439521" y="358140"/>
                </a:lnTo>
                <a:lnTo>
                  <a:pt x="440436" y="353555"/>
                </a:lnTo>
                <a:lnTo>
                  <a:pt x="440436" y="332232"/>
                </a:lnTo>
                <a:lnTo>
                  <a:pt x="440817" y="330708"/>
                </a:lnTo>
                <a:lnTo>
                  <a:pt x="441947" y="326136"/>
                </a:lnTo>
                <a:lnTo>
                  <a:pt x="441947" y="324612"/>
                </a:lnTo>
                <a:lnTo>
                  <a:pt x="443103" y="320040"/>
                </a:lnTo>
                <a:lnTo>
                  <a:pt x="443484" y="318516"/>
                </a:lnTo>
                <a:lnTo>
                  <a:pt x="441947" y="320040"/>
                </a:lnTo>
                <a:lnTo>
                  <a:pt x="443484" y="313944"/>
                </a:lnTo>
                <a:lnTo>
                  <a:pt x="444995" y="306324"/>
                </a:lnTo>
                <a:lnTo>
                  <a:pt x="444995" y="298704"/>
                </a:lnTo>
                <a:lnTo>
                  <a:pt x="446532" y="291084"/>
                </a:lnTo>
                <a:lnTo>
                  <a:pt x="446532" y="283464"/>
                </a:lnTo>
                <a:lnTo>
                  <a:pt x="448056" y="275844"/>
                </a:lnTo>
                <a:lnTo>
                  <a:pt x="448056" y="259080"/>
                </a:lnTo>
                <a:lnTo>
                  <a:pt x="449580" y="249936"/>
                </a:lnTo>
                <a:lnTo>
                  <a:pt x="449580" y="233172"/>
                </a:lnTo>
                <a:lnTo>
                  <a:pt x="451104" y="224028"/>
                </a:lnTo>
                <a:lnTo>
                  <a:pt x="451104" y="205740"/>
                </a:lnTo>
                <a:lnTo>
                  <a:pt x="452628" y="196596"/>
                </a:lnTo>
                <a:lnTo>
                  <a:pt x="452628" y="161544"/>
                </a:lnTo>
                <a:lnTo>
                  <a:pt x="454152" y="150863"/>
                </a:lnTo>
                <a:lnTo>
                  <a:pt x="454152" y="123444"/>
                </a:lnTo>
                <a:lnTo>
                  <a:pt x="455663" y="115824"/>
                </a:lnTo>
                <a:lnTo>
                  <a:pt x="455663" y="70104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170" name="object 32"/>
          <p:cNvPicPr>
            <a:picLocks/>
          </p:cNvPicPr>
          <p:nvPr/>
        </p:nvPicPr>
        <p:blipFill>
          <a:blip xmlns:r="http://schemas.openxmlformats.org/officeDocument/2006/relationships" r:embed="rId17" cstate="print"/>
          <a:stretch>
            <a:fillRect/>
          </a:stretch>
        </p:blipFill>
        <p:spPr>
          <a:xfrm>
            <a:off x="5292852" y="3962400"/>
            <a:ext cx="432816" cy="123317"/>
          </a:xfrm>
          <a:prstGeom prst="rect"/>
        </p:spPr>
      </p:pic>
      <p:sp>
        <p:nvSpPr>
          <p:cNvPr id="1048655" name="object 33"/>
          <p:cNvSpPr/>
          <p:nvPr/>
        </p:nvSpPr>
        <p:spPr>
          <a:xfrm>
            <a:off x="5606795" y="3858767"/>
            <a:ext cx="43180" cy="32384"/>
          </a:xfrm>
          <a:custGeom>
            <a:avLst/>
            <a:ahLst/>
            <a:rect l="l" t="t" r="r" b="b"/>
            <a:pathLst>
              <a:path w="43179" h="32385">
                <a:moveTo>
                  <a:pt x="15240" y="30480"/>
                </a:moveTo>
                <a:lnTo>
                  <a:pt x="9144" y="28956"/>
                </a:lnTo>
                <a:lnTo>
                  <a:pt x="6096" y="25908"/>
                </a:lnTo>
                <a:lnTo>
                  <a:pt x="1524" y="22860"/>
                </a:lnTo>
                <a:lnTo>
                  <a:pt x="0" y="16764"/>
                </a:lnTo>
                <a:lnTo>
                  <a:pt x="1524" y="12192"/>
                </a:lnTo>
                <a:lnTo>
                  <a:pt x="3048" y="6096"/>
                </a:lnTo>
                <a:lnTo>
                  <a:pt x="7620" y="3048"/>
                </a:lnTo>
                <a:lnTo>
                  <a:pt x="12192" y="1524"/>
                </a:lnTo>
                <a:lnTo>
                  <a:pt x="15240" y="1524"/>
                </a:lnTo>
                <a:lnTo>
                  <a:pt x="18288" y="0"/>
                </a:lnTo>
                <a:lnTo>
                  <a:pt x="22860" y="0"/>
                </a:lnTo>
                <a:lnTo>
                  <a:pt x="25908" y="1524"/>
                </a:lnTo>
                <a:lnTo>
                  <a:pt x="27432" y="3048"/>
                </a:lnTo>
                <a:lnTo>
                  <a:pt x="30480" y="3048"/>
                </a:lnTo>
                <a:lnTo>
                  <a:pt x="35052" y="7620"/>
                </a:lnTo>
                <a:lnTo>
                  <a:pt x="33528" y="7620"/>
                </a:lnTo>
                <a:lnTo>
                  <a:pt x="36576" y="9144"/>
                </a:lnTo>
                <a:lnTo>
                  <a:pt x="38100" y="10668"/>
                </a:lnTo>
                <a:lnTo>
                  <a:pt x="39624" y="13716"/>
                </a:lnTo>
                <a:lnTo>
                  <a:pt x="42672" y="18288"/>
                </a:lnTo>
                <a:lnTo>
                  <a:pt x="42672" y="24384"/>
                </a:lnTo>
                <a:lnTo>
                  <a:pt x="41656" y="25908"/>
                </a:lnTo>
                <a:lnTo>
                  <a:pt x="18288" y="25908"/>
                </a:lnTo>
                <a:lnTo>
                  <a:pt x="22098" y="27813"/>
                </a:lnTo>
                <a:lnTo>
                  <a:pt x="19812" y="28956"/>
                </a:lnTo>
                <a:lnTo>
                  <a:pt x="15240" y="30480"/>
                </a:lnTo>
                <a:close/>
              </a:path>
              <a:path w="43179" h="32385">
                <a:moveTo>
                  <a:pt x="22098" y="27813"/>
                </a:moveTo>
                <a:lnTo>
                  <a:pt x="18288" y="25908"/>
                </a:lnTo>
                <a:lnTo>
                  <a:pt x="24384" y="27432"/>
                </a:lnTo>
                <a:lnTo>
                  <a:pt x="22860" y="27432"/>
                </a:lnTo>
                <a:lnTo>
                  <a:pt x="22098" y="27813"/>
                </a:lnTo>
                <a:close/>
              </a:path>
              <a:path w="43179" h="32385">
                <a:moveTo>
                  <a:pt x="35052" y="32004"/>
                </a:moveTo>
                <a:lnTo>
                  <a:pt x="28956" y="32004"/>
                </a:lnTo>
                <a:lnTo>
                  <a:pt x="24384" y="28956"/>
                </a:lnTo>
                <a:lnTo>
                  <a:pt x="23368" y="28448"/>
                </a:lnTo>
                <a:lnTo>
                  <a:pt x="24384" y="27432"/>
                </a:lnTo>
                <a:lnTo>
                  <a:pt x="18288" y="25908"/>
                </a:lnTo>
                <a:lnTo>
                  <a:pt x="41656" y="25908"/>
                </a:lnTo>
                <a:lnTo>
                  <a:pt x="39624" y="28956"/>
                </a:lnTo>
                <a:lnTo>
                  <a:pt x="35052" y="32004"/>
                </a:lnTo>
                <a:close/>
              </a:path>
              <a:path w="43179" h="32385">
                <a:moveTo>
                  <a:pt x="22860" y="28194"/>
                </a:moveTo>
                <a:lnTo>
                  <a:pt x="22098" y="27813"/>
                </a:lnTo>
                <a:lnTo>
                  <a:pt x="22860" y="27432"/>
                </a:lnTo>
                <a:lnTo>
                  <a:pt x="22860" y="28194"/>
                </a:lnTo>
                <a:close/>
              </a:path>
              <a:path w="43179" h="32385">
                <a:moveTo>
                  <a:pt x="23368" y="28448"/>
                </a:moveTo>
                <a:lnTo>
                  <a:pt x="22860" y="28194"/>
                </a:lnTo>
                <a:lnTo>
                  <a:pt x="22860" y="27432"/>
                </a:lnTo>
                <a:lnTo>
                  <a:pt x="24384" y="27432"/>
                </a:lnTo>
                <a:lnTo>
                  <a:pt x="23368" y="28448"/>
                </a:lnTo>
                <a:close/>
              </a:path>
              <a:path w="43179" h="32385">
                <a:moveTo>
                  <a:pt x="22860" y="28956"/>
                </a:moveTo>
                <a:lnTo>
                  <a:pt x="22860" y="28194"/>
                </a:lnTo>
                <a:lnTo>
                  <a:pt x="23368" y="28448"/>
                </a:lnTo>
                <a:lnTo>
                  <a:pt x="22860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656" name="object 34"/>
          <p:cNvSpPr/>
          <p:nvPr/>
        </p:nvSpPr>
        <p:spPr>
          <a:xfrm>
            <a:off x="5769864" y="3639311"/>
            <a:ext cx="147955" cy="554990"/>
          </a:xfrm>
          <a:custGeom>
            <a:avLst/>
            <a:ahLst/>
            <a:rect l="l" t="t" r="r" b="b"/>
            <a:pathLst>
              <a:path w="147954" h="554989">
                <a:moveTo>
                  <a:pt x="33528" y="24384"/>
                </a:moveTo>
                <a:lnTo>
                  <a:pt x="6096" y="24384"/>
                </a:lnTo>
                <a:lnTo>
                  <a:pt x="3048" y="18288"/>
                </a:lnTo>
                <a:lnTo>
                  <a:pt x="1524" y="16764"/>
                </a:lnTo>
                <a:lnTo>
                  <a:pt x="1524" y="10668"/>
                </a:lnTo>
                <a:lnTo>
                  <a:pt x="0" y="9144"/>
                </a:lnTo>
                <a:lnTo>
                  <a:pt x="0" y="3048"/>
                </a:lnTo>
                <a:lnTo>
                  <a:pt x="3048" y="0"/>
                </a:lnTo>
                <a:lnTo>
                  <a:pt x="12192" y="0"/>
                </a:lnTo>
                <a:lnTo>
                  <a:pt x="15240" y="3048"/>
                </a:lnTo>
                <a:lnTo>
                  <a:pt x="19812" y="3048"/>
                </a:lnTo>
                <a:lnTo>
                  <a:pt x="25908" y="9144"/>
                </a:lnTo>
                <a:lnTo>
                  <a:pt x="25908" y="10668"/>
                </a:lnTo>
                <a:lnTo>
                  <a:pt x="28956" y="13716"/>
                </a:lnTo>
                <a:lnTo>
                  <a:pt x="30480" y="18288"/>
                </a:lnTo>
                <a:lnTo>
                  <a:pt x="32004" y="19812"/>
                </a:lnTo>
                <a:lnTo>
                  <a:pt x="33528" y="24384"/>
                </a:lnTo>
                <a:close/>
              </a:path>
              <a:path w="147954" h="554989">
                <a:moveTo>
                  <a:pt x="16764" y="3048"/>
                </a:moveTo>
                <a:lnTo>
                  <a:pt x="15240" y="3048"/>
                </a:lnTo>
                <a:lnTo>
                  <a:pt x="15240" y="1524"/>
                </a:lnTo>
                <a:lnTo>
                  <a:pt x="16764" y="3048"/>
                </a:lnTo>
                <a:close/>
              </a:path>
              <a:path w="147954" h="554989">
                <a:moveTo>
                  <a:pt x="36576" y="30480"/>
                </a:moveTo>
                <a:lnTo>
                  <a:pt x="9144" y="30480"/>
                </a:lnTo>
                <a:lnTo>
                  <a:pt x="6096" y="25908"/>
                </a:lnTo>
                <a:lnTo>
                  <a:pt x="4572" y="21336"/>
                </a:lnTo>
                <a:lnTo>
                  <a:pt x="6096" y="24384"/>
                </a:lnTo>
                <a:lnTo>
                  <a:pt x="34290" y="24384"/>
                </a:lnTo>
                <a:lnTo>
                  <a:pt x="36576" y="28956"/>
                </a:lnTo>
                <a:lnTo>
                  <a:pt x="36576" y="30480"/>
                </a:lnTo>
                <a:close/>
              </a:path>
              <a:path w="147954" h="554989">
                <a:moveTo>
                  <a:pt x="34290" y="24384"/>
                </a:moveTo>
                <a:lnTo>
                  <a:pt x="33528" y="24384"/>
                </a:lnTo>
                <a:lnTo>
                  <a:pt x="33528" y="22860"/>
                </a:lnTo>
                <a:lnTo>
                  <a:pt x="34290" y="24384"/>
                </a:lnTo>
                <a:close/>
              </a:path>
              <a:path w="147954" h="554989">
                <a:moveTo>
                  <a:pt x="41910" y="41148"/>
                </a:moveTo>
                <a:lnTo>
                  <a:pt x="13716" y="41148"/>
                </a:lnTo>
                <a:lnTo>
                  <a:pt x="10668" y="35052"/>
                </a:lnTo>
                <a:lnTo>
                  <a:pt x="10668" y="33528"/>
                </a:lnTo>
                <a:lnTo>
                  <a:pt x="7620" y="28956"/>
                </a:lnTo>
                <a:lnTo>
                  <a:pt x="9144" y="30480"/>
                </a:lnTo>
                <a:lnTo>
                  <a:pt x="36576" y="30480"/>
                </a:lnTo>
                <a:lnTo>
                  <a:pt x="41910" y="41148"/>
                </a:lnTo>
                <a:close/>
              </a:path>
              <a:path w="147954" h="554989">
                <a:moveTo>
                  <a:pt x="85344" y="220979"/>
                </a:moveTo>
                <a:lnTo>
                  <a:pt x="80772" y="205739"/>
                </a:lnTo>
                <a:lnTo>
                  <a:pt x="76200" y="192024"/>
                </a:lnTo>
                <a:lnTo>
                  <a:pt x="76200" y="190500"/>
                </a:lnTo>
                <a:lnTo>
                  <a:pt x="70104" y="176784"/>
                </a:lnTo>
                <a:lnTo>
                  <a:pt x="65532" y="163068"/>
                </a:lnTo>
                <a:lnTo>
                  <a:pt x="60960" y="150876"/>
                </a:lnTo>
                <a:lnTo>
                  <a:pt x="54864" y="138684"/>
                </a:lnTo>
                <a:lnTo>
                  <a:pt x="54864" y="137160"/>
                </a:lnTo>
                <a:lnTo>
                  <a:pt x="48768" y="123444"/>
                </a:lnTo>
                <a:lnTo>
                  <a:pt x="50292" y="123444"/>
                </a:lnTo>
                <a:lnTo>
                  <a:pt x="44196" y="111252"/>
                </a:lnTo>
                <a:lnTo>
                  <a:pt x="35052" y="89916"/>
                </a:lnTo>
                <a:lnTo>
                  <a:pt x="33528" y="89916"/>
                </a:lnTo>
                <a:lnTo>
                  <a:pt x="30480" y="79248"/>
                </a:lnTo>
                <a:lnTo>
                  <a:pt x="25908" y="70104"/>
                </a:lnTo>
                <a:lnTo>
                  <a:pt x="22860" y="60960"/>
                </a:lnTo>
                <a:lnTo>
                  <a:pt x="18288" y="53340"/>
                </a:lnTo>
                <a:lnTo>
                  <a:pt x="15240" y="47244"/>
                </a:lnTo>
                <a:lnTo>
                  <a:pt x="15240" y="45720"/>
                </a:lnTo>
                <a:lnTo>
                  <a:pt x="12192" y="38100"/>
                </a:lnTo>
                <a:lnTo>
                  <a:pt x="13716" y="41148"/>
                </a:lnTo>
                <a:lnTo>
                  <a:pt x="41910" y="41148"/>
                </a:lnTo>
                <a:lnTo>
                  <a:pt x="42672" y="42672"/>
                </a:lnTo>
                <a:lnTo>
                  <a:pt x="45720" y="50292"/>
                </a:lnTo>
                <a:lnTo>
                  <a:pt x="50292" y="59436"/>
                </a:lnTo>
                <a:lnTo>
                  <a:pt x="53340" y="68580"/>
                </a:lnTo>
                <a:lnTo>
                  <a:pt x="57912" y="79248"/>
                </a:lnTo>
                <a:lnTo>
                  <a:pt x="62484" y="88392"/>
                </a:lnTo>
                <a:lnTo>
                  <a:pt x="64008" y="89916"/>
                </a:lnTo>
                <a:lnTo>
                  <a:pt x="68580" y="102108"/>
                </a:lnTo>
                <a:lnTo>
                  <a:pt x="73152" y="112776"/>
                </a:lnTo>
                <a:lnTo>
                  <a:pt x="73152" y="114300"/>
                </a:lnTo>
                <a:lnTo>
                  <a:pt x="79248" y="128016"/>
                </a:lnTo>
                <a:lnTo>
                  <a:pt x="79925" y="128016"/>
                </a:lnTo>
                <a:lnTo>
                  <a:pt x="85344" y="140208"/>
                </a:lnTo>
                <a:lnTo>
                  <a:pt x="89916" y="153924"/>
                </a:lnTo>
                <a:lnTo>
                  <a:pt x="96012" y="167639"/>
                </a:lnTo>
                <a:lnTo>
                  <a:pt x="100584" y="182879"/>
                </a:lnTo>
                <a:lnTo>
                  <a:pt x="101041" y="182879"/>
                </a:lnTo>
                <a:lnTo>
                  <a:pt x="105156" y="196596"/>
                </a:lnTo>
                <a:lnTo>
                  <a:pt x="106680" y="198120"/>
                </a:lnTo>
                <a:lnTo>
                  <a:pt x="111252" y="213360"/>
                </a:lnTo>
                <a:lnTo>
                  <a:pt x="112914" y="219456"/>
                </a:lnTo>
                <a:lnTo>
                  <a:pt x="85344" y="219456"/>
                </a:lnTo>
                <a:lnTo>
                  <a:pt x="85344" y="220979"/>
                </a:lnTo>
                <a:close/>
              </a:path>
              <a:path w="147954" h="554989">
                <a:moveTo>
                  <a:pt x="79925" y="128016"/>
                </a:moveTo>
                <a:lnTo>
                  <a:pt x="79248" y="128016"/>
                </a:lnTo>
                <a:lnTo>
                  <a:pt x="79248" y="126492"/>
                </a:lnTo>
                <a:lnTo>
                  <a:pt x="79925" y="128016"/>
                </a:lnTo>
                <a:close/>
              </a:path>
              <a:path w="147954" h="554989">
                <a:moveTo>
                  <a:pt x="101041" y="182879"/>
                </a:moveTo>
                <a:lnTo>
                  <a:pt x="100584" y="182879"/>
                </a:lnTo>
                <a:lnTo>
                  <a:pt x="100584" y="181356"/>
                </a:lnTo>
                <a:lnTo>
                  <a:pt x="101041" y="182879"/>
                </a:lnTo>
                <a:close/>
              </a:path>
              <a:path w="147954" h="554989">
                <a:moveTo>
                  <a:pt x="102108" y="283464"/>
                </a:moveTo>
                <a:lnTo>
                  <a:pt x="99060" y="266700"/>
                </a:lnTo>
                <a:lnTo>
                  <a:pt x="89916" y="236220"/>
                </a:lnTo>
                <a:lnTo>
                  <a:pt x="85344" y="219456"/>
                </a:lnTo>
                <a:lnTo>
                  <a:pt x="112914" y="219456"/>
                </a:lnTo>
                <a:lnTo>
                  <a:pt x="115408" y="228600"/>
                </a:lnTo>
                <a:lnTo>
                  <a:pt x="114300" y="228600"/>
                </a:lnTo>
                <a:lnTo>
                  <a:pt x="118872" y="245364"/>
                </a:lnTo>
                <a:lnTo>
                  <a:pt x="128016" y="275844"/>
                </a:lnTo>
                <a:lnTo>
                  <a:pt x="128016" y="277368"/>
                </a:lnTo>
                <a:lnTo>
                  <a:pt x="128847" y="281939"/>
                </a:lnTo>
                <a:lnTo>
                  <a:pt x="102108" y="281939"/>
                </a:lnTo>
                <a:lnTo>
                  <a:pt x="102108" y="283464"/>
                </a:lnTo>
                <a:close/>
              </a:path>
              <a:path w="147954" h="554989">
                <a:moveTo>
                  <a:pt x="115824" y="230124"/>
                </a:moveTo>
                <a:lnTo>
                  <a:pt x="114300" y="228600"/>
                </a:lnTo>
                <a:lnTo>
                  <a:pt x="115408" y="228600"/>
                </a:lnTo>
                <a:lnTo>
                  <a:pt x="115824" y="230124"/>
                </a:lnTo>
                <a:close/>
              </a:path>
              <a:path w="147954" h="554989">
                <a:moveTo>
                  <a:pt x="115824" y="348996"/>
                </a:moveTo>
                <a:lnTo>
                  <a:pt x="109728" y="315468"/>
                </a:lnTo>
                <a:lnTo>
                  <a:pt x="105156" y="298703"/>
                </a:lnTo>
                <a:lnTo>
                  <a:pt x="102108" y="281939"/>
                </a:lnTo>
                <a:lnTo>
                  <a:pt x="128847" y="281939"/>
                </a:lnTo>
                <a:lnTo>
                  <a:pt x="131064" y="294132"/>
                </a:lnTo>
                <a:lnTo>
                  <a:pt x="131479" y="294132"/>
                </a:lnTo>
                <a:lnTo>
                  <a:pt x="135636" y="309372"/>
                </a:lnTo>
                <a:lnTo>
                  <a:pt x="135636" y="310896"/>
                </a:lnTo>
                <a:lnTo>
                  <a:pt x="138684" y="327659"/>
                </a:lnTo>
                <a:lnTo>
                  <a:pt x="141732" y="342900"/>
                </a:lnTo>
                <a:lnTo>
                  <a:pt x="141732" y="344424"/>
                </a:lnTo>
                <a:lnTo>
                  <a:pt x="142409" y="347472"/>
                </a:lnTo>
                <a:lnTo>
                  <a:pt x="115824" y="347472"/>
                </a:lnTo>
                <a:lnTo>
                  <a:pt x="115824" y="348996"/>
                </a:lnTo>
                <a:close/>
              </a:path>
              <a:path w="147954" h="554989">
                <a:moveTo>
                  <a:pt x="131479" y="294132"/>
                </a:moveTo>
                <a:lnTo>
                  <a:pt x="131064" y="294132"/>
                </a:lnTo>
                <a:lnTo>
                  <a:pt x="131064" y="292608"/>
                </a:lnTo>
                <a:lnTo>
                  <a:pt x="131479" y="294132"/>
                </a:lnTo>
                <a:close/>
              </a:path>
              <a:path w="147954" h="554989">
                <a:moveTo>
                  <a:pt x="120396" y="377952"/>
                </a:moveTo>
                <a:lnTo>
                  <a:pt x="118872" y="362712"/>
                </a:lnTo>
                <a:lnTo>
                  <a:pt x="115824" y="347472"/>
                </a:lnTo>
                <a:lnTo>
                  <a:pt x="142409" y="347472"/>
                </a:lnTo>
                <a:lnTo>
                  <a:pt x="144780" y="358140"/>
                </a:lnTo>
                <a:lnTo>
                  <a:pt x="144780" y="359664"/>
                </a:lnTo>
                <a:lnTo>
                  <a:pt x="146456" y="376428"/>
                </a:lnTo>
                <a:lnTo>
                  <a:pt x="120396" y="376428"/>
                </a:lnTo>
                <a:lnTo>
                  <a:pt x="120396" y="377952"/>
                </a:lnTo>
                <a:close/>
              </a:path>
              <a:path w="147954" h="554989">
                <a:moveTo>
                  <a:pt x="146456" y="419100"/>
                </a:moveTo>
                <a:lnTo>
                  <a:pt x="120396" y="419100"/>
                </a:lnTo>
                <a:lnTo>
                  <a:pt x="120396" y="376428"/>
                </a:lnTo>
                <a:lnTo>
                  <a:pt x="146456" y="376428"/>
                </a:lnTo>
                <a:lnTo>
                  <a:pt x="147828" y="390144"/>
                </a:lnTo>
                <a:lnTo>
                  <a:pt x="147828" y="405383"/>
                </a:lnTo>
                <a:lnTo>
                  <a:pt x="146456" y="419100"/>
                </a:lnTo>
                <a:close/>
              </a:path>
              <a:path w="147954" h="554989">
                <a:moveTo>
                  <a:pt x="144610" y="429768"/>
                </a:moveTo>
                <a:lnTo>
                  <a:pt x="117348" y="429768"/>
                </a:lnTo>
                <a:lnTo>
                  <a:pt x="120396" y="417576"/>
                </a:lnTo>
                <a:lnTo>
                  <a:pt x="120396" y="419100"/>
                </a:lnTo>
                <a:lnTo>
                  <a:pt x="146456" y="419100"/>
                </a:lnTo>
                <a:lnTo>
                  <a:pt x="146304" y="420624"/>
                </a:lnTo>
                <a:lnTo>
                  <a:pt x="146304" y="422148"/>
                </a:lnTo>
                <a:lnTo>
                  <a:pt x="144610" y="429768"/>
                </a:lnTo>
                <a:close/>
              </a:path>
              <a:path w="147954" h="554989">
                <a:moveTo>
                  <a:pt x="142385" y="440435"/>
                </a:moveTo>
                <a:lnTo>
                  <a:pt x="114300" y="440435"/>
                </a:lnTo>
                <a:lnTo>
                  <a:pt x="117348" y="428244"/>
                </a:lnTo>
                <a:lnTo>
                  <a:pt x="117348" y="429768"/>
                </a:lnTo>
                <a:lnTo>
                  <a:pt x="144610" y="429768"/>
                </a:lnTo>
                <a:lnTo>
                  <a:pt x="143256" y="435864"/>
                </a:lnTo>
                <a:lnTo>
                  <a:pt x="143256" y="437388"/>
                </a:lnTo>
                <a:lnTo>
                  <a:pt x="142385" y="440435"/>
                </a:lnTo>
                <a:close/>
              </a:path>
              <a:path w="147954" h="554989">
                <a:moveTo>
                  <a:pt x="139554" y="451104"/>
                </a:moveTo>
                <a:lnTo>
                  <a:pt x="109728" y="451104"/>
                </a:lnTo>
                <a:lnTo>
                  <a:pt x="114300" y="438912"/>
                </a:lnTo>
                <a:lnTo>
                  <a:pt x="114300" y="440435"/>
                </a:lnTo>
                <a:lnTo>
                  <a:pt x="142385" y="440435"/>
                </a:lnTo>
                <a:lnTo>
                  <a:pt x="140208" y="448056"/>
                </a:lnTo>
                <a:lnTo>
                  <a:pt x="140208" y="449580"/>
                </a:lnTo>
                <a:lnTo>
                  <a:pt x="139554" y="451104"/>
                </a:lnTo>
                <a:close/>
              </a:path>
              <a:path w="147954" h="554989">
                <a:moveTo>
                  <a:pt x="135636" y="461772"/>
                </a:moveTo>
                <a:lnTo>
                  <a:pt x="105156" y="461772"/>
                </a:lnTo>
                <a:lnTo>
                  <a:pt x="109728" y="449580"/>
                </a:lnTo>
                <a:lnTo>
                  <a:pt x="109728" y="451104"/>
                </a:lnTo>
                <a:lnTo>
                  <a:pt x="139554" y="451104"/>
                </a:lnTo>
                <a:lnTo>
                  <a:pt x="135636" y="460248"/>
                </a:lnTo>
                <a:lnTo>
                  <a:pt x="135636" y="461772"/>
                </a:lnTo>
                <a:close/>
              </a:path>
              <a:path w="147954" h="554989">
                <a:moveTo>
                  <a:pt x="131064" y="470916"/>
                </a:moveTo>
                <a:lnTo>
                  <a:pt x="99060" y="470916"/>
                </a:lnTo>
                <a:lnTo>
                  <a:pt x="105156" y="460248"/>
                </a:lnTo>
                <a:lnTo>
                  <a:pt x="105156" y="461772"/>
                </a:lnTo>
                <a:lnTo>
                  <a:pt x="135636" y="461772"/>
                </a:lnTo>
                <a:lnTo>
                  <a:pt x="131064" y="470916"/>
                </a:lnTo>
                <a:close/>
              </a:path>
              <a:path w="147954" h="554989">
                <a:moveTo>
                  <a:pt x="104720" y="505968"/>
                </a:moveTo>
                <a:lnTo>
                  <a:pt x="64008" y="505968"/>
                </a:lnTo>
                <a:lnTo>
                  <a:pt x="73152" y="496824"/>
                </a:lnTo>
                <a:lnTo>
                  <a:pt x="83820" y="489204"/>
                </a:lnTo>
                <a:lnTo>
                  <a:pt x="82296" y="489204"/>
                </a:lnTo>
                <a:lnTo>
                  <a:pt x="91440" y="480059"/>
                </a:lnTo>
                <a:lnTo>
                  <a:pt x="99060" y="469392"/>
                </a:lnTo>
                <a:lnTo>
                  <a:pt x="99060" y="470916"/>
                </a:lnTo>
                <a:lnTo>
                  <a:pt x="131064" y="470916"/>
                </a:lnTo>
                <a:lnTo>
                  <a:pt x="129540" y="473964"/>
                </a:lnTo>
                <a:lnTo>
                  <a:pt x="128016" y="475488"/>
                </a:lnTo>
                <a:lnTo>
                  <a:pt x="121920" y="486156"/>
                </a:lnTo>
                <a:lnTo>
                  <a:pt x="120396" y="487680"/>
                </a:lnTo>
                <a:lnTo>
                  <a:pt x="112776" y="498348"/>
                </a:lnTo>
                <a:lnTo>
                  <a:pt x="111252" y="498348"/>
                </a:lnTo>
                <a:lnTo>
                  <a:pt x="104720" y="505968"/>
                </a:lnTo>
                <a:close/>
              </a:path>
              <a:path w="147954" h="554989">
                <a:moveTo>
                  <a:pt x="80772" y="527304"/>
                </a:moveTo>
                <a:lnTo>
                  <a:pt x="27432" y="527304"/>
                </a:lnTo>
                <a:lnTo>
                  <a:pt x="36576" y="522732"/>
                </a:lnTo>
                <a:lnTo>
                  <a:pt x="35052" y="522732"/>
                </a:lnTo>
                <a:lnTo>
                  <a:pt x="45720" y="518159"/>
                </a:lnTo>
                <a:lnTo>
                  <a:pt x="44196" y="518159"/>
                </a:lnTo>
                <a:lnTo>
                  <a:pt x="54864" y="512064"/>
                </a:lnTo>
                <a:lnTo>
                  <a:pt x="65532" y="504444"/>
                </a:lnTo>
                <a:lnTo>
                  <a:pt x="64008" y="505968"/>
                </a:lnTo>
                <a:lnTo>
                  <a:pt x="104720" y="505968"/>
                </a:lnTo>
                <a:lnTo>
                  <a:pt x="102108" y="509016"/>
                </a:lnTo>
                <a:lnTo>
                  <a:pt x="80772" y="527304"/>
                </a:lnTo>
                <a:close/>
              </a:path>
              <a:path w="147954" h="554989">
                <a:moveTo>
                  <a:pt x="28956" y="554735"/>
                </a:moveTo>
                <a:lnTo>
                  <a:pt x="15240" y="554735"/>
                </a:lnTo>
                <a:lnTo>
                  <a:pt x="3048" y="548640"/>
                </a:lnTo>
                <a:lnTo>
                  <a:pt x="1524" y="547116"/>
                </a:lnTo>
                <a:lnTo>
                  <a:pt x="1524" y="541020"/>
                </a:lnTo>
                <a:lnTo>
                  <a:pt x="3048" y="539496"/>
                </a:lnTo>
                <a:lnTo>
                  <a:pt x="12192" y="534924"/>
                </a:lnTo>
                <a:lnTo>
                  <a:pt x="10668" y="534924"/>
                </a:lnTo>
                <a:lnTo>
                  <a:pt x="18288" y="530352"/>
                </a:lnTo>
                <a:lnTo>
                  <a:pt x="19812" y="530352"/>
                </a:lnTo>
                <a:lnTo>
                  <a:pt x="28956" y="525780"/>
                </a:lnTo>
                <a:lnTo>
                  <a:pt x="27432" y="527304"/>
                </a:lnTo>
                <a:lnTo>
                  <a:pt x="80772" y="527304"/>
                </a:lnTo>
                <a:lnTo>
                  <a:pt x="68580" y="534924"/>
                </a:lnTo>
                <a:lnTo>
                  <a:pt x="59436" y="541020"/>
                </a:lnTo>
                <a:lnTo>
                  <a:pt x="57912" y="542544"/>
                </a:lnTo>
                <a:lnTo>
                  <a:pt x="48768" y="547116"/>
                </a:lnTo>
                <a:lnTo>
                  <a:pt x="47244" y="547116"/>
                </a:lnTo>
                <a:lnTo>
                  <a:pt x="38100" y="551688"/>
                </a:lnTo>
                <a:lnTo>
                  <a:pt x="28956" y="554735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657" name="object 35"/>
          <p:cNvSpPr/>
          <p:nvPr/>
        </p:nvSpPr>
        <p:spPr>
          <a:xfrm>
            <a:off x="5152644" y="2720339"/>
            <a:ext cx="43180" cy="36830"/>
          </a:xfrm>
          <a:custGeom>
            <a:avLst/>
            <a:ahLst/>
            <a:rect l="l" t="t" r="r" b="b"/>
            <a:pathLst>
              <a:path w="43179" h="36830">
                <a:moveTo>
                  <a:pt x="42672" y="10668"/>
                </a:moveTo>
                <a:lnTo>
                  <a:pt x="9144" y="10668"/>
                </a:lnTo>
                <a:lnTo>
                  <a:pt x="13716" y="7620"/>
                </a:lnTo>
                <a:lnTo>
                  <a:pt x="15240" y="6096"/>
                </a:lnTo>
                <a:lnTo>
                  <a:pt x="19812" y="4572"/>
                </a:lnTo>
                <a:lnTo>
                  <a:pt x="25908" y="1524"/>
                </a:lnTo>
                <a:lnTo>
                  <a:pt x="30480" y="0"/>
                </a:lnTo>
                <a:lnTo>
                  <a:pt x="36576" y="1524"/>
                </a:lnTo>
                <a:lnTo>
                  <a:pt x="42672" y="10668"/>
                </a:lnTo>
                <a:close/>
              </a:path>
              <a:path w="43179" h="36830">
                <a:moveTo>
                  <a:pt x="16764" y="36576"/>
                </a:moveTo>
                <a:lnTo>
                  <a:pt x="12192" y="36576"/>
                </a:lnTo>
                <a:lnTo>
                  <a:pt x="3048" y="33528"/>
                </a:lnTo>
                <a:lnTo>
                  <a:pt x="0" y="28956"/>
                </a:lnTo>
                <a:lnTo>
                  <a:pt x="0" y="19812"/>
                </a:lnTo>
                <a:lnTo>
                  <a:pt x="1524" y="15240"/>
                </a:lnTo>
                <a:lnTo>
                  <a:pt x="10668" y="9144"/>
                </a:lnTo>
                <a:lnTo>
                  <a:pt x="9144" y="10668"/>
                </a:lnTo>
                <a:lnTo>
                  <a:pt x="42672" y="10668"/>
                </a:lnTo>
                <a:lnTo>
                  <a:pt x="41148" y="16764"/>
                </a:lnTo>
                <a:lnTo>
                  <a:pt x="38100" y="19812"/>
                </a:lnTo>
                <a:lnTo>
                  <a:pt x="33528" y="22860"/>
                </a:lnTo>
                <a:lnTo>
                  <a:pt x="33528" y="24384"/>
                </a:lnTo>
                <a:lnTo>
                  <a:pt x="28956" y="27432"/>
                </a:lnTo>
                <a:lnTo>
                  <a:pt x="25908" y="30480"/>
                </a:lnTo>
                <a:lnTo>
                  <a:pt x="24384" y="30480"/>
                </a:lnTo>
                <a:lnTo>
                  <a:pt x="21336" y="33528"/>
                </a:lnTo>
                <a:lnTo>
                  <a:pt x="16764" y="36576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658" name="object 36"/>
          <p:cNvSpPr/>
          <p:nvPr/>
        </p:nvSpPr>
        <p:spPr>
          <a:xfrm>
            <a:off x="3162300" y="3532632"/>
            <a:ext cx="68580" cy="329565"/>
          </a:xfrm>
          <a:custGeom>
            <a:avLst/>
            <a:ahLst/>
            <a:rect l="l" t="t" r="r" b="b"/>
            <a:pathLst>
              <a:path w="68580" h="329564">
                <a:moveTo>
                  <a:pt x="6096" y="24384"/>
                </a:moveTo>
                <a:lnTo>
                  <a:pt x="4572" y="21336"/>
                </a:lnTo>
                <a:lnTo>
                  <a:pt x="0" y="18288"/>
                </a:lnTo>
                <a:lnTo>
                  <a:pt x="0" y="10668"/>
                </a:lnTo>
                <a:lnTo>
                  <a:pt x="6096" y="1524"/>
                </a:lnTo>
                <a:lnTo>
                  <a:pt x="12192" y="0"/>
                </a:lnTo>
                <a:lnTo>
                  <a:pt x="16764" y="3048"/>
                </a:lnTo>
                <a:lnTo>
                  <a:pt x="19812" y="4572"/>
                </a:lnTo>
                <a:lnTo>
                  <a:pt x="21336" y="6096"/>
                </a:lnTo>
                <a:lnTo>
                  <a:pt x="27432" y="9144"/>
                </a:lnTo>
                <a:lnTo>
                  <a:pt x="30480" y="12192"/>
                </a:lnTo>
                <a:lnTo>
                  <a:pt x="32004" y="15240"/>
                </a:lnTo>
                <a:lnTo>
                  <a:pt x="33528" y="16764"/>
                </a:lnTo>
                <a:lnTo>
                  <a:pt x="35052" y="19812"/>
                </a:lnTo>
                <a:lnTo>
                  <a:pt x="36068" y="22860"/>
                </a:lnTo>
                <a:lnTo>
                  <a:pt x="6096" y="22860"/>
                </a:lnTo>
                <a:lnTo>
                  <a:pt x="6096" y="24384"/>
                </a:lnTo>
                <a:close/>
              </a:path>
              <a:path w="68580" h="329564">
                <a:moveTo>
                  <a:pt x="16764" y="45720"/>
                </a:moveTo>
                <a:lnTo>
                  <a:pt x="12192" y="32004"/>
                </a:lnTo>
                <a:lnTo>
                  <a:pt x="10668" y="28956"/>
                </a:lnTo>
                <a:lnTo>
                  <a:pt x="10668" y="27432"/>
                </a:lnTo>
                <a:lnTo>
                  <a:pt x="6096" y="22860"/>
                </a:lnTo>
                <a:lnTo>
                  <a:pt x="36068" y="22860"/>
                </a:lnTo>
                <a:lnTo>
                  <a:pt x="36576" y="24384"/>
                </a:lnTo>
                <a:lnTo>
                  <a:pt x="35052" y="24384"/>
                </a:lnTo>
                <a:lnTo>
                  <a:pt x="38100" y="27432"/>
                </a:lnTo>
                <a:lnTo>
                  <a:pt x="38100" y="28956"/>
                </a:lnTo>
                <a:lnTo>
                  <a:pt x="41148" y="38100"/>
                </a:lnTo>
                <a:lnTo>
                  <a:pt x="41148" y="39624"/>
                </a:lnTo>
                <a:lnTo>
                  <a:pt x="42672" y="44196"/>
                </a:lnTo>
                <a:lnTo>
                  <a:pt x="16764" y="44196"/>
                </a:lnTo>
                <a:lnTo>
                  <a:pt x="16764" y="45720"/>
                </a:lnTo>
                <a:close/>
              </a:path>
              <a:path w="68580" h="329564">
                <a:moveTo>
                  <a:pt x="24384" y="88392"/>
                </a:moveTo>
                <a:lnTo>
                  <a:pt x="22860" y="79248"/>
                </a:lnTo>
                <a:lnTo>
                  <a:pt x="21336" y="71628"/>
                </a:lnTo>
                <a:lnTo>
                  <a:pt x="19812" y="62484"/>
                </a:lnTo>
                <a:lnTo>
                  <a:pt x="18288" y="54864"/>
                </a:lnTo>
                <a:lnTo>
                  <a:pt x="16764" y="48768"/>
                </a:lnTo>
                <a:lnTo>
                  <a:pt x="16764" y="44196"/>
                </a:lnTo>
                <a:lnTo>
                  <a:pt x="42672" y="44196"/>
                </a:lnTo>
                <a:lnTo>
                  <a:pt x="42672" y="50292"/>
                </a:lnTo>
                <a:lnTo>
                  <a:pt x="45720" y="65532"/>
                </a:lnTo>
                <a:lnTo>
                  <a:pt x="48768" y="73152"/>
                </a:lnTo>
                <a:lnTo>
                  <a:pt x="48768" y="74676"/>
                </a:lnTo>
                <a:lnTo>
                  <a:pt x="50292" y="83820"/>
                </a:lnTo>
                <a:lnTo>
                  <a:pt x="50727" y="86868"/>
                </a:lnTo>
                <a:lnTo>
                  <a:pt x="24384" y="86868"/>
                </a:lnTo>
                <a:lnTo>
                  <a:pt x="24384" y="88392"/>
                </a:lnTo>
                <a:close/>
              </a:path>
              <a:path w="68580" h="329564">
                <a:moveTo>
                  <a:pt x="27432" y="108204"/>
                </a:moveTo>
                <a:lnTo>
                  <a:pt x="24384" y="86868"/>
                </a:lnTo>
                <a:lnTo>
                  <a:pt x="50727" y="86868"/>
                </a:lnTo>
                <a:lnTo>
                  <a:pt x="51816" y="94488"/>
                </a:lnTo>
                <a:lnTo>
                  <a:pt x="52070" y="94488"/>
                </a:lnTo>
                <a:lnTo>
                  <a:pt x="53340" y="102108"/>
                </a:lnTo>
                <a:lnTo>
                  <a:pt x="53340" y="103632"/>
                </a:lnTo>
                <a:lnTo>
                  <a:pt x="53775" y="106680"/>
                </a:lnTo>
                <a:lnTo>
                  <a:pt x="27432" y="106680"/>
                </a:lnTo>
                <a:lnTo>
                  <a:pt x="27432" y="108204"/>
                </a:lnTo>
                <a:close/>
              </a:path>
              <a:path w="68580" h="329564">
                <a:moveTo>
                  <a:pt x="52070" y="94488"/>
                </a:moveTo>
                <a:lnTo>
                  <a:pt x="51816" y="94488"/>
                </a:lnTo>
                <a:lnTo>
                  <a:pt x="51816" y="92964"/>
                </a:lnTo>
                <a:lnTo>
                  <a:pt x="52070" y="94488"/>
                </a:lnTo>
                <a:close/>
              </a:path>
              <a:path w="68580" h="329564">
                <a:moveTo>
                  <a:pt x="28956" y="117348"/>
                </a:moveTo>
                <a:lnTo>
                  <a:pt x="27432" y="106680"/>
                </a:lnTo>
                <a:lnTo>
                  <a:pt x="53775" y="106680"/>
                </a:lnTo>
                <a:lnTo>
                  <a:pt x="55081" y="115824"/>
                </a:lnTo>
                <a:lnTo>
                  <a:pt x="28956" y="115824"/>
                </a:lnTo>
                <a:lnTo>
                  <a:pt x="28956" y="117348"/>
                </a:lnTo>
                <a:close/>
              </a:path>
              <a:path w="68580" h="329564">
                <a:moveTo>
                  <a:pt x="33528" y="152400"/>
                </a:moveTo>
                <a:lnTo>
                  <a:pt x="28956" y="115824"/>
                </a:lnTo>
                <a:lnTo>
                  <a:pt x="55081" y="115824"/>
                </a:lnTo>
                <a:lnTo>
                  <a:pt x="57912" y="135636"/>
                </a:lnTo>
                <a:lnTo>
                  <a:pt x="57912" y="137160"/>
                </a:lnTo>
                <a:lnTo>
                  <a:pt x="59436" y="147828"/>
                </a:lnTo>
                <a:lnTo>
                  <a:pt x="59436" y="149352"/>
                </a:lnTo>
                <a:lnTo>
                  <a:pt x="59653" y="150876"/>
                </a:lnTo>
                <a:lnTo>
                  <a:pt x="33528" y="150876"/>
                </a:lnTo>
                <a:lnTo>
                  <a:pt x="33528" y="152400"/>
                </a:lnTo>
                <a:close/>
              </a:path>
              <a:path w="68580" h="329564">
                <a:moveTo>
                  <a:pt x="35052" y="175260"/>
                </a:moveTo>
                <a:lnTo>
                  <a:pt x="33528" y="163068"/>
                </a:lnTo>
                <a:lnTo>
                  <a:pt x="33528" y="150876"/>
                </a:lnTo>
                <a:lnTo>
                  <a:pt x="59653" y="150876"/>
                </a:lnTo>
                <a:lnTo>
                  <a:pt x="62484" y="170688"/>
                </a:lnTo>
                <a:lnTo>
                  <a:pt x="62484" y="173736"/>
                </a:lnTo>
                <a:lnTo>
                  <a:pt x="35052" y="173736"/>
                </a:lnTo>
                <a:lnTo>
                  <a:pt x="35052" y="175260"/>
                </a:lnTo>
                <a:close/>
              </a:path>
              <a:path w="68580" h="329564">
                <a:moveTo>
                  <a:pt x="67056" y="220979"/>
                </a:moveTo>
                <a:lnTo>
                  <a:pt x="41148" y="220979"/>
                </a:lnTo>
                <a:lnTo>
                  <a:pt x="38100" y="196596"/>
                </a:lnTo>
                <a:lnTo>
                  <a:pt x="36576" y="185928"/>
                </a:lnTo>
                <a:lnTo>
                  <a:pt x="35052" y="173736"/>
                </a:lnTo>
                <a:lnTo>
                  <a:pt x="62484" y="173736"/>
                </a:lnTo>
                <a:lnTo>
                  <a:pt x="62484" y="182879"/>
                </a:lnTo>
                <a:lnTo>
                  <a:pt x="64008" y="195072"/>
                </a:lnTo>
                <a:lnTo>
                  <a:pt x="65532" y="205740"/>
                </a:lnTo>
                <a:lnTo>
                  <a:pt x="67056" y="217931"/>
                </a:lnTo>
                <a:lnTo>
                  <a:pt x="67056" y="220979"/>
                </a:lnTo>
                <a:close/>
              </a:path>
              <a:path w="68580" h="329564">
                <a:moveTo>
                  <a:pt x="51816" y="329184"/>
                </a:moveTo>
                <a:lnTo>
                  <a:pt x="45720" y="326136"/>
                </a:lnTo>
                <a:lnTo>
                  <a:pt x="41148" y="324612"/>
                </a:lnTo>
                <a:lnTo>
                  <a:pt x="38100" y="320040"/>
                </a:lnTo>
                <a:lnTo>
                  <a:pt x="38100" y="288036"/>
                </a:lnTo>
                <a:lnTo>
                  <a:pt x="39624" y="281940"/>
                </a:lnTo>
                <a:lnTo>
                  <a:pt x="39624" y="274319"/>
                </a:lnTo>
                <a:lnTo>
                  <a:pt x="41148" y="266700"/>
                </a:lnTo>
                <a:lnTo>
                  <a:pt x="41148" y="230124"/>
                </a:lnTo>
                <a:lnTo>
                  <a:pt x="39624" y="219455"/>
                </a:lnTo>
                <a:lnTo>
                  <a:pt x="41148" y="220979"/>
                </a:lnTo>
                <a:lnTo>
                  <a:pt x="67056" y="220979"/>
                </a:lnTo>
                <a:lnTo>
                  <a:pt x="67056" y="249936"/>
                </a:lnTo>
                <a:lnTo>
                  <a:pt x="68580" y="259079"/>
                </a:lnTo>
                <a:lnTo>
                  <a:pt x="67056" y="266700"/>
                </a:lnTo>
                <a:lnTo>
                  <a:pt x="67056" y="284988"/>
                </a:lnTo>
                <a:lnTo>
                  <a:pt x="65532" y="291084"/>
                </a:lnTo>
                <a:lnTo>
                  <a:pt x="67056" y="291084"/>
                </a:lnTo>
                <a:lnTo>
                  <a:pt x="65913" y="295655"/>
                </a:lnTo>
                <a:lnTo>
                  <a:pt x="65532" y="295655"/>
                </a:lnTo>
                <a:lnTo>
                  <a:pt x="65532" y="304800"/>
                </a:lnTo>
                <a:lnTo>
                  <a:pt x="66548" y="307848"/>
                </a:lnTo>
                <a:lnTo>
                  <a:pt x="65532" y="307848"/>
                </a:lnTo>
                <a:lnTo>
                  <a:pt x="67056" y="310896"/>
                </a:lnTo>
                <a:lnTo>
                  <a:pt x="67056" y="316992"/>
                </a:lnTo>
                <a:lnTo>
                  <a:pt x="65532" y="321564"/>
                </a:lnTo>
                <a:lnTo>
                  <a:pt x="56388" y="327660"/>
                </a:lnTo>
                <a:lnTo>
                  <a:pt x="51816" y="329184"/>
                </a:lnTo>
                <a:close/>
              </a:path>
              <a:path w="68580" h="329564">
                <a:moveTo>
                  <a:pt x="65532" y="297179"/>
                </a:moveTo>
                <a:lnTo>
                  <a:pt x="65532" y="295655"/>
                </a:lnTo>
                <a:lnTo>
                  <a:pt x="65913" y="295655"/>
                </a:lnTo>
                <a:lnTo>
                  <a:pt x="65532" y="297179"/>
                </a:lnTo>
                <a:close/>
              </a:path>
              <a:path w="68580" h="329564">
                <a:moveTo>
                  <a:pt x="67056" y="309372"/>
                </a:moveTo>
                <a:lnTo>
                  <a:pt x="65532" y="307848"/>
                </a:lnTo>
                <a:lnTo>
                  <a:pt x="66548" y="307848"/>
                </a:lnTo>
                <a:lnTo>
                  <a:pt x="67056" y="309372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sp>
        <p:nvSpPr>
          <p:cNvPr id="1048659" name="object 37"/>
          <p:cNvSpPr/>
          <p:nvPr/>
        </p:nvSpPr>
        <p:spPr>
          <a:xfrm>
            <a:off x="3019044" y="3976116"/>
            <a:ext cx="523875" cy="48895"/>
          </a:xfrm>
          <a:custGeom>
            <a:avLst/>
            <a:ahLst/>
            <a:rect l="l" t="t" r="r" b="b"/>
            <a:pathLst>
              <a:path w="523875" h="48895">
                <a:moveTo>
                  <a:pt x="523083" y="21335"/>
                </a:moveTo>
                <a:lnTo>
                  <a:pt x="295656" y="21335"/>
                </a:lnTo>
                <a:lnTo>
                  <a:pt x="320040" y="18287"/>
                </a:lnTo>
                <a:lnTo>
                  <a:pt x="332232" y="18287"/>
                </a:lnTo>
                <a:lnTo>
                  <a:pt x="342900" y="16764"/>
                </a:lnTo>
                <a:lnTo>
                  <a:pt x="364236" y="16764"/>
                </a:lnTo>
                <a:lnTo>
                  <a:pt x="374904" y="15240"/>
                </a:lnTo>
                <a:lnTo>
                  <a:pt x="384048" y="15240"/>
                </a:lnTo>
                <a:lnTo>
                  <a:pt x="394716" y="13716"/>
                </a:lnTo>
                <a:lnTo>
                  <a:pt x="396240" y="13716"/>
                </a:lnTo>
                <a:lnTo>
                  <a:pt x="405383" y="12191"/>
                </a:lnTo>
                <a:lnTo>
                  <a:pt x="403859" y="12191"/>
                </a:lnTo>
                <a:lnTo>
                  <a:pt x="413004" y="10667"/>
                </a:lnTo>
                <a:lnTo>
                  <a:pt x="441959" y="10667"/>
                </a:lnTo>
                <a:lnTo>
                  <a:pt x="449580" y="9143"/>
                </a:lnTo>
                <a:lnTo>
                  <a:pt x="472440" y="9143"/>
                </a:lnTo>
                <a:lnTo>
                  <a:pt x="478536" y="7619"/>
                </a:lnTo>
                <a:lnTo>
                  <a:pt x="483108" y="6095"/>
                </a:lnTo>
                <a:lnTo>
                  <a:pt x="490728" y="6095"/>
                </a:lnTo>
                <a:lnTo>
                  <a:pt x="495300" y="4572"/>
                </a:lnTo>
                <a:lnTo>
                  <a:pt x="499872" y="4572"/>
                </a:lnTo>
                <a:lnTo>
                  <a:pt x="502920" y="3048"/>
                </a:lnTo>
                <a:lnTo>
                  <a:pt x="510540" y="0"/>
                </a:lnTo>
                <a:lnTo>
                  <a:pt x="519683" y="4572"/>
                </a:lnTo>
                <a:lnTo>
                  <a:pt x="522732" y="12191"/>
                </a:lnTo>
                <a:lnTo>
                  <a:pt x="523660" y="18954"/>
                </a:lnTo>
                <a:lnTo>
                  <a:pt x="523083" y="21335"/>
                </a:lnTo>
                <a:close/>
              </a:path>
              <a:path w="523875" h="48895">
                <a:moveTo>
                  <a:pt x="452628" y="39624"/>
                </a:moveTo>
                <a:lnTo>
                  <a:pt x="13716" y="39624"/>
                </a:lnTo>
                <a:lnTo>
                  <a:pt x="9144" y="36575"/>
                </a:lnTo>
                <a:lnTo>
                  <a:pt x="4572" y="32003"/>
                </a:lnTo>
                <a:lnTo>
                  <a:pt x="1524" y="30480"/>
                </a:lnTo>
                <a:lnTo>
                  <a:pt x="0" y="25908"/>
                </a:lnTo>
                <a:lnTo>
                  <a:pt x="0" y="18287"/>
                </a:lnTo>
                <a:lnTo>
                  <a:pt x="1524" y="15240"/>
                </a:lnTo>
                <a:lnTo>
                  <a:pt x="4572" y="12191"/>
                </a:lnTo>
                <a:lnTo>
                  <a:pt x="10667" y="9143"/>
                </a:lnTo>
                <a:lnTo>
                  <a:pt x="15240" y="7619"/>
                </a:lnTo>
                <a:lnTo>
                  <a:pt x="16764" y="6095"/>
                </a:lnTo>
                <a:lnTo>
                  <a:pt x="15240" y="6095"/>
                </a:lnTo>
                <a:lnTo>
                  <a:pt x="18288" y="4572"/>
                </a:lnTo>
                <a:lnTo>
                  <a:pt x="21336" y="4572"/>
                </a:lnTo>
                <a:lnTo>
                  <a:pt x="24383" y="6095"/>
                </a:lnTo>
                <a:lnTo>
                  <a:pt x="16764" y="6095"/>
                </a:lnTo>
                <a:lnTo>
                  <a:pt x="13716" y="7619"/>
                </a:lnTo>
                <a:lnTo>
                  <a:pt x="25908" y="7619"/>
                </a:lnTo>
                <a:lnTo>
                  <a:pt x="27432" y="9143"/>
                </a:lnTo>
                <a:lnTo>
                  <a:pt x="27432" y="12191"/>
                </a:lnTo>
                <a:lnTo>
                  <a:pt x="18288" y="12191"/>
                </a:lnTo>
                <a:lnTo>
                  <a:pt x="24383" y="25908"/>
                </a:lnTo>
                <a:lnTo>
                  <a:pt x="521632" y="25908"/>
                </a:lnTo>
                <a:lnTo>
                  <a:pt x="518660" y="30194"/>
                </a:lnTo>
                <a:lnTo>
                  <a:pt x="513588" y="33527"/>
                </a:lnTo>
                <a:lnTo>
                  <a:pt x="510540" y="33527"/>
                </a:lnTo>
                <a:lnTo>
                  <a:pt x="505967" y="35051"/>
                </a:lnTo>
                <a:lnTo>
                  <a:pt x="501396" y="35051"/>
                </a:lnTo>
                <a:lnTo>
                  <a:pt x="498348" y="36575"/>
                </a:lnTo>
                <a:lnTo>
                  <a:pt x="487680" y="36575"/>
                </a:lnTo>
                <a:lnTo>
                  <a:pt x="483108" y="38100"/>
                </a:lnTo>
                <a:lnTo>
                  <a:pt x="460248" y="38100"/>
                </a:lnTo>
                <a:lnTo>
                  <a:pt x="452628" y="39624"/>
                </a:lnTo>
                <a:close/>
              </a:path>
              <a:path w="523875" h="48895">
                <a:moveTo>
                  <a:pt x="472440" y="9143"/>
                </a:moveTo>
                <a:lnTo>
                  <a:pt x="466344" y="9143"/>
                </a:lnTo>
                <a:lnTo>
                  <a:pt x="472440" y="7619"/>
                </a:lnTo>
                <a:lnTo>
                  <a:pt x="472440" y="9143"/>
                </a:lnTo>
                <a:close/>
              </a:path>
              <a:path w="523875" h="48895">
                <a:moveTo>
                  <a:pt x="24383" y="25908"/>
                </a:moveTo>
                <a:lnTo>
                  <a:pt x="18288" y="12191"/>
                </a:lnTo>
                <a:lnTo>
                  <a:pt x="20574" y="13716"/>
                </a:lnTo>
                <a:lnTo>
                  <a:pt x="19812" y="13716"/>
                </a:lnTo>
                <a:lnTo>
                  <a:pt x="22859" y="15240"/>
                </a:lnTo>
                <a:lnTo>
                  <a:pt x="26416" y="15240"/>
                </a:lnTo>
                <a:lnTo>
                  <a:pt x="25908" y="16764"/>
                </a:lnTo>
                <a:lnTo>
                  <a:pt x="24383" y="19811"/>
                </a:lnTo>
                <a:lnTo>
                  <a:pt x="24892" y="19811"/>
                </a:lnTo>
                <a:lnTo>
                  <a:pt x="24383" y="21335"/>
                </a:lnTo>
                <a:lnTo>
                  <a:pt x="24383" y="25908"/>
                </a:lnTo>
                <a:close/>
              </a:path>
              <a:path w="523875" h="48895">
                <a:moveTo>
                  <a:pt x="26416" y="15240"/>
                </a:moveTo>
                <a:lnTo>
                  <a:pt x="24383" y="15240"/>
                </a:lnTo>
                <a:lnTo>
                  <a:pt x="21335" y="14223"/>
                </a:lnTo>
                <a:lnTo>
                  <a:pt x="18288" y="12191"/>
                </a:lnTo>
                <a:lnTo>
                  <a:pt x="27432" y="12191"/>
                </a:lnTo>
                <a:lnTo>
                  <a:pt x="26416" y="15240"/>
                </a:lnTo>
                <a:close/>
              </a:path>
              <a:path w="523875" h="48895">
                <a:moveTo>
                  <a:pt x="22859" y="15240"/>
                </a:moveTo>
                <a:lnTo>
                  <a:pt x="19812" y="13716"/>
                </a:lnTo>
                <a:lnTo>
                  <a:pt x="21335" y="14223"/>
                </a:lnTo>
                <a:lnTo>
                  <a:pt x="22859" y="15240"/>
                </a:lnTo>
                <a:close/>
              </a:path>
              <a:path w="523875" h="48895">
                <a:moveTo>
                  <a:pt x="21335" y="14223"/>
                </a:moveTo>
                <a:lnTo>
                  <a:pt x="19812" y="13716"/>
                </a:lnTo>
                <a:lnTo>
                  <a:pt x="20574" y="13716"/>
                </a:lnTo>
                <a:lnTo>
                  <a:pt x="21335" y="14223"/>
                </a:lnTo>
                <a:close/>
              </a:path>
              <a:path w="523875" h="48895">
                <a:moveTo>
                  <a:pt x="24383" y="15240"/>
                </a:moveTo>
                <a:lnTo>
                  <a:pt x="22859" y="15240"/>
                </a:lnTo>
                <a:lnTo>
                  <a:pt x="21335" y="14223"/>
                </a:lnTo>
                <a:lnTo>
                  <a:pt x="24383" y="15240"/>
                </a:lnTo>
                <a:close/>
              </a:path>
              <a:path w="523875" h="48895">
                <a:moveTo>
                  <a:pt x="521632" y="25908"/>
                </a:moveTo>
                <a:lnTo>
                  <a:pt x="24383" y="25908"/>
                </a:lnTo>
                <a:lnTo>
                  <a:pt x="24383" y="21335"/>
                </a:lnTo>
                <a:lnTo>
                  <a:pt x="26416" y="15240"/>
                </a:lnTo>
                <a:lnTo>
                  <a:pt x="28956" y="15240"/>
                </a:lnTo>
                <a:lnTo>
                  <a:pt x="28956" y="16764"/>
                </a:lnTo>
                <a:lnTo>
                  <a:pt x="48767" y="16764"/>
                </a:lnTo>
                <a:lnTo>
                  <a:pt x="51816" y="18287"/>
                </a:lnTo>
                <a:lnTo>
                  <a:pt x="71628" y="18287"/>
                </a:lnTo>
                <a:lnTo>
                  <a:pt x="76200" y="19811"/>
                </a:lnTo>
                <a:lnTo>
                  <a:pt x="260604" y="19811"/>
                </a:lnTo>
                <a:lnTo>
                  <a:pt x="272796" y="21335"/>
                </a:lnTo>
                <a:lnTo>
                  <a:pt x="523083" y="21335"/>
                </a:lnTo>
                <a:lnTo>
                  <a:pt x="522160" y="25146"/>
                </a:lnTo>
                <a:lnTo>
                  <a:pt x="521632" y="25908"/>
                </a:lnTo>
                <a:close/>
              </a:path>
              <a:path w="523875" h="48895">
                <a:moveTo>
                  <a:pt x="24892" y="19811"/>
                </a:moveTo>
                <a:lnTo>
                  <a:pt x="24383" y="19811"/>
                </a:lnTo>
                <a:lnTo>
                  <a:pt x="25908" y="16764"/>
                </a:lnTo>
                <a:lnTo>
                  <a:pt x="24892" y="19811"/>
                </a:lnTo>
                <a:close/>
              </a:path>
              <a:path w="523875" h="48895">
                <a:moveTo>
                  <a:pt x="56388" y="18287"/>
                </a:moveTo>
                <a:lnTo>
                  <a:pt x="51816" y="18287"/>
                </a:lnTo>
                <a:lnTo>
                  <a:pt x="51816" y="16764"/>
                </a:lnTo>
                <a:lnTo>
                  <a:pt x="56388" y="18287"/>
                </a:lnTo>
                <a:close/>
              </a:path>
              <a:path w="523875" h="48895">
                <a:moveTo>
                  <a:pt x="408432" y="41148"/>
                </a:moveTo>
                <a:lnTo>
                  <a:pt x="19812" y="41148"/>
                </a:lnTo>
                <a:lnTo>
                  <a:pt x="15240" y="39624"/>
                </a:lnTo>
                <a:lnTo>
                  <a:pt x="417575" y="39624"/>
                </a:lnTo>
                <a:lnTo>
                  <a:pt x="408432" y="41148"/>
                </a:lnTo>
                <a:close/>
              </a:path>
              <a:path w="523875" h="48895">
                <a:moveTo>
                  <a:pt x="397764" y="42672"/>
                </a:moveTo>
                <a:lnTo>
                  <a:pt x="28956" y="42672"/>
                </a:lnTo>
                <a:lnTo>
                  <a:pt x="25908" y="41148"/>
                </a:lnTo>
                <a:lnTo>
                  <a:pt x="406908" y="41148"/>
                </a:lnTo>
                <a:lnTo>
                  <a:pt x="397764" y="42672"/>
                </a:lnTo>
                <a:close/>
              </a:path>
              <a:path w="523875" h="48895">
                <a:moveTo>
                  <a:pt x="376428" y="44195"/>
                </a:moveTo>
                <a:lnTo>
                  <a:pt x="48767" y="44195"/>
                </a:lnTo>
                <a:lnTo>
                  <a:pt x="47244" y="42672"/>
                </a:lnTo>
                <a:lnTo>
                  <a:pt x="387096" y="42672"/>
                </a:lnTo>
                <a:lnTo>
                  <a:pt x="376428" y="44195"/>
                </a:lnTo>
                <a:close/>
              </a:path>
              <a:path w="523875" h="48895">
                <a:moveTo>
                  <a:pt x="344424" y="45719"/>
                </a:moveTo>
                <a:lnTo>
                  <a:pt x="68580" y="45719"/>
                </a:lnTo>
                <a:lnTo>
                  <a:pt x="62483" y="44195"/>
                </a:lnTo>
                <a:lnTo>
                  <a:pt x="355092" y="44195"/>
                </a:lnTo>
                <a:lnTo>
                  <a:pt x="344424" y="45719"/>
                </a:lnTo>
                <a:close/>
              </a:path>
              <a:path w="523875" h="48895">
                <a:moveTo>
                  <a:pt x="152400" y="47243"/>
                </a:moveTo>
                <a:lnTo>
                  <a:pt x="143256" y="47243"/>
                </a:lnTo>
                <a:lnTo>
                  <a:pt x="135636" y="45719"/>
                </a:lnTo>
                <a:lnTo>
                  <a:pt x="161544" y="45719"/>
                </a:lnTo>
                <a:lnTo>
                  <a:pt x="152400" y="47243"/>
                </a:lnTo>
                <a:close/>
              </a:path>
              <a:path w="523875" h="48895">
                <a:moveTo>
                  <a:pt x="298704" y="48767"/>
                </a:moveTo>
                <a:lnTo>
                  <a:pt x="269748" y="48767"/>
                </a:lnTo>
                <a:lnTo>
                  <a:pt x="259080" y="47243"/>
                </a:lnTo>
                <a:lnTo>
                  <a:pt x="225552" y="47243"/>
                </a:lnTo>
                <a:lnTo>
                  <a:pt x="214883" y="45719"/>
                </a:lnTo>
                <a:lnTo>
                  <a:pt x="321564" y="45719"/>
                </a:lnTo>
                <a:lnTo>
                  <a:pt x="309372" y="47243"/>
                </a:lnTo>
                <a:lnTo>
                  <a:pt x="298704" y="48767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  <p:pic>
        <p:nvPicPr>
          <p:cNvPr id="2097171" name="object 38"/>
          <p:cNvPicPr>
            <a:picLocks/>
          </p:cNvPicPr>
          <p:nvPr/>
        </p:nvPicPr>
        <p:blipFill>
          <a:blip xmlns:r="http://schemas.openxmlformats.org/officeDocument/2006/relationships" r:embed="rId18" cstate="print"/>
          <a:stretch>
            <a:fillRect/>
          </a:stretch>
        </p:blipFill>
        <p:spPr>
          <a:xfrm>
            <a:off x="3238500" y="4093464"/>
            <a:ext cx="316991" cy="28829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1432311" y="2263077"/>
            <a:ext cx="3343275" cy="250190"/>
          </a:xfrm>
          <a:custGeom>
            <a:avLst/>
            <a:ahLst/>
            <a:rect l="l" t="t" r="r" b="b"/>
            <a:pathLst>
              <a:path w="3343275" h="250189">
                <a:moveTo>
                  <a:pt x="3298626" y="0"/>
                </a:moveTo>
                <a:lnTo>
                  <a:pt x="44196" y="0"/>
                </a:lnTo>
                <a:lnTo>
                  <a:pt x="19643" y="34889"/>
                </a:lnTo>
                <a:lnTo>
                  <a:pt x="4910" y="77915"/>
                </a:lnTo>
                <a:lnTo>
                  <a:pt x="0" y="125009"/>
                </a:lnTo>
                <a:lnTo>
                  <a:pt x="4910" y="172103"/>
                </a:lnTo>
                <a:lnTo>
                  <a:pt x="19643" y="215130"/>
                </a:lnTo>
                <a:lnTo>
                  <a:pt x="44196" y="250019"/>
                </a:lnTo>
                <a:lnTo>
                  <a:pt x="3298626" y="250019"/>
                </a:lnTo>
                <a:lnTo>
                  <a:pt x="3323180" y="215130"/>
                </a:lnTo>
                <a:lnTo>
                  <a:pt x="3337912" y="172103"/>
                </a:lnTo>
                <a:lnTo>
                  <a:pt x="3342823" y="125009"/>
                </a:lnTo>
                <a:lnTo>
                  <a:pt x="3337912" y="77915"/>
                </a:lnTo>
                <a:lnTo>
                  <a:pt x="3323180" y="34889"/>
                </a:lnTo>
                <a:lnTo>
                  <a:pt x="3298626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grpSp>
        <p:nvGrpSpPr>
          <p:cNvPr id="62" name="object 3"/>
          <p:cNvGrpSpPr/>
          <p:nvPr/>
        </p:nvGrpSpPr>
        <p:grpSpPr>
          <a:xfrm>
            <a:off x="8421705" y="4274730"/>
            <a:ext cx="919480" cy="250190"/>
            <a:chOff x="8421705" y="4274730"/>
            <a:chExt cx="919480" cy="250190"/>
          </a:xfrm>
        </p:grpSpPr>
        <p:sp>
          <p:nvSpPr>
            <p:cNvPr id="1048661" name="object 4"/>
            <p:cNvSpPr/>
            <p:nvPr/>
          </p:nvSpPr>
          <p:spPr>
            <a:xfrm>
              <a:off x="8639445" y="4274730"/>
              <a:ext cx="701675" cy="250190"/>
            </a:xfrm>
            <a:custGeom>
              <a:avLst/>
              <a:ahLst/>
              <a:rect l="l" t="t" r="r" b="b"/>
              <a:pathLst>
                <a:path w="701675" h="250189">
                  <a:moveTo>
                    <a:pt x="657353" y="6"/>
                  </a:moveTo>
                  <a:lnTo>
                    <a:pt x="44195" y="6"/>
                  </a:lnTo>
                  <a:lnTo>
                    <a:pt x="19642" y="34894"/>
                  </a:lnTo>
                  <a:lnTo>
                    <a:pt x="4910" y="77918"/>
                  </a:lnTo>
                  <a:lnTo>
                    <a:pt x="0" y="125010"/>
                  </a:lnTo>
                  <a:lnTo>
                    <a:pt x="4910" y="172102"/>
                  </a:lnTo>
                  <a:lnTo>
                    <a:pt x="19642" y="215126"/>
                  </a:lnTo>
                  <a:lnTo>
                    <a:pt x="44195" y="250014"/>
                  </a:lnTo>
                  <a:lnTo>
                    <a:pt x="657353" y="250014"/>
                  </a:lnTo>
                  <a:lnTo>
                    <a:pt x="681906" y="215126"/>
                  </a:lnTo>
                  <a:lnTo>
                    <a:pt x="696639" y="172102"/>
                  </a:lnTo>
                  <a:lnTo>
                    <a:pt x="701549" y="125010"/>
                  </a:lnTo>
                  <a:lnTo>
                    <a:pt x="696639" y="77918"/>
                  </a:lnTo>
                  <a:lnTo>
                    <a:pt x="681906" y="34894"/>
                  </a:lnTo>
                  <a:lnTo>
                    <a:pt x="657353" y="6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5"/>
            <p:cNvSpPr/>
            <p:nvPr/>
          </p:nvSpPr>
          <p:spPr>
            <a:xfrm>
              <a:off x="8421705" y="4285496"/>
              <a:ext cx="300355" cy="224154"/>
            </a:xfrm>
            <a:custGeom>
              <a:avLst/>
              <a:ahLst/>
              <a:rect l="l" t="t" r="r" b="b"/>
              <a:pathLst>
                <a:path w="300354" h="224154">
                  <a:moveTo>
                    <a:pt x="262007" y="5"/>
                  </a:moveTo>
                  <a:lnTo>
                    <a:pt x="37980" y="5"/>
                  </a:lnTo>
                  <a:lnTo>
                    <a:pt x="12660" y="38472"/>
                  </a:lnTo>
                  <a:lnTo>
                    <a:pt x="0" y="86378"/>
                  </a:lnTo>
                  <a:lnTo>
                    <a:pt x="0" y="137431"/>
                  </a:lnTo>
                  <a:lnTo>
                    <a:pt x="12660" y="185336"/>
                  </a:lnTo>
                  <a:lnTo>
                    <a:pt x="37980" y="223803"/>
                  </a:lnTo>
                  <a:lnTo>
                    <a:pt x="262007" y="223803"/>
                  </a:lnTo>
                  <a:lnTo>
                    <a:pt x="287328" y="185336"/>
                  </a:lnTo>
                  <a:lnTo>
                    <a:pt x="299988" y="137431"/>
                  </a:lnTo>
                  <a:lnTo>
                    <a:pt x="299988" y="86378"/>
                  </a:lnTo>
                  <a:lnTo>
                    <a:pt x="287328" y="38472"/>
                  </a:lnTo>
                  <a:lnTo>
                    <a:pt x="262007" y="5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</p:grpSp>
      <p:grpSp>
        <p:nvGrpSpPr>
          <p:cNvPr id="63" name="object 6"/>
          <p:cNvGrpSpPr/>
          <p:nvPr/>
        </p:nvGrpSpPr>
        <p:grpSpPr>
          <a:xfrm>
            <a:off x="6914234" y="3067743"/>
            <a:ext cx="1329690" cy="250190"/>
            <a:chOff x="6914234" y="3067743"/>
            <a:chExt cx="1329690" cy="250190"/>
          </a:xfrm>
        </p:grpSpPr>
        <p:sp>
          <p:nvSpPr>
            <p:cNvPr id="1048663" name="object 7"/>
            <p:cNvSpPr/>
            <p:nvPr/>
          </p:nvSpPr>
          <p:spPr>
            <a:xfrm>
              <a:off x="7423391" y="3067743"/>
              <a:ext cx="820419" cy="250190"/>
            </a:xfrm>
            <a:custGeom>
              <a:avLst/>
              <a:ahLst/>
              <a:rect l="l" t="t" r="r" b="b"/>
              <a:pathLst>
                <a:path w="820420" h="250189">
                  <a:moveTo>
                    <a:pt x="775856" y="-5"/>
                  </a:moveTo>
                  <a:lnTo>
                    <a:pt x="44190" y="-5"/>
                  </a:lnTo>
                  <a:lnTo>
                    <a:pt x="19637" y="34883"/>
                  </a:lnTo>
                  <a:lnTo>
                    <a:pt x="4905" y="77909"/>
                  </a:lnTo>
                  <a:lnTo>
                    <a:pt x="-5" y="125003"/>
                  </a:lnTo>
                  <a:lnTo>
                    <a:pt x="4905" y="172097"/>
                  </a:lnTo>
                  <a:lnTo>
                    <a:pt x="19637" y="215123"/>
                  </a:lnTo>
                  <a:lnTo>
                    <a:pt x="44190" y="250013"/>
                  </a:lnTo>
                  <a:lnTo>
                    <a:pt x="775856" y="250013"/>
                  </a:lnTo>
                  <a:lnTo>
                    <a:pt x="800409" y="215123"/>
                  </a:lnTo>
                  <a:lnTo>
                    <a:pt x="815141" y="172097"/>
                  </a:lnTo>
                  <a:lnTo>
                    <a:pt x="820051" y="125003"/>
                  </a:lnTo>
                  <a:lnTo>
                    <a:pt x="815141" y="77909"/>
                  </a:lnTo>
                  <a:lnTo>
                    <a:pt x="800409" y="34883"/>
                  </a:lnTo>
                  <a:lnTo>
                    <a:pt x="775856" y="-5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8"/>
            <p:cNvSpPr/>
            <p:nvPr/>
          </p:nvSpPr>
          <p:spPr>
            <a:xfrm>
              <a:off x="7205301" y="3077846"/>
              <a:ext cx="300355" cy="224154"/>
            </a:xfrm>
            <a:custGeom>
              <a:avLst/>
              <a:ahLst/>
              <a:rect l="l" t="t" r="r" b="b"/>
              <a:pathLst>
                <a:path w="300354" h="224154">
                  <a:moveTo>
                    <a:pt x="262003" y="-5"/>
                  </a:moveTo>
                  <a:lnTo>
                    <a:pt x="37977" y="-5"/>
                  </a:lnTo>
                  <a:lnTo>
                    <a:pt x="12657" y="38462"/>
                  </a:lnTo>
                  <a:lnTo>
                    <a:pt x="-3" y="86370"/>
                  </a:lnTo>
                  <a:lnTo>
                    <a:pt x="-3" y="137425"/>
                  </a:lnTo>
                  <a:lnTo>
                    <a:pt x="12657" y="185333"/>
                  </a:lnTo>
                  <a:lnTo>
                    <a:pt x="37977" y="223802"/>
                  </a:lnTo>
                  <a:lnTo>
                    <a:pt x="262003" y="223802"/>
                  </a:lnTo>
                  <a:lnTo>
                    <a:pt x="287323" y="185333"/>
                  </a:lnTo>
                  <a:lnTo>
                    <a:pt x="299983" y="137425"/>
                  </a:lnTo>
                  <a:lnTo>
                    <a:pt x="299983" y="86370"/>
                  </a:lnTo>
                  <a:lnTo>
                    <a:pt x="287323" y="38462"/>
                  </a:lnTo>
                  <a:lnTo>
                    <a:pt x="262003" y="-5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9"/>
            <p:cNvSpPr/>
            <p:nvPr/>
          </p:nvSpPr>
          <p:spPr>
            <a:xfrm>
              <a:off x="6914234" y="3067743"/>
              <a:ext cx="276225" cy="250190"/>
            </a:xfrm>
            <a:custGeom>
              <a:avLst/>
              <a:ahLst/>
              <a:rect l="l" t="t" r="r" b="b"/>
              <a:pathLst>
                <a:path w="276225" h="250189">
                  <a:moveTo>
                    <a:pt x="231478" y="-5"/>
                  </a:moveTo>
                  <a:lnTo>
                    <a:pt x="44196" y="-5"/>
                  </a:lnTo>
                  <a:lnTo>
                    <a:pt x="19642" y="34883"/>
                  </a:lnTo>
                  <a:lnTo>
                    <a:pt x="4910" y="77909"/>
                  </a:lnTo>
                  <a:lnTo>
                    <a:pt x="0" y="125003"/>
                  </a:lnTo>
                  <a:lnTo>
                    <a:pt x="4910" y="172097"/>
                  </a:lnTo>
                  <a:lnTo>
                    <a:pt x="19642" y="215123"/>
                  </a:lnTo>
                  <a:lnTo>
                    <a:pt x="44196" y="250013"/>
                  </a:lnTo>
                  <a:lnTo>
                    <a:pt x="231478" y="250013"/>
                  </a:lnTo>
                  <a:lnTo>
                    <a:pt x="256031" y="215123"/>
                  </a:lnTo>
                  <a:lnTo>
                    <a:pt x="270763" y="172097"/>
                  </a:lnTo>
                  <a:lnTo>
                    <a:pt x="275674" y="125003"/>
                  </a:lnTo>
                  <a:lnTo>
                    <a:pt x="270763" y="77909"/>
                  </a:lnTo>
                  <a:lnTo>
                    <a:pt x="256031" y="34883"/>
                  </a:lnTo>
                  <a:lnTo>
                    <a:pt x="231478" y="-5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6" name="object 10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67" name="object 11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68" name="object 12"/>
          <p:cNvSpPr txBox="1"/>
          <p:nvPr/>
        </p:nvSpPr>
        <p:spPr>
          <a:xfrm>
            <a:off x="618250" y="1693273"/>
            <a:ext cx="8815705" cy="2842260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algn="just" indent="-384175" marL="396240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algn="l" pos="396875"/>
              </a:tabLst>
            </a:pPr>
            <a:r>
              <a:rPr dirty="0" sz="1750">
                <a:latin typeface="Microsoft Sans Serif"/>
                <a:cs typeface="Microsoft Sans Serif"/>
              </a:rPr>
              <a:t>Rectifier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circuits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convert</a:t>
            </a:r>
            <a:r>
              <a:rPr dirty="0" sz="1750" spc="-9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AC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into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DC </a:t>
            </a:r>
            <a:r>
              <a:rPr dirty="0" sz="1750">
                <a:latin typeface="Microsoft Sans Serif"/>
                <a:cs typeface="Microsoft Sans Serif"/>
              </a:rPr>
              <a:t>voltage.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394970" marR="698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6875"/>
              </a:tabLst>
            </a:pP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size</a:t>
            </a:r>
            <a:r>
              <a:rPr dirty="0" sz="1750" spc="1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1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rating</a:t>
            </a:r>
            <a:r>
              <a:rPr dirty="0" sz="1750" spc="1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equipment</a:t>
            </a:r>
            <a:r>
              <a:rPr dirty="0" sz="1750" spc="1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depends</a:t>
            </a:r>
            <a:r>
              <a:rPr dirty="0" sz="1750" spc="1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on</a:t>
            </a:r>
            <a:r>
              <a:rPr dirty="0" sz="1750" spc="1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4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size</a:t>
            </a:r>
            <a:r>
              <a:rPr dirty="0" sz="1750" spc="1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HV</a:t>
            </a:r>
            <a:r>
              <a:rPr dirty="0" sz="1750" spc="14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single-phase</a:t>
            </a:r>
            <a:r>
              <a:rPr dirty="0" sz="1750" spc="1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step- </a:t>
            </a:r>
            <a:r>
              <a:rPr dirty="0" sz="1750" spc="-45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up </a:t>
            </a:r>
            <a:r>
              <a:rPr dirty="0" sz="1750" spc="-5">
                <a:latin typeface="Microsoft Sans Serif"/>
                <a:cs typeface="Microsoft Sans Serif"/>
              </a:rPr>
              <a:t>transformer,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diodes.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6875"/>
              </a:tabLst>
            </a:pPr>
            <a:r>
              <a:rPr dirty="0" sz="1750">
                <a:latin typeface="Microsoft Sans Serif"/>
                <a:cs typeface="Microsoft Sans Serif"/>
              </a:rPr>
              <a:t>The output voltage </a:t>
            </a:r>
            <a:r>
              <a:rPr dirty="0" sz="1750" spc="-5">
                <a:latin typeface="Microsoft Sans Serif"/>
                <a:cs typeface="Microsoft Sans Serif"/>
              </a:rPr>
              <a:t>of high </a:t>
            </a:r>
            <a:r>
              <a:rPr dirty="0" sz="1750">
                <a:latin typeface="Microsoft Sans Serif"/>
                <a:cs typeface="Microsoft Sans Serif"/>
              </a:rPr>
              <a:t>voltage </a:t>
            </a:r>
            <a:r>
              <a:rPr dirty="0" sz="1750" spc="-5">
                <a:latin typeface="Microsoft Sans Serif"/>
                <a:cs typeface="Microsoft Sans Serif"/>
              </a:rPr>
              <a:t>rectifiers </a:t>
            </a:r>
            <a:r>
              <a:rPr dirty="0" sz="1750" spc="-15">
                <a:latin typeface="Microsoft Sans Serif"/>
                <a:cs typeface="Microsoft Sans Serif"/>
              </a:rPr>
              <a:t>is </a:t>
            </a:r>
            <a:r>
              <a:rPr dirty="0" sz="1750" spc="-5">
                <a:latin typeface="Microsoft Sans Serif"/>
                <a:cs typeface="Microsoft Sans Serif"/>
              </a:rPr>
              <a:t>limited </a:t>
            </a:r>
            <a:r>
              <a:rPr dirty="0" sz="1750">
                <a:latin typeface="Microsoft Sans Serif"/>
                <a:cs typeface="Microsoft Sans Serif"/>
              </a:rPr>
              <a:t>up </a:t>
            </a:r>
            <a:r>
              <a:rPr dirty="0" sz="1750" spc="5">
                <a:latin typeface="Microsoft Sans Serif"/>
                <a:cs typeface="Microsoft Sans Serif"/>
              </a:rPr>
              <a:t>to </a:t>
            </a:r>
            <a:r>
              <a:rPr dirty="0" sz="1750" spc="5">
                <a:latin typeface="MS UI Gothic"/>
                <a:cs typeface="MS UI Gothic"/>
              </a:rPr>
              <a:t>±</a:t>
            </a:r>
            <a:r>
              <a:rPr dirty="0" sz="1750" spc="5">
                <a:latin typeface="Microsoft Sans Serif"/>
                <a:cs typeface="Microsoft Sans Serif"/>
              </a:rPr>
              <a:t>100 </a:t>
            </a:r>
            <a:r>
              <a:rPr dirty="0" sz="1750" spc="-45">
                <a:latin typeface="Microsoft Sans Serif"/>
                <a:cs typeface="Microsoft Sans Serif"/>
              </a:rPr>
              <a:t>kV. </a:t>
            </a:r>
            <a:r>
              <a:rPr dirty="0" sz="1750" spc="-5">
                <a:latin typeface="Microsoft Sans Serif"/>
                <a:cs typeface="Microsoft Sans Serif"/>
              </a:rPr>
              <a:t>Above this </a:t>
            </a:r>
            <a:r>
              <a:rPr dirty="0" sz="1750">
                <a:latin typeface="Microsoft Sans Serif"/>
                <a:cs typeface="Microsoft Sans Serif"/>
              </a:rPr>
              <a:t> voltage, the </a:t>
            </a:r>
            <a:r>
              <a:rPr dirty="0" sz="1750" spc="-5">
                <a:latin typeface="Microsoft Sans Serif"/>
                <a:cs typeface="Microsoft Sans Serif"/>
              </a:rPr>
              <a:t>size of </a:t>
            </a:r>
            <a:r>
              <a:rPr dirty="0" sz="1750">
                <a:latin typeface="Microsoft Sans Serif"/>
                <a:cs typeface="Microsoft Sans Serif"/>
              </a:rPr>
              <a:t>transformer </a:t>
            </a:r>
            <a:r>
              <a:rPr dirty="0" sz="1750" spc="10">
                <a:latin typeface="Microsoft Sans Serif"/>
                <a:cs typeface="Microsoft Sans Serif"/>
              </a:rPr>
              <a:t>and </a:t>
            </a:r>
            <a:r>
              <a:rPr dirty="0" sz="1750" spc="5">
                <a:latin typeface="Microsoft Sans Serif"/>
                <a:cs typeface="Microsoft Sans Serif"/>
              </a:rPr>
              <a:t>cost of </a:t>
            </a:r>
            <a:r>
              <a:rPr dirty="0" sz="1750" spc="-5">
                <a:latin typeface="Microsoft Sans Serif"/>
                <a:cs typeface="Microsoft Sans Serif"/>
              </a:rPr>
              <a:t>diodes </a:t>
            </a:r>
            <a:r>
              <a:rPr dirty="0" sz="1750">
                <a:latin typeface="Microsoft Sans Serif"/>
                <a:cs typeface="Microsoft Sans Serif"/>
              </a:rPr>
              <a:t>make the equipment practically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uneconomical.</a:t>
            </a:r>
            <a:endParaRPr sz="1750">
              <a:latin typeface="Microsoft Sans Serif"/>
              <a:cs typeface="Microsoft Sans Serif"/>
            </a:endParaRPr>
          </a:p>
          <a:p>
            <a:pPr algn="just" indent="-384175" marL="39624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396875"/>
              </a:tabLst>
            </a:pP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-7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typical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commenly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used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half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wave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rectifiers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produce output voltages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up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S UI Gothic"/>
                <a:cs typeface="MS UI Gothic"/>
              </a:rPr>
              <a:t>±</a:t>
            </a:r>
            <a:r>
              <a:rPr dirty="0" sz="1750" spc="5">
                <a:latin typeface="Microsoft Sans Serif"/>
                <a:cs typeface="Microsoft Sans Serif"/>
              </a:rPr>
              <a:t>30 </a:t>
            </a:r>
            <a:r>
              <a:rPr dirty="0" sz="1750" spc="-45">
                <a:latin typeface="Microsoft Sans Serif"/>
                <a:cs typeface="Microsoft Sans Serif"/>
              </a:rPr>
              <a:t>kV.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69" name="object 1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71018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Rectifier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Circuits</a:t>
            </a:r>
            <a:endParaRPr sz="2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71018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Rectifier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Circuits</a:t>
            </a:r>
            <a:endParaRPr sz="2650"/>
          </a:p>
        </p:txBody>
      </p:sp>
      <p:sp>
        <p:nvSpPr>
          <p:cNvPr id="1048671" name="object 3"/>
          <p:cNvSpPr txBox="1"/>
          <p:nvPr/>
        </p:nvSpPr>
        <p:spPr>
          <a:xfrm>
            <a:off x="718778" y="1869432"/>
            <a:ext cx="2802255" cy="29464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Half-wave</a:t>
            </a:r>
            <a:r>
              <a:rPr b="1" dirty="0" sz="1750" spc="-6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Rectifier</a:t>
            </a:r>
            <a:r>
              <a:rPr b="1" dirty="0" sz="1750" spc="-5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Circuit</a:t>
            </a:r>
            <a:endParaRPr sz="1750">
              <a:latin typeface="Arial"/>
              <a:cs typeface="Arial"/>
            </a:endParaRPr>
          </a:p>
        </p:txBody>
      </p:sp>
      <p:pic>
        <p:nvPicPr>
          <p:cNvPr id="2097172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98575" y="2707462"/>
            <a:ext cx="4369117" cy="2718910"/>
          </a:xfrm>
          <a:prstGeom prst="rect"/>
        </p:spPr>
      </p:pic>
      <p:grpSp>
        <p:nvGrpSpPr>
          <p:cNvPr id="65" name="object 5"/>
          <p:cNvGrpSpPr/>
          <p:nvPr/>
        </p:nvGrpSpPr>
        <p:grpSpPr>
          <a:xfrm>
            <a:off x="5472367" y="2277739"/>
            <a:ext cx="3761740" cy="3623945"/>
            <a:chOff x="5472367" y="2277739"/>
            <a:chExt cx="3761740" cy="3623945"/>
          </a:xfrm>
        </p:grpSpPr>
        <p:pic>
          <p:nvPicPr>
            <p:cNvPr id="2097173" name="object 6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5472367" y="2701798"/>
              <a:ext cx="3761561" cy="3199668"/>
            </a:xfrm>
            <a:prstGeom prst="rect"/>
          </p:spPr>
        </p:pic>
        <p:sp>
          <p:nvSpPr>
            <p:cNvPr id="1048672" name="object 7"/>
            <p:cNvSpPr/>
            <p:nvPr/>
          </p:nvSpPr>
          <p:spPr>
            <a:xfrm>
              <a:off x="6957663" y="2366639"/>
              <a:ext cx="317500" cy="751205"/>
            </a:xfrm>
            <a:custGeom>
              <a:avLst/>
              <a:ahLst/>
              <a:rect l="l" t="t" r="r" b="b"/>
              <a:pathLst>
                <a:path w="317500" h="751205">
                  <a:moveTo>
                    <a:pt x="0" y="698353"/>
                  </a:moveTo>
                  <a:lnTo>
                    <a:pt x="43287" y="720637"/>
                  </a:lnTo>
                  <a:lnTo>
                    <a:pt x="90527" y="737150"/>
                  </a:lnTo>
                  <a:lnTo>
                    <a:pt x="109497" y="738863"/>
                  </a:lnTo>
                  <a:lnTo>
                    <a:pt x="129324" y="737151"/>
                  </a:lnTo>
                  <a:lnTo>
                    <a:pt x="149151" y="735439"/>
                  </a:lnTo>
                  <a:lnTo>
                    <a:pt x="168121" y="737150"/>
                  </a:lnTo>
                  <a:lnTo>
                    <a:pt x="204891" y="745445"/>
                  </a:lnTo>
                  <a:lnTo>
                    <a:pt x="245550" y="751150"/>
                  </a:lnTo>
                  <a:lnTo>
                    <a:pt x="283059" y="749855"/>
                  </a:lnTo>
                  <a:lnTo>
                    <a:pt x="310379" y="737150"/>
                  </a:lnTo>
                  <a:lnTo>
                    <a:pt x="317122" y="711181"/>
                  </a:lnTo>
                  <a:lnTo>
                    <a:pt x="316373" y="668030"/>
                  </a:lnTo>
                  <a:lnTo>
                    <a:pt x="312627" y="623875"/>
                  </a:lnTo>
                  <a:lnTo>
                    <a:pt x="310379" y="594895"/>
                  </a:lnTo>
                  <a:lnTo>
                    <a:pt x="310379" y="168126"/>
                  </a:lnTo>
                  <a:lnTo>
                    <a:pt x="312364" y="132270"/>
                  </a:lnTo>
                  <a:lnTo>
                    <a:pt x="313516" y="75543"/>
                  </a:lnTo>
                  <a:lnTo>
                    <a:pt x="306634" y="23077"/>
                  </a:lnTo>
                  <a:lnTo>
                    <a:pt x="284515" y="4"/>
                  </a:lnTo>
                  <a:lnTo>
                    <a:pt x="257085" y="19055"/>
                  </a:lnTo>
                  <a:lnTo>
                    <a:pt x="225631" y="62663"/>
                  </a:lnTo>
                  <a:lnTo>
                    <a:pt x="194520" y="110505"/>
                  </a:lnTo>
                  <a:lnTo>
                    <a:pt x="168121" y="142261"/>
                  </a:lnTo>
                  <a:lnTo>
                    <a:pt x="113899" y="188539"/>
                  </a:lnTo>
                  <a:lnTo>
                    <a:pt x="77594" y="245720"/>
                  </a:lnTo>
                  <a:lnTo>
                    <a:pt x="69474" y="288034"/>
                  </a:lnTo>
                  <a:lnTo>
                    <a:pt x="68305" y="333140"/>
                  </a:lnTo>
                  <a:lnTo>
                    <a:pt x="68609" y="379075"/>
                  </a:lnTo>
                  <a:lnTo>
                    <a:pt x="64910" y="423873"/>
                  </a:lnTo>
                  <a:lnTo>
                    <a:pt x="51729" y="465570"/>
                  </a:lnTo>
                  <a:lnTo>
                    <a:pt x="25864" y="478503"/>
                  </a:lnTo>
                  <a:lnTo>
                    <a:pt x="23088" y="493291"/>
                  </a:lnTo>
                  <a:lnTo>
                    <a:pt x="24940" y="510369"/>
                  </a:lnTo>
                  <a:lnTo>
                    <a:pt x="27254" y="527679"/>
                  </a:lnTo>
                  <a:lnTo>
                    <a:pt x="25864" y="543165"/>
                  </a:lnTo>
                  <a:lnTo>
                    <a:pt x="17238" y="578101"/>
                  </a:lnTo>
                  <a:lnTo>
                    <a:pt x="13526" y="612949"/>
                  </a:lnTo>
                  <a:lnTo>
                    <a:pt x="12751" y="648469"/>
                  </a:lnTo>
                  <a:lnTo>
                    <a:pt x="12932" y="685421"/>
                  </a:lnTo>
                  <a:lnTo>
                    <a:pt x="11217" y="699064"/>
                  </a:lnTo>
                  <a:lnTo>
                    <a:pt x="8360" y="713180"/>
                  </a:lnTo>
                  <a:lnTo>
                    <a:pt x="7788" y="726349"/>
                  </a:lnTo>
                  <a:lnTo>
                    <a:pt x="12932" y="737150"/>
                  </a:lnTo>
                  <a:lnTo>
                    <a:pt x="37336" y="741722"/>
                  </a:lnTo>
                  <a:lnTo>
                    <a:pt x="83439" y="742918"/>
                  </a:lnTo>
                  <a:lnTo>
                    <a:pt x="129854" y="741230"/>
                  </a:lnTo>
                  <a:lnTo>
                    <a:pt x="155189" y="737150"/>
                  </a:lnTo>
                  <a:lnTo>
                    <a:pt x="162084" y="731207"/>
                  </a:lnTo>
                  <a:lnTo>
                    <a:pt x="168122" y="724219"/>
                  </a:lnTo>
                  <a:lnTo>
                    <a:pt x="174160" y="717230"/>
                  </a:lnTo>
                  <a:lnTo>
                    <a:pt x="181055" y="711286"/>
                  </a:lnTo>
                  <a:lnTo>
                    <a:pt x="187265" y="710126"/>
                  </a:lnTo>
                  <a:lnTo>
                    <a:pt x="194391" y="711779"/>
                  </a:lnTo>
                  <a:lnTo>
                    <a:pt x="201314" y="713186"/>
                  </a:lnTo>
                  <a:lnTo>
                    <a:pt x="206919" y="711286"/>
                  </a:lnTo>
                  <a:lnTo>
                    <a:pt x="209641" y="699884"/>
                  </a:lnTo>
                  <a:lnTo>
                    <a:pt x="209339" y="680333"/>
                  </a:lnTo>
                  <a:lnTo>
                    <a:pt x="207826" y="660092"/>
                  </a:lnTo>
                  <a:lnTo>
                    <a:pt x="206919" y="646624"/>
                  </a:lnTo>
                  <a:lnTo>
                    <a:pt x="204898" y="595777"/>
                  </a:lnTo>
                  <a:lnTo>
                    <a:pt x="200453" y="544416"/>
                  </a:lnTo>
                  <a:lnTo>
                    <a:pt x="196008" y="492429"/>
                  </a:lnTo>
                  <a:lnTo>
                    <a:pt x="193988" y="439705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618250" y="1826771"/>
            <a:ext cx="3321685" cy="29464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4175" marL="39624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396240"/>
                <a:tab algn="l" pos="396875"/>
              </a:tabLst>
            </a:pPr>
            <a:r>
              <a:rPr dirty="0" sz="1750">
                <a:latin typeface="Microsoft Sans Serif"/>
                <a:cs typeface="Microsoft Sans Serif"/>
              </a:rPr>
              <a:t>Ripple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4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δV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 given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0">
                <a:latin typeface="Microsoft Sans Serif"/>
                <a:cs typeface="Microsoft Sans Serif"/>
              </a:rPr>
              <a:t>by,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74" name="object 3"/>
          <p:cNvSpPr txBox="1"/>
          <p:nvPr/>
        </p:nvSpPr>
        <p:spPr>
          <a:xfrm>
            <a:off x="618250" y="2900262"/>
            <a:ext cx="8813165" cy="2037080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indent="-384175" marL="396240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algn="l" pos="396240"/>
                <a:tab algn="l" pos="396875"/>
              </a:tabLst>
            </a:pPr>
            <a:r>
              <a:rPr dirty="0" sz="1750">
                <a:latin typeface="Microsoft Sans Serif"/>
                <a:cs typeface="Microsoft Sans Serif"/>
              </a:rPr>
              <a:t>Limitations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half-wave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rectifers,</a:t>
            </a:r>
            <a:endParaRPr sz="1750">
              <a:latin typeface="Microsoft Sans Serif"/>
              <a:cs typeface="Microsoft Sans Serif"/>
            </a:endParaRPr>
          </a:p>
          <a:p>
            <a:pPr indent="-384175" lvl="1" marL="768350" marR="6350">
              <a:lnSpc>
                <a:spcPct val="150900"/>
              </a:lnSpc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size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circuits</a:t>
            </a:r>
            <a:r>
              <a:rPr dirty="0" sz="1750">
                <a:latin typeface="Microsoft Sans Serif"/>
                <a:cs typeface="Microsoft Sans Serif"/>
              </a:rPr>
              <a:t> is </a:t>
            </a:r>
            <a:r>
              <a:rPr dirty="0" sz="1750" spc="5">
                <a:latin typeface="Microsoft Sans Serif"/>
                <a:cs typeface="Microsoft Sans Serif"/>
              </a:rPr>
              <a:t>very </a:t>
            </a:r>
            <a:r>
              <a:rPr dirty="0" sz="1750">
                <a:latin typeface="Microsoft Sans Serif"/>
                <a:cs typeface="Microsoft Sans Serif"/>
              </a:rPr>
              <a:t>large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if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high</a:t>
            </a:r>
            <a:r>
              <a:rPr dirty="0" sz="1750">
                <a:latin typeface="Microsoft Sans Serif"/>
                <a:cs typeface="Microsoft Sans Serif"/>
              </a:rPr>
              <a:t> and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pure</a:t>
            </a:r>
            <a:r>
              <a:rPr dirty="0" sz="1750" spc="5">
                <a:latin typeface="Microsoft Sans Serif"/>
                <a:cs typeface="Microsoft Sans Serif"/>
              </a:rPr>
              <a:t> DC </a:t>
            </a:r>
            <a:r>
              <a:rPr dirty="0" sz="1750">
                <a:latin typeface="Microsoft Sans Serif"/>
                <a:cs typeface="Microsoft Sans Serif"/>
              </a:rPr>
              <a:t>output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voltages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desired.</a:t>
            </a:r>
            <a:endParaRPr sz="1750">
              <a:latin typeface="Microsoft Sans Serif"/>
              <a:cs typeface="Microsoft Sans Serif"/>
            </a:endParaRPr>
          </a:p>
          <a:p>
            <a:pPr indent="-384175" lvl="1" marL="768350" marR="5080">
              <a:lnSpc>
                <a:spcPct val="150900"/>
              </a:lnSpc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7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HV</a:t>
            </a:r>
            <a:r>
              <a:rPr dirty="0" sz="1750" spc="26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side</a:t>
            </a:r>
            <a:r>
              <a:rPr dirty="0" sz="1750" spc="2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28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7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transformer</a:t>
            </a:r>
            <a:r>
              <a:rPr dirty="0" sz="1750" spc="27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may</a:t>
            </a:r>
            <a:r>
              <a:rPr dirty="0" sz="1750" spc="2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gets</a:t>
            </a:r>
            <a:r>
              <a:rPr dirty="0" sz="1750" spc="26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saturated</a:t>
            </a:r>
            <a:r>
              <a:rPr dirty="0" sz="1750" spc="2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if</a:t>
            </a:r>
            <a:r>
              <a:rPr dirty="0" sz="1750" spc="26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7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amplitude</a:t>
            </a:r>
            <a:r>
              <a:rPr dirty="0" sz="1750" spc="27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6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7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DC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comparable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nominal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alternating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transformer.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75" name="object 4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71018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Rectifier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Circuits</a:t>
            </a:r>
            <a:endParaRPr sz="2650"/>
          </a:p>
        </p:txBody>
      </p:sp>
      <p:pic>
        <p:nvPicPr>
          <p:cNvPr id="2097174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883589" y="2226937"/>
            <a:ext cx="2159778" cy="750150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619782" y="1826771"/>
            <a:ext cx="5116195" cy="29464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Biphase</a:t>
            </a:r>
            <a:r>
              <a:rPr b="1" dirty="0" sz="1750" spc="-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half-wave</a:t>
            </a:r>
            <a:r>
              <a:rPr b="1" dirty="0" sz="1750" spc="49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(or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 full-wave)</a:t>
            </a:r>
            <a:r>
              <a:rPr b="1" dirty="0" sz="1750" spc="-1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rectiﬁer</a:t>
            </a:r>
            <a:r>
              <a:rPr b="1" dirty="0" sz="1750" spc="-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circuit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48677" name="object 3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271018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Rectifier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Circuits</a:t>
            </a:r>
            <a:endParaRPr sz="2650"/>
          </a:p>
        </p:txBody>
      </p:sp>
      <p:grpSp>
        <p:nvGrpSpPr>
          <p:cNvPr id="68" name="object 4"/>
          <p:cNvGrpSpPr/>
          <p:nvPr/>
        </p:nvGrpSpPr>
        <p:grpSpPr>
          <a:xfrm>
            <a:off x="783654" y="2430779"/>
            <a:ext cx="9200515" cy="3945890"/>
            <a:chOff x="783654" y="2430779"/>
            <a:chExt cx="9200515" cy="3945890"/>
          </a:xfrm>
        </p:grpSpPr>
        <p:pic>
          <p:nvPicPr>
            <p:cNvPr id="209717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83654" y="2430779"/>
              <a:ext cx="5141529" cy="3463669"/>
            </a:xfrm>
            <a:prstGeom prst="rect"/>
          </p:spPr>
        </p:pic>
        <p:pic>
          <p:nvPicPr>
            <p:cNvPr id="2097176" name="object 6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5902451" y="2459735"/>
              <a:ext cx="4081272" cy="2452116"/>
            </a:xfrm>
            <a:prstGeom prst="rect"/>
          </p:spPr>
        </p:pic>
        <p:pic>
          <p:nvPicPr>
            <p:cNvPr id="2097177" name="object 7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6129528" y="4287011"/>
              <a:ext cx="3581400" cy="2089404"/>
            </a:xfrm>
            <a:prstGeom prst="rect"/>
          </p:spPr>
        </p:pic>
        <p:sp>
          <p:nvSpPr>
            <p:cNvPr id="1048678" name="object 8"/>
            <p:cNvSpPr/>
            <p:nvPr/>
          </p:nvSpPr>
          <p:spPr>
            <a:xfrm>
              <a:off x="2996183" y="2993135"/>
              <a:ext cx="3406140" cy="1914525"/>
            </a:xfrm>
            <a:custGeom>
              <a:avLst/>
              <a:ahLst/>
              <a:rect l="l" t="t" r="r" b="b"/>
              <a:pathLst>
                <a:path w="3406140" h="1914525">
                  <a:moveTo>
                    <a:pt x="73152" y="65532"/>
                  </a:moveTo>
                  <a:lnTo>
                    <a:pt x="0" y="24384"/>
                  </a:lnTo>
                  <a:lnTo>
                    <a:pt x="13716" y="0"/>
                  </a:lnTo>
                  <a:lnTo>
                    <a:pt x="86868" y="41148"/>
                  </a:lnTo>
                  <a:lnTo>
                    <a:pt x="73152" y="65532"/>
                  </a:lnTo>
                  <a:close/>
                </a:path>
                <a:path w="3406140" h="1914525">
                  <a:moveTo>
                    <a:pt x="170688" y="118872"/>
                  </a:moveTo>
                  <a:lnTo>
                    <a:pt x="97536" y="79248"/>
                  </a:lnTo>
                  <a:lnTo>
                    <a:pt x="111252" y="54864"/>
                  </a:lnTo>
                  <a:lnTo>
                    <a:pt x="184404" y="94488"/>
                  </a:lnTo>
                  <a:lnTo>
                    <a:pt x="170688" y="118872"/>
                  </a:lnTo>
                  <a:close/>
                </a:path>
                <a:path w="3406140" h="1914525">
                  <a:moveTo>
                    <a:pt x="268223" y="173736"/>
                  </a:moveTo>
                  <a:lnTo>
                    <a:pt x="195072" y="132588"/>
                  </a:lnTo>
                  <a:lnTo>
                    <a:pt x="208788" y="108204"/>
                  </a:lnTo>
                  <a:lnTo>
                    <a:pt x="281940" y="149352"/>
                  </a:lnTo>
                  <a:lnTo>
                    <a:pt x="268223" y="173736"/>
                  </a:lnTo>
                  <a:close/>
                </a:path>
                <a:path w="3406140" h="1914525">
                  <a:moveTo>
                    <a:pt x="365760" y="228600"/>
                  </a:moveTo>
                  <a:lnTo>
                    <a:pt x="292608" y="187452"/>
                  </a:lnTo>
                  <a:lnTo>
                    <a:pt x="306323" y="163068"/>
                  </a:lnTo>
                  <a:lnTo>
                    <a:pt x="379476" y="204216"/>
                  </a:lnTo>
                  <a:lnTo>
                    <a:pt x="365760" y="228600"/>
                  </a:lnTo>
                  <a:close/>
                </a:path>
                <a:path w="3406140" h="1914525">
                  <a:moveTo>
                    <a:pt x="463296" y="283464"/>
                  </a:moveTo>
                  <a:lnTo>
                    <a:pt x="390144" y="242316"/>
                  </a:lnTo>
                  <a:lnTo>
                    <a:pt x="403860" y="217931"/>
                  </a:lnTo>
                  <a:lnTo>
                    <a:pt x="477012" y="259080"/>
                  </a:lnTo>
                  <a:lnTo>
                    <a:pt x="463296" y="283464"/>
                  </a:lnTo>
                  <a:close/>
                </a:path>
                <a:path w="3406140" h="1914525">
                  <a:moveTo>
                    <a:pt x="560832" y="338328"/>
                  </a:moveTo>
                  <a:lnTo>
                    <a:pt x="487679" y="297180"/>
                  </a:lnTo>
                  <a:lnTo>
                    <a:pt x="501396" y="272795"/>
                  </a:lnTo>
                  <a:lnTo>
                    <a:pt x="574548" y="313943"/>
                  </a:lnTo>
                  <a:lnTo>
                    <a:pt x="560832" y="338328"/>
                  </a:lnTo>
                  <a:close/>
                </a:path>
                <a:path w="3406140" h="1914525">
                  <a:moveTo>
                    <a:pt x="658368" y="391668"/>
                  </a:moveTo>
                  <a:lnTo>
                    <a:pt x="585216" y="350520"/>
                  </a:lnTo>
                  <a:lnTo>
                    <a:pt x="598932" y="326136"/>
                  </a:lnTo>
                  <a:lnTo>
                    <a:pt x="672084" y="367284"/>
                  </a:lnTo>
                  <a:lnTo>
                    <a:pt x="658368" y="391668"/>
                  </a:lnTo>
                  <a:close/>
                </a:path>
                <a:path w="3406140" h="1914525">
                  <a:moveTo>
                    <a:pt x="755904" y="446532"/>
                  </a:moveTo>
                  <a:lnTo>
                    <a:pt x="682752" y="405384"/>
                  </a:lnTo>
                  <a:lnTo>
                    <a:pt x="696468" y="381000"/>
                  </a:lnTo>
                  <a:lnTo>
                    <a:pt x="769620" y="422148"/>
                  </a:lnTo>
                  <a:lnTo>
                    <a:pt x="755904" y="446532"/>
                  </a:lnTo>
                  <a:close/>
                </a:path>
                <a:path w="3406140" h="1914525">
                  <a:moveTo>
                    <a:pt x="853440" y="501396"/>
                  </a:moveTo>
                  <a:lnTo>
                    <a:pt x="780288" y="460248"/>
                  </a:lnTo>
                  <a:lnTo>
                    <a:pt x="794004" y="435863"/>
                  </a:lnTo>
                  <a:lnTo>
                    <a:pt x="867156" y="477012"/>
                  </a:lnTo>
                  <a:lnTo>
                    <a:pt x="853440" y="501396"/>
                  </a:lnTo>
                  <a:close/>
                </a:path>
                <a:path w="3406140" h="1914525">
                  <a:moveTo>
                    <a:pt x="950976" y="556260"/>
                  </a:moveTo>
                  <a:lnTo>
                    <a:pt x="877824" y="515112"/>
                  </a:lnTo>
                  <a:lnTo>
                    <a:pt x="891540" y="490728"/>
                  </a:lnTo>
                  <a:lnTo>
                    <a:pt x="964691" y="531876"/>
                  </a:lnTo>
                  <a:lnTo>
                    <a:pt x="950976" y="556260"/>
                  </a:lnTo>
                  <a:close/>
                </a:path>
                <a:path w="3406140" h="1914525">
                  <a:moveTo>
                    <a:pt x="1048512" y="609600"/>
                  </a:moveTo>
                  <a:lnTo>
                    <a:pt x="975360" y="569976"/>
                  </a:lnTo>
                  <a:lnTo>
                    <a:pt x="989076" y="545592"/>
                  </a:lnTo>
                  <a:lnTo>
                    <a:pt x="1062228" y="585216"/>
                  </a:lnTo>
                  <a:lnTo>
                    <a:pt x="1048512" y="609600"/>
                  </a:lnTo>
                  <a:close/>
                </a:path>
                <a:path w="3406140" h="1914525">
                  <a:moveTo>
                    <a:pt x="1146048" y="664464"/>
                  </a:moveTo>
                  <a:lnTo>
                    <a:pt x="1072896" y="623316"/>
                  </a:lnTo>
                  <a:lnTo>
                    <a:pt x="1086612" y="598932"/>
                  </a:lnTo>
                  <a:lnTo>
                    <a:pt x="1159764" y="640079"/>
                  </a:lnTo>
                  <a:lnTo>
                    <a:pt x="1146048" y="664464"/>
                  </a:lnTo>
                  <a:close/>
                </a:path>
                <a:path w="3406140" h="1914525">
                  <a:moveTo>
                    <a:pt x="1243583" y="719327"/>
                  </a:moveTo>
                  <a:lnTo>
                    <a:pt x="1170432" y="678179"/>
                  </a:lnTo>
                  <a:lnTo>
                    <a:pt x="1184148" y="653796"/>
                  </a:lnTo>
                  <a:lnTo>
                    <a:pt x="1257300" y="694944"/>
                  </a:lnTo>
                  <a:lnTo>
                    <a:pt x="1243583" y="719327"/>
                  </a:lnTo>
                  <a:close/>
                </a:path>
                <a:path w="3406140" h="1914525">
                  <a:moveTo>
                    <a:pt x="1341120" y="774192"/>
                  </a:moveTo>
                  <a:lnTo>
                    <a:pt x="1267967" y="733044"/>
                  </a:lnTo>
                  <a:lnTo>
                    <a:pt x="1281683" y="708660"/>
                  </a:lnTo>
                  <a:lnTo>
                    <a:pt x="1354836" y="749808"/>
                  </a:lnTo>
                  <a:lnTo>
                    <a:pt x="1341120" y="774192"/>
                  </a:lnTo>
                  <a:close/>
                </a:path>
                <a:path w="3406140" h="1914525">
                  <a:moveTo>
                    <a:pt x="1438656" y="827531"/>
                  </a:moveTo>
                  <a:lnTo>
                    <a:pt x="1365504" y="787908"/>
                  </a:lnTo>
                  <a:lnTo>
                    <a:pt x="1379220" y="763524"/>
                  </a:lnTo>
                  <a:lnTo>
                    <a:pt x="1452371" y="803148"/>
                  </a:lnTo>
                  <a:lnTo>
                    <a:pt x="1438656" y="827531"/>
                  </a:lnTo>
                  <a:close/>
                </a:path>
                <a:path w="3406140" h="1914525">
                  <a:moveTo>
                    <a:pt x="1536192" y="882396"/>
                  </a:moveTo>
                  <a:lnTo>
                    <a:pt x="1463040" y="841248"/>
                  </a:lnTo>
                  <a:lnTo>
                    <a:pt x="1476756" y="816864"/>
                  </a:lnTo>
                  <a:lnTo>
                    <a:pt x="1549908" y="858012"/>
                  </a:lnTo>
                  <a:lnTo>
                    <a:pt x="1536192" y="882396"/>
                  </a:lnTo>
                  <a:close/>
                </a:path>
                <a:path w="3406140" h="1914525">
                  <a:moveTo>
                    <a:pt x="1633728" y="937260"/>
                  </a:moveTo>
                  <a:lnTo>
                    <a:pt x="1560575" y="896112"/>
                  </a:lnTo>
                  <a:lnTo>
                    <a:pt x="1574292" y="871727"/>
                  </a:lnTo>
                  <a:lnTo>
                    <a:pt x="1647444" y="912875"/>
                  </a:lnTo>
                  <a:lnTo>
                    <a:pt x="1633728" y="937260"/>
                  </a:lnTo>
                  <a:close/>
                </a:path>
                <a:path w="3406140" h="1914525">
                  <a:moveTo>
                    <a:pt x="1731264" y="992124"/>
                  </a:moveTo>
                  <a:lnTo>
                    <a:pt x="1658112" y="950975"/>
                  </a:lnTo>
                  <a:lnTo>
                    <a:pt x="1671828" y="926592"/>
                  </a:lnTo>
                  <a:lnTo>
                    <a:pt x="1744980" y="967740"/>
                  </a:lnTo>
                  <a:lnTo>
                    <a:pt x="1731264" y="992124"/>
                  </a:lnTo>
                  <a:close/>
                </a:path>
                <a:path w="3406140" h="1914525">
                  <a:moveTo>
                    <a:pt x="1828800" y="1046988"/>
                  </a:moveTo>
                  <a:lnTo>
                    <a:pt x="1755648" y="1005840"/>
                  </a:lnTo>
                  <a:lnTo>
                    <a:pt x="1769364" y="981456"/>
                  </a:lnTo>
                  <a:lnTo>
                    <a:pt x="1842516" y="1022604"/>
                  </a:lnTo>
                  <a:lnTo>
                    <a:pt x="1828800" y="1046988"/>
                  </a:lnTo>
                  <a:close/>
                </a:path>
                <a:path w="3406140" h="1914525">
                  <a:moveTo>
                    <a:pt x="1926336" y="1100328"/>
                  </a:moveTo>
                  <a:lnTo>
                    <a:pt x="1853184" y="1060704"/>
                  </a:lnTo>
                  <a:lnTo>
                    <a:pt x="1866900" y="1036320"/>
                  </a:lnTo>
                  <a:lnTo>
                    <a:pt x="1940052" y="1075944"/>
                  </a:lnTo>
                  <a:lnTo>
                    <a:pt x="1926336" y="1100328"/>
                  </a:lnTo>
                  <a:close/>
                </a:path>
                <a:path w="3406140" h="1914525">
                  <a:moveTo>
                    <a:pt x="2023871" y="1155192"/>
                  </a:moveTo>
                  <a:lnTo>
                    <a:pt x="1950720" y="1114044"/>
                  </a:lnTo>
                  <a:lnTo>
                    <a:pt x="1964436" y="1089660"/>
                  </a:lnTo>
                  <a:lnTo>
                    <a:pt x="2037588" y="1130808"/>
                  </a:lnTo>
                  <a:lnTo>
                    <a:pt x="2023871" y="1155192"/>
                  </a:lnTo>
                  <a:close/>
                </a:path>
                <a:path w="3406140" h="1914525">
                  <a:moveTo>
                    <a:pt x="2121408" y="1210056"/>
                  </a:moveTo>
                  <a:lnTo>
                    <a:pt x="2048256" y="1168908"/>
                  </a:lnTo>
                  <a:lnTo>
                    <a:pt x="2061971" y="1144524"/>
                  </a:lnTo>
                  <a:lnTo>
                    <a:pt x="2135124" y="1185672"/>
                  </a:lnTo>
                  <a:lnTo>
                    <a:pt x="2121408" y="1210056"/>
                  </a:lnTo>
                  <a:close/>
                </a:path>
                <a:path w="3406140" h="1914525">
                  <a:moveTo>
                    <a:pt x="2218944" y="1264920"/>
                  </a:moveTo>
                  <a:lnTo>
                    <a:pt x="2145792" y="1223771"/>
                  </a:lnTo>
                  <a:lnTo>
                    <a:pt x="2159508" y="1199388"/>
                  </a:lnTo>
                  <a:lnTo>
                    <a:pt x="2232660" y="1240536"/>
                  </a:lnTo>
                  <a:lnTo>
                    <a:pt x="2218944" y="1264920"/>
                  </a:lnTo>
                  <a:close/>
                </a:path>
                <a:path w="3406140" h="1914525">
                  <a:moveTo>
                    <a:pt x="2316480" y="1318259"/>
                  </a:moveTo>
                  <a:lnTo>
                    <a:pt x="2243328" y="1278636"/>
                  </a:lnTo>
                  <a:lnTo>
                    <a:pt x="2257044" y="1254251"/>
                  </a:lnTo>
                  <a:lnTo>
                    <a:pt x="2330196" y="1293876"/>
                  </a:lnTo>
                  <a:lnTo>
                    <a:pt x="2316480" y="1318259"/>
                  </a:lnTo>
                  <a:close/>
                </a:path>
                <a:path w="3406140" h="1914525">
                  <a:moveTo>
                    <a:pt x="2414016" y="1373124"/>
                  </a:moveTo>
                  <a:lnTo>
                    <a:pt x="2340864" y="1331976"/>
                  </a:lnTo>
                  <a:lnTo>
                    <a:pt x="2354580" y="1307592"/>
                  </a:lnTo>
                  <a:lnTo>
                    <a:pt x="2427732" y="1348740"/>
                  </a:lnTo>
                  <a:lnTo>
                    <a:pt x="2414016" y="1373124"/>
                  </a:lnTo>
                  <a:close/>
                </a:path>
                <a:path w="3406140" h="1914525">
                  <a:moveTo>
                    <a:pt x="2511551" y="1427988"/>
                  </a:moveTo>
                  <a:lnTo>
                    <a:pt x="2438400" y="1386840"/>
                  </a:lnTo>
                  <a:lnTo>
                    <a:pt x="2452116" y="1362455"/>
                  </a:lnTo>
                  <a:lnTo>
                    <a:pt x="2525268" y="1403604"/>
                  </a:lnTo>
                  <a:lnTo>
                    <a:pt x="2511551" y="1427988"/>
                  </a:lnTo>
                  <a:close/>
                </a:path>
                <a:path w="3406140" h="1914525">
                  <a:moveTo>
                    <a:pt x="2609088" y="1482851"/>
                  </a:moveTo>
                  <a:lnTo>
                    <a:pt x="2535935" y="1441704"/>
                  </a:lnTo>
                  <a:lnTo>
                    <a:pt x="2549651" y="1417320"/>
                  </a:lnTo>
                  <a:lnTo>
                    <a:pt x="2622804" y="1458467"/>
                  </a:lnTo>
                  <a:lnTo>
                    <a:pt x="2609088" y="1482851"/>
                  </a:lnTo>
                  <a:close/>
                </a:path>
                <a:path w="3406140" h="1914525">
                  <a:moveTo>
                    <a:pt x="2706624" y="1537716"/>
                  </a:moveTo>
                  <a:lnTo>
                    <a:pt x="2633472" y="1496567"/>
                  </a:lnTo>
                  <a:lnTo>
                    <a:pt x="2647188" y="1472184"/>
                  </a:lnTo>
                  <a:lnTo>
                    <a:pt x="2720340" y="1513332"/>
                  </a:lnTo>
                  <a:lnTo>
                    <a:pt x="2706624" y="1537716"/>
                  </a:lnTo>
                  <a:close/>
                </a:path>
                <a:path w="3406140" h="1914525">
                  <a:moveTo>
                    <a:pt x="2804159" y="1591055"/>
                  </a:moveTo>
                  <a:lnTo>
                    <a:pt x="2731008" y="1549908"/>
                  </a:lnTo>
                  <a:lnTo>
                    <a:pt x="2744724" y="1525524"/>
                  </a:lnTo>
                  <a:lnTo>
                    <a:pt x="2817876" y="1566672"/>
                  </a:lnTo>
                  <a:lnTo>
                    <a:pt x="2804159" y="1591055"/>
                  </a:lnTo>
                  <a:close/>
                </a:path>
                <a:path w="3406140" h="1914525">
                  <a:moveTo>
                    <a:pt x="2901696" y="1645920"/>
                  </a:moveTo>
                  <a:lnTo>
                    <a:pt x="2828543" y="1604772"/>
                  </a:lnTo>
                  <a:lnTo>
                    <a:pt x="2842259" y="1580388"/>
                  </a:lnTo>
                  <a:lnTo>
                    <a:pt x="2915412" y="1621536"/>
                  </a:lnTo>
                  <a:lnTo>
                    <a:pt x="2901696" y="1645920"/>
                  </a:lnTo>
                  <a:close/>
                </a:path>
                <a:path w="3406140" h="1914525">
                  <a:moveTo>
                    <a:pt x="2999232" y="1700784"/>
                  </a:moveTo>
                  <a:lnTo>
                    <a:pt x="2926080" y="1659636"/>
                  </a:lnTo>
                  <a:lnTo>
                    <a:pt x="2939796" y="1635251"/>
                  </a:lnTo>
                  <a:lnTo>
                    <a:pt x="3012948" y="1676400"/>
                  </a:lnTo>
                  <a:lnTo>
                    <a:pt x="2999232" y="1700784"/>
                  </a:lnTo>
                  <a:close/>
                </a:path>
                <a:path w="3406140" h="1914525">
                  <a:moveTo>
                    <a:pt x="3096768" y="1755648"/>
                  </a:moveTo>
                  <a:lnTo>
                    <a:pt x="3023616" y="1714500"/>
                  </a:lnTo>
                  <a:lnTo>
                    <a:pt x="3037332" y="1690116"/>
                  </a:lnTo>
                  <a:lnTo>
                    <a:pt x="3110484" y="1731264"/>
                  </a:lnTo>
                  <a:lnTo>
                    <a:pt x="3096768" y="1755648"/>
                  </a:lnTo>
                  <a:close/>
                </a:path>
                <a:path w="3406140" h="1914525">
                  <a:moveTo>
                    <a:pt x="3194304" y="1808988"/>
                  </a:moveTo>
                  <a:lnTo>
                    <a:pt x="3121151" y="1769364"/>
                  </a:lnTo>
                  <a:lnTo>
                    <a:pt x="3134868" y="1744980"/>
                  </a:lnTo>
                  <a:lnTo>
                    <a:pt x="3208019" y="1784604"/>
                  </a:lnTo>
                  <a:lnTo>
                    <a:pt x="3194304" y="1808988"/>
                  </a:lnTo>
                  <a:close/>
                </a:path>
                <a:path w="3406140" h="1914525">
                  <a:moveTo>
                    <a:pt x="3291840" y="1863851"/>
                  </a:moveTo>
                  <a:lnTo>
                    <a:pt x="3218688" y="1822704"/>
                  </a:lnTo>
                  <a:lnTo>
                    <a:pt x="3232404" y="1798320"/>
                  </a:lnTo>
                  <a:lnTo>
                    <a:pt x="3305556" y="1839468"/>
                  </a:lnTo>
                  <a:lnTo>
                    <a:pt x="3291840" y="1863851"/>
                  </a:lnTo>
                  <a:close/>
                </a:path>
                <a:path w="3406140" h="1914525">
                  <a:moveTo>
                    <a:pt x="3405256" y="1911096"/>
                  </a:moveTo>
                  <a:lnTo>
                    <a:pt x="3375660" y="1911096"/>
                  </a:lnTo>
                  <a:lnTo>
                    <a:pt x="3389376" y="1886712"/>
                  </a:lnTo>
                  <a:lnTo>
                    <a:pt x="3344046" y="1861141"/>
                  </a:lnTo>
                  <a:lnTo>
                    <a:pt x="3320796" y="1821180"/>
                  </a:lnTo>
                  <a:lnTo>
                    <a:pt x="3316224" y="1815084"/>
                  </a:lnTo>
                  <a:lnTo>
                    <a:pt x="3319272" y="1805940"/>
                  </a:lnTo>
                  <a:lnTo>
                    <a:pt x="3325368" y="1802892"/>
                  </a:lnTo>
                  <a:lnTo>
                    <a:pt x="3332988" y="1798320"/>
                  </a:lnTo>
                  <a:lnTo>
                    <a:pt x="3340608" y="1801368"/>
                  </a:lnTo>
                  <a:lnTo>
                    <a:pt x="3345180" y="1807464"/>
                  </a:lnTo>
                  <a:lnTo>
                    <a:pt x="3405256" y="1911096"/>
                  </a:lnTo>
                  <a:close/>
                </a:path>
                <a:path w="3406140" h="1914525">
                  <a:moveTo>
                    <a:pt x="3329903" y="1885284"/>
                  </a:moveTo>
                  <a:lnTo>
                    <a:pt x="3316224" y="1877568"/>
                  </a:lnTo>
                  <a:lnTo>
                    <a:pt x="3329940" y="1853184"/>
                  </a:lnTo>
                  <a:lnTo>
                    <a:pt x="3344046" y="1861141"/>
                  </a:lnTo>
                  <a:lnTo>
                    <a:pt x="3357589" y="1884419"/>
                  </a:lnTo>
                  <a:lnTo>
                    <a:pt x="3329903" y="1885284"/>
                  </a:lnTo>
                  <a:close/>
                </a:path>
                <a:path w="3406140" h="1914525">
                  <a:moveTo>
                    <a:pt x="3357589" y="1884419"/>
                  </a:moveTo>
                  <a:lnTo>
                    <a:pt x="3344046" y="1861141"/>
                  </a:lnTo>
                  <a:lnTo>
                    <a:pt x="3383972" y="1883664"/>
                  </a:lnTo>
                  <a:lnTo>
                    <a:pt x="3381756" y="1883664"/>
                  </a:lnTo>
                  <a:lnTo>
                    <a:pt x="3357589" y="1884419"/>
                  </a:lnTo>
                  <a:close/>
                </a:path>
                <a:path w="3406140" h="1914525">
                  <a:moveTo>
                    <a:pt x="3369564" y="1905000"/>
                  </a:moveTo>
                  <a:lnTo>
                    <a:pt x="3357589" y="1884419"/>
                  </a:lnTo>
                  <a:lnTo>
                    <a:pt x="3381756" y="1883664"/>
                  </a:lnTo>
                  <a:lnTo>
                    <a:pt x="3369564" y="1905000"/>
                  </a:lnTo>
                  <a:close/>
                </a:path>
                <a:path w="3406140" h="1914525">
                  <a:moveTo>
                    <a:pt x="3379089" y="1905000"/>
                  </a:moveTo>
                  <a:lnTo>
                    <a:pt x="3369564" y="1905000"/>
                  </a:lnTo>
                  <a:lnTo>
                    <a:pt x="3381756" y="1883664"/>
                  </a:lnTo>
                  <a:lnTo>
                    <a:pt x="3383972" y="1883664"/>
                  </a:lnTo>
                  <a:lnTo>
                    <a:pt x="3389376" y="1886712"/>
                  </a:lnTo>
                  <a:lnTo>
                    <a:pt x="3379089" y="1905000"/>
                  </a:lnTo>
                  <a:close/>
                </a:path>
                <a:path w="3406140" h="1914525">
                  <a:moveTo>
                    <a:pt x="3375660" y="1911096"/>
                  </a:moveTo>
                  <a:lnTo>
                    <a:pt x="3329903" y="1885284"/>
                  </a:lnTo>
                  <a:lnTo>
                    <a:pt x="3357589" y="1884419"/>
                  </a:lnTo>
                  <a:lnTo>
                    <a:pt x="3369564" y="1905000"/>
                  </a:lnTo>
                  <a:lnTo>
                    <a:pt x="3379089" y="1905000"/>
                  </a:lnTo>
                  <a:lnTo>
                    <a:pt x="3375660" y="1911096"/>
                  </a:lnTo>
                  <a:close/>
                </a:path>
                <a:path w="3406140" h="1914525">
                  <a:moveTo>
                    <a:pt x="3285743" y="1914144"/>
                  </a:moveTo>
                  <a:lnTo>
                    <a:pt x="3278124" y="1914144"/>
                  </a:lnTo>
                  <a:lnTo>
                    <a:pt x="3272027" y="1908048"/>
                  </a:lnTo>
                  <a:lnTo>
                    <a:pt x="3270504" y="1900428"/>
                  </a:lnTo>
                  <a:lnTo>
                    <a:pt x="3270504" y="1892808"/>
                  </a:lnTo>
                  <a:lnTo>
                    <a:pt x="3276600" y="1886712"/>
                  </a:lnTo>
                  <a:lnTo>
                    <a:pt x="3284219" y="1886712"/>
                  </a:lnTo>
                  <a:lnTo>
                    <a:pt x="3329903" y="1885284"/>
                  </a:lnTo>
                  <a:lnTo>
                    <a:pt x="3375660" y="1911096"/>
                  </a:lnTo>
                  <a:lnTo>
                    <a:pt x="3405256" y="1911096"/>
                  </a:lnTo>
                  <a:lnTo>
                    <a:pt x="3406140" y="1912620"/>
                  </a:lnTo>
                  <a:lnTo>
                    <a:pt x="3285743" y="19141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bIns="0" lIns="0" rIns="0" rtlCol="0" tIns="0" wrap="square"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71018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Rectifier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Circuits</a:t>
            </a:r>
            <a:endParaRPr sz="2650"/>
          </a:p>
        </p:txBody>
      </p:sp>
      <p:pic>
        <p:nvPicPr>
          <p:cNvPr id="2097178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2939" y="1546860"/>
            <a:ext cx="8533040" cy="4904232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2"/>
          <p:cNvSpPr txBox="1"/>
          <p:nvPr/>
        </p:nvSpPr>
        <p:spPr>
          <a:xfrm>
            <a:off x="618250" y="1826771"/>
            <a:ext cx="3856990" cy="29464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Greinacher’s</a:t>
            </a:r>
            <a:r>
              <a:rPr b="1" dirty="0" sz="1750" spc="-2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voltage</a:t>
            </a:r>
            <a:r>
              <a:rPr b="1" dirty="0" sz="1750" spc="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doubler</a:t>
            </a:r>
            <a:r>
              <a:rPr b="1" dirty="0" sz="1750" spc="-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circuit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48681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13131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10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Multiplier</a:t>
            </a:r>
            <a:r>
              <a:rPr dirty="0" sz="2650" spc="1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Circuits</a:t>
            </a:r>
            <a:endParaRPr sz="2650"/>
          </a:p>
        </p:txBody>
      </p:sp>
      <p:pic>
        <p:nvPicPr>
          <p:cNvPr id="2097179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172928" y="2186626"/>
            <a:ext cx="5526688" cy="1850460"/>
          </a:xfrm>
          <a:prstGeom prst="rect"/>
        </p:spPr>
      </p:pic>
      <p:pic>
        <p:nvPicPr>
          <p:cNvPr id="2097180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996439" y="4091940"/>
            <a:ext cx="5922263" cy="2378963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2"/>
          <p:cNvSpPr txBox="1"/>
          <p:nvPr/>
        </p:nvSpPr>
        <p:spPr>
          <a:xfrm>
            <a:off x="581682" y="1647549"/>
            <a:ext cx="8514080" cy="1232535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indent="-381000" marL="431800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algn="l" pos="431165"/>
                <a:tab algn="l" pos="431800"/>
              </a:tabLst>
            </a:pPr>
            <a:r>
              <a:rPr dirty="0" sz="1750" spc="5">
                <a:latin typeface="Microsoft Sans Serif"/>
                <a:cs typeface="Microsoft Sans Serif"/>
              </a:rPr>
              <a:t>When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5">
                <a:latin typeface="Microsoft Sans Serif"/>
                <a:cs typeface="Microsoft Sans Serif"/>
              </a:rPr>
              <a:t>≠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110">
                <a:latin typeface="Microsoft Sans Serif"/>
                <a:cs typeface="Microsoft Sans Serif"/>
              </a:rPr>
              <a:t>∞,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V</a:t>
            </a:r>
            <a:r>
              <a:rPr baseline="-21739" dirty="0" sz="1725" spc="-22">
                <a:latin typeface="Microsoft Sans Serif"/>
                <a:cs typeface="Microsoft Sans Serif"/>
              </a:rPr>
              <a:t>out</a:t>
            </a:r>
            <a:r>
              <a:rPr baseline="-21739" dirty="0" sz="1725" spc="24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will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less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2</a:t>
            </a:r>
            <a:r>
              <a:rPr dirty="0" sz="1750" spc="15">
                <a:latin typeface="Microsoft Sans Serif"/>
                <a:cs typeface="Microsoft Sans Serif"/>
              </a:rPr>
              <a:t> V</a:t>
            </a:r>
            <a:r>
              <a:rPr baseline="-21739" dirty="0" sz="1725" spc="22">
                <a:latin typeface="Microsoft Sans Serif"/>
                <a:cs typeface="Microsoft Sans Serif"/>
              </a:rPr>
              <a:t>max</a:t>
            </a:r>
            <a:r>
              <a:rPr baseline="-21739" dirty="0" sz="1725" spc="232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due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following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reasons: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8064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806450"/>
                <a:tab algn="l" pos="807085"/>
              </a:tabLst>
            </a:pPr>
            <a:r>
              <a:rPr dirty="0" sz="1750">
                <a:latin typeface="Microsoft Sans Serif"/>
                <a:cs typeface="Microsoft Sans Serif"/>
              </a:rPr>
              <a:t>During</a:t>
            </a:r>
            <a:r>
              <a:rPr dirty="0" sz="1750" spc="5">
                <a:latin typeface="Microsoft Sans Serif"/>
                <a:cs typeface="Microsoft Sans Serif"/>
              </a:rPr>
              <a:t> 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non-conduction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period, </a:t>
            </a:r>
            <a:r>
              <a:rPr dirty="0" sz="1750" spc="5">
                <a:latin typeface="Microsoft Sans Serif"/>
                <a:cs typeface="Microsoft Sans Serif"/>
              </a:rPr>
              <a:t>C</a:t>
            </a:r>
            <a:r>
              <a:rPr baseline="-21739" dirty="0" sz="1725" spc="7">
                <a:latin typeface="Microsoft Sans Serif"/>
                <a:cs typeface="Microsoft Sans Serif"/>
              </a:rPr>
              <a:t>2</a:t>
            </a:r>
            <a:r>
              <a:rPr baseline="-21739" dirty="0" sz="1725" spc="27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supplies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load current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8064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806450"/>
                <a:tab algn="l" pos="807085"/>
              </a:tabLst>
            </a:pPr>
            <a:r>
              <a:rPr dirty="0" sz="1750">
                <a:latin typeface="Microsoft Sans Serif"/>
                <a:cs typeface="Microsoft Sans Serif"/>
              </a:rPr>
              <a:t>During </a:t>
            </a:r>
            <a:r>
              <a:rPr dirty="0" sz="1750" spc="10">
                <a:latin typeface="Microsoft Sans Serif"/>
                <a:cs typeface="Microsoft Sans Serif"/>
              </a:rPr>
              <a:t>each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cycle,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C</a:t>
            </a:r>
            <a:r>
              <a:rPr baseline="-21739" dirty="0" sz="1725" spc="15">
                <a:latin typeface="Microsoft Sans Serif"/>
                <a:cs typeface="Microsoft Sans Serif"/>
              </a:rPr>
              <a:t>1</a:t>
            </a:r>
            <a:r>
              <a:rPr baseline="-21739" dirty="0" sz="1725" spc="254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replenishes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5">
                <a:latin typeface="Microsoft Sans Serif"/>
                <a:cs typeface="Microsoft Sans Serif"/>
              </a:rPr>
              <a:t> charge </a:t>
            </a:r>
            <a:r>
              <a:rPr dirty="0" sz="1750">
                <a:latin typeface="Microsoft Sans Serif"/>
                <a:cs typeface="Microsoft Sans Serif"/>
              </a:rPr>
              <a:t>lost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by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</a:t>
            </a:r>
            <a:r>
              <a:rPr baseline="-21739" dirty="0" sz="1725" spc="7">
                <a:latin typeface="Microsoft Sans Serif"/>
                <a:cs typeface="Microsoft Sans Serif"/>
              </a:rPr>
              <a:t>2</a:t>
            </a:r>
            <a:r>
              <a:rPr baseline="-21739" dirty="0" sz="1725" spc="27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supplying</a:t>
            </a:r>
            <a:r>
              <a:rPr dirty="0" sz="1750" spc="5">
                <a:latin typeface="Microsoft Sans Serif"/>
                <a:cs typeface="Microsoft Sans Serif"/>
              </a:rPr>
              <a:t> 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load.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8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13131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10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Multiplier</a:t>
            </a:r>
            <a:r>
              <a:rPr dirty="0" sz="2650" spc="1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Circuits</a:t>
            </a:r>
            <a:endParaRPr sz="2650"/>
          </a:p>
        </p:txBody>
      </p:sp>
      <p:pic>
        <p:nvPicPr>
          <p:cNvPr id="2097181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077211" y="2901696"/>
            <a:ext cx="5469635" cy="3566159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2"/>
          <p:cNvSpPr txBox="1"/>
          <p:nvPr/>
        </p:nvSpPr>
        <p:spPr>
          <a:xfrm>
            <a:off x="618250" y="1826771"/>
            <a:ext cx="4410710" cy="29464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Cockroft-Walton</a:t>
            </a:r>
            <a:r>
              <a:rPr b="1" dirty="0" sz="1750" spc="-4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voltage</a:t>
            </a:r>
            <a:r>
              <a:rPr b="1" dirty="0" sz="1750" spc="-1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multiplier</a:t>
            </a:r>
            <a:r>
              <a:rPr b="1" dirty="0" sz="1750" spc="-2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circuit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48685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95148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Cascaded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Circuits</a:t>
            </a:r>
            <a:endParaRPr sz="2650"/>
          </a:p>
        </p:txBody>
      </p:sp>
      <p:grpSp>
        <p:nvGrpSpPr>
          <p:cNvPr id="73" name="object 4"/>
          <p:cNvGrpSpPr/>
          <p:nvPr/>
        </p:nvGrpSpPr>
        <p:grpSpPr>
          <a:xfrm>
            <a:off x="3414914" y="2368296"/>
            <a:ext cx="6644005" cy="4006215"/>
            <a:chOff x="3414914" y="2368296"/>
            <a:chExt cx="6644005" cy="4006215"/>
          </a:xfrm>
        </p:grpSpPr>
        <p:pic>
          <p:nvPicPr>
            <p:cNvPr id="209718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3414914" y="2368296"/>
              <a:ext cx="3640702" cy="4005602"/>
            </a:xfrm>
            <a:prstGeom prst="rect"/>
          </p:spPr>
        </p:pic>
        <p:pic>
          <p:nvPicPr>
            <p:cNvPr id="2097183" name="object 6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7021067" y="2368296"/>
              <a:ext cx="3037332" cy="3605783"/>
            </a:xfrm>
            <a:prstGeom prst="rect"/>
          </p:spPr>
        </p:pic>
        <p:sp>
          <p:nvSpPr>
            <p:cNvPr id="1048686" name="object 7"/>
            <p:cNvSpPr/>
            <p:nvPr/>
          </p:nvSpPr>
          <p:spPr>
            <a:xfrm>
              <a:off x="5989319" y="5448300"/>
              <a:ext cx="1031875" cy="0"/>
            </a:xfrm>
            <a:custGeom>
              <a:avLst/>
              <a:ahLst/>
              <a:rect l="l" t="t" r="r" b="b"/>
              <a:pathLst>
                <a:path w="1031875" h="0">
                  <a:moveTo>
                    <a:pt x="0" y="0"/>
                  </a:moveTo>
                  <a:lnTo>
                    <a:pt x="1031748" y="0"/>
                  </a:lnTo>
                </a:path>
              </a:pathLst>
            </a:custGeom>
            <a:ln w="27432">
              <a:solidFill>
                <a:srgbClr val="009A3A"/>
              </a:solidFill>
              <a:prstDash val="sysDash"/>
            </a:ln>
          </p:spPr>
          <p:txBody>
            <a:bodyPr bIns="0" lIns="0" rIns="0" rtlCol="0" tIns="0" wrap="square"/>
            <a:p/>
          </p:txBody>
        </p:sp>
        <p:sp>
          <p:nvSpPr>
            <p:cNvPr id="1048687" name="object 8"/>
            <p:cNvSpPr/>
            <p:nvPr/>
          </p:nvSpPr>
          <p:spPr>
            <a:xfrm>
              <a:off x="5989319" y="4504943"/>
              <a:ext cx="1031875" cy="0"/>
            </a:xfrm>
            <a:custGeom>
              <a:avLst/>
              <a:ahLst/>
              <a:rect l="l" t="t" r="r" b="b"/>
              <a:pathLst>
                <a:path w="1031875" h="0">
                  <a:moveTo>
                    <a:pt x="0" y="0"/>
                  </a:moveTo>
                  <a:lnTo>
                    <a:pt x="1031748" y="0"/>
                  </a:lnTo>
                </a:path>
              </a:pathLst>
            </a:custGeom>
            <a:ln w="27432">
              <a:solidFill>
                <a:srgbClr val="0064BC"/>
              </a:solidFill>
              <a:prstDash val="sysDash"/>
            </a:ln>
          </p:spPr>
          <p:txBody>
            <a:bodyPr bIns="0" lIns="0" rIns="0" rtlCol="0" tIns="0" wrap="square"/>
            <a:p/>
          </p:txBody>
        </p:sp>
        <p:sp>
          <p:nvSpPr>
            <p:cNvPr id="1048688" name="object 9"/>
            <p:cNvSpPr/>
            <p:nvPr/>
          </p:nvSpPr>
          <p:spPr>
            <a:xfrm>
              <a:off x="5989307" y="3549408"/>
              <a:ext cx="1031875" cy="29209"/>
            </a:xfrm>
            <a:custGeom>
              <a:avLst/>
              <a:ahLst/>
              <a:rect l="l" t="t" r="r" b="b"/>
              <a:pathLst>
                <a:path w="1031875" h="29210">
                  <a:moveTo>
                    <a:pt x="83820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83820" y="28956"/>
                  </a:lnTo>
                  <a:lnTo>
                    <a:pt x="83820" y="0"/>
                  </a:lnTo>
                  <a:close/>
                </a:path>
                <a:path w="1031875" h="29210">
                  <a:moveTo>
                    <a:pt x="195072" y="0"/>
                  </a:moveTo>
                  <a:lnTo>
                    <a:pt x="111252" y="0"/>
                  </a:lnTo>
                  <a:lnTo>
                    <a:pt x="111252" y="28956"/>
                  </a:lnTo>
                  <a:lnTo>
                    <a:pt x="195072" y="28956"/>
                  </a:lnTo>
                  <a:lnTo>
                    <a:pt x="195072" y="0"/>
                  </a:lnTo>
                  <a:close/>
                </a:path>
                <a:path w="1031875" h="29210">
                  <a:moveTo>
                    <a:pt x="306324" y="0"/>
                  </a:moveTo>
                  <a:lnTo>
                    <a:pt x="222504" y="0"/>
                  </a:lnTo>
                  <a:lnTo>
                    <a:pt x="222504" y="28956"/>
                  </a:lnTo>
                  <a:lnTo>
                    <a:pt x="306324" y="28956"/>
                  </a:lnTo>
                  <a:lnTo>
                    <a:pt x="306324" y="0"/>
                  </a:lnTo>
                  <a:close/>
                </a:path>
                <a:path w="1031875" h="29210">
                  <a:moveTo>
                    <a:pt x="419100" y="0"/>
                  </a:moveTo>
                  <a:lnTo>
                    <a:pt x="335280" y="0"/>
                  </a:lnTo>
                  <a:lnTo>
                    <a:pt x="335280" y="28956"/>
                  </a:lnTo>
                  <a:lnTo>
                    <a:pt x="419100" y="28956"/>
                  </a:lnTo>
                  <a:lnTo>
                    <a:pt x="419100" y="0"/>
                  </a:lnTo>
                  <a:close/>
                </a:path>
                <a:path w="1031875" h="29210">
                  <a:moveTo>
                    <a:pt x="530352" y="0"/>
                  </a:moveTo>
                  <a:lnTo>
                    <a:pt x="446532" y="0"/>
                  </a:lnTo>
                  <a:lnTo>
                    <a:pt x="446532" y="28956"/>
                  </a:lnTo>
                  <a:lnTo>
                    <a:pt x="530352" y="28956"/>
                  </a:lnTo>
                  <a:lnTo>
                    <a:pt x="530352" y="0"/>
                  </a:lnTo>
                  <a:close/>
                </a:path>
                <a:path w="1031875" h="29210">
                  <a:moveTo>
                    <a:pt x="641604" y="0"/>
                  </a:moveTo>
                  <a:lnTo>
                    <a:pt x="557784" y="0"/>
                  </a:lnTo>
                  <a:lnTo>
                    <a:pt x="557784" y="28956"/>
                  </a:lnTo>
                  <a:lnTo>
                    <a:pt x="641604" y="28956"/>
                  </a:lnTo>
                  <a:lnTo>
                    <a:pt x="641604" y="0"/>
                  </a:lnTo>
                  <a:close/>
                </a:path>
                <a:path w="1031875" h="29210">
                  <a:moveTo>
                    <a:pt x="754380" y="0"/>
                  </a:moveTo>
                  <a:lnTo>
                    <a:pt x="670560" y="0"/>
                  </a:lnTo>
                  <a:lnTo>
                    <a:pt x="670560" y="28956"/>
                  </a:lnTo>
                  <a:lnTo>
                    <a:pt x="754380" y="28956"/>
                  </a:lnTo>
                  <a:lnTo>
                    <a:pt x="754380" y="0"/>
                  </a:lnTo>
                  <a:close/>
                </a:path>
                <a:path w="1031875" h="29210">
                  <a:moveTo>
                    <a:pt x="865632" y="0"/>
                  </a:moveTo>
                  <a:lnTo>
                    <a:pt x="781812" y="0"/>
                  </a:lnTo>
                  <a:lnTo>
                    <a:pt x="781812" y="28956"/>
                  </a:lnTo>
                  <a:lnTo>
                    <a:pt x="865632" y="28956"/>
                  </a:lnTo>
                  <a:lnTo>
                    <a:pt x="865632" y="0"/>
                  </a:lnTo>
                  <a:close/>
                </a:path>
                <a:path w="1031875" h="29210">
                  <a:moveTo>
                    <a:pt x="976884" y="0"/>
                  </a:moveTo>
                  <a:lnTo>
                    <a:pt x="893064" y="0"/>
                  </a:lnTo>
                  <a:lnTo>
                    <a:pt x="893064" y="28956"/>
                  </a:lnTo>
                  <a:lnTo>
                    <a:pt x="976884" y="28956"/>
                  </a:lnTo>
                  <a:lnTo>
                    <a:pt x="976884" y="0"/>
                  </a:lnTo>
                  <a:close/>
                </a:path>
                <a:path w="1031875" h="29210">
                  <a:moveTo>
                    <a:pt x="1031748" y="0"/>
                  </a:moveTo>
                  <a:lnTo>
                    <a:pt x="1005840" y="0"/>
                  </a:lnTo>
                  <a:lnTo>
                    <a:pt x="1005840" y="28956"/>
                  </a:lnTo>
                  <a:lnTo>
                    <a:pt x="1031748" y="28956"/>
                  </a:lnTo>
                  <a:lnTo>
                    <a:pt x="103174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9" name="object 10"/>
            <p:cNvSpPr/>
            <p:nvPr/>
          </p:nvSpPr>
          <p:spPr>
            <a:xfrm>
              <a:off x="5989319" y="2621280"/>
              <a:ext cx="1031875" cy="0"/>
            </a:xfrm>
            <a:custGeom>
              <a:avLst/>
              <a:ahLst/>
              <a:rect l="l" t="t" r="r" b="b"/>
              <a:pathLst>
                <a:path w="1031875" h="0">
                  <a:moveTo>
                    <a:pt x="0" y="0"/>
                  </a:moveTo>
                  <a:lnTo>
                    <a:pt x="1031748" y="0"/>
                  </a:lnTo>
                </a:path>
              </a:pathLst>
            </a:custGeom>
            <a:ln w="27432">
              <a:solidFill>
                <a:srgbClr val="FFAF66"/>
              </a:solidFill>
              <a:prstDash val="sysDash"/>
            </a:ln>
          </p:spPr>
          <p:txBody>
            <a:bodyPr bIns="0" lIns="0" rIns="0" rtlCol="0" tIns="0" wrap="square"/>
            <a:p/>
          </p:txBody>
        </p:sp>
      </p:grpSp>
      <p:pic>
        <p:nvPicPr>
          <p:cNvPr id="2097184" name="object 11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115823" y="4888992"/>
            <a:ext cx="2475246" cy="1520164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11779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5">
                <a:solidFill>
                  <a:srgbClr val="0064BC"/>
                </a:solidFill>
              </a:rPr>
              <a:t>O</a:t>
            </a:r>
            <a:r>
              <a:rPr dirty="0" sz="2650" spc="-15">
                <a:solidFill>
                  <a:srgbClr val="0064BC"/>
                </a:solidFill>
              </a:rPr>
              <a:t>u</a:t>
            </a:r>
            <a:r>
              <a:rPr dirty="0" sz="2650" spc="-15">
                <a:solidFill>
                  <a:srgbClr val="0064BC"/>
                </a:solidFill>
              </a:rPr>
              <a:t>t</a:t>
            </a:r>
            <a:r>
              <a:rPr dirty="0" sz="2650">
                <a:solidFill>
                  <a:srgbClr val="0064BC"/>
                </a:solidFill>
              </a:rPr>
              <a:t>l</a:t>
            </a:r>
            <a:r>
              <a:rPr dirty="0" sz="2650" spc="-30">
                <a:solidFill>
                  <a:srgbClr val="0064BC"/>
                </a:solidFill>
              </a:rPr>
              <a:t>i</a:t>
            </a:r>
            <a:r>
              <a:rPr dirty="0" sz="2650" spc="-15">
                <a:solidFill>
                  <a:srgbClr val="0064BC"/>
                </a:solidFill>
              </a:rPr>
              <a:t>n</a:t>
            </a:r>
            <a:r>
              <a:rPr dirty="0" sz="2650" spc="-10">
                <a:solidFill>
                  <a:srgbClr val="0064BC"/>
                </a:solidFill>
              </a:rPr>
              <a:t>e</a:t>
            </a:r>
            <a:endParaRPr sz="2650"/>
          </a:p>
        </p:txBody>
      </p:sp>
      <p:sp>
        <p:nvSpPr>
          <p:cNvPr id="1048594" name="object 4"/>
          <p:cNvSpPr txBox="1"/>
          <p:nvPr/>
        </p:nvSpPr>
        <p:spPr>
          <a:xfrm>
            <a:off x="8884422" y="6939382"/>
            <a:ext cx="499109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2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1048595" name="object 3"/>
          <p:cNvSpPr txBox="1"/>
          <p:nvPr/>
        </p:nvSpPr>
        <p:spPr>
          <a:xfrm>
            <a:off x="618279" y="1741372"/>
            <a:ext cx="4592320" cy="2797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1950" spc="10">
                <a:solidFill>
                  <a:srgbClr val="0070BF"/>
                </a:solidFill>
                <a:latin typeface="Arial"/>
                <a:cs typeface="Arial"/>
              </a:rPr>
              <a:t>Generation</a:t>
            </a:r>
            <a:r>
              <a:rPr b="1" dirty="0" sz="1950" spc="-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950" spc="10">
                <a:solidFill>
                  <a:srgbClr val="0070BF"/>
                </a:solidFill>
                <a:latin typeface="Arial"/>
                <a:cs typeface="Arial"/>
              </a:rPr>
              <a:t>of</a:t>
            </a:r>
            <a:r>
              <a:rPr b="1" dirty="0" sz="1950" spc="-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950" spc="10">
                <a:solidFill>
                  <a:srgbClr val="0070BF"/>
                </a:solidFill>
                <a:latin typeface="Arial"/>
                <a:cs typeface="Arial"/>
              </a:rPr>
              <a:t>High</a:t>
            </a:r>
            <a:r>
              <a:rPr b="1" dirty="0" sz="195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950" spc="-5">
                <a:solidFill>
                  <a:srgbClr val="0070BF"/>
                </a:solidFill>
                <a:latin typeface="Arial"/>
                <a:cs typeface="Arial"/>
              </a:rPr>
              <a:t>Voltages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Arial"/>
              <a:cs typeface="Arial"/>
            </a:endParaRPr>
          </a:p>
          <a:p>
            <a:pPr indent="-384810" marL="780415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algn="l" pos="780415"/>
                <a:tab algn="l" pos="781050"/>
              </a:tabLst>
            </a:pPr>
            <a:r>
              <a:rPr b="1" dirty="0" sz="1950" spc="10">
                <a:latin typeface="Arial"/>
                <a:cs typeface="Arial"/>
              </a:rPr>
              <a:t>Generation</a:t>
            </a:r>
            <a:r>
              <a:rPr b="1" dirty="0" sz="1950" spc="-10">
                <a:latin typeface="Arial"/>
                <a:cs typeface="Arial"/>
              </a:rPr>
              <a:t> </a:t>
            </a:r>
            <a:r>
              <a:rPr b="1" dirty="0" sz="1950" spc="10">
                <a:latin typeface="Arial"/>
                <a:cs typeface="Arial"/>
              </a:rPr>
              <a:t>of</a:t>
            </a:r>
            <a:r>
              <a:rPr b="1" dirty="0" sz="1950" spc="-10">
                <a:latin typeface="Arial"/>
                <a:cs typeface="Arial"/>
              </a:rPr>
              <a:t> </a:t>
            </a:r>
            <a:r>
              <a:rPr b="1" dirty="0" sz="1950" spc="10">
                <a:latin typeface="Arial"/>
                <a:cs typeface="Arial"/>
              </a:rPr>
              <a:t>High</a:t>
            </a:r>
            <a:r>
              <a:rPr b="1" dirty="0" sz="1950" spc="-5">
                <a:latin typeface="Arial"/>
                <a:cs typeface="Arial"/>
              </a:rPr>
              <a:t> Voltages</a:t>
            </a:r>
            <a:endParaRPr sz="1950">
              <a:latin typeface="Arial"/>
              <a:cs typeface="Arial"/>
            </a:endParaRPr>
          </a:p>
          <a:p>
            <a:pPr indent="-384810" marL="780415">
              <a:lnSpc>
                <a:spcPct val="100000"/>
              </a:lnSpc>
              <a:spcBef>
                <a:spcPts val="1225"/>
              </a:spcBef>
              <a:buClr>
                <a:srgbClr val="0070BF"/>
              </a:buClr>
              <a:buFont typeface="Microsoft Sans Serif"/>
              <a:buChar char="•"/>
              <a:tabLst>
                <a:tab algn="l" pos="780415"/>
                <a:tab algn="l" pos="781050"/>
              </a:tabLst>
            </a:pPr>
            <a:r>
              <a:rPr b="1" dirty="0" sz="1950" spc="10">
                <a:latin typeface="Arial"/>
                <a:cs typeface="Arial"/>
              </a:rPr>
              <a:t>Generation</a:t>
            </a:r>
            <a:r>
              <a:rPr b="1" dirty="0" sz="1950" spc="5">
                <a:latin typeface="Arial"/>
                <a:cs typeface="Arial"/>
              </a:rPr>
              <a:t> </a:t>
            </a:r>
            <a:r>
              <a:rPr b="1" dirty="0" sz="1950" spc="10">
                <a:latin typeface="Arial"/>
                <a:cs typeface="Arial"/>
              </a:rPr>
              <a:t>of</a:t>
            </a:r>
            <a:r>
              <a:rPr b="1" dirty="0" sz="1950">
                <a:latin typeface="Arial"/>
                <a:cs typeface="Arial"/>
              </a:rPr>
              <a:t> </a:t>
            </a:r>
            <a:r>
              <a:rPr b="1" dirty="0" sz="1950" spc="10">
                <a:latin typeface="Arial"/>
                <a:cs typeface="Arial"/>
              </a:rPr>
              <a:t>High</a:t>
            </a:r>
            <a:r>
              <a:rPr b="1" dirty="0" sz="1950" spc="5">
                <a:latin typeface="Arial"/>
                <a:cs typeface="Arial"/>
              </a:rPr>
              <a:t> </a:t>
            </a:r>
            <a:r>
              <a:rPr b="1" dirty="0" sz="1950" spc="15">
                <a:latin typeface="Arial"/>
                <a:cs typeface="Arial"/>
              </a:rPr>
              <a:t>DC</a:t>
            </a:r>
            <a:r>
              <a:rPr b="1" dirty="0" sz="1950">
                <a:latin typeface="Arial"/>
                <a:cs typeface="Arial"/>
              </a:rPr>
              <a:t> </a:t>
            </a:r>
            <a:r>
              <a:rPr b="1" dirty="0" sz="1950" spc="-5">
                <a:latin typeface="Arial"/>
                <a:cs typeface="Arial"/>
              </a:rPr>
              <a:t>Voltages</a:t>
            </a:r>
            <a:endParaRPr sz="1950">
              <a:latin typeface="Arial"/>
              <a:cs typeface="Arial"/>
            </a:endParaRPr>
          </a:p>
          <a:p>
            <a:pPr indent="-384810" lvl="1" marL="1153795">
              <a:lnSpc>
                <a:spcPct val="100000"/>
              </a:lnSpc>
              <a:spcBef>
                <a:spcPts val="1220"/>
              </a:spcBef>
              <a:buClr>
                <a:srgbClr val="0070BF"/>
              </a:buClr>
              <a:buFont typeface="Microsoft Sans Serif"/>
              <a:buChar char="-"/>
              <a:tabLst>
                <a:tab algn="l" pos="1153795"/>
                <a:tab algn="l" pos="1154430"/>
              </a:tabLst>
            </a:pPr>
            <a:r>
              <a:rPr b="1" dirty="0" sz="1950" spc="10">
                <a:latin typeface="Arial"/>
                <a:cs typeface="Arial"/>
              </a:rPr>
              <a:t>Rectifier</a:t>
            </a:r>
            <a:r>
              <a:rPr b="1" dirty="0" sz="1950" spc="-40">
                <a:latin typeface="Arial"/>
                <a:cs typeface="Arial"/>
              </a:rPr>
              <a:t> </a:t>
            </a:r>
            <a:r>
              <a:rPr b="1" dirty="0" sz="1950" spc="10">
                <a:latin typeface="Arial"/>
                <a:cs typeface="Arial"/>
              </a:rPr>
              <a:t>Circuits</a:t>
            </a:r>
            <a:endParaRPr sz="1950">
              <a:latin typeface="Arial"/>
              <a:cs typeface="Arial"/>
            </a:endParaRPr>
          </a:p>
          <a:p>
            <a:pPr indent="-384810" lvl="1" marL="1153795">
              <a:lnSpc>
                <a:spcPct val="100000"/>
              </a:lnSpc>
              <a:spcBef>
                <a:spcPts val="1225"/>
              </a:spcBef>
              <a:buClr>
                <a:srgbClr val="0070BF"/>
              </a:buClr>
              <a:buFont typeface="Microsoft Sans Serif"/>
              <a:buChar char="-"/>
              <a:tabLst>
                <a:tab algn="l" pos="1153795"/>
                <a:tab algn="l" pos="1154430"/>
              </a:tabLst>
            </a:pPr>
            <a:r>
              <a:rPr b="1" dirty="0" sz="1950" spc="15">
                <a:latin typeface="Arial"/>
                <a:cs typeface="Arial"/>
              </a:rPr>
              <a:t>Cascaded</a:t>
            </a:r>
            <a:r>
              <a:rPr b="1" dirty="0" sz="1950" spc="-40">
                <a:latin typeface="Arial"/>
                <a:cs typeface="Arial"/>
              </a:rPr>
              <a:t> </a:t>
            </a:r>
            <a:r>
              <a:rPr b="1" dirty="0" sz="1950" spc="10">
                <a:latin typeface="Arial"/>
                <a:cs typeface="Arial"/>
              </a:rPr>
              <a:t>Circuits</a:t>
            </a:r>
            <a:endParaRPr sz="1950">
              <a:latin typeface="Arial"/>
              <a:cs typeface="Arial"/>
            </a:endParaRPr>
          </a:p>
          <a:p>
            <a:pPr indent="-384810" lvl="1" marL="1153795">
              <a:lnSpc>
                <a:spcPct val="100000"/>
              </a:lnSpc>
              <a:spcBef>
                <a:spcPts val="1225"/>
              </a:spcBef>
              <a:buClr>
                <a:srgbClr val="0070BF"/>
              </a:buClr>
              <a:buFont typeface="Microsoft Sans Serif"/>
              <a:buChar char="-"/>
              <a:tabLst>
                <a:tab algn="l" pos="1153795"/>
                <a:tab algn="l" pos="1154430"/>
              </a:tabLst>
            </a:pPr>
            <a:r>
              <a:rPr b="1" dirty="0" sz="1950" spc="10">
                <a:latin typeface="Arial"/>
                <a:cs typeface="Arial"/>
              </a:rPr>
              <a:t>Electrostatic</a:t>
            </a:r>
            <a:r>
              <a:rPr b="1" dirty="0" sz="1950" spc="-25">
                <a:latin typeface="Arial"/>
                <a:cs typeface="Arial"/>
              </a:rPr>
              <a:t> </a:t>
            </a:r>
            <a:r>
              <a:rPr b="1" dirty="0" sz="1950" spc="10">
                <a:latin typeface="Arial"/>
                <a:cs typeface="Arial"/>
              </a:rPr>
              <a:t>Generators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95148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Cascaded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Circuits</a:t>
            </a:r>
            <a:endParaRPr sz="2650"/>
          </a:p>
        </p:txBody>
      </p:sp>
      <p:pic>
        <p:nvPicPr>
          <p:cNvPr id="2097185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764" y="1626108"/>
            <a:ext cx="10041636" cy="6016751"/>
          </a:xfrm>
          <a:prstGeom prst="rect"/>
        </p:spPr>
      </p:pic>
      <p:sp>
        <p:nvSpPr>
          <p:cNvPr id="1048691" name="object 4"/>
          <p:cNvSpPr txBox="1"/>
          <p:nvPr/>
        </p:nvSpPr>
        <p:spPr>
          <a:xfrm>
            <a:off x="8884422" y="6939382"/>
            <a:ext cx="5524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1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b="1" dirty="0" sz="1100" spc="-3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object 2"/>
          <p:cNvSpPr txBox="1"/>
          <p:nvPr/>
        </p:nvSpPr>
        <p:spPr>
          <a:xfrm>
            <a:off x="556282" y="1693273"/>
            <a:ext cx="8952865" cy="4048760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indent="-382905" marL="458470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number</a:t>
            </a:r>
            <a:r>
              <a:rPr dirty="0" sz="1750" spc="1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1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stages</a:t>
            </a:r>
            <a:r>
              <a:rPr dirty="0" sz="1750" spc="1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</a:t>
            </a:r>
            <a:r>
              <a:rPr dirty="0" sz="1750" spc="1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has</a:t>
            </a:r>
            <a:r>
              <a:rPr dirty="0" sz="1750" spc="15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4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large</a:t>
            </a:r>
            <a:r>
              <a:rPr dirty="0" sz="1750" spc="1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effect</a:t>
            </a:r>
            <a:r>
              <a:rPr dirty="0" sz="1750" spc="16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on</a:t>
            </a:r>
            <a:r>
              <a:rPr dirty="0" sz="1750" spc="1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</a:t>
            </a:r>
            <a:r>
              <a:rPr dirty="0" sz="1750" spc="1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drop</a:t>
            </a:r>
            <a:r>
              <a:rPr dirty="0" sz="1750" spc="145">
                <a:latin typeface="Microsoft Sans Serif"/>
                <a:cs typeface="Microsoft Sans Serif"/>
              </a:rPr>
              <a:t> </a:t>
            </a:r>
            <a:r>
              <a:rPr b="1" dirty="0" sz="1750" i="1" spc="5">
                <a:solidFill>
                  <a:srgbClr val="0070BF"/>
                </a:solidFill>
                <a:latin typeface="Arial"/>
                <a:cs typeface="Arial"/>
              </a:rPr>
              <a:t>ΔV</a:t>
            </a:r>
            <a:r>
              <a:rPr b="1" dirty="0" sz="1750" i="1" spc="13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and</a:t>
            </a:r>
            <a:r>
              <a:rPr dirty="0" sz="1750" spc="16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ripple</a:t>
            </a:r>
            <a:r>
              <a:rPr dirty="0" sz="1750" spc="1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amplitude</a:t>
            </a:r>
            <a:endParaRPr sz="1750">
              <a:latin typeface="Microsoft Sans Serif"/>
              <a:cs typeface="Microsoft Sans Serif"/>
            </a:endParaRPr>
          </a:p>
          <a:p>
            <a:pPr marL="458470">
              <a:lnSpc>
                <a:spcPct val="100000"/>
              </a:lnSpc>
              <a:spcBef>
                <a:spcPts val="1065"/>
              </a:spcBef>
            </a:pPr>
            <a:r>
              <a:rPr b="1" dirty="0" sz="1750" i="1" spc="5">
                <a:solidFill>
                  <a:srgbClr val="0070BF"/>
                </a:solidFill>
                <a:latin typeface="Arial"/>
                <a:cs typeface="Arial"/>
              </a:rPr>
              <a:t>δV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 indent="-382905" marL="458470" marR="812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Let</a:t>
            </a:r>
            <a:r>
              <a:rPr dirty="0" sz="1750" spc="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q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7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7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charge</a:t>
            </a:r>
            <a:r>
              <a:rPr dirty="0" sz="1750" spc="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transferred</a:t>
            </a:r>
            <a:r>
              <a:rPr dirty="0" sz="1750" spc="7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from</a:t>
            </a:r>
            <a:r>
              <a:rPr dirty="0" sz="1750" spc="6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</a:t>
            </a:r>
            <a:r>
              <a:rPr baseline="-21739" dirty="0" sz="1725" spc="7">
                <a:latin typeface="Microsoft Sans Serif"/>
                <a:cs typeface="Microsoft Sans Serif"/>
              </a:rPr>
              <a:t>2n</a:t>
            </a:r>
            <a:r>
              <a:rPr baseline="-21739" dirty="0" sz="1725" spc="337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7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load</a:t>
            </a:r>
            <a:r>
              <a:rPr dirty="0" sz="1750" spc="7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per</a:t>
            </a:r>
            <a:r>
              <a:rPr dirty="0" sz="1750" spc="6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cycle</a:t>
            </a:r>
            <a:r>
              <a:rPr dirty="0" sz="1750" spc="7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7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ripple</a:t>
            </a:r>
            <a:r>
              <a:rPr dirty="0" sz="1750" spc="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</a:t>
            </a:r>
            <a:r>
              <a:rPr dirty="0" sz="1750" spc="7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at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capacitor </a:t>
            </a:r>
            <a:r>
              <a:rPr dirty="0" sz="1750" spc="5">
                <a:latin typeface="Microsoft Sans Serif"/>
                <a:cs typeface="Microsoft Sans Serif"/>
              </a:rPr>
              <a:t>C</a:t>
            </a:r>
            <a:r>
              <a:rPr baseline="-21739" dirty="0" sz="1725" spc="7">
                <a:latin typeface="Microsoft Sans Serif"/>
                <a:cs typeface="Microsoft Sans Serif"/>
              </a:rPr>
              <a:t>2n</a:t>
            </a:r>
            <a:r>
              <a:rPr dirty="0" sz="1750" spc="5">
                <a:latin typeface="Microsoft Sans Serif"/>
                <a:cs typeface="Microsoft Sans Serif"/>
              </a:rPr>
              <a:t>: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</a:pPr>
            <a:endParaRPr sz="2800">
              <a:latin typeface="Microsoft Sans Serif"/>
              <a:cs typeface="Microsoft Sans Serif"/>
            </a:endParaRPr>
          </a:p>
          <a:p>
            <a:pPr indent="-382905" marL="458470" marR="8064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-15">
                <a:latin typeface="Microsoft Sans Serif"/>
                <a:cs typeface="Microsoft Sans Serif"/>
              </a:rPr>
              <a:t>Simultaneously,</a:t>
            </a:r>
            <a:r>
              <a:rPr dirty="0" sz="1750" spc="28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</a:t>
            </a:r>
            <a:r>
              <a:rPr baseline="-21739" dirty="0" sz="1725">
                <a:latin typeface="Microsoft Sans Serif"/>
                <a:cs typeface="Microsoft Sans Serif"/>
              </a:rPr>
              <a:t>2n-2</a:t>
            </a:r>
            <a:r>
              <a:rPr baseline="-21739" dirty="0" sz="1725" spc="179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transfers</a:t>
            </a:r>
            <a:r>
              <a:rPr dirty="0" sz="1750" spc="2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7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charge</a:t>
            </a:r>
            <a:r>
              <a:rPr dirty="0" sz="1750" spc="2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q</a:t>
            </a:r>
            <a:r>
              <a:rPr dirty="0" sz="1750" spc="27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54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load</a:t>
            </a:r>
            <a:r>
              <a:rPr dirty="0" sz="1750" spc="2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229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q</a:t>
            </a:r>
            <a:r>
              <a:rPr dirty="0" sz="1750" spc="27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7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</a:t>
            </a:r>
            <a:r>
              <a:rPr baseline="-21739" dirty="0" sz="1725">
                <a:latin typeface="Microsoft Sans Serif"/>
                <a:cs typeface="Microsoft Sans Serif"/>
              </a:rPr>
              <a:t>2n-1</a:t>
            </a:r>
            <a:r>
              <a:rPr dirty="0" sz="1750">
                <a:latin typeface="Microsoft Sans Serif"/>
                <a:cs typeface="Microsoft Sans Serif"/>
              </a:rPr>
              <a:t>,</a:t>
            </a:r>
            <a:r>
              <a:rPr dirty="0" sz="1750" spc="2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so</a:t>
            </a:r>
            <a:r>
              <a:rPr dirty="0" sz="1750" spc="27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75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ripple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capacitor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C</a:t>
            </a:r>
            <a:r>
              <a:rPr baseline="-21739" dirty="0" sz="1725" spc="15">
                <a:latin typeface="Microsoft Sans Serif"/>
                <a:cs typeface="Microsoft Sans Serif"/>
              </a:rPr>
              <a:t>2n-2</a:t>
            </a:r>
            <a:r>
              <a:rPr baseline="-21739" dirty="0" sz="1725" spc="209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is: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70BF"/>
              </a:buClr>
              <a:buFont typeface="Microsoft Sans Serif"/>
              <a:buChar char="•"/>
            </a:pPr>
            <a:endParaRPr sz="2750">
              <a:latin typeface="Microsoft Sans Serif"/>
              <a:cs typeface="Microsoft Sans Serif"/>
            </a:endParaRPr>
          </a:p>
          <a:p>
            <a:pPr indent="-382905" marL="458470" marR="80010">
              <a:lnSpc>
                <a:spcPct val="150900"/>
              </a:lnSpc>
              <a:spcBef>
                <a:spcPts val="5"/>
              </a:spcBef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-20">
                <a:latin typeface="Microsoft Sans Serif"/>
                <a:cs typeface="Microsoft Sans Serif"/>
              </a:rPr>
              <a:t>Similarly,</a:t>
            </a:r>
            <a:r>
              <a:rPr dirty="0" sz="1750" spc="9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</a:t>
            </a:r>
            <a:r>
              <a:rPr baseline="-21739" dirty="0" sz="1725">
                <a:latin typeface="Microsoft Sans Serif"/>
                <a:cs typeface="Microsoft Sans Serif"/>
              </a:rPr>
              <a:t>2n-4</a:t>
            </a:r>
            <a:r>
              <a:rPr baseline="-21739" dirty="0" sz="1725" spc="359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transfers</a:t>
            </a:r>
            <a:r>
              <a:rPr dirty="0" sz="1750" spc="9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7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charge</a:t>
            </a:r>
            <a:r>
              <a:rPr dirty="0" sz="1750" spc="6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q</a:t>
            </a:r>
            <a:r>
              <a:rPr dirty="0" sz="1750" spc="9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7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8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load,</a:t>
            </a:r>
            <a:r>
              <a:rPr dirty="0" sz="1750" spc="7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q</a:t>
            </a:r>
            <a:r>
              <a:rPr dirty="0" sz="1750" spc="9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7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</a:t>
            </a:r>
            <a:r>
              <a:rPr baseline="-21739" dirty="0" sz="1725">
                <a:latin typeface="Microsoft Sans Serif"/>
                <a:cs typeface="Microsoft Sans Serif"/>
              </a:rPr>
              <a:t>2n-3</a:t>
            </a:r>
            <a:r>
              <a:rPr dirty="0" sz="1750">
                <a:latin typeface="Microsoft Sans Serif"/>
                <a:cs typeface="Microsoft Sans Serif"/>
              </a:rPr>
              <a:t>,</a:t>
            </a:r>
            <a:r>
              <a:rPr dirty="0" sz="1750" spc="7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8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q</a:t>
            </a:r>
            <a:r>
              <a:rPr dirty="0" sz="1750" spc="9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to</a:t>
            </a:r>
            <a:r>
              <a:rPr dirty="0" sz="1750" spc="9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</a:t>
            </a:r>
            <a:r>
              <a:rPr baseline="-21739" dirty="0" sz="1725">
                <a:latin typeface="Microsoft Sans Serif"/>
                <a:cs typeface="Microsoft Sans Serif"/>
              </a:rPr>
              <a:t>2n-1</a:t>
            </a:r>
            <a:r>
              <a:rPr baseline="-21739" dirty="0" sz="1725" spc="359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7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95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ripple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capacitor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</a:t>
            </a:r>
            <a:r>
              <a:rPr baseline="-21739" dirty="0" sz="1725" spc="7">
                <a:latin typeface="Microsoft Sans Serif"/>
                <a:cs typeface="Microsoft Sans Serif"/>
              </a:rPr>
              <a:t>2n-4</a:t>
            </a:r>
            <a:r>
              <a:rPr dirty="0" sz="1750" spc="5">
                <a:latin typeface="Microsoft Sans Serif"/>
                <a:cs typeface="Microsoft Sans Serif"/>
              </a:rPr>
              <a:t>: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93" name="object 3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295148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Cascaded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Circuits</a:t>
            </a:r>
            <a:endParaRPr sz="2650"/>
          </a:p>
        </p:txBody>
      </p:sp>
      <p:pic>
        <p:nvPicPr>
          <p:cNvPr id="2097186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377847" y="3157415"/>
            <a:ext cx="1362257" cy="614484"/>
          </a:xfrm>
          <a:prstGeom prst="rect"/>
        </p:spPr>
      </p:pic>
      <p:pic>
        <p:nvPicPr>
          <p:cNvPr id="2097187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007553" y="4370561"/>
            <a:ext cx="2027912" cy="665149"/>
          </a:xfrm>
          <a:prstGeom prst="rect"/>
        </p:spPr>
      </p:pic>
      <p:pic>
        <p:nvPicPr>
          <p:cNvPr id="2097188" name="object 6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4048700" y="5763497"/>
            <a:ext cx="2061156" cy="665149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object 2"/>
          <p:cNvSpPr/>
          <p:nvPr/>
        </p:nvSpPr>
        <p:spPr>
          <a:xfrm>
            <a:off x="4906957" y="5481720"/>
            <a:ext cx="2233930" cy="250190"/>
          </a:xfrm>
          <a:custGeom>
            <a:avLst/>
            <a:ahLst/>
            <a:rect l="l" t="t" r="r" b="b"/>
            <a:pathLst>
              <a:path w="2233929" h="250189">
                <a:moveTo>
                  <a:pt x="2189472" y="-5"/>
                </a:moveTo>
                <a:lnTo>
                  <a:pt x="44196" y="-5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3" y="215124"/>
                </a:lnTo>
                <a:lnTo>
                  <a:pt x="44196" y="250013"/>
                </a:lnTo>
                <a:lnTo>
                  <a:pt x="2189472" y="250013"/>
                </a:lnTo>
                <a:lnTo>
                  <a:pt x="2214025" y="215124"/>
                </a:lnTo>
                <a:lnTo>
                  <a:pt x="2228757" y="172098"/>
                </a:lnTo>
                <a:lnTo>
                  <a:pt x="2233668" y="125004"/>
                </a:lnTo>
                <a:lnTo>
                  <a:pt x="2228757" y="77909"/>
                </a:lnTo>
                <a:lnTo>
                  <a:pt x="2214025" y="34883"/>
                </a:lnTo>
                <a:lnTo>
                  <a:pt x="2189472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96" name="object 3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97" name="object 4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98" name="object 5"/>
          <p:cNvSpPr txBox="1"/>
          <p:nvPr/>
        </p:nvSpPr>
        <p:spPr>
          <a:xfrm>
            <a:off x="594382" y="1826771"/>
            <a:ext cx="5932170" cy="29464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4203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420370"/>
                <a:tab algn="l" pos="421005"/>
              </a:tabLst>
            </a:pPr>
            <a:r>
              <a:rPr dirty="0" sz="1750">
                <a:latin typeface="Microsoft Sans Serif"/>
                <a:cs typeface="Microsoft Sans Serif"/>
              </a:rPr>
              <a:t>Proceeding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same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35">
                <a:latin typeface="Microsoft Sans Serif"/>
                <a:cs typeface="Microsoft Sans Serif"/>
              </a:rPr>
              <a:t>way,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ripple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</a:t>
            </a:r>
            <a:r>
              <a:rPr baseline="-21739" dirty="0" sz="1725" spc="7">
                <a:latin typeface="Microsoft Sans Serif"/>
                <a:cs typeface="Microsoft Sans Serif"/>
              </a:rPr>
              <a:t>2</a:t>
            </a:r>
            <a:r>
              <a:rPr baseline="-21739" dirty="0" sz="1725" spc="27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is: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99" name="object 6"/>
          <p:cNvSpPr txBox="1"/>
          <p:nvPr/>
        </p:nvSpPr>
        <p:spPr>
          <a:xfrm>
            <a:off x="619782" y="3033759"/>
            <a:ext cx="3651885" cy="29464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Hence,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total ripple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is: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00" name="object 7"/>
          <p:cNvSpPr txBox="1"/>
          <p:nvPr/>
        </p:nvSpPr>
        <p:spPr>
          <a:xfrm>
            <a:off x="581682" y="4107251"/>
            <a:ext cx="8904605" cy="203708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just" indent="-382905" marL="433070" marR="558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33705"/>
              </a:tabLst>
            </a:pPr>
            <a:r>
              <a:rPr dirty="0" sz="1750">
                <a:latin typeface="Microsoft Sans Serif"/>
                <a:cs typeface="Microsoft Sans Serif"/>
              </a:rPr>
              <a:t>It</a:t>
            </a:r>
            <a:r>
              <a:rPr dirty="0" sz="1750" spc="37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38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quite</a:t>
            </a:r>
            <a:r>
              <a:rPr dirty="0" sz="1750" spc="39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evident</a:t>
            </a:r>
            <a:r>
              <a:rPr dirty="0" sz="1750" spc="37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that</a:t>
            </a:r>
            <a:r>
              <a:rPr dirty="0" sz="1750" spc="39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39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capacitors</a:t>
            </a:r>
            <a:r>
              <a:rPr dirty="0" sz="1750" spc="38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near</a:t>
            </a:r>
            <a:r>
              <a:rPr dirty="0" sz="1750" spc="36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38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ground</a:t>
            </a:r>
            <a:r>
              <a:rPr dirty="0" sz="1750" spc="37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terminal</a:t>
            </a:r>
            <a:r>
              <a:rPr dirty="0" sz="1750" spc="38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(e.g.,</a:t>
            </a:r>
            <a:r>
              <a:rPr dirty="0" sz="1750" spc="39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C</a:t>
            </a:r>
            <a:r>
              <a:rPr baseline="-21739" dirty="0" sz="1725" spc="-7">
                <a:latin typeface="Microsoft Sans Serif"/>
                <a:cs typeface="Microsoft Sans Serif"/>
              </a:rPr>
              <a:t>2</a:t>
            </a:r>
            <a:r>
              <a:rPr dirty="0" sz="1750" spc="-5">
                <a:latin typeface="Microsoft Sans Serif"/>
                <a:cs typeface="Microsoft Sans Serif"/>
              </a:rPr>
              <a:t>)</a:t>
            </a:r>
            <a:r>
              <a:rPr dirty="0" sz="1750" spc="38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38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 spc="-45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major</a:t>
            </a:r>
            <a:r>
              <a:rPr dirty="0" sz="1750">
                <a:latin typeface="Microsoft Sans Serif"/>
                <a:cs typeface="Microsoft Sans Serif"/>
              </a:rPr>
              <a:t> contributors </a:t>
            </a:r>
            <a:r>
              <a:rPr dirty="0" sz="1750" spc="5">
                <a:latin typeface="Microsoft Sans Serif"/>
                <a:cs typeface="Microsoft Sans Serif"/>
              </a:rPr>
              <a:t>to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-10">
                <a:latin typeface="Microsoft Sans Serif"/>
                <a:cs typeface="Microsoft Sans Serif"/>
              </a:rPr>
              <a:t>ripple</a:t>
            </a:r>
            <a:r>
              <a:rPr dirty="0" sz="1750" spc="-5">
                <a:latin typeface="Microsoft Sans Serif"/>
                <a:cs typeface="Microsoft Sans Serif"/>
              </a:rPr>
              <a:t> voltage. </a:t>
            </a:r>
            <a:r>
              <a:rPr dirty="0" sz="1750">
                <a:latin typeface="Microsoft Sans Serif"/>
                <a:cs typeface="Microsoft Sans Serif"/>
              </a:rPr>
              <a:t>If</a:t>
            </a:r>
            <a:r>
              <a:rPr dirty="0" sz="1750" spc="459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their capacitances </a:t>
            </a:r>
            <a:r>
              <a:rPr dirty="0" sz="1750" spc="5">
                <a:latin typeface="Microsoft Sans Serif"/>
                <a:cs typeface="Microsoft Sans Serif"/>
              </a:rPr>
              <a:t>are </a:t>
            </a:r>
            <a:r>
              <a:rPr dirty="0" sz="1750">
                <a:latin typeface="Microsoft Sans Serif"/>
                <a:cs typeface="Microsoft Sans Serif"/>
              </a:rPr>
              <a:t>chosen suitably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large,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total </a:t>
            </a:r>
            <a:r>
              <a:rPr dirty="0" sz="1750">
                <a:latin typeface="Microsoft Sans Serif"/>
                <a:cs typeface="Microsoft Sans Serif"/>
              </a:rPr>
              <a:t>ripple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reduced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significantly.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433070" marR="58419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33705"/>
              </a:tabLst>
            </a:pPr>
            <a:r>
              <a:rPr dirty="0" sz="1750" spc="-10">
                <a:latin typeface="Microsoft Sans Serif"/>
                <a:cs typeface="Microsoft Sans Serif"/>
              </a:rPr>
              <a:t>However,</a:t>
            </a:r>
            <a:r>
              <a:rPr dirty="0" sz="1750" spc="-5">
                <a:latin typeface="Microsoft Sans Serif"/>
                <a:cs typeface="Microsoft Sans Serif"/>
              </a:rPr>
              <a:t> this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not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practical,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as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transient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overvoltage</a:t>
            </a:r>
            <a:r>
              <a:rPr dirty="0" sz="1750" spc="459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would</a:t>
            </a:r>
            <a:r>
              <a:rPr dirty="0" sz="1750" spc="46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overstress</a:t>
            </a:r>
            <a:r>
              <a:rPr dirty="0" sz="1750" spc="46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smaller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capacitors.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01" name="object 8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295148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Cascaded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Circuits</a:t>
            </a:r>
            <a:endParaRPr sz="2650"/>
          </a:p>
        </p:txBody>
      </p:sp>
      <p:pic>
        <p:nvPicPr>
          <p:cNvPr id="2097189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157184" y="2329940"/>
            <a:ext cx="1296391" cy="611379"/>
          </a:xfrm>
          <a:prstGeom prst="rect"/>
        </p:spPr>
      </p:pic>
      <p:pic>
        <p:nvPicPr>
          <p:cNvPr id="2097190" name="object 10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647603" y="3456184"/>
            <a:ext cx="5486399" cy="732178"/>
          </a:xfrm>
          <a:prstGeom prst="rect"/>
        </p:spPr>
      </p:pic>
      <p:sp>
        <p:nvSpPr>
          <p:cNvPr id="1048702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object 2"/>
          <p:cNvSpPr txBox="1"/>
          <p:nvPr/>
        </p:nvSpPr>
        <p:spPr>
          <a:xfrm>
            <a:off x="581682" y="1700931"/>
            <a:ext cx="8903970" cy="227838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33070" marR="57785">
              <a:lnSpc>
                <a:spcPct val="1406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33070"/>
                <a:tab algn="l" pos="433705"/>
              </a:tabLst>
            </a:pPr>
            <a:r>
              <a:rPr dirty="0" sz="1750">
                <a:latin typeface="Microsoft Sans Serif"/>
                <a:cs typeface="Microsoft Sans Serif"/>
              </a:rPr>
              <a:t>When</a:t>
            </a:r>
            <a:r>
              <a:rPr dirty="0" sz="1750" spc="175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all</a:t>
            </a:r>
            <a:r>
              <a:rPr dirty="0" sz="1750" spc="16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7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7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cascade’s</a:t>
            </a:r>
            <a:r>
              <a:rPr dirty="0" sz="1750" spc="17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</a:t>
            </a:r>
            <a:r>
              <a:rPr dirty="0" sz="1750" spc="17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C</a:t>
            </a:r>
            <a:r>
              <a:rPr dirty="0" sz="1750" spc="16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18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equal,</a:t>
            </a:r>
            <a:r>
              <a:rPr dirty="0" sz="1750" spc="17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7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total</a:t>
            </a:r>
            <a:r>
              <a:rPr dirty="0" sz="1750" spc="17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ripple</a:t>
            </a:r>
            <a:r>
              <a:rPr dirty="0" sz="1750" spc="17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</a:t>
            </a:r>
            <a:r>
              <a:rPr dirty="0" sz="1750" spc="16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8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given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by: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70BF"/>
              </a:buClr>
              <a:buFont typeface="Microsoft Sans Serif"/>
              <a:buChar char="•"/>
            </a:pPr>
            <a:endParaRPr sz="2600">
              <a:latin typeface="Microsoft Sans Serif"/>
              <a:cs typeface="Microsoft Sans Serif"/>
            </a:endParaRPr>
          </a:p>
          <a:p>
            <a:pPr indent="-382905" marL="433070" marR="55880">
              <a:lnSpc>
                <a:spcPct val="140600"/>
              </a:lnSpc>
              <a:buClr>
                <a:srgbClr val="0070BF"/>
              </a:buClr>
              <a:buChar char="•"/>
              <a:tabLst>
                <a:tab algn="l" pos="433070"/>
                <a:tab algn="l" pos="433705"/>
              </a:tabLst>
            </a:pP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addition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ripple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voltage,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there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drop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which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>
                <a:latin typeface="Microsoft Sans Serif"/>
                <a:cs typeface="Microsoft Sans Serif"/>
              </a:rPr>
              <a:t> the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difference </a:t>
            </a:r>
            <a:r>
              <a:rPr dirty="0" sz="1750" spc="-45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between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theoretical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no-load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 on-load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voltages.</a:t>
            </a:r>
            <a:endParaRPr sz="1750">
              <a:latin typeface="Microsoft Sans Serif"/>
              <a:cs typeface="Microsoft Sans Serif"/>
            </a:endParaRPr>
          </a:p>
          <a:p>
            <a:pPr marL="433070">
              <a:lnSpc>
                <a:spcPct val="100000"/>
              </a:lnSpc>
              <a:spcBef>
                <a:spcPts val="865"/>
              </a:spcBef>
            </a:pPr>
            <a:r>
              <a:rPr dirty="0" sz="1750" spc="-10">
                <a:latin typeface="Microsoft Sans Serif"/>
                <a:cs typeface="Microsoft Sans Serif"/>
              </a:rPr>
              <a:t>Voltage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drop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across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capacitor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</a:t>
            </a:r>
            <a:r>
              <a:rPr baseline="-21739" dirty="0" sz="1725" spc="7">
                <a:latin typeface="Microsoft Sans Serif"/>
                <a:cs typeface="Microsoft Sans Serif"/>
              </a:rPr>
              <a:t>2</a:t>
            </a:r>
            <a:r>
              <a:rPr dirty="0" sz="1750" spc="5">
                <a:latin typeface="Microsoft Sans Serif"/>
                <a:cs typeface="Microsoft Sans Serif"/>
              </a:rPr>
              <a:t>: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04" name="object 3"/>
          <p:cNvSpPr txBox="1"/>
          <p:nvPr/>
        </p:nvSpPr>
        <p:spPr>
          <a:xfrm>
            <a:off x="976912" y="4810770"/>
            <a:ext cx="3764279" cy="29464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750" spc="-10">
                <a:latin typeface="Microsoft Sans Serif"/>
                <a:cs typeface="Microsoft Sans Serif"/>
              </a:rPr>
              <a:t>Voltage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drop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across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capacitor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</a:t>
            </a:r>
            <a:r>
              <a:rPr baseline="-21739" dirty="0" sz="1725" spc="7">
                <a:latin typeface="Microsoft Sans Serif"/>
                <a:cs typeface="Microsoft Sans Serif"/>
              </a:rPr>
              <a:t>4</a:t>
            </a:r>
            <a:r>
              <a:rPr dirty="0" sz="1750" spc="5">
                <a:latin typeface="Microsoft Sans Serif"/>
                <a:cs typeface="Microsoft Sans Serif"/>
              </a:rPr>
              <a:t>: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05" name="object 4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295148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Cascaded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Circuits</a:t>
            </a:r>
            <a:endParaRPr sz="2650"/>
          </a:p>
        </p:txBody>
      </p:sp>
      <p:pic>
        <p:nvPicPr>
          <p:cNvPr id="2097191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823407" y="2250702"/>
            <a:ext cx="4421695" cy="690617"/>
          </a:xfrm>
          <a:prstGeom prst="rect"/>
        </p:spPr>
      </p:pic>
      <p:pic>
        <p:nvPicPr>
          <p:cNvPr id="2097192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3799059" y="4108703"/>
            <a:ext cx="1862321" cy="644651"/>
          </a:xfrm>
          <a:prstGeom prst="rect"/>
        </p:spPr>
      </p:pic>
      <p:pic>
        <p:nvPicPr>
          <p:cNvPr id="2097193" name="object 7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2540923" y="5239266"/>
            <a:ext cx="5486399" cy="690617"/>
          </a:xfrm>
          <a:prstGeom prst="rect"/>
        </p:spPr>
      </p:pic>
      <p:sp>
        <p:nvSpPr>
          <p:cNvPr id="1048706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object 2"/>
          <p:cNvSpPr txBox="1"/>
          <p:nvPr/>
        </p:nvSpPr>
        <p:spPr>
          <a:xfrm>
            <a:off x="976912" y="1826771"/>
            <a:ext cx="3764279" cy="29464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750" spc="-10">
                <a:latin typeface="Microsoft Sans Serif"/>
                <a:cs typeface="Microsoft Sans Serif"/>
              </a:rPr>
              <a:t>Voltage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drop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across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capacitor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</a:t>
            </a:r>
            <a:r>
              <a:rPr baseline="-21739" dirty="0" sz="1725" spc="7">
                <a:latin typeface="Microsoft Sans Serif"/>
                <a:cs typeface="Microsoft Sans Serif"/>
              </a:rPr>
              <a:t>6</a:t>
            </a:r>
            <a:r>
              <a:rPr dirty="0" sz="1750" spc="5">
                <a:latin typeface="Microsoft Sans Serif"/>
                <a:cs typeface="Microsoft Sans Serif"/>
              </a:rPr>
              <a:t>: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08" name="object 3"/>
          <p:cNvSpPr txBox="1"/>
          <p:nvPr/>
        </p:nvSpPr>
        <p:spPr>
          <a:xfrm>
            <a:off x="976912" y="3838419"/>
            <a:ext cx="4956175" cy="29464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750" spc="-10">
                <a:latin typeface="Microsoft Sans Serif"/>
                <a:cs typeface="Microsoft Sans Serif"/>
              </a:rPr>
              <a:t>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drop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across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third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stage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capacitor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C</a:t>
            </a:r>
            <a:r>
              <a:rPr baseline="-21739" dirty="0" sz="1725" spc="15">
                <a:latin typeface="Microsoft Sans Serif"/>
                <a:cs typeface="Microsoft Sans Serif"/>
              </a:rPr>
              <a:t>2n</a:t>
            </a:r>
            <a:r>
              <a:rPr dirty="0" sz="1750" spc="10">
                <a:latin typeface="Microsoft Sans Serif"/>
                <a:cs typeface="Microsoft Sans Serif"/>
              </a:rPr>
              <a:t>: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09" name="object 4"/>
          <p:cNvSpPr txBox="1"/>
          <p:nvPr/>
        </p:nvSpPr>
        <p:spPr>
          <a:xfrm>
            <a:off x="619782" y="4777188"/>
            <a:ext cx="2856230" cy="29464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Adding</a:t>
            </a:r>
            <a:r>
              <a:rPr dirty="0" sz="1750" spc="-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all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drops,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10" name="object 5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295148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Cascaded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Circuits</a:t>
            </a:r>
            <a:endParaRPr sz="2650"/>
          </a:p>
        </p:txBody>
      </p:sp>
      <p:pic>
        <p:nvPicPr>
          <p:cNvPr id="209719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390603" y="2281112"/>
            <a:ext cx="5918797" cy="689163"/>
          </a:xfrm>
          <a:prstGeom prst="rect"/>
        </p:spPr>
      </p:pic>
      <p:pic>
        <p:nvPicPr>
          <p:cNvPr id="209719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453075" y="3215339"/>
            <a:ext cx="4122442" cy="556560"/>
          </a:xfrm>
          <a:prstGeom prst="rect"/>
        </p:spPr>
      </p:pic>
      <p:pic>
        <p:nvPicPr>
          <p:cNvPr id="2097196" name="object 8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2257044" y="4158996"/>
            <a:ext cx="6323075" cy="589787"/>
          </a:xfrm>
          <a:prstGeom prst="rect"/>
        </p:spPr>
      </p:pic>
      <p:pic>
        <p:nvPicPr>
          <p:cNvPr id="2097197" name="object 9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2523196" y="5327323"/>
            <a:ext cx="3990511" cy="282520"/>
          </a:xfrm>
          <a:prstGeom prst="rect"/>
        </p:spPr>
      </p:pic>
      <p:sp>
        <p:nvSpPr>
          <p:cNvPr id="104871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object 2"/>
          <p:cNvSpPr txBox="1"/>
          <p:nvPr/>
        </p:nvSpPr>
        <p:spPr>
          <a:xfrm>
            <a:off x="619782" y="3302592"/>
            <a:ext cx="8811895" cy="123253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50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It</a:t>
            </a:r>
            <a:r>
              <a:rPr dirty="0" sz="1750" spc="17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9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15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18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noted</a:t>
            </a:r>
            <a:r>
              <a:rPr dirty="0" sz="1750" spc="18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that</a:t>
            </a:r>
            <a:r>
              <a:rPr dirty="0" sz="1750" spc="15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</a:t>
            </a:r>
            <a:r>
              <a:rPr dirty="0" sz="1750" spc="16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drop</a:t>
            </a:r>
            <a:r>
              <a:rPr dirty="0" sz="1750" spc="17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ΔU</a:t>
            </a:r>
            <a:r>
              <a:rPr dirty="0" sz="1750" spc="17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18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ripple</a:t>
            </a:r>
            <a:r>
              <a:rPr dirty="0" sz="1750" spc="15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</a:t>
            </a:r>
            <a:r>
              <a:rPr dirty="0" sz="1750" spc="18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δV</a:t>
            </a:r>
            <a:r>
              <a:rPr dirty="0" sz="1750" spc="17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18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smaller</a:t>
            </a:r>
            <a:r>
              <a:rPr dirty="0" sz="1750" spc="16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with</a:t>
            </a:r>
            <a:r>
              <a:rPr dirty="0" sz="1750" spc="18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higher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frequency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case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n </a:t>
            </a:r>
            <a:r>
              <a:rPr dirty="0" sz="1750" spc="5">
                <a:latin typeface="Microsoft Sans Serif"/>
                <a:cs typeface="Microsoft Sans Serif"/>
              </a:rPr>
              <a:t>=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4,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maximum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output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given </a:t>
            </a:r>
            <a:r>
              <a:rPr dirty="0" sz="1750" spc="-55">
                <a:latin typeface="Microsoft Sans Serif"/>
                <a:cs typeface="Microsoft Sans Serif"/>
              </a:rPr>
              <a:t>by,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13" name="object 3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295148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Cascaded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Circuits</a:t>
            </a:r>
            <a:endParaRPr sz="2650"/>
          </a:p>
        </p:txBody>
      </p:sp>
      <p:pic>
        <p:nvPicPr>
          <p:cNvPr id="2097198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146781" y="1740130"/>
            <a:ext cx="2925944" cy="731519"/>
          </a:xfrm>
          <a:prstGeom prst="rect"/>
        </p:spPr>
      </p:pic>
      <p:pic>
        <p:nvPicPr>
          <p:cNvPr id="2097199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3067539" y="2633194"/>
            <a:ext cx="3059486" cy="731519"/>
          </a:xfrm>
          <a:prstGeom prst="rect"/>
        </p:spPr>
      </p:pic>
      <p:pic>
        <p:nvPicPr>
          <p:cNvPr id="2097200" name="object 6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3122114" y="4625069"/>
            <a:ext cx="3590694" cy="715026"/>
          </a:xfrm>
          <a:prstGeom prst="rect"/>
        </p:spPr>
      </p:pic>
      <p:sp>
        <p:nvSpPr>
          <p:cNvPr id="1048714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40690" marR="5905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40690"/>
                <a:tab algn="l" pos="441325"/>
              </a:tabLst>
            </a:pPr>
            <a:r>
              <a:rPr dirty="0" spc="5"/>
              <a:t>For</a:t>
            </a:r>
            <a:r>
              <a:rPr dirty="0" spc="345"/>
              <a:t> </a:t>
            </a:r>
            <a:r>
              <a:rPr dirty="0" spc="5"/>
              <a:t>a</a:t>
            </a:r>
            <a:r>
              <a:rPr dirty="0" spc="340"/>
              <a:t> </a:t>
            </a:r>
            <a:r>
              <a:rPr dirty="0"/>
              <a:t>given</a:t>
            </a:r>
            <a:r>
              <a:rPr dirty="0" spc="340"/>
              <a:t> </a:t>
            </a:r>
            <a:r>
              <a:rPr dirty="0" spc="-5"/>
              <a:t>load,</a:t>
            </a:r>
            <a:r>
              <a:rPr dirty="0" spc="360"/>
              <a:t> </a:t>
            </a:r>
            <a:r>
              <a:rPr dirty="0" spc="-15"/>
              <a:t>however,</a:t>
            </a:r>
            <a:r>
              <a:rPr dirty="0" spc="350"/>
              <a:t> </a:t>
            </a:r>
            <a:r>
              <a:rPr dirty="0" i="1">
                <a:latin typeface="Arial"/>
                <a:cs typeface="Arial"/>
              </a:rPr>
              <a:t>V</a:t>
            </a:r>
            <a:r>
              <a:rPr baseline="-21739" dirty="0" sz="1725" i="1">
                <a:latin typeface="Arial"/>
                <a:cs typeface="Arial"/>
              </a:rPr>
              <a:t>0</a:t>
            </a:r>
            <a:r>
              <a:rPr baseline="-21739" dirty="0" sz="1725" i="1" spc="270">
                <a:latin typeface="Arial"/>
                <a:cs typeface="Arial"/>
              </a:rPr>
              <a:t> </a:t>
            </a:r>
            <a:r>
              <a:rPr dirty="0" sz="1750" spc="5"/>
              <a:t>may</a:t>
            </a:r>
            <a:r>
              <a:rPr dirty="0" sz="1750" spc="330"/>
              <a:t> </a:t>
            </a:r>
            <a:r>
              <a:rPr dirty="0" sz="1750" spc="-5"/>
              <a:t>rise</a:t>
            </a:r>
            <a:r>
              <a:rPr dirty="0" sz="1750" spc="355"/>
              <a:t> </a:t>
            </a:r>
            <a:r>
              <a:rPr dirty="0" sz="1750" spc="-10"/>
              <a:t>initially</a:t>
            </a:r>
            <a:r>
              <a:rPr dirty="0" sz="1750" spc="320"/>
              <a:t> </a:t>
            </a:r>
            <a:r>
              <a:rPr dirty="0" sz="1750"/>
              <a:t>with</a:t>
            </a:r>
            <a:r>
              <a:rPr dirty="0" sz="1750" spc="340"/>
              <a:t> </a:t>
            </a:r>
            <a:r>
              <a:rPr dirty="0" sz="1750" spc="5"/>
              <a:t>the</a:t>
            </a:r>
            <a:r>
              <a:rPr dirty="0" sz="1750" spc="355"/>
              <a:t> </a:t>
            </a:r>
            <a:r>
              <a:rPr dirty="0" sz="1750"/>
              <a:t>number</a:t>
            </a:r>
            <a:r>
              <a:rPr dirty="0" sz="1750" spc="345"/>
              <a:t> </a:t>
            </a:r>
            <a:r>
              <a:rPr dirty="0" sz="1750" spc="5"/>
              <a:t>of</a:t>
            </a:r>
            <a:r>
              <a:rPr dirty="0" sz="1750" spc="340"/>
              <a:t> </a:t>
            </a:r>
            <a:r>
              <a:rPr dirty="0" sz="1750"/>
              <a:t>stages</a:t>
            </a:r>
            <a:r>
              <a:rPr dirty="0" sz="1750" spc="355"/>
              <a:t> </a:t>
            </a:r>
            <a:r>
              <a:rPr dirty="0" sz="1750" i="1" spc="5">
                <a:latin typeface="Arial"/>
                <a:cs typeface="Arial"/>
              </a:rPr>
              <a:t>n</a:t>
            </a:r>
            <a:r>
              <a:rPr dirty="0" sz="1750" spc="5"/>
              <a:t>,</a:t>
            </a:r>
            <a:r>
              <a:rPr dirty="0" sz="1750" spc="335"/>
              <a:t> </a:t>
            </a:r>
            <a:r>
              <a:rPr dirty="0" sz="1750"/>
              <a:t>but </a:t>
            </a:r>
            <a:r>
              <a:rPr dirty="0" sz="1750" spc="-450"/>
              <a:t> </a:t>
            </a:r>
            <a:r>
              <a:rPr dirty="0" sz="1750" spc="5"/>
              <a:t>reaches</a:t>
            </a:r>
            <a:r>
              <a:rPr dirty="0" sz="1750" spc="10"/>
              <a:t> an</a:t>
            </a:r>
            <a:r>
              <a:rPr dirty="0" sz="1750" spc="15"/>
              <a:t> </a:t>
            </a:r>
            <a:r>
              <a:rPr dirty="0" sz="1750"/>
              <a:t>optimum</a:t>
            </a:r>
            <a:r>
              <a:rPr dirty="0" sz="1750" spc="-15"/>
              <a:t> </a:t>
            </a:r>
            <a:r>
              <a:rPr dirty="0" sz="1750" spc="5"/>
              <a:t>value</a:t>
            </a:r>
            <a:r>
              <a:rPr dirty="0" sz="1750" spc="-20"/>
              <a:t> </a:t>
            </a:r>
            <a:r>
              <a:rPr dirty="0" sz="1750" spc="10"/>
              <a:t>and</a:t>
            </a:r>
            <a:r>
              <a:rPr dirty="0" sz="1750"/>
              <a:t> </a:t>
            </a:r>
            <a:r>
              <a:rPr dirty="0" sz="1750" spc="5"/>
              <a:t>even decreases</a:t>
            </a:r>
            <a:r>
              <a:rPr dirty="0" sz="1750" spc="-10"/>
              <a:t> </a:t>
            </a:r>
            <a:r>
              <a:rPr dirty="0" sz="1750" spc="-5"/>
              <a:t>if</a:t>
            </a:r>
            <a:r>
              <a:rPr dirty="0" sz="1750" spc="30"/>
              <a:t> </a:t>
            </a:r>
            <a:r>
              <a:rPr dirty="0" sz="1750" i="1" spc="5">
                <a:latin typeface="Arial"/>
                <a:cs typeface="Arial"/>
              </a:rPr>
              <a:t>n </a:t>
            </a:r>
            <a:r>
              <a:rPr dirty="0" sz="1750" spc="-5"/>
              <a:t>is</a:t>
            </a:r>
            <a:r>
              <a:rPr dirty="0" sz="1750" spc="10"/>
              <a:t> </a:t>
            </a:r>
            <a:r>
              <a:rPr dirty="0" sz="1750" spc="5"/>
              <a:t>too</a:t>
            </a:r>
            <a:r>
              <a:rPr dirty="0" sz="1750" spc="20"/>
              <a:t> </a:t>
            </a:r>
            <a:r>
              <a:rPr dirty="0" sz="1750"/>
              <a:t>large.</a:t>
            </a:r>
            <a:endParaRPr sz="1750">
              <a:latin typeface="Arial"/>
              <a:cs typeface="Arial"/>
            </a:endParaRPr>
          </a:p>
          <a:p>
            <a:pPr indent="-382905" marL="440690" marR="558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40690"/>
                <a:tab algn="l" pos="441325"/>
              </a:tabLst>
            </a:pPr>
            <a:r>
              <a:rPr dirty="0"/>
              <a:t>With</a:t>
            </a:r>
            <a:r>
              <a:rPr dirty="0" spc="155"/>
              <a:t> </a:t>
            </a:r>
            <a:r>
              <a:rPr dirty="0"/>
              <a:t>respect</a:t>
            </a:r>
            <a:r>
              <a:rPr dirty="0" spc="140"/>
              <a:t> </a:t>
            </a:r>
            <a:r>
              <a:rPr dirty="0" spc="5"/>
              <a:t>to</a:t>
            </a:r>
            <a:r>
              <a:rPr dirty="0" spc="145"/>
              <a:t> </a:t>
            </a:r>
            <a:r>
              <a:rPr dirty="0"/>
              <a:t>constant</a:t>
            </a:r>
            <a:r>
              <a:rPr dirty="0" spc="140"/>
              <a:t> </a:t>
            </a:r>
            <a:r>
              <a:rPr dirty="0" spc="-5"/>
              <a:t>values</a:t>
            </a:r>
            <a:r>
              <a:rPr dirty="0" spc="155"/>
              <a:t> </a:t>
            </a:r>
            <a:r>
              <a:rPr dirty="0" spc="5"/>
              <a:t>of</a:t>
            </a:r>
            <a:r>
              <a:rPr dirty="0" spc="155"/>
              <a:t> </a:t>
            </a:r>
            <a:r>
              <a:rPr dirty="0" i="1">
                <a:latin typeface="Arial"/>
                <a:cs typeface="Arial"/>
              </a:rPr>
              <a:t>I,</a:t>
            </a:r>
            <a:r>
              <a:rPr dirty="0" i="1" spc="120">
                <a:latin typeface="Arial"/>
                <a:cs typeface="Arial"/>
              </a:rPr>
              <a:t> </a:t>
            </a:r>
            <a:r>
              <a:rPr dirty="0" i="1" spc="5">
                <a:latin typeface="Arial"/>
                <a:cs typeface="Arial"/>
              </a:rPr>
              <a:t>V</a:t>
            </a:r>
            <a:r>
              <a:rPr baseline="-21739" dirty="0" sz="1725" i="1" spc="7">
                <a:latin typeface="Arial"/>
                <a:cs typeface="Arial"/>
              </a:rPr>
              <a:t>max</a:t>
            </a:r>
            <a:r>
              <a:rPr dirty="0" sz="1750" i="1" spc="5">
                <a:latin typeface="Arial"/>
                <a:cs typeface="Arial"/>
              </a:rPr>
              <a:t>,</a:t>
            </a:r>
            <a:r>
              <a:rPr dirty="0" sz="1750" i="1" spc="140">
                <a:latin typeface="Arial"/>
                <a:cs typeface="Arial"/>
              </a:rPr>
              <a:t> </a:t>
            </a:r>
            <a:r>
              <a:rPr dirty="0" sz="1750" i="1">
                <a:latin typeface="Arial"/>
                <a:cs typeface="Arial"/>
              </a:rPr>
              <a:t>f</a:t>
            </a:r>
            <a:r>
              <a:rPr dirty="0" sz="1750" i="1" spc="125">
                <a:latin typeface="Arial"/>
                <a:cs typeface="Arial"/>
              </a:rPr>
              <a:t> </a:t>
            </a:r>
            <a:r>
              <a:rPr dirty="0" sz="1750" spc="10"/>
              <a:t>and</a:t>
            </a:r>
            <a:r>
              <a:rPr dirty="0" sz="1750" spc="145"/>
              <a:t> </a:t>
            </a:r>
            <a:r>
              <a:rPr dirty="0" sz="1750" i="1" spc="10">
                <a:latin typeface="Arial"/>
                <a:cs typeface="Arial"/>
              </a:rPr>
              <a:t>C</a:t>
            </a:r>
            <a:r>
              <a:rPr dirty="0" sz="1750" i="1" spc="125">
                <a:latin typeface="Arial"/>
                <a:cs typeface="Arial"/>
              </a:rPr>
              <a:t> </a:t>
            </a:r>
            <a:r>
              <a:rPr dirty="0" sz="1750" spc="465"/>
              <a:t>–</a:t>
            </a:r>
            <a:r>
              <a:rPr dirty="0" sz="1750" spc="145"/>
              <a:t> </a:t>
            </a:r>
            <a:r>
              <a:rPr dirty="0" sz="1750"/>
              <a:t>the</a:t>
            </a:r>
            <a:r>
              <a:rPr dirty="0" sz="1750" spc="160"/>
              <a:t> </a:t>
            </a:r>
            <a:r>
              <a:rPr dirty="0" sz="1750"/>
              <a:t>optimum</a:t>
            </a:r>
            <a:r>
              <a:rPr dirty="0" sz="1750" spc="150"/>
              <a:t> </a:t>
            </a:r>
            <a:r>
              <a:rPr dirty="0" sz="1750" spc="5"/>
              <a:t>number</a:t>
            </a:r>
            <a:r>
              <a:rPr dirty="0" sz="1750" spc="150"/>
              <a:t> </a:t>
            </a:r>
            <a:r>
              <a:rPr dirty="0" sz="1750" spc="-5"/>
              <a:t>of</a:t>
            </a:r>
            <a:r>
              <a:rPr dirty="0" sz="1750" spc="160"/>
              <a:t> </a:t>
            </a:r>
            <a:r>
              <a:rPr dirty="0" sz="1750"/>
              <a:t>stages </a:t>
            </a:r>
            <a:r>
              <a:rPr dirty="0" sz="1750" spc="-450"/>
              <a:t> </a:t>
            </a:r>
            <a:r>
              <a:rPr dirty="0" sz="1750" spc="5"/>
              <a:t>can</a:t>
            </a:r>
            <a:r>
              <a:rPr dirty="0" sz="1750"/>
              <a:t> </a:t>
            </a:r>
            <a:r>
              <a:rPr dirty="0" sz="1750" spc="10"/>
              <a:t>be</a:t>
            </a:r>
            <a:r>
              <a:rPr dirty="0" sz="1750" spc="20"/>
              <a:t> </a:t>
            </a:r>
            <a:r>
              <a:rPr dirty="0" sz="1750"/>
              <a:t>obtained</a:t>
            </a:r>
            <a:r>
              <a:rPr dirty="0" sz="1750" spc="-20"/>
              <a:t> </a:t>
            </a:r>
            <a:r>
              <a:rPr dirty="0" sz="1750" spc="5"/>
              <a:t>by</a:t>
            </a:r>
            <a:r>
              <a:rPr dirty="0" sz="1750" spc="30"/>
              <a:t> </a:t>
            </a:r>
            <a:r>
              <a:rPr dirty="0" sz="1750" spc="-5"/>
              <a:t>differentiating</a:t>
            </a:r>
            <a:r>
              <a:rPr dirty="0" sz="1750" spc="-20"/>
              <a:t> </a:t>
            </a:r>
            <a:r>
              <a:rPr dirty="0" sz="1750" spc="5"/>
              <a:t>the</a:t>
            </a:r>
            <a:r>
              <a:rPr dirty="0" sz="1750" spc="40"/>
              <a:t> </a:t>
            </a:r>
            <a:r>
              <a:rPr dirty="0" sz="1750" spc="5"/>
              <a:t>above</a:t>
            </a:r>
            <a:r>
              <a:rPr dirty="0" sz="1750" spc="15"/>
              <a:t> </a:t>
            </a:r>
            <a:r>
              <a:rPr dirty="0" sz="1750"/>
              <a:t>equation</a:t>
            </a:r>
            <a:r>
              <a:rPr dirty="0" sz="1750" spc="-15"/>
              <a:t> </a:t>
            </a:r>
            <a:r>
              <a:rPr dirty="0" sz="1750"/>
              <a:t>with</a:t>
            </a:r>
            <a:r>
              <a:rPr dirty="0" sz="1750" spc="40"/>
              <a:t> </a:t>
            </a:r>
            <a:r>
              <a:rPr dirty="0" sz="1750" spc="5"/>
              <a:t>respect</a:t>
            </a:r>
            <a:r>
              <a:rPr dirty="0" sz="1750" spc="-5"/>
              <a:t> </a:t>
            </a:r>
            <a:r>
              <a:rPr dirty="0" sz="1750" spc="5"/>
              <a:t>to</a:t>
            </a:r>
            <a:r>
              <a:rPr dirty="0" sz="1750" spc="30"/>
              <a:t> </a:t>
            </a:r>
            <a:r>
              <a:rPr dirty="0" sz="1750" i="1" spc="5">
                <a:latin typeface="Arial"/>
                <a:cs typeface="Arial"/>
              </a:rPr>
              <a:t>n</a:t>
            </a:r>
            <a:r>
              <a:rPr dirty="0" sz="1750" spc="5"/>
              <a:t>,</a:t>
            </a:r>
            <a:r>
              <a:rPr dirty="0" sz="1750" spc="30"/>
              <a:t> </a:t>
            </a:r>
            <a:r>
              <a:rPr dirty="0" sz="1750"/>
              <a:t>then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48716" name="object 3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295148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Cascaded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Circuits</a:t>
            </a:r>
            <a:endParaRPr sz="2650"/>
          </a:p>
        </p:txBody>
      </p:sp>
      <p:pic>
        <p:nvPicPr>
          <p:cNvPr id="2097201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890505" y="3415020"/>
            <a:ext cx="2028976" cy="977147"/>
          </a:xfrm>
          <a:prstGeom prst="rect"/>
        </p:spPr>
      </p:pic>
      <p:sp>
        <p:nvSpPr>
          <p:cNvPr id="1048717" name="object 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95148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Cascaded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Circuits</a:t>
            </a:r>
            <a:endParaRPr sz="2650"/>
          </a:p>
        </p:txBody>
      </p:sp>
      <p:pic>
        <p:nvPicPr>
          <p:cNvPr id="2097202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30936" y="1595628"/>
            <a:ext cx="8787383" cy="4312919"/>
          </a:xfrm>
          <a:prstGeom prst="rect"/>
        </p:spPr>
      </p:pic>
      <p:sp>
        <p:nvSpPr>
          <p:cNvPr id="1048719" name="object 4"/>
          <p:cNvSpPr txBox="1"/>
          <p:nvPr/>
        </p:nvSpPr>
        <p:spPr>
          <a:xfrm>
            <a:off x="3276054" y="6039089"/>
            <a:ext cx="3369945" cy="29464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1.2</a:t>
            </a:r>
            <a:r>
              <a:rPr b="1" dirty="0" sz="1750" spc="-1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MV</a:t>
            </a:r>
            <a:r>
              <a:rPr b="1" dirty="0" sz="1750" spc="-1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Cascaded</a:t>
            </a:r>
            <a:r>
              <a:rPr b="1" dirty="0" sz="1750" spc="-2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DC</a:t>
            </a:r>
            <a:r>
              <a:rPr b="1" dirty="0" sz="1750" spc="-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Generator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48720" name="object 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object 2"/>
          <p:cNvSpPr/>
          <p:nvPr/>
        </p:nvSpPr>
        <p:spPr>
          <a:xfrm>
            <a:off x="4287110" y="2263077"/>
            <a:ext cx="3903979" cy="250190"/>
          </a:xfrm>
          <a:custGeom>
            <a:avLst/>
            <a:ahLst/>
            <a:rect l="l" t="t" r="r" b="b"/>
            <a:pathLst>
              <a:path w="3903979" h="250189">
                <a:moveTo>
                  <a:pt x="3859353" y="0"/>
                </a:moveTo>
                <a:lnTo>
                  <a:pt x="44196" y="0"/>
                </a:lnTo>
                <a:lnTo>
                  <a:pt x="19643" y="34889"/>
                </a:lnTo>
                <a:lnTo>
                  <a:pt x="4910" y="77915"/>
                </a:lnTo>
                <a:lnTo>
                  <a:pt x="0" y="125009"/>
                </a:lnTo>
                <a:lnTo>
                  <a:pt x="4910" y="172103"/>
                </a:lnTo>
                <a:lnTo>
                  <a:pt x="19643" y="215130"/>
                </a:lnTo>
                <a:lnTo>
                  <a:pt x="44196" y="250019"/>
                </a:lnTo>
                <a:lnTo>
                  <a:pt x="3859353" y="250019"/>
                </a:lnTo>
                <a:lnTo>
                  <a:pt x="3883907" y="215130"/>
                </a:lnTo>
                <a:lnTo>
                  <a:pt x="3898639" y="172103"/>
                </a:lnTo>
                <a:lnTo>
                  <a:pt x="3903550" y="125009"/>
                </a:lnTo>
                <a:lnTo>
                  <a:pt x="3898639" y="77915"/>
                </a:lnTo>
                <a:lnTo>
                  <a:pt x="3883907" y="34889"/>
                </a:lnTo>
                <a:lnTo>
                  <a:pt x="3859353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22" name="object 3"/>
          <p:cNvSpPr/>
          <p:nvPr/>
        </p:nvSpPr>
        <p:spPr>
          <a:xfrm>
            <a:off x="969284" y="2263084"/>
            <a:ext cx="1383665" cy="250190"/>
          </a:xfrm>
          <a:custGeom>
            <a:avLst/>
            <a:ahLst/>
            <a:rect l="l" t="t" r="r" b="b"/>
            <a:pathLst>
              <a:path w="1383664" h="250189">
                <a:moveTo>
                  <a:pt x="1339066" y="0"/>
                </a:moveTo>
                <a:lnTo>
                  <a:pt x="44196" y="0"/>
                </a:lnTo>
                <a:lnTo>
                  <a:pt x="19643" y="34888"/>
                </a:lnTo>
                <a:lnTo>
                  <a:pt x="4910" y="77913"/>
                </a:lnTo>
                <a:lnTo>
                  <a:pt x="0" y="125006"/>
                </a:lnTo>
                <a:lnTo>
                  <a:pt x="4910" y="172099"/>
                </a:lnTo>
                <a:lnTo>
                  <a:pt x="19643" y="215124"/>
                </a:lnTo>
                <a:lnTo>
                  <a:pt x="44196" y="250013"/>
                </a:lnTo>
                <a:lnTo>
                  <a:pt x="1339066" y="250013"/>
                </a:lnTo>
                <a:lnTo>
                  <a:pt x="1363620" y="215124"/>
                </a:lnTo>
                <a:lnTo>
                  <a:pt x="1378352" y="172099"/>
                </a:lnTo>
                <a:lnTo>
                  <a:pt x="1383263" y="125006"/>
                </a:lnTo>
                <a:lnTo>
                  <a:pt x="1378352" y="77913"/>
                </a:lnTo>
                <a:lnTo>
                  <a:pt x="1363620" y="34888"/>
                </a:lnTo>
                <a:lnTo>
                  <a:pt x="1339066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23" name="object 4"/>
          <p:cNvSpPr/>
          <p:nvPr/>
        </p:nvSpPr>
        <p:spPr>
          <a:xfrm>
            <a:off x="3854736" y="1860754"/>
            <a:ext cx="5608320" cy="250190"/>
          </a:xfrm>
          <a:custGeom>
            <a:avLst/>
            <a:ahLst/>
            <a:rect l="l" t="t" r="r" b="b"/>
            <a:pathLst>
              <a:path w="5608320" h="250189">
                <a:moveTo>
                  <a:pt x="5563526" y="0"/>
                </a:moveTo>
                <a:lnTo>
                  <a:pt x="44195" y="0"/>
                </a:lnTo>
                <a:lnTo>
                  <a:pt x="19641" y="34888"/>
                </a:lnTo>
                <a:lnTo>
                  <a:pt x="4909" y="77913"/>
                </a:lnTo>
                <a:lnTo>
                  <a:pt x="-1" y="125006"/>
                </a:lnTo>
                <a:lnTo>
                  <a:pt x="4909" y="172099"/>
                </a:lnTo>
                <a:lnTo>
                  <a:pt x="19641" y="215123"/>
                </a:lnTo>
                <a:lnTo>
                  <a:pt x="44195" y="250012"/>
                </a:lnTo>
                <a:lnTo>
                  <a:pt x="5563526" y="250012"/>
                </a:lnTo>
                <a:lnTo>
                  <a:pt x="5588080" y="215123"/>
                </a:lnTo>
                <a:lnTo>
                  <a:pt x="5602812" y="172099"/>
                </a:lnTo>
                <a:lnTo>
                  <a:pt x="5607723" y="125006"/>
                </a:lnTo>
                <a:lnTo>
                  <a:pt x="5602812" y="77913"/>
                </a:lnTo>
                <a:lnTo>
                  <a:pt x="5588080" y="34888"/>
                </a:lnTo>
                <a:lnTo>
                  <a:pt x="5563526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24" name="object 5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25" name="object 6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26" name="object 7"/>
          <p:cNvSpPr txBox="1"/>
          <p:nvPr/>
        </p:nvSpPr>
        <p:spPr>
          <a:xfrm>
            <a:off x="618250" y="1693273"/>
            <a:ext cx="8813800" cy="445135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571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electrostatic</a:t>
            </a:r>
            <a:r>
              <a:rPr dirty="0" sz="1750" spc="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generators,</a:t>
            </a:r>
            <a:r>
              <a:rPr dirty="0" sz="1750" spc="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electric</a:t>
            </a:r>
            <a:r>
              <a:rPr dirty="0" sz="1750" spc="7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charges</a:t>
            </a:r>
            <a:r>
              <a:rPr dirty="0" sz="1750" spc="6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moved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against</a:t>
            </a:r>
            <a:r>
              <a:rPr dirty="0" sz="1750" spc="7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force</a:t>
            </a:r>
            <a:r>
              <a:rPr dirty="0" sz="1750" spc="7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fields, </a:t>
            </a:r>
            <a:r>
              <a:rPr dirty="0" sz="1750" spc="5">
                <a:latin typeface="Microsoft Sans Serif"/>
                <a:cs typeface="Microsoft Sans Serif"/>
              </a:rPr>
              <a:t>thereby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converting mechanical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energy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into electric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-20">
                <a:latin typeface="Microsoft Sans Serif"/>
                <a:cs typeface="Microsoft Sans Serif"/>
              </a:rPr>
              <a:t>energy.</a:t>
            </a:r>
            <a:endParaRPr sz="1750">
              <a:latin typeface="Microsoft Sans Serif"/>
              <a:cs typeface="Microsoft Sans Serif"/>
            </a:endParaRPr>
          </a:p>
          <a:p>
            <a:pPr indent="-433070" marL="445134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445134"/>
                <a:tab algn="l" pos="445770"/>
              </a:tabLst>
            </a:pP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3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insulated</a:t>
            </a:r>
            <a:r>
              <a:rPr dirty="0" sz="1750" spc="3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belt</a:t>
            </a:r>
            <a:r>
              <a:rPr dirty="0" sz="1750" spc="3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3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moving</a:t>
            </a:r>
            <a:r>
              <a:rPr dirty="0" sz="1750" spc="3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3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uniform</a:t>
            </a:r>
            <a:r>
              <a:rPr dirty="0" sz="1750" spc="3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velocity</a:t>
            </a:r>
            <a:r>
              <a:rPr dirty="0" sz="1750" spc="295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ν</a:t>
            </a:r>
            <a:r>
              <a:rPr dirty="0" sz="1750" i="1" spc="315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34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3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325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field</a:t>
            </a:r>
            <a:r>
              <a:rPr dirty="0" sz="1750" spc="3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strength</a:t>
            </a:r>
            <a:endParaRPr sz="1750">
              <a:latin typeface="Microsoft Sans Serif"/>
              <a:cs typeface="Microsoft Sans Serif"/>
            </a:endParaRPr>
          </a:p>
          <a:p>
            <a:pPr marL="394970">
              <a:lnSpc>
                <a:spcPct val="100000"/>
              </a:lnSpc>
              <a:spcBef>
                <a:spcPts val="1065"/>
              </a:spcBef>
            </a:pPr>
            <a:r>
              <a:rPr dirty="0" sz="1750" i="1" spc="5">
                <a:latin typeface="Arial"/>
                <a:cs typeface="Arial"/>
              </a:rPr>
              <a:t>E</a:t>
            </a:r>
            <a:r>
              <a:rPr dirty="0" sz="1750" i="1" spc="-30">
                <a:latin typeface="Arial"/>
                <a:cs typeface="Arial"/>
              </a:rPr>
              <a:t> </a:t>
            </a:r>
            <a:r>
              <a:rPr dirty="0" sz="1750" i="1">
                <a:latin typeface="Arial"/>
                <a:cs typeface="Arial"/>
              </a:rPr>
              <a:t>(x)</a:t>
            </a:r>
            <a:r>
              <a:rPr dirty="0" sz="1750">
                <a:latin typeface="Microsoft Sans Serif"/>
                <a:cs typeface="Microsoft Sans Serif"/>
              </a:rPr>
              <a:t>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698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Suppose</a:t>
            </a:r>
            <a:r>
              <a:rPr dirty="0" sz="1750" spc="19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8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width</a:t>
            </a:r>
            <a:r>
              <a:rPr dirty="0" sz="1750" spc="18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9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7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belt</a:t>
            </a:r>
            <a:r>
              <a:rPr dirty="0" sz="1750" spc="175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is</a:t>
            </a:r>
            <a:r>
              <a:rPr dirty="0" sz="1750" spc="20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b</a:t>
            </a:r>
            <a:r>
              <a:rPr dirty="0" sz="1750" i="1" spc="150">
                <a:latin typeface="Arial"/>
                <a:cs typeface="Arial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18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8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charge</a:t>
            </a:r>
            <a:r>
              <a:rPr dirty="0" sz="1750" spc="19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density</a:t>
            </a:r>
            <a:r>
              <a:rPr dirty="0" sz="1750" spc="145">
                <a:latin typeface="Microsoft Sans Serif"/>
                <a:cs typeface="Microsoft Sans Serif"/>
              </a:rPr>
              <a:t> </a:t>
            </a:r>
            <a:r>
              <a:rPr dirty="0" sz="1750" i="1" spc="10">
                <a:latin typeface="Arial"/>
                <a:cs typeface="Arial"/>
              </a:rPr>
              <a:t>σ.</a:t>
            </a:r>
            <a:r>
              <a:rPr dirty="0" sz="1750" i="1" spc="170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16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8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length</a:t>
            </a:r>
            <a:r>
              <a:rPr dirty="0" sz="1750" spc="165">
                <a:latin typeface="Microsoft Sans Serif"/>
                <a:cs typeface="Microsoft Sans Serif"/>
              </a:rPr>
              <a:t> </a:t>
            </a:r>
            <a:r>
              <a:rPr dirty="0" sz="1750" i="1" spc="-5">
                <a:latin typeface="Arial"/>
                <a:cs typeface="Arial"/>
              </a:rPr>
              <a:t>dx</a:t>
            </a:r>
            <a:r>
              <a:rPr dirty="0" sz="1750" i="1" spc="170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7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belt,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i="1" spc="10">
                <a:latin typeface="Arial"/>
                <a:cs typeface="Arial"/>
              </a:rPr>
              <a:t>dq</a:t>
            </a:r>
            <a:r>
              <a:rPr dirty="0" sz="1750" i="1" spc="-10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given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50">
                <a:latin typeface="Microsoft Sans Serif"/>
                <a:cs typeface="Microsoft Sans Serif"/>
              </a:rPr>
              <a:t>by,</a:t>
            </a:r>
            <a:endParaRPr sz="1750">
              <a:latin typeface="Microsoft Sans Serif"/>
              <a:cs typeface="Microsoft Sans Serif"/>
            </a:endParaRPr>
          </a:p>
          <a:p>
            <a:pPr marL="2153285">
              <a:lnSpc>
                <a:spcPct val="100000"/>
              </a:lnSpc>
              <a:spcBef>
                <a:spcPts val="1070"/>
              </a:spcBef>
            </a:pPr>
            <a:r>
              <a:rPr dirty="0" sz="1750" i="1" spc="10">
                <a:latin typeface="Arial"/>
                <a:cs typeface="Arial"/>
              </a:rPr>
              <a:t>dq</a:t>
            </a:r>
            <a:r>
              <a:rPr dirty="0" sz="1750" i="1" spc="-30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=</a:t>
            </a:r>
            <a:r>
              <a:rPr dirty="0" sz="1750" i="1" spc="-20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σ</a:t>
            </a:r>
            <a:r>
              <a:rPr dirty="0" sz="1750" i="1" spc="-5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bdx</a:t>
            </a:r>
            <a:r>
              <a:rPr dirty="0" sz="1750" spc="5">
                <a:latin typeface="Microsoft Sans Serif"/>
                <a:cs typeface="Microsoft Sans Serif"/>
              </a:rPr>
              <a:t>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force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experienced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</a:t>
            </a:r>
            <a:endParaRPr sz="1750">
              <a:latin typeface="Microsoft Sans Serif"/>
              <a:cs typeface="Microsoft Sans Serif"/>
            </a:endParaRPr>
          </a:p>
          <a:p>
            <a:pPr marL="394970">
              <a:lnSpc>
                <a:spcPct val="100000"/>
              </a:lnSpc>
              <a:spcBef>
                <a:spcPts val="1070"/>
              </a:spcBef>
            </a:pPr>
            <a:r>
              <a:rPr dirty="0" sz="1750">
                <a:latin typeface="Microsoft Sans Serif"/>
                <a:cs typeface="Microsoft Sans Serif"/>
              </a:rPr>
              <a:t>(or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force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experienced</a:t>
            </a:r>
            <a:r>
              <a:rPr dirty="0" sz="1750" spc="5">
                <a:latin typeface="Microsoft Sans Serif"/>
                <a:cs typeface="Microsoft Sans Serif"/>
              </a:rPr>
              <a:t> by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belt)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given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5">
                <a:latin typeface="Microsoft Sans Serif"/>
                <a:cs typeface="Microsoft Sans Serif"/>
              </a:rPr>
              <a:t>by,</a:t>
            </a:r>
            <a:endParaRPr sz="1750">
              <a:latin typeface="Microsoft Sans Serif"/>
              <a:cs typeface="Microsoft Sans Serif"/>
            </a:endParaRPr>
          </a:p>
          <a:p>
            <a:pPr indent="-314325" marL="2467610" marR="4716145">
              <a:lnSpc>
                <a:spcPct val="150900"/>
              </a:lnSpc>
            </a:pPr>
            <a:r>
              <a:rPr dirty="0" sz="1750" i="1" spc="10">
                <a:latin typeface="Arial"/>
                <a:cs typeface="Arial"/>
              </a:rPr>
              <a:t>dF</a:t>
            </a:r>
            <a:r>
              <a:rPr dirty="0" sz="1750" i="1" spc="-60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=</a:t>
            </a:r>
            <a:r>
              <a:rPr dirty="0" sz="1750" i="1">
                <a:latin typeface="Arial"/>
                <a:cs typeface="Arial"/>
              </a:rPr>
              <a:t> </a:t>
            </a:r>
            <a:r>
              <a:rPr dirty="0" sz="1750" i="1" spc="10">
                <a:latin typeface="Arial"/>
                <a:cs typeface="Arial"/>
              </a:rPr>
              <a:t>Edq</a:t>
            </a:r>
            <a:r>
              <a:rPr dirty="0" sz="1750" i="1" spc="-35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=</a:t>
            </a:r>
            <a:r>
              <a:rPr dirty="0" sz="1750" i="1" spc="-10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E</a:t>
            </a:r>
            <a:r>
              <a:rPr dirty="0" sz="1750" i="1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σ</a:t>
            </a:r>
            <a:r>
              <a:rPr dirty="0" sz="1750" i="1" spc="-15">
                <a:latin typeface="Arial"/>
                <a:cs typeface="Arial"/>
              </a:rPr>
              <a:t> </a:t>
            </a:r>
            <a:r>
              <a:rPr dirty="0" sz="1750" i="1">
                <a:latin typeface="Arial"/>
                <a:cs typeface="Arial"/>
              </a:rPr>
              <a:t>bdx </a:t>
            </a:r>
            <a:r>
              <a:rPr dirty="0" sz="1750" i="1" spc="-470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F</a:t>
            </a:r>
            <a:r>
              <a:rPr dirty="0" sz="1750" i="1" spc="-40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=</a:t>
            </a:r>
            <a:r>
              <a:rPr dirty="0" sz="1750" i="1" spc="-5">
                <a:latin typeface="Arial"/>
                <a:cs typeface="Arial"/>
              </a:rPr>
              <a:t> </a:t>
            </a:r>
            <a:r>
              <a:rPr dirty="0" sz="1750" i="1" spc="10">
                <a:latin typeface="Arial"/>
                <a:cs typeface="Arial"/>
              </a:rPr>
              <a:t>σb</a:t>
            </a:r>
            <a:r>
              <a:rPr dirty="0" sz="1750" i="1" spc="-15">
                <a:latin typeface="Arial"/>
                <a:cs typeface="Arial"/>
              </a:rPr>
              <a:t> </a:t>
            </a:r>
            <a:r>
              <a:rPr dirty="0" sz="1750" i="1">
                <a:latin typeface="Arial"/>
                <a:cs typeface="Arial"/>
              </a:rPr>
              <a:t>ʃ </a:t>
            </a:r>
            <a:r>
              <a:rPr dirty="0" sz="1750" i="1" spc="10">
                <a:latin typeface="Arial"/>
                <a:cs typeface="Arial"/>
              </a:rPr>
              <a:t>Edx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48727" name="object 8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917315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Electrostatic</a:t>
            </a:r>
            <a:r>
              <a:rPr dirty="0" sz="2650" spc="-5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Generators</a:t>
            </a:r>
            <a:endParaRPr sz="2650"/>
          </a:p>
        </p:txBody>
      </p:sp>
      <p:pic>
        <p:nvPicPr>
          <p:cNvPr id="2097203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037226" y="4130911"/>
            <a:ext cx="3052965" cy="2181496"/>
          </a:xfrm>
          <a:prstGeom prst="rect"/>
        </p:spPr>
      </p:pic>
      <p:sp>
        <p:nvSpPr>
          <p:cNvPr id="104872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object 2"/>
          <p:cNvSpPr txBox="1"/>
          <p:nvPr/>
        </p:nvSpPr>
        <p:spPr>
          <a:xfrm>
            <a:off x="618250" y="1693273"/>
            <a:ext cx="6074410" cy="3646804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Normally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 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uniform,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then</a:t>
            </a:r>
            <a:endParaRPr sz="1750">
              <a:latin typeface="Microsoft Sans Serif"/>
              <a:cs typeface="Microsoft Sans Serif"/>
            </a:endParaRPr>
          </a:p>
          <a:p>
            <a:pPr algn="ctr" marR="102870">
              <a:lnSpc>
                <a:spcPct val="100000"/>
              </a:lnSpc>
              <a:spcBef>
                <a:spcPts val="1065"/>
              </a:spcBef>
            </a:pPr>
            <a:r>
              <a:rPr dirty="0" sz="1750" i="1" spc="5">
                <a:latin typeface="Arial"/>
                <a:cs typeface="Arial"/>
              </a:rPr>
              <a:t>F</a:t>
            </a:r>
            <a:r>
              <a:rPr dirty="0" sz="1750" i="1" spc="-55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=</a:t>
            </a:r>
            <a:r>
              <a:rPr dirty="0" sz="1750" i="1" spc="-30">
                <a:latin typeface="Arial"/>
                <a:cs typeface="Arial"/>
              </a:rPr>
              <a:t> </a:t>
            </a:r>
            <a:r>
              <a:rPr dirty="0" sz="1750" i="1" spc="10">
                <a:latin typeface="Arial"/>
                <a:cs typeface="Arial"/>
              </a:rPr>
              <a:t>σbV</a:t>
            </a:r>
            <a:endParaRPr sz="1750">
              <a:latin typeface="Arial"/>
              <a:cs typeface="Arial"/>
            </a:endParaRPr>
          </a:p>
          <a:p>
            <a:pPr indent="-382905" marL="39497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power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required </a:t>
            </a:r>
            <a:r>
              <a:rPr dirty="0" sz="1750" spc="-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move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belt 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given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5">
                <a:latin typeface="Microsoft Sans Serif"/>
                <a:cs typeface="Microsoft Sans Serif"/>
              </a:rPr>
              <a:t>by,</a:t>
            </a:r>
            <a:endParaRPr sz="1750">
              <a:latin typeface="Microsoft Sans Serif"/>
              <a:cs typeface="Microsoft Sans Serif"/>
            </a:endParaRPr>
          </a:p>
          <a:p>
            <a:pPr marL="1725295">
              <a:lnSpc>
                <a:spcPct val="100000"/>
              </a:lnSpc>
              <a:spcBef>
                <a:spcPts val="970"/>
              </a:spcBef>
            </a:pPr>
            <a:r>
              <a:rPr dirty="0" sz="1750" i="1" spc="5">
                <a:latin typeface="Arial"/>
                <a:cs typeface="Arial"/>
              </a:rPr>
              <a:t>P</a:t>
            </a:r>
            <a:r>
              <a:rPr dirty="0" sz="1750" i="1" spc="-90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=</a:t>
            </a:r>
            <a:r>
              <a:rPr dirty="0" sz="1750" i="1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Force</a:t>
            </a:r>
            <a:r>
              <a:rPr dirty="0" sz="1750" i="1" spc="-35">
                <a:latin typeface="Arial"/>
                <a:cs typeface="Arial"/>
              </a:rPr>
              <a:t> </a:t>
            </a:r>
            <a:r>
              <a:rPr dirty="0" sz="1850" i="1" spc="515">
                <a:latin typeface="Times New Roman"/>
                <a:cs typeface="Times New Roman"/>
              </a:rPr>
              <a:t>×</a:t>
            </a:r>
            <a:r>
              <a:rPr dirty="0" sz="1850" i="1" spc="15">
                <a:latin typeface="Times New Roman"/>
                <a:cs typeface="Times New Roman"/>
              </a:rPr>
              <a:t> </a:t>
            </a:r>
            <a:r>
              <a:rPr dirty="0" sz="1750" i="1" spc="-5">
                <a:latin typeface="Arial"/>
                <a:cs typeface="Arial"/>
              </a:rPr>
              <a:t>Velocity</a:t>
            </a:r>
            <a:endParaRPr sz="1750">
              <a:latin typeface="Arial"/>
              <a:cs typeface="Arial"/>
            </a:endParaRPr>
          </a:p>
          <a:p>
            <a:pPr marL="1914525">
              <a:lnSpc>
                <a:spcPct val="100000"/>
              </a:lnSpc>
              <a:spcBef>
                <a:spcPts val="1045"/>
              </a:spcBef>
            </a:pPr>
            <a:r>
              <a:rPr dirty="0" sz="1750" i="1" spc="5">
                <a:latin typeface="Arial"/>
                <a:cs typeface="Arial"/>
              </a:rPr>
              <a:t>=</a:t>
            </a:r>
            <a:r>
              <a:rPr dirty="0" sz="1750" i="1" spc="-20">
                <a:latin typeface="Arial"/>
                <a:cs typeface="Arial"/>
              </a:rPr>
              <a:t> </a:t>
            </a:r>
            <a:r>
              <a:rPr dirty="0" sz="1750" i="1" spc="15">
                <a:latin typeface="Arial"/>
                <a:cs typeface="Arial"/>
              </a:rPr>
              <a:t>Fv</a:t>
            </a:r>
            <a:r>
              <a:rPr dirty="0" sz="1750" i="1" spc="-30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=</a:t>
            </a:r>
            <a:r>
              <a:rPr dirty="0" sz="1750" i="1" spc="-5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σbVν</a:t>
            </a:r>
            <a:endParaRPr sz="1750">
              <a:latin typeface="Arial"/>
              <a:cs typeface="Arial"/>
            </a:endParaRPr>
          </a:p>
          <a:p>
            <a:pPr indent="-382905" marL="39497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-20">
                <a:latin typeface="Microsoft Sans Serif"/>
                <a:cs typeface="Microsoft Sans Serif"/>
              </a:rPr>
              <a:t>Now,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i="1">
                <a:latin typeface="Arial"/>
                <a:cs typeface="Arial"/>
              </a:rPr>
              <a:t>I</a:t>
            </a:r>
            <a:r>
              <a:rPr dirty="0" sz="1750" i="1" spc="10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=</a:t>
            </a:r>
            <a:r>
              <a:rPr dirty="0" sz="1750" i="1" spc="10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dq/dt</a:t>
            </a:r>
            <a:r>
              <a:rPr dirty="0" sz="1750" i="1" spc="-15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=</a:t>
            </a:r>
            <a:r>
              <a:rPr dirty="0" sz="1750" i="1" spc="15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σ</a:t>
            </a:r>
            <a:r>
              <a:rPr dirty="0" sz="1750" i="1" spc="-25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b</a:t>
            </a:r>
            <a:r>
              <a:rPr dirty="0" sz="1750" i="1" spc="10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dx/dt</a:t>
            </a:r>
            <a:r>
              <a:rPr dirty="0" sz="1750" i="1" spc="-15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=</a:t>
            </a:r>
            <a:r>
              <a:rPr dirty="0" sz="1750" i="1">
                <a:latin typeface="Arial"/>
                <a:cs typeface="Arial"/>
              </a:rPr>
              <a:t> </a:t>
            </a:r>
            <a:r>
              <a:rPr dirty="0" sz="1750" i="1" spc="10">
                <a:latin typeface="Arial"/>
                <a:cs typeface="Arial"/>
              </a:rPr>
              <a:t>σbv</a:t>
            </a:r>
            <a:endParaRPr sz="1750">
              <a:latin typeface="Arial"/>
              <a:cs typeface="Arial"/>
            </a:endParaRPr>
          </a:p>
          <a:p>
            <a:pPr indent="-382905" marL="39497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power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required </a:t>
            </a:r>
            <a:r>
              <a:rPr dirty="0" sz="1750" spc="-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move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belt 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given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5">
                <a:latin typeface="Microsoft Sans Serif"/>
                <a:cs typeface="Microsoft Sans Serif"/>
              </a:rPr>
              <a:t>by,</a:t>
            </a:r>
            <a:endParaRPr sz="1750">
              <a:latin typeface="Microsoft Sans Serif"/>
              <a:cs typeface="Microsoft Sans Serif"/>
            </a:endParaRPr>
          </a:p>
          <a:p>
            <a:pPr marL="1725295">
              <a:lnSpc>
                <a:spcPct val="100000"/>
              </a:lnSpc>
              <a:spcBef>
                <a:spcPts val="1070"/>
              </a:spcBef>
            </a:pPr>
            <a:r>
              <a:rPr dirty="0" sz="1750" i="1" spc="5">
                <a:latin typeface="Arial"/>
                <a:cs typeface="Arial"/>
              </a:rPr>
              <a:t>P</a:t>
            </a:r>
            <a:r>
              <a:rPr dirty="0" sz="1750" i="1" spc="-90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= Fν</a:t>
            </a:r>
            <a:r>
              <a:rPr dirty="0" sz="1750" i="1" spc="-5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= σbVν</a:t>
            </a:r>
            <a:r>
              <a:rPr dirty="0" sz="1750" i="1" spc="-35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=</a:t>
            </a:r>
            <a:r>
              <a:rPr dirty="0" sz="1750" i="1" spc="-10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VI</a:t>
            </a:r>
            <a:endParaRPr sz="1750">
              <a:latin typeface="Arial"/>
              <a:cs typeface="Arial"/>
            </a:endParaRPr>
          </a:p>
          <a:p>
            <a:pPr indent="-382905" marL="39497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Assuming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no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losses,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power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output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also </a:t>
            </a:r>
            <a:r>
              <a:rPr dirty="0" sz="1750" spc="5">
                <a:latin typeface="Microsoft Sans Serif"/>
                <a:cs typeface="Microsoft Sans Serif"/>
              </a:rPr>
              <a:t>equal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VI</a:t>
            </a:r>
            <a:r>
              <a:rPr dirty="0" sz="1750" spc="5">
                <a:latin typeface="Microsoft Sans Serif"/>
                <a:cs typeface="Microsoft Sans Serif"/>
              </a:rPr>
              <a:t>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30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9</a:t>
            </a:r>
          </a:p>
        </p:txBody>
      </p:sp>
      <p:sp>
        <p:nvSpPr>
          <p:cNvPr id="1048731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917315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Electrostatic</a:t>
            </a:r>
            <a:r>
              <a:rPr dirty="0" sz="2650" spc="-5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Generators</a:t>
            </a:r>
            <a:endParaRPr sz="26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2"/>
          <p:cNvSpPr/>
          <p:nvPr/>
        </p:nvSpPr>
        <p:spPr>
          <a:xfrm>
            <a:off x="6276463" y="1860760"/>
            <a:ext cx="1423670" cy="250190"/>
          </a:xfrm>
          <a:custGeom>
            <a:avLst/>
            <a:ahLst/>
            <a:rect l="l" t="t" r="r" b="b"/>
            <a:pathLst>
              <a:path w="1423670" h="250189">
                <a:moveTo>
                  <a:pt x="1379393" y="0"/>
                </a:moveTo>
                <a:lnTo>
                  <a:pt x="44196" y="0"/>
                </a:lnTo>
                <a:lnTo>
                  <a:pt x="19643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3" y="215118"/>
                </a:lnTo>
                <a:lnTo>
                  <a:pt x="44196" y="250006"/>
                </a:lnTo>
                <a:lnTo>
                  <a:pt x="1379393" y="250006"/>
                </a:lnTo>
                <a:lnTo>
                  <a:pt x="1403947" y="215118"/>
                </a:lnTo>
                <a:lnTo>
                  <a:pt x="1418679" y="172094"/>
                </a:lnTo>
                <a:lnTo>
                  <a:pt x="1423590" y="125003"/>
                </a:lnTo>
                <a:lnTo>
                  <a:pt x="1418679" y="77911"/>
                </a:lnTo>
                <a:lnTo>
                  <a:pt x="1403947" y="34887"/>
                </a:lnTo>
                <a:lnTo>
                  <a:pt x="1379393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97" name="object 3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598" name="object 4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599" name="object 5"/>
          <p:cNvSpPr txBox="1"/>
          <p:nvPr/>
        </p:nvSpPr>
        <p:spPr>
          <a:xfrm>
            <a:off x="618250" y="1693273"/>
            <a:ext cx="7112634" cy="1181100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Generation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>
                <a:latin typeface="Microsoft Sans Serif"/>
                <a:cs typeface="Microsoft Sans Serif"/>
              </a:rPr>
              <a:t> high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required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two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purposes: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 spc="-25">
                <a:latin typeface="Microsoft Sans Serif"/>
                <a:cs typeface="Microsoft Sans Serif"/>
              </a:rPr>
              <a:t>Testing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 </a:t>
            </a:r>
            <a:r>
              <a:rPr dirty="0" sz="1750" spc="-5">
                <a:latin typeface="Microsoft Sans Serif"/>
                <a:cs typeface="Microsoft Sans Serif"/>
              </a:rPr>
              <a:t>equipment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 spc="-95">
                <a:latin typeface="Microsoft Sans Serif"/>
                <a:cs typeface="Microsoft Sans Serif"/>
              </a:rPr>
              <a:t>To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study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breakdown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characteristics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materials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00" name="object 7"/>
          <p:cNvSpPr txBox="1"/>
          <p:nvPr/>
        </p:nvSpPr>
        <p:spPr>
          <a:xfrm>
            <a:off x="8884422" y="6939382"/>
            <a:ext cx="499109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1048601" name="object 6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50405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Generation</a:t>
            </a:r>
            <a:r>
              <a:rPr dirty="0" sz="2650" spc="-1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High</a:t>
            </a:r>
            <a:r>
              <a:rPr dirty="0" sz="2650" spc="-45">
                <a:solidFill>
                  <a:srgbClr val="0064BC"/>
                </a:solidFill>
              </a:rPr>
              <a:t> </a:t>
            </a:r>
            <a:r>
              <a:rPr dirty="0" sz="2650" spc="-35">
                <a:solidFill>
                  <a:srgbClr val="0064BC"/>
                </a:solidFill>
              </a:rPr>
              <a:t>Voltages</a:t>
            </a:r>
            <a:endParaRPr sz="2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69316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55">
                <a:solidFill>
                  <a:srgbClr val="0064BC"/>
                </a:solidFill>
              </a:rPr>
              <a:t>Van </a:t>
            </a:r>
            <a:r>
              <a:rPr dirty="0" sz="2650" spc="-10">
                <a:solidFill>
                  <a:srgbClr val="0064BC"/>
                </a:solidFill>
              </a:rPr>
              <a:t>de Graff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Generator</a:t>
            </a:r>
            <a:endParaRPr sz="2650"/>
          </a:p>
        </p:txBody>
      </p:sp>
      <p:grpSp>
        <p:nvGrpSpPr>
          <p:cNvPr id="85" name="object 3"/>
          <p:cNvGrpSpPr/>
          <p:nvPr/>
        </p:nvGrpSpPr>
        <p:grpSpPr>
          <a:xfrm>
            <a:off x="423672" y="1488948"/>
            <a:ext cx="8994775" cy="4966970"/>
            <a:chOff x="423672" y="1488948"/>
            <a:chExt cx="8994775" cy="4966970"/>
          </a:xfrm>
        </p:grpSpPr>
        <p:pic>
          <p:nvPicPr>
            <p:cNvPr id="2097204" name="object 4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423672" y="1488948"/>
              <a:ext cx="4639883" cy="4829512"/>
            </a:xfrm>
            <a:prstGeom prst="rect"/>
          </p:spPr>
        </p:pic>
        <p:pic>
          <p:nvPicPr>
            <p:cNvPr id="2097205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5076444" y="1488948"/>
              <a:ext cx="4341875" cy="4966716"/>
            </a:xfrm>
            <a:prstGeom prst="rect"/>
          </p:spPr>
        </p:pic>
      </p:grpSp>
      <p:sp>
        <p:nvSpPr>
          <p:cNvPr id="1048733" name="object 6"/>
          <p:cNvSpPr txBox="1"/>
          <p:nvPr/>
        </p:nvSpPr>
        <p:spPr>
          <a:xfrm>
            <a:off x="8884422" y="6939382"/>
            <a:ext cx="5524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1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b="1" dirty="0" sz="1100" spc="-3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object 2"/>
          <p:cNvSpPr txBox="1"/>
          <p:nvPr/>
        </p:nvSpPr>
        <p:spPr>
          <a:xfrm>
            <a:off x="542050" y="1693273"/>
            <a:ext cx="8758555" cy="4451350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indent="-382905" marL="471170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algn="l" pos="471170"/>
                <a:tab algn="l" pos="471805"/>
              </a:tabLst>
            </a:pP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uniform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homogeneous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fields,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stress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belt is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given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5">
                <a:latin typeface="Microsoft Sans Serif"/>
                <a:cs typeface="Microsoft Sans Serif"/>
              </a:rPr>
              <a:t>by,</a:t>
            </a:r>
            <a:endParaRPr sz="1750">
              <a:latin typeface="Microsoft Sans Serif"/>
              <a:cs typeface="Microsoft Sans Serif"/>
            </a:endParaRPr>
          </a:p>
          <a:p>
            <a:pPr algn="ctr" marR="358140">
              <a:lnSpc>
                <a:spcPct val="100000"/>
              </a:lnSpc>
              <a:spcBef>
                <a:spcPts val="1065"/>
              </a:spcBef>
              <a:tabLst>
                <a:tab algn="l" pos="2569210"/>
              </a:tabLst>
            </a:pPr>
            <a:r>
              <a:rPr dirty="0" sz="1750" i="1" spc="5">
                <a:latin typeface="Arial"/>
                <a:cs typeface="Arial"/>
              </a:rPr>
              <a:t>E</a:t>
            </a:r>
            <a:r>
              <a:rPr dirty="0" sz="1750" i="1" spc="15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= σ/ε</a:t>
            </a:r>
            <a:r>
              <a:rPr baseline="-21739" dirty="0" sz="1725" i="1" spc="7">
                <a:latin typeface="Arial"/>
                <a:cs typeface="Arial"/>
              </a:rPr>
              <a:t>0	</a:t>
            </a:r>
            <a:r>
              <a:rPr dirty="0" sz="1750" i="1" spc="5">
                <a:latin typeface="Arial"/>
                <a:cs typeface="Arial"/>
              </a:rPr>
              <a:t>ε</a:t>
            </a:r>
            <a:r>
              <a:rPr baseline="-21739" dirty="0" sz="1725" i="1" spc="7">
                <a:latin typeface="Arial"/>
                <a:cs typeface="Arial"/>
              </a:rPr>
              <a:t>r</a:t>
            </a:r>
            <a:r>
              <a:rPr baseline="-21739" dirty="0" sz="1725" i="1" spc="-37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=</a:t>
            </a:r>
            <a:r>
              <a:rPr dirty="0" sz="1750" i="1" spc="-30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1</a:t>
            </a:r>
            <a:endParaRPr sz="1750">
              <a:latin typeface="Arial"/>
              <a:cs typeface="Arial"/>
            </a:endParaRPr>
          </a:p>
          <a:p>
            <a:pPr algn="just" indent="-382905" marL="471170" marR="113030">
              <a:lnSpc>
                <a:spcPct val="150900"/>
              </a:lnSpc>
              <a:buClr>
                <a:srgbClr val="0070BF"/>
              </a:buClr>
              <a:buFont typeface="Microsoft Sans Serif"/>
              <a:buChar char="•"/>
              <a:tabLst>
                <a:tab algn="l" pos="471805"/>
              </a:tabLst>
            </a:pPr>
            <a:r>
              <a:rPr dirty="0" sz="1750" i="1" spc="5">
                <a:latin typeface="Arial"/>
                <a:cs typeface="Arial"/>
              </a:rPr>
              <a:t>σ</a:t>
            </a:r>
            <a:r>
              <a:rPr dirty="0" sz="1750" i="1" spc="10">
                <a:latin typeface="Arial"/>
                <a:cs typeface="Arial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should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</a:t>
            </a:r>
            <a:r>
              <a:rPr dirty="0" sz="1750" spc="5">
                <a:latin typeface="Microsoft Sans Serif"/>
                <a:cs typeface="Microsoft Sans Serif"/>
              </a:rPr>
              <a:t> so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chosen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that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remains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below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459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breakdown</a:t>
            </a:r>
            <a:r>
              <a:rPr dirty="0" sz="1750" spc="46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stress</a:t>
            </a:r>
            <a:r>
              <a:rPr dirty="0" sz="1750" spc="46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45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medium.</a:t>
            </a:r>
            <a:endParaRPr sz="1750">
              <a:latin typeface="Microsoft Sans Serif"/>
              <a:cs typeface="Microsoft Sans Serif"/>
            </a:endParaRPr>
          </a:p>
          <a:p>
            <a:pPr indent="-382905" marL="47117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471170"/>
                <a:tab algn="l" pos="471805"/>
              </a:tabLst>
            </a:pPr>
            <a:r>
              <a:rPr dirty="0" sz="1750">
                <a:latin typeface="Microsoft Sans Serif"/>
                <a:cs typeface="Microsoft Sans Serif"/>
              </a:rPr>
              <a:t>If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E</a:t>
            </a:r>
            <a:r>
              <a:rPr dirty="0" sz="1750" i="1" spc="-10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=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30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kV/cm,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i="1" spc="10">
                <a:latin typeface="Arial"/>
                <a:cs typeface="Arial"/>
              </a:rPr>
              <a:t>ε</a:t>
            </a:r>
            <a:r>
              <a:rPr baseline="-21739" dirty="0" sz="1725" i="1" spc="15">
                <a:latin typeface="Arial"/>
                <a:cs typeface="Arial"/>
              </a:rPr>
              <a:t>0</a:t>
            </a:r>
            <a:r>
              <a:rPr baseline="-21739" dirty="0" sz="1725" i="1" spc="225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=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8.85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x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10</a:t>
            </a:r>
            <a:r>
              <a:rPr baseline="26570" dirty="0" sz="1725" spc="15">
                <a:latin typeface="Microsoft Sans Serif"/>
                <a:cs typeface="Microsoft Sans Serif"/>
              </a:rPr>
              <a:t>-12</a:t>
            </a:r>
            <a:r>
              <a:rPr baseline="26570" dirty="0" sz="1725" spc="209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F/m,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then</a:t>
            </a:r>
            <a:endParaRPr sz="1750">
              <a:latin typeface="Microsoft Sans Serif"/>
              <a:cs typeface="Microsoft Sans Serif"/>
            </a:endParaRPr>
          </a:p>
          <a:p>
            <a:pPr marL="1864360">
              <a:lnSpc>
                <a:spcPct val="100000"/>
              </a:lnSpc>
              <a:spcBef>
                <a:spcPts val="1065"/>
              </a:spcBef>
            </a:pPr>
            <a:r>
              <a:rPr dirty="0" sz="1750" i="1" spc="5">
                <a:latin typeface="Arial"/>
                <a:cs typeface="Arial"/>
              </a:rPr>
              <a:t>σ</a:t>
            </a:r>
            <a:r>
              <a:rPr dirty="0" sz="1750" i="1" spc="-10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= 26.562</a:t>
            </a:r>
            <a:r>
              <a:rPr dirty="0" sz="1750" i="1" spc="-45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x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10</a:t>
            </a:r>
            <a:r>
              <a:rPr baseline="26570" dirty="0" sz="1725" spc="15">
                <a:latin typeface="Microsoft Sans Serif"/>
                <a:cs typeface="Microsoft Sans Serif"/>
              </a:rPr>
              <a:t>-6</a:t>
            </a:r>
            <a:r>
              <a:rPr baseline="26570" dirty="0" sz="1725" spc="247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C/m</a:t>
            </a:r>
            <a:r>
              <a:rPr baseline="26570" dirty="0" sz="1725" spc="7">
                <a:latin typeface="Microsoft Sans Serif"/>
                <a:cs typeface="Microsoft Sans Serif"/>
              </a:rPr>
              <a:t>2</a:t>
            </a:r>
            <a:endParaRPr baseline="26570" sz="1725">
              <a:latin typeface="Microsoft Sans Serif"/>
              <a:cs typeface="Microsoft Sans Serif"/>
            </a:endParaRPr>
          </a:p>
          <a:p>
            <a:pPr indent="-382905" marL="47117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471170"/>
                <a:tab algn="l" pos="471805"/>
              </a:tabLst>
            </a:pPr>
            <a:r>
              <a:rPr dirty="0" sz="1750">
                <a:latin typeface="Microsoft Sans Serif"/>
                <a:cs typeface="Microsoft Sans Serif"/>
              </a:rPr>
              <a:t>If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b</a:t>
            </a:r>
            <a:r>
              <a:rPr dirty="0" sz="1750" i="1" spc="-5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=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1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m,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v</a:t>
            </a:r>
            <a:r>
              <a:rPr dirty="0" sz="1750" i="1" spc="10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=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10-30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m/s,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i.e.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10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m/s,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then</a:t>
            </a:r>
            <a:endParaRPr sz="1750">
              <a:latin typeface="Microsoft Sans Serif"/>
              <a:cs typeface="Microsoft Sans Serif"/>
            </a:endParaRPr>
          </a:p>
          <a:p>
            <a:pPr marL="1864360">
              <a:lnSpc>
                <a:spcPct val="100000"/>
              </a:lnSpc>
              <a:spcBef>
                <a:spcPts val="1065"/>
              </a:spcBef>
            </a:pPr>
            <a:r>
              <a:rPr dirty="0" sz="1750" i="1">
                <a:latin typeface="Arial"/>
                <a:cs typeface="Arial"/>
              </a:rPr>
              <a:t>I</a:t>
            </a:r>
            <a:r>
              <a:rPr dirty="0" sz="1750" i="1" spc="-5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=</a:t>
            </a:r>
            <a:r>
              <a:rPr dirty="0" sz="1750" i="1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σbv</a:t>
            </a:r>
            <a:r>
              <a:rPr dirty="0" sz="1750" i="1" spc="-20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=</a:t>
            </a:r>
            <a:r>
              <a:rPr dirty="0" sz="1750" i="1" spc="-10">
                <a:latin typeface="Arial"/>
                <a:cs typeface="Arial"/>
              </a:rPr>
              <a:t> </a:t>
            </a:r>
            <a:r>
              <a:rPr dirty="0" sz="1750" i="1" spc="10">
                <a:latin typeface="Arial"/>
                <a:cs typeface="Arial"/>
              </a:rPr>
              <a:t>265</a:t>
            </a:r>
            <a:r>
              <a:rPr dirty="0" sz="1750" i="1" spc="-20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μA</a:t>
            </a:r>
            <a:endParaRPr sz="1750">
              <a:latin typeface="Arial"/>
              <a:cs typeface="Arial"/>
            </a:endParaRPr>
          </a:p>
          <a:p>
            <a:pPr algn="just" indent="-382905" marL="471170" marR="106680">
              <a:lnSpc>
                <a:spcPct val="150900"/>
              </a:lnSpc>
              <a:buClr>
                <a:srgbClr val="0070BF"/>
              </a:buClr>
              <a:buFont typeface="Microsoft Sans Serif"/>
              <a:buChar char="•"/>
              <a:tabLst>
                <a:tab algn="l" pos="471805"/>
              </a:tabLst>
            </a:pPr>
            <a:r>
              <a:rPr dirty="0" sz="1750" i="1" spc="5">
                <a:latin typeface="Arial"/>
                <a:cs typeface="Arial"/>
              </a:rPr>
              <a:t>σ </a:t>
            </a:r>
            <a:r>
              <a:rPr dirty="0" sz="1750">
                <a:latin typeface="Microsoft Sans Serif"/>
                <a:cs typeface="Microsoft Sans Serif"/>
              </a:rPr>
              <a:t>can be </a:t>
            </a:r>
            <a:r>
              <a:rPr dirty="0" sz="1750" spc="-5">
                <a:latin typeface="Microsoft Sans Serif"/>
                <a:cs typeface="Microsoft Sans Serif"/>
              </a:rPr>
              <a:t>increased by </a:t>
            </a:r>
            <a:r>
              <a:rPr dirty="0" sz="1750" spc="5">
                <a:latin typeface="Microsoft Sans Serif"/>
                <a:cs typeface="Microsoft Sans Serif"/>
              </a:rPr>
              <a:t>using gases of </a:t>
            </a:r>
            <a:r>
              <a:rPr dirty="0" sz="1750" spc="-5">
                <a:latin typeface="Microsoft Sans Serif"/>
                <a:cs typeface="Microsoft Sans Serif"/>
              </a:rPr>
              <a:t>high dielectric </a:t>
            </a:r>
            <a:r>
              <a:rPr dirty="0" sz="1750">
                <a:latin typeface="Microsoft Sans Serif"/>
                <a:cs typeface="Microsoft Sans Serif"/>
              </a:rPr>
              <a:t>strength </a:t>
            </a:r>
            <a:r>
              <a:rPr dirty="0" sz="1750" spc="5">
                <a:latin typeface="Microsoft Sans Serif"/>
                <a:cs typeface="Microsoft Sans Serif"/>
              </a:rPr>
              <a:t>so </a:t>
            </a:r>
            <a:r>
              <a:rPr dirty="0" sz="1750">
                <a:latin typeface="Microsoft Sans Serif"/>
                <a:cs typeface="Microsoft Sans Serif"/>
              </a:rPr>
              <a:t>that </a:t>
            </a:r>
            <a:r>
              <a:rPr dirty="0" sz="1750" spc="5">
                <a:latin typeface="Microsoft Sans Serif"/>
                <a:cs typeface="Microsoft Sans Serif"/>
              </a:rPr>
              <a:t>E </a:t>
            </a:r>
            <a:r>
              <a:rPr dirty="0" sz="1750" spc="-5">
                <a:latin typeface="Microsoft Sans Serif"/>
                <a:cs typeface="Microsoft Sans Serif"/>
              </a:rPr>
              <a:t>could </a:t>
            </a:r>
            <a:r>
              <a:rPr dirty="0" sz="1750" spc="10">
                <a:latin typeface="Microsoft Sans Serif"/>
                <a:cs typeface="Microsoft Sans Serif"/>
              </a:rPr>
              <a:t>be 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increased </a:t>
            </a:r>
            <a:r>
              <a:rPr dirty="0" sz="1750" spc="-5">
                <a:latin typeface="Microsoft Sans Serif"/>
                <a:cs typeface="Microsoft Sans Serif"/>
              </a:rPr>
              <a:t>without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-5">
                <a:latin typeface="Microsoft Sans Serif"/>
                <a:cs typeface="Microsoft Sans Serif"/>
              </a:rPr>
              <a:t>inception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 spc="-5">
                <a:latin typeface="Microsoft Sans Serif"/>
                <a:cs typeface="Microsoft Sans Serif"/>
              </a:rPr>
              <a:t>ionization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-5">
                <a:latin typeface="Microsoft Sans Serif"/>
                <a:cs typeface="Microsoft Sans Serif"/>
              </a:rPr>
              <a:t>medium </a:t>
            </a:r>
            <a:r>
              <a:rPr dirty="0" sz="1750">
                <a:latin typeface="Microsoft Sans Serif"/>
                <a:cs typeface="Microsoft Sans Serif"/>
              </a:rPr>
              <a:t>surrounding </a:t>
            </a:r>
            <a:r>
              <a:rPr dirty="0" sz="1750" spc="5">
                <a:latin typeface="Microsoft Sans Serif"/>
                <a:cs typeface="Microsoft Sans Serif"/>
              </a:rPr>
              <a:t>the HT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terminal.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35" name="object 4"/>
          <p:cNvSpPr txBox="1"/>
          <p:nvPr/>
        </p:nvSpPr>
        <p:spPr>
          <a:xfrm>
            <a:off x="8884422" y="6939382"/>
            <a:ext cx="5778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48736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69316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55">
                <a:solidFill>
                  <a:srgbClr val="0064BC"/>
                </a:solidFill>
              </a:rPr>
              <a:t>Van </a:t>
            </a:r>
            <a:r>
              <a:rPr dirty="0" sz="2650" spc="-10">
                <a:solidFill>
                  <a:srgbClr val="0064BC"/>
                </a:solidFill>
              </a:rPr>
              <a:t>de Graff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Generator</a:t>
            </a:r>
            <a:endParaRPr sz="265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object 2"/>
          <p:cNvSpPr txBox="1"/>
          <p:nvPr/>
        </p:nvSpPr>
        <p:spPr>
          <a:xfrm>
            <a:off x="618250" y="1693273"/>
            <a:ext cx="6254750" cy="3244215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marL="394970">
              <a:lnSpc>
                <a:spcPct val="100000"/>
              </a:lnSpc>
              <a:spcBef>
                <a:spcPts val="1165"/>
              </a:spcBef>
            </a:pP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Advantages</a:t>
            </a:r>
            <a:endParaRPr sz="1750">
              <a:latin typeface="Arial"/>
              <a:cs typeface="Arial"/>
            </a:endParaRPr>
          </a:p>
          <a:p>
            <a:pPr indent="-382905" marL="39497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-25">
                <a:latin typeface="Microsoft Sans Serif"/>
                <a:cs typeface="Microsoft Sans Serif"/>
              </a:rPr>
              <a:t>Very</a:t>
            </a:r>
            <a:r>
              <a:rPr dirty="0" sz="1750" spc="5">
                <a:latin typeface="Microsoft Sans Serif"/>
                <a:cs typeface="Microsoft Sans Serif"/>
              </a:rPr>
              <a:t> high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generated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Ripple-free</a:t>
            </a:r>
            <a:r>
              <a:rPr dirty="0" sz="1750" spc="-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output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Precision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-5">
                <a:latin typeface="Microsoft Sans Serif"/>
                <a:cs typeface="Microsoft Sans Serif"/>
              </a:rPr>
              <a:t> flexibility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control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</a:pPr>
            <a:endParaRPr sz="1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70BF"/>
              </a:buClr>
              <a:buFont typeface="Microsoft Sans Serif"/>
              <a:buChar char="•"/>
            </a:pPr>
            <a:endParaRPr sz="1800">
              <a:latin typeface="Microsoft Sans Serif"/>
              <a:cs typeface="Microsoft Sans Serif"/>
            </a:endParaRPr>
          </a:p>
          <a:p>
            <a:pPr marL="394970">
              <a:lnSpc>
                <a:spcPct val="100000"/>
              </a:lnSpc>
            </a:pP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Disadvantages</a:t>
            </a:r>
            <a:endParaRPr sz="1750">
              <a:latin typeface="Arial"/>
              <a:cs typeface="Arial"/>
            </a:endParaRPr>
          </a:p>
          <a:p>
            <a:pPr indent="-382905" marL="39497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10">
                <a:latin typeface="Microsoft Sans Serif"/>
                <a:cs typeface="Microsoft Sans Serif"/>
              </a:rPr>
              <a:t>Low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output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Limitations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belt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velocity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due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its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tendency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vibration.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38" name="object 4"/>
          <p:cNvSpPr txBox="1"/>
          <p:nvPr/>
        </p:nvSpPr>
        <p:spPr>
          <a:xfrm>
            <a:off x="8884422" y="6939382"/>
            <a:ext cx="5778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48739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69316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55">
                <a:solidFill>
                  <a:srgbClr val="0064BC"/>
                </a:solidFill>
              </a:rPr>
              <a:t>Van </a:t>
            </a:r>
            <a:r>
              <a:rPr dirty="0" sz="2650" spc="-10">
                <a:solidFill>
                  <a:srgbClr val="0064BC"/>
                </a:solidFill>
              </a:rPr>
              <a:t>de Graff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Generator</a:t>
            </a:r>
            <a:endParaRPr sz="265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69316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55">
                <a:solidFill>
                  <a:srgbClr val="0064BC"/>
                </a:solidFill>
              </a:rPr>
              <a:t>Van </a:t>
            </a:r>
            <a:r>
              <a:rPr dirty="0" sz="2650" spc="-10">
                <a:solidFill>
                  <a:srgbClr val="0064BC"/>
                </a:solidFill>
              </a:rPr>
              <a:t>de Graff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Generator</a:t>
            </a:r>
            <a:endParaRPr sz="2650"/>
          </a:p>
        </p:txBody>
      </p:sp>
      <p:pic>
        <p:nvPicPr>
          <p:cNvPr id="2097206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58951" y="1690116"/>
            <a:ext cx="4733543" cy="4661916"/>
          </a:xfrm>
          <a:prstGeom prst="rect"/>
        </p:spPr>
      </p:pic>
      <p:sp>
        <p:nvSpPr>
          <p:cNvPr id="1048741" name="object 4"/>
          <p:cNvSpPr txBox="1"/>
          <p:nvPr/>
        </p:nvSpPr>
        <p:spPr>
          <a:xfrm>
            <a:off x="5827205" y="3479363"/>
            <a:ext cx="2688590" cy="83058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80">
              <a:lnSpc>
                <a:spcPct val="150900"/>
              </a:lnSpc>
              <a:spcBef>
                <a:spcPts val="95"/>
              </a:spcBef>
            </a:pPr>
            <a:r>
              <a:rPr dirty="0" sz="1750" spc="-40">
                <a:latin typeface="Microsoft Sans Serif"/>
                <a:cs typeface="Microsoft Sans Serif"/>
              </a:rPr>
              <a:t>Van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De </a:t>
            </a:r>
            <a:r>
              <a:rPr dirty="0" sz="1750">
                <a:latin typeface="Microsoft Sans Serif"/>
                <a:cs typeface="Microsoft Sans Serif"/>
              </a:rPr>
              <a:t>Graaff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Generator, </a:t>
            </a:r>
            <a:r>
              <a:rPr dirty="0" sz="1750">
                <a:latin typeface="Microsoft Sans Serif"/>
                <a:cs typeface="Microsoft Sans Serif"/>
              </a:rPr>
              <a:t> Motor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Driven,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up</a:t>
            </a:r>
            <a:r>
              <a:rPr dirty="0" sz="1750" spc="5">
                <a:latin typeface="Microsoft Sans Serif"/>
                <a:cs typeface="Microsoft Sans Serif"/>
              </a:rPr>
              <a:t> to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200</a:t>
            </a:r>
            <a:r>
              <a:rPr dirty="0" sz="1750" spc="5">
                <a:latin typeface="Microsoft Sans Serif"/>
                <a:cs typeface="Microsoft Sans Serif"/>
              </a:rPr>
              <a:t> kV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42" name="object 5"/>
          <p:cNvSpPr txBox="1"/>
          <p:nvPr/>
        </p:nvSpPr>
        <p:spPr>
          <a:xfrm>
            <a:off x="8884422" y="6939382"/>
            <a:ext cx="5778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69316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55">
                <a:solidFill>
                  <a:srgbClr val="0064BC"/>
                </a:solidFill>
              </a:rPr>
              <a:t>Van </a:t>
            </a:r>
            <a:r>
              <a:rPr dirty="0" sz="2650" spc="-10">
                <a:solidFill>
                  <a:srgbClr val="0064BC"/>
                </a:solidFill>
              </a:rPr>
              <a:t>de Graff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Generator</a:t>
            </a:r>
            <a:endParaRPr sz="2650"/>
          </a:p>
        </p:txBody>
      </p:sp>
      <p:pic>
        <p:nvPicPr>
          <p:cNvPr id="2097207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76400" y="1641348"/>
            <a:ext cx="5411723" cy="4674107"/>
          </a:xfrm>
          <a:prstGeom prst="rect"/>
        </p:spPr>
      </p:pic>
      <p:sp>
        <p:nvSpPr>
          <p:cNvPr id="1048744" name="object 4"/>
          <p:cNvSpPr txBox="1"/>
          <p:nvPr/>
        </p:nvSpPr>
        <p:spPr>
          <a:xfrm>
            <a:off x="7287181" y="3479363"/>
            <a:ext cx="2563495" cy="123253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80">
              <a:lnSpc>
                <a:spcPct val="150900"/>
              </a:lnSpc>
              <a:spcBef>
                <a:spcPts val="95"/>
              </a:spcBef>
            </a:pPr>
            <a:r>
              <a:rPr dirty="0" sz="1750">
                <a:latin typeface="Microsoft Sans Serif"/>
                <a:cs typeface="Microsoft Sans Serif"/>
              </a:rPr>
              <a:t>Hair-raising experience </a:t>
            </a:r>
            <a:r>
              <a:rPr dirty="0" sz="1750" spc="5">
                <a:latin typeface="Microsoft Sans Serif"/>
                <a:cs typeface="Microsoft Sans Serif"/>
              </a:rPr>
              <a:t> produced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by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40">
                <a:latin typeface="Microsoft Sans Serif"/>
                <a:cs typeface="Microsoft Sans Serif"/>
              </a:rPr>
              <a:t>Van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de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Graff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generator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???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48745" name="object 5"/>
          <p:cNvSpPr txBox="1"/>
          <p:nvPr/>
        </p:nvSpPr>
        <p:spPr>
          <a:xfrm>
            <a:off x="8884422" y="6939382"/>
            <a:ext cx="5778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object 2"/>
          <p:cNvSpPr txBox="1"/>
          <p:nvPr/>
        </p:nvSpPr>
        <p:spPr>
          <a:xfrm>
            <a:off x="618208" y="3457362"/>
            <a:ext cx="8204200" cy="36068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95"/>
              </a:spcBef>
              <a:buClr>
                <a:srgbClr val="0070BF"/>
              </a:buClr>
              <a:buFont typeface="Microsoft Sans Serif"/>
              <a:buChar char="•"/>
              <a:tabLst>
                <a:tab algn="l" pos="394970"/>
                <a:tab algn="l" pos="395605"/>
              </a:tabLst>
            </a:pPr>
            <a:r>
              <a:rPr b="1" dirty="0" sz="2200" spc="-5">
                <a:latin typeface="Arial"/>
                <a:cs typeface="Arial"/>
              </a:rPr>
              <a:t>Suggested</a:t>
            </a:r>
            <a:r>
              <a:rPr b="1" dirty="0" sz="2200">
                <a:latin typeface="Arial"/>
                <a:cs typeface="Arial"/>
              </a:rPr>
              <a:t> </a:t>
            </a:r>
            <a:r>
              <a:rPr b="1" dirty="0" sz="2200" spc="-5">
                <a:latin typeface="Arial"/>
                <a:cs typeface="Arial"/>
              </a:rPr>
              <a:t>Reading:</a:t>
            </a:r>
            <a:r>
              <a:rPr b="1" dirty="0" sz="2200">
                <a:latin typeface="Arial"/>
                <a:cs typeface="Arial"/>
              </a:rPr>
              <a:t> </a:t>
            </a:r>
            <a:r>
              <a:rPr b="1" dirty="0" sz="2200" spc="-5">
                <a:latin typeface="Arial"/>
                <a:cs typeface="Arial"/>
              </a:rPr>
              <a:t>Chapter</a:t>
            </a:r>
            <a:r>
              <a:rPr b="1" dirty="0" sz="2200" spc="10">
                <a:latin typeface="Arial"/>
                <a:cs typeface="Arial"/>
              </a:rPr>
              <a:t> </a:t>
            </a:r>
            <a:r>
              <a:rPr b="1" dirty="0" sz="2200" spc="-5">
                <a:latin typeface="Arial"/>
                <a:cs typeface="Arial"/>
              </a:rPr>
              <a:t>2</a:t>
            </a:r>
            <a:r>
              <a:rPr b="1" dirty="0" sz="2200" spc="-10">
                <a:latin typeface="Arial"/>
                <a:cs typeface="Arial"/>
              </a:rPr>
              <a:t> </a:t>
            </a:r>
            <a:r>
              <a:rPr b="1" dirty="0" sz="2200" spc="-5">
                <a:latin typeface="Arial"/>
                <a:cs typeface="Arial"/>
              </a:rPr>
              <a:t>(Kuffeel</a:t>
            </a:r>
            <a:r>
              <a:rPr b="1" dirty="0" sz="2200" spc="-10">
                <a:latin typeface="Arial"/>
                <a:cs typeface="Arial"/>
              </a:rPr>
              <a:t> </a:t>
            </a:r>
            <a:r>
              <a:rPr b="1" dirty="0" sz="2200" spc="-5">
                <a:latin typeface="Arial"/>
                <a:cs typeface="Arial"/>
              </a:rPr>
              <a:t>and</a:t>
            </a:r>
            <a:r>
              <a:rPr b="1" dirty="0" sz="2200" spc="5">
                <a:latin typeface="Arial"/>
                <a:cs typeface="Arial"/>
              </a:rPr>
              <a:t> </a:t>
            </a:r>
            <a:r>
              <a:rPr b="1" dirty="0" sz="2200" spc="-15">
                <a:latin typeface="Arial"/>
                <a:cs typeface="Arial"/>
              </a:rPr>
              <a:t>Zaengl’s</a:t>
            </a:r>
            <a:r>
              <a:rPr b="1" dirty="0" sz="2200" spc="10">
                <a:latin typeface="Arial"/>
                <a:cs typeface="Arial"/>
              </a:rPr>
              <a:t> </a:t>
            </a:r>
            <a:r>
              <a:rPr b="1" dirty="0" sz="2200" spc="-5">
                <a:latin typeface="Arial"/>
                <a:cs typeface="Arial"/>
              </a:rPr>
              <a:t>book)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48747" name="object 4"/>
          <p:cNvSpPr txBox="1"/>
          <p:nvPr/>
        </p:nvSpPr>
        <p:spPr>
          <a:xfrm>
            <a:off x="8884422" y="6939382"/>
            <a:ext cx="5778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48748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336925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Suggested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Readings</a:t>
            </a:r>
            <a:endParaRPr sz="265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970" vert="horz" wrap="square">
            <a:spAutoFit/>
          </a:bodyPr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THANK</a:t>
            </a:r>
            <a:r>
              <a:rPr dirty="0" spc="-90"/>
              <a:t> </a:t>
            </a:r>
            <a:r>
              <a:rPr dirty="0" spc="10"/>
              <a:t>YOU</a:t>
            </a:r>
            <a:r>
              <a:rPr dirty="0" spc="-45"/>
              <a:t> </a:t>
            </a:r>
            <a:r>
              <a:rPr dirty="0" spc="5"/>
              <a:t>FOR</a:t>
            </a:r>
            <a:r>
              <a:rPr dirty="0" spc="-45"/>
              <a:t> </a:t>
            </a:r>
            <a:r>
              <a:rPr dirty="0" spc="-5"/>
              <a:t>YOUR</a:t>
            </a:r>
            <a:r>
              <a:rPr dirty="0" spc="-130"/>
              <a:t> </a:t>
            </a:r>
            <a:r>
              <a:rPr dirty="0" spc="-30"/>
              <a:t>ATTENTION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/>
          <p:nvPr/>
        </p:nvSpPr>
        <p:spPr>
          <a:xfrm>
            <a:off x="969284" y="3470071"/>
            <a:ext cx="2588260" cy="250190"/>
          </a:xfrm>
          <a:custGeom>
            <a:avLst/>
            <a:ahLst/>
            <a:rect l="l" t="t" r="r" b="b"/>
            <a:pathLst>
              <a:path w="2588260" h="250189">
                <a:moveTo>
                  <a:pt x="2543430" y="6"/>
                </a:moveTo>
                <a:lnTo>
                  <a:pt x="44196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6" y="250015"/>
                </a:lnTo>
                <a:lnTo>
                  <a:pt x="2543430" y="250015"/>
                </a:lnTo>
                <a:lnTo>
                  <a:pt x="2567983" y="215126"/>
                </a:lnTo>
                <a:lnTo>
                  <a:pt x="2582716" y="172102"/>
                </a:lnTo>
                <a:lnTo>
                  <a:pt x="2587626" y="125010"/>
                </a:lnTo>
                <a:lnTo>
                  <a:pt x="2582716" y="77918"/>
                </a:lnTo>
                <a:lnTo>
                  <a:pt x="2567983" y="34894"/>
                </a:lnTo>
                <a:lnTo>
                  <a:pt x="2543430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3" name="object 3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04" name="object 4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05" name="object 5"/>
          <p:cNvSpPr txBox="1"/>
          <p:nvPr/>
        </p:nvSpPr>
        <p:spPr>
          <a:xfrm>
            <a:off x="618250" y="1693273"/>
            <a:ext cx="8815705" cy="346710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952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Modern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power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systems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operating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higher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and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higher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power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frequency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ac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levels.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71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-5">
                <a:latin typeface="Microsoft Sans Serif"/>
                <a:cs typeface="Microsoft Sans Serif"/>
              </a:rPr>
              <a:t>Insulation</a:t>
            </a:r>
            <a:r>
              <a:rPr dirty="0" sz="1750" spc="44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level</a:t>
            </a:r>
            <a:r>
              <a:rPr dirty="0" sz="1750" spc="434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provided</a:t>
            </a:r>
            <a:r>
              <a:rPr dirty="0" sz="1750" spc="459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to</a:t>
            </a:r>
            <a:r>
              <a:rPr dirty="0" sz="1750" spc="4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4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power</a:t>
            </a:r>
            <a:r>
              <a:rPr dirty="0" sz="1750" spc="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system</a:t>
            </a:r>
            <a:r>
              <a:rPr dirty="0" sz="1750" spc="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equipment</a:t>
            </a:r>
            <a:r>
              <a:rPr dirty="0" sz="1750" spc="4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4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major</a:t>
            </a:r>
            <a:r>
              <a:rPr dirty="0" sz="1750" spc="4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concern</a:t>
            </a:r>
            <a:r>
              <a:rPr dirty="0" sz="1750" spc="459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power</a:t>
            </a:r>
            <a:r>
              <a:rPr dirty="0" sz="1750">
                <a:latin typeface="Microsoft Sans Serif"/>
                <a:cs typeface="Microsoft Sans Serif"/>
              </a:rPr>
              <a:t> engineers.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insulation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equipment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must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able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withstand: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Normal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system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Abnormal</a:t>
            </a:r>
            <a:r>
              <a:rPr dirty="0" sz="1750" spc="-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voltages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-15">
                <a:latin typeface="Microsoft Sans Serif"/>
                <a:cs typeface="Microsoft Sans Serif"/>
              </a:rPr>
              <a:t>Accordingly,</a:t>
            </a:r>
            <a:r>
              <a:rPr dirty="0" sz="1750" spc="1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4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high</a:t>
            </a:r>
            <a:r>
              <a:rPr dirty="0" sz="1750" spc="1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</a:t>
            </a:r>
            <a:r>
              <a:rPr dirty="0" sz="1750" spc="1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equipment</a:t>
            </a:r>
            <a:r>
              <a:rPr dirty="0" sz="1750" spc="1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need</a:t>
            </a:r>
            <a:r>
              <a:rPr dirty="0" sz="1750" spc="1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1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tested</a:t>
            </a:r>
            <a:r>
              <a:rPr dirty="0" sz="1750" spc="14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at</a:t>
            </a:r>
            <a:r>
              <a:rPr dirty="0" sz="1750" spc="1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</a:t>
            </a:r>
            <a:r>
              <a:rPr dirty="0" sz="1750" spc="1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voltages</a:t>
            </a:r>
            <a:r>
              <a:rPr dirty="0" sz="1750" spc="1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before</a:t>
            </a:r>
            <a:r>
              <a:rPr dirty="0" sz="1750" spc="1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they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can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actually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put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into </a:t>
            </a:r>
            <a:r>
              <a:rPr dirty="0" sz="1750" spc="5">
                <a:latin typeface="Microsoft Sans Serif"/>
                <a:cs typeface="Microsoft Sans Serif"/>
              </a:rPr>
              <a:t>service.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06" name="object 7"/>
          <p:cNvSpPr txBox="1"/>
          <p:nvPr/>
        </p:nvSpPr>
        <p:spPr>
          <a:xfrm>
            <a:off x="8884422" y="6939382"/>
            <a:ext cx="499109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4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1048607" name="object 6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50405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Generation</a:t>
            </a:r>
            <a:r>
              <a:rPr dirty="0" sz="2650" spc="-1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High</a:t>
            </a:r>
            <a:r>
              <a:rPr dirty="0" sz="2650" spc="-45">
                <a:solidFill>
                  <a:srgbClr val="0064BC"/>
                </a:solidFill>
              </a:rPr>
              <a:t> </a:t>
            </a:r>
            <a:r>
              <a:rPr dirty="0" sz="2650" spc="-35">
                <a:solidFill>
                  <a:srgbClr val="0064BC"/>
                </a:solidFill>
              </a:rPr>
              <a:t>Voltages</a:t>
            </a:r>
            <a:endParaRPr sz="26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/>
          <p:nvPr/>
        </p:nvSpPr>
        <p:spPr>
          <a:xfrm>
            <a:off x="969284" y="3872401"/>
            <a:ext cx="1830705" cy="250190"/>
          </a:xfrm>
          <a:custGeom>
            <a:avLst/>
            <a:ahLst/>
            <a:rect l="l" t="t" r="r" b="b"/>
            <a:pathLst>
              <a:path w="1830705" h="250189">
                <a:moveTo>
                  <a:pt x="1786447" y="0"/>
                </a:moveTo>
                <a:lnTo>
                  <a:pt x="44196" y="0"/>
                </a:lnTo>
                <a:lnTo>
                  <a:pt x="19643" y="34888"/>
                </a:lnTo>
                <a:lnTo>
                  <a:pt x="4910" y="77914"/>
                </a:lnTo>
                <a:lnTo>
                  <a:pt x="0" y="125007"/>
                </a:lnTo>
                <a:lnTo>
                  <a:pt x="4910" y="172100"/>
                </a:lnTo>
                <a:lnTo>
                  <a:pt x="19643" y="215125"/>
                </a:lnTo>
                <a:lnTo>
                  <a:pt x="44196" y="250014"/>
                </a:lnTo>
                <a:lnTo>
                  <a:pt x="1786447" y="250014"/>
                </a:lnTo>
                <a:lnTo>
                  <a:pt x="1811001" y="215125"/>
                </a:lnTo>
                <a:lnTo>
                  <a:pt x="1825733" y="172100"/>
                </a:lnTo>
                <a:lnTo>
                  <a:pt x="1830643" y="125007"/>
                </a:lnTo>
                <a:lnTo>
                  <a:pt x="1825733" y="77914"/>
                </a:lnTo>
                <a:lnTo>
                  <a:pt x="1811001" y="34888"/>
                </a:lnTo>
                <a:lnTo>
                  <a:pt x="1786447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9" name="object 3"/>
          <p:cNvSpPr/>
          <p:nvPr/>
        </p:nvSpPr>
        <p:spPr>
          <a:xfrm>
            <a:off x="8097804" y="3470071"/>
            <a:ext cx="1367155" cy="250190"/>
          </a:xfrm>
          <a:custGeom>
            <a:avLst/>
            <a:ahLst/>
            <a:rect l="l" t="t" r="r" b="b"/>
            <a:pathLst>
              <a:path w="1367154" h="250189">
                <a:moveTo>
                  <a:pt x="1322487" y="0"/>
                </a:moveTo>
                <a:lnTo>
                  <a:pt x="44192" y="0"/>
                </a:lnTo>
                <a:lnTo>
                  <a:pt x="19638" y="34888"/>
                </a:lnTo>
                <a:lnTo>
                  <a:pt x="4906" y="77914"/>
                </a:lnTo>
                <a:lnTo>
                  <a:pt x="-4" y="125007"/>
                </a:lnTo>
                <a:lnTo>
                  <a:pt x="4906" y="172100"/>
                </a:lnTo>
                <a:lnTo>
                  <a:pt x="19638" y="215125"/>
                </a:lnTo>
                <a:lnTo>
                  <a:pt x="44192" y="250014"/>
                </a:lnTo>
                <a:lnTo>
                  <a:pt x="1322487" y="250014"/>
                </a:lnTo>
                <a:lnTo>
                  <a:pt x="1347040" y="215125"/>
                </a:lnTo>
                <a:lnTo>
                  <a:pt x="1361773" y="172100"/>
                </a:lnTo>
                <a:lnTo>
                  <a:pt x="1366683" y="125007"/>
                </a:lnTo>
                <a:lnTo>
                  <a:pt x="1361773" y="77914"/>
                </a:lnTo>
                <a:lnTo>
                  <a:pt x="1347040" y="34888"/>
                </a:lnTo>
                <a:lnTo>
                  <a:pt x="1322487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0" name="object 4"/>
          <p:cNvSpPr/>
          <p:nvPr/>
        </p:nvSpPr>
        <p:spPr>
          <a:xfrm>
            <a:off x="1459903" y="3470071"/>
            <a:ext cx="2428240" cy="250190"/>
          </a:xfrm>
          <a:custGeom>
            <a:avLst/>
            <a:ahLst/>
            <a:rect l="l" t="t" r="r" b="b"/>
            <a:pathLst>
              <a:path w="2428240" h="250189">
                <a:moveTo>
                  <a:pt x="2383705" y="6"/>
                </a:moveTo>
                <a:lnTo>
                  <a:pt x="44196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6" y="250015"/>
                </a:lnTo>
                <a:lnTo>
                  <a:pt x="2383705" y="250015"/>
                </a:lnTo>
                <a:lnTo>
                  <a:pt x="2408259" y="215126"/>
                </a:lnTo>
                <a:lnTo>
                  <a:pt x="2422991" y="172102"/>
                </a:lnTo>
                <a:lnTo>
                  <a:pt x="2427901" y="125010"/>
                </a:lnTo>
                <a:lnTo>
                  <a:pt x="2422991" y="77918"/>
                </a:lnTo>
                <a:lnTo>
                  <a:pt x="2408259" y="34894"/>
                </a:lnTo>
                <a:lnTo>
                  <a:pt x="2383705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1" name="object 5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12" name="object 6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13" name="object 7"/>
          <p:cNvSpPr txBox="1"/>
          <p:nvPr/>
        </p:nvSpPr>
        <p:spPr>
          <a:xfrm>
            <a:off x="618250" y="1693273"/>
            <a:ext cx="8815070" cy="34410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just" indent="-382905" marL="394970" marR="698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Despite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all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progress,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physical</a:t>
            </a:r>
            <a:r>
              <a:rPr dirty="0" sz="1750">
                <a:latin typeface="Microsoft Sans Serif"/>
                <a:cs typeface="Microsoft Sans Serif"/>
              </a:rPr>
              <a:t> phenomenon</a:t>
            </a:r>
            <a:r>
              <a:rPr dirty="0" sz="1750" spc="5">
                <a:latin typeface="Microsoft Sans Serif"/>
                <a:cs typeface="Microsoft Sans Serif"/>
              </a:rPr>
              <a:t> of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breakdown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observed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 </a:t>
            </a:r>
            <a:r>
              <a:rPr dirty="0" sz="1750">
                <a:latin typeface="Microsoft Sans Serif"/>
                <a:cs typeface="Microsoft Sans Serif"/>
              </a:rPr>
              <a:t> insulating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can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partially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explained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by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theoretical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models.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For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complete</a:t>
            </a:r>
            <a:r>
              <a:rPr dirty="0" sz="1750" spc="459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understanding</a:t>
            </a:r>
            <a:r>
              <a:rPr dirty="0" sz="1750" spc="45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>
                <a:latin typeface="Microsoft Sans Serif"/>
                <a:cs typeface="Microsoft Sans Serif"/>
              </a:rPr>
              <a:t>breakdown</a:t>
            </a:r>
            <a:r>
              <a:rPr dirty="0" sz="1750" spc="46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phenomenon, the experiments should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 </a:t>
            </a:r>
            <a:r>
              <a:rPr dirty="0" sz="1750">
                <a:latin typeface="Microsoft Sans Serif"/>
                <a:cs typeface="Microsoft Sans Serif"/>
              </a:rPr>
              <a:t>performed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laboratories.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-5">
                <a:latin typeface="Microsoft Sans Serif"/>
                <a:cs typeface="Microsoft Sans Serif"/>
              </a:rPr>
              <a:t>breakdown </a:t>
            </a:r>
            <a:r>
              <a:rPr dirty="0" sz="1750">
                <a:latin typeface="Microsoft Sans Serif"/>
                <a:cs typeface="Microsoft Sans Serif"/>
              </a:rPr>
              <a:t>mechanism </a:t>
            </a:r>
            <a:r>
              <a:rPr dirty="0" sz="1750" spc="-5">
                <a:latin typeface="Microsoft Sans Serif"/>
                <a:cs typeface="Microsoft Sans Serif"/>
              </a:rPr>
              <a:t>in insulating </a:t>
            </a:r>
            <a:r>
              <a:rPr dirty="0" sz="1750">
                <a:latin typeface="Microsoft Sans Serif"/>
                <a:cs typeface="Microsoft Sans Serif"/>
              </a:rPr>
              <a:t>materials </a:t>
            </a:r>
            <a:r>
              <a:rPr dirty="0" sz="1750" spc="-5">
                <a:latin typeface="Microsoft Sans Serif"/>
                <a:cs typeface="Microsoft Sans Serif"/>
              </a:rPr>
              <a:t>is different under </a:t>
            </a:r>
            <a:r>
              <a:rPr dirty="0" sz="1750">
                <a:latin typeface="Microsoft Sans Serif"/>
                <a:cs typeface="Microsoft Sans Serif"/>
              </a:rPr>
              <a:t>AC, </a:t>
            </a:r>
            <a:r>
              <a:rPr dirty="0" sz="1750" spc="5">
                <a:latin typeface="Microsoft Sans Serif"/>
                <a:cs typeface="Microsoft Sans Serif"/>
              </a:rPr>
              <a:t>DC </a:t>
            </a:r>
            <a:r>
              <a:rPr dirty="0" sz="1750">
                <a:latin typeface="Microsoft Sans Serif"/>
                <a:cs typeface="Microsoft Sans Serif"/>
              </a:rPr>
              <a:t>and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impulse </a:t>
            </a:r>
            <a:r>
              <a:rPr dirty="0" sz="1750">
                <a:latin typeface="Microsoft Sans Serif"/>
                <a:cs typeface="Microsoft Sans Serif"/>
              </a:rPr>
              <a:t>voltages. </a:t>
            </a:r>
            <a:r>
              <a:rPr dirty="0" sz="1750" spc="-5">
                <a:latin typeface="Microsoft Sans Serif"/>
                <a:cs typeface="Microsoft Sans Serif"/>
              </a:rPr>
              <a:t>Hence, high </a:t>
            </a:r>
            <a:r>
              <a:rPr dirty="0" sz="1750">
                <a:latin typeface="Microsoft Sans Serif"/>
                <a:cs typeface="Microsoft Sans Serif"/>
              </a:rPr>
              <a:t>voltage </a:t>
            </a:r>
            <a:r>
              <a:rPr dirty="0" sz="1750" spc="-5">
                <a:latin typeface="Microsoft Sans Serif"/>
                <a:cs typeface="Microsoft Sans Serif"/>
              </a:rPr>
              <a:t>laboratories should </a:t>
            </a:r>
            <a:r>
              <a:rPr dirty="0" sz="1750">
                <a:latin typeface="Microsoft Sans Serif"/>
                <a:cs typeface="Microsoft Sans Serif"/>
              </a:rPr>
              <a:t>be </a:t>
            </a:r>
            <a:r>
              <a:rPr dirty="0" sz="1750" spc="-5">
                <a:latin typeface="Microsoft Sans Serif"/>
                <a:cs typeface="Microsoft Sans Serif"/>
              </a:rPr>
              <a:t>capable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>
                <a:latin typeface="Microsoft Sans Serif"/>
                <a:cs typeface="Microsoft Sans Serif"/>
              </a:rPr>
              <a:t>generating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different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types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 </a:t>
            </a:r>
            <a:r>
              <a:rPr dirty="0" sz="1750" spc="5">
                <a:latin typeface="Microsoft Sans Serif"/>
                <a:cs typeface="Microsoft Sans Serif"/>
              </a:rPr>
              <a:t>testing</a:t>
            </a:r>
            <a:r>
              <a:rPr dirty="0" sz="1750">
                <a:latin typeface="Microsoft Sans Serif"/>
                <a:cs typeface="Microsoft Sans Serif"/>
              </a:rPr>
              <a:t> voltages.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394970" marR="952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Thus,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experimentation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constitute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backbone</a:t>
            </a:r>
            <a:r>
              <a:rPr dirty="0" sz="1750" spc="5">
                <a:latin typeface="Microsoft Sans Serif"/>
                <a:cs typeface="Microsoft Sans Serif"/>
              </a:rPr>
              <a:t> of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teaching,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research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and </a:t>
            </a:r>
            <a:r>
              <a:rPr dirty="0" sz="1750">
                <a:latin typeface="Microsoft Sans Serif"/>
                <a:cs typeface="Microsoft Sans Serif"/>
              </a:rPr>
              <a:t> industrial requirements.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14" name="object 9"/>
          <p:cNvSpPr txBox="1"/>
          <p:nvPr/>
        </p:nvSpPr>
        <p:spPr>
          <a:xfrm>
            <a:off x="8884422" y="6939382"/>
            <a:ext cx="499109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5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1048615" name="object 8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50405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Generation</a:t>
            </a:r>
            <a:r>
              <a:rPr dirty="0" sz="2650" spc="-1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High</a:t>
            </a:r>
            <a:r>
              <a:rPr dirty="0" sz="2650" spc="-45">
                <a:solidFill>
                  <a:srgbClr val="0064BC"/>
                </a:solidFill>
              </a:rPr>
              <a:t> </a:t>
            </a:r>
            <a:r>
              <a:rPr dirty="0" sz="2650" spc="-35">
                <a:solidFill>
                  <a:srgbClr val="0064BC"/>
                </a:solidFill>
              </a:rPr>
              <a:t>Voltages</a:t>
            </a:r>
            <a:endParaRPr sz="26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2"/>
          <p:cNvSpPr/>
          <p:nvPr/>
        </p:nvSpPr>
        <p:spPr>
          <a:xfrm>
            <a:off x="969284" y="1860760"/>
            <a:ext cx="5617845" cy="250190"/>
          </a:xfrm>
          <a:custGeom>
            <a:avLst/>
            <a:ahLst/>
            <a:rect l="l" t="t" r="r" b="b"/>
            <a:pathLst>
              <a:path w="5617845" h="250189">
                <a:moveTo>
                  <a:pt x="5573167" y="0"/>
                </a:moveTo>
                <a:lnTo>
                  <a:pt x="44196" y="0"/>
                </a:lnTo>
                <a:lnTo>
                  <a:pt x="19643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3" y="215118"/>
                </a:lnTo>
                <a:lnTo>
                  <a:pt x="44196" y="250006"/>
                </a:lnTo>
                <a:lnTo>
                  <a:pt x="5573167" y="250006"/>
                </a:lnTo>
                <a:lnTo>
                  <a:pt x="5597720" y="215118"/>
                </a:lnTo>
                <a:lnTo>
                  <a:pt x="5612452" y="172094"/>
                </a:lnTo>
                <a:lnTo>
                  <a:pt x="5617363" y="125003"/>
                </a:lnTo>
                <a:lnTo>
                  <a:pt x="5612452" y="77911"/>
                </a:lnTo>
                <a:lnTo>
                  <a:pt x="5597720" y="34887"/>
                </a:lnTo>
                <a:lnTo>
                  <a:pt x="5573167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7" name="object 3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18" name="object 4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19" name="object 5"/>
          <p:cNvSpPr txBox="1"/>
          <p:nvPr/>
        </p:nvSpPr>
        <p:spPr>
          <a:xfrm>
            <a:off x="618250" y="1693273"/>
            <a:ext cx="8813800" cy="3112135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-45">
                <a:latin typeface="Microsoft Sans Serif"/>
                <a:cs typeface="Microsoft Sans Serif"/>
              </a:rPr>
              <a:t>Test</a:t>
            </a:r>
            <a:r>
              <a:rPr dirty="0" sz="1750" spc="10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voltages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 </a:t>
            </a:r>
            <a:r>
              <a:rPr dirty="0" sz="1750">
                <a:latin typeface="Microsoft Sans Serif"/>
                <a:cs typeface="Microsoft Sans Serif"/>
              </a:rPr>
              <a:t>classified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into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following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categories: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High</a:t>
            </a:r>
            <a:r>
              <a:rPr dirty="0" sz="1750" spc="-10">
                <a:latin typeface="Microsoft Sans Serif"/>
                <a:cs typeface="Microsoft Sans Serif"/>
              </a:rPr>
              <a:t> Voltage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Direct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(HVDC)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High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Voltage</a:t>
            </a:r>
            <a:r>
              <a:rPr dirty="0" sz="1750" spc="-9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Alternating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(HVAC)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power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frequency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High</a:t>
            </a:r>
            <a:r>
              <a:rPr dirty="0" sz="1750" spc="-10">
                <a:latin typeface="Microsoft Sans Serif"/>
                <a:cs typeface="Microsoft Sans Serif"/>
              </a:rPr>
              <a:t> Voltage</a:t>
            </a:r>
            <a:r>
              <a:rPr dirty="0" sz="1750" spc="-9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Alternating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 </a:t>
            </a:r>
            <a:r>
              <a:rPr dirty="0" sz="1750" spc="-15">
                <a:latin typeface="Microsoft Sans Serif"/>
                <a:cs typeface="Microsoft Sans Serif"/>
              </a:rPr>
              <a:t>(HVAC)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at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frequency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High Impulse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465">
                <a:latin typeface="Microsoft Sans Serif"/>
                <a:cs typeface="Microsoft Sans Serif"/>
              </a:rPr>
              <a:t>–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Lightning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 Switching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High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465">
                <a:latin typeface="Microsoft Sans Serif"/>
                <a:cs typeface="Microsoft Sans Serif"/>
              </a:rPr>
              <a:t>–</a:t>
            </a:r>
            <a:r>
              <a:rPr dirty="0" sz="1750" spc="-7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AC,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DC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Impulse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6240"/>
                <a:tab algn="l" pos="396875"/>
                <a:tab algn="l" pos="913765"/>
                <a:tab algn="l" pos="2011680"/>
                <a:tab algn="l" pos="2329815"/>
                <a:tab algn="l" pos="2773045"/>
                <a:tab algn="l" pos="3268345"/>
                <a:tab algn="l" pos="4231640"/>
                <a:tab algn="l" pos="4847590"/>
                <a:tab algn="l" pos="5474970"/>
                <a:tab algn="l" pos="6763384"/>
                <a:tab algn="l" pos="7130415"/>
                <a:tab algn="l" pos="7585709"/>
              </a:tabLst>
            </a:pPr>
            <a:r>
              <a:rPr dirty="0" sz="1750">
                <a:latin typeface="Microsoft Sans Serif"/>
                <a:cs typeface="Microsoft Sans Serif"/>
              </a:rPr>
              <a:t>T</a:t>
            </a:r>
            <a:r>
              <a:rPr dirty="0" sz="1750" spc="-10">
                <a:latin typeface="Microsoft Sans Serif"/>
                <a:cs typeface="Microsoft Sans Serif"/>
              </a:rPr>
              <a:t>h</a:t>
            </a:r>
            <a:r>
              <a:rPr dirty="0" sz="1750" spc="5">
                <a:latin typeface="Microsoft Sans Serif"/>
                <a:cs typeface="Microsoft Sans Serif"/>
              </a:rPr>
              <a:t>e</a:t>
            </a:r>
            <a:r>
              <a:rPr dirty="0" sz="1750">
                <a:latin typeface="Microsoft Sans Serif"/>
                <a:cs typeface="Microsoft Sans Serif"/>
              </a:rPr>
              <a:t>	</a:t>
            </a:r>
            <a:r>
              <a:rPr dirty="0" sz="1750" spc="-10">
                <a:latin typeface="Microsoft Sans Serif"/>
                <a:cs typeface="Microsoft Sans Serif"/>
              </a:rPr>
              <a:t>a</a:t>
            </a:r>
            <a:r>
              <a:rPr dirty="0" sz="1750">
                <a:latin typeface="Microsoft Sans Serif"/>
                <a:cs typeface="Microsoft Sans Serif"/>
              </a:rPr>
              <a:t>m</a:t>
            </a:r>
            <a:r>
              <a:rPr dirty="0" sz="1750" spc="-10">
                <a:latin typeface="Microsoft Sans Serif"/>
                <a:cs typeface="Microsoft Sans Serif"/>
              </a:rPr>
              <a:t>p</a:t>
            </a:r>
            <a:r>
              <a:rPr dirty="0" sz="1750" spc="-15">
                <a:latin typeface="Microsoft Sans Serif"/>
                <a:cs typeface="Microsoft Sans Serif"/>
              </a:rPr>
              <a:t>l</a:t>
            </a:r>
            <a:r>
              <a:rPr dirty="0" sz="1750">
                <a:latin typeface="Microsoft Sans Serif"/>
                <a:cs typeface="Microsoft Sans Serif"/>
              </a:rPr>
              <a:t>i</a:t>
            </a:r>
            <a:r>
              <a:rPr dirty="0" sz="1750">
                <a:latin typeface="Microsoft Sans Serif"/>
                <a:cs typeface="Microsoft Sans Serif"/>
              </a:rPr>
              <a:t>t</a:t>
            </a:r>
            <a:r>
              <a:rPr dirty="0" sz="1750" spc="-10">
                <a:latin typeface="Microsoft Sans Serif"/>
                <a:cs typeface="Microsoft Sans Serif"/>
              </a:rPr>
              <a:t>ud</a:t>
            </a:r>
            <a:r>
              <a:rPr dirty="0" sz="1750" spc="5">
                <a:latin typeface="Microsoft Sans Serif"/>
                <a:cs typeface="Microsoft Sans Serif"/>
              </a:rPr>
              <a:t>e</a:t>
            </a:r>
            <a:r>
              <a:rPr dirty="0" sz="1750">
                <a:latin typeface="Microsoft Sans Serif"/>
                <a:cs typeface="Microsoft Sans Serif"/>
              </a:rPr>
              <a:t>	</a:t>
            </a:r>
            <a:r>
              <a:rPr dirty="0" sz="1750" spc="10">
                <a:latin typeface="Microsoft Sans Serif"/>
                <a:cs typeface="Microsoft Sans Serif"/>
              </a:rPr>
              <a:t>o</a:t>
            </a:r>
            <a:r>
              <a:rPr dirty="0" sz="1750">
                <a:latin typeface="Microsoft Sans Serif"/>
                <a:cs typeface="Microsoft Sans Serif"/>
              </a:rPr>
              <a:t>f</a:t>
            </a:r>
            <a:r>
              <a:rPr dirty="0" sz="1750">
                <a:latin typeface="Microsoft Sans Serif"/>
                <a:cs typeface="Microsoft Sans Serif"/>
              </a:rPr>
              <a:t>	</a:t>
            </a:r>
            <a:r>
              <a:rPr dirty="0" sz="1750">
                <a:latin typeface="Microsoft Sans Serif"/>
                <a:cs typeface="Microsoft Sans Serif"/>
              </a:rPr>
              <a:t>t</a:t>
            </a:r>
            <a:r>
              <a:rPr dirty="0" sz="1750" spc="10">
                <a:latin typeface="Microsoft Sans Serif"/>
                <a:cs typeface="Microsoft Sans Serif"/>
              </a:rPr>
              <a:t>h</a:t>
            </a:r>
            <a:r>
              <a:rPr dirty="0" sz="1750" spc="5">
                <a:latin typeface="Microsoft Sans Serif"/>
                <a:cs typeface="Microsoft Sans Serif"/>
              </a:rPr>
              <a:t>e</a:t>
            </a:r>
            <a:r>
              <a:rPr dirty="0" sz="1750">
                <a:latin typeface="Microsoft Sans Serif"/>
                <a:cs typeface="Microsoft Sans Serif"/>
              </a:rPr>
              <a:t>	</a:t>
            </a:r>
            <a:r>
              <a:rPr dirty="0" sz="1750">
                <a:latin typeface="Microsoft Sans Serif"/>
                <a:cs typeface="Microsoft Sans Serif"/>
              </a:rPr>
              <a:t>t</a:t>
            </a:r>
            <a:r>
              <a:rPr dirty="0" sz="1750" spc="10">
                <a:latin typeface="Microsoft Sans Serif"/>
                <a:cs typeface="Microsoft Sans Serif"/>
              </a:rPr>
              <a:t>e</a:t>
            </a:r>
            <a:r>
              <a:rPr dirty="0" sz="1750" spc="5">
                <a:latin typeface="Microsoft Sans Serif"/>
                <a:cs typeface="Microsoft Sans Serif"/>
              </a:rPr>
              <a:t>st</a:t>
            </a:r>
            <a:r>
              <a:rPr dirty="0" sz="1750">
                <a:latin typeface="Microsoft Sans Serif"/>
                <a:cs typeface="Microsoft Sans Serif"/>
              </a:rPr>
              <a:t>	</a:t>
            </a:r>
            <a:r>
              <a:rPr dirty="0" sz="1750" spc="5">
                <a:latin typeface="Microsoft Sans Serif"/>
                <a:cs typeface="Microsoft Sans Serif"/>
              </a:rPr>
              <a:t>v</a:t>
            </a:r>
            <a:r>
              <a:rPr dirty="0" sz="1750" spc="-10">
                <a:latin typeface="Microsoft Sans Serif"/>
                <a:cs typeface="Microsoft Sans Serif"/>
              </a:rPr>
              <a:t>o</a:t>
            </a:r>
            <a:r>
              <a:rPr dirty="0" sz="1750">
                <a:latin typeface="Microsoft Sans Serif"/>
                <a:cs typeface="Microsoft Sans Serif"/>
              </a:rPr>
              <a:t>l</a:t>
            </a:r>
            <a:r>
              <a:rPr dirty="0" sz="1750" spc="-10">
                <a:latin typeface="Microsoft Sans Serif"/>
                <a:cs typeface="Microsoft Sans Serif"/>
              </a:rPr>
              <a:t>ta</a:t>
            </a:r>
            <a:r>
              <a:rPr dirty="0" sz="1750" spc="10">
                <a:latin typeface="Microsoft Sans Serif"/>
                <a:cs typeface="Microsoft Sans Serif"/>
              </a:rPr>
              <a:t>g</a:t>
            </a:r>
            <a:r>
              <a:rPr dirty="0" sz="1750" spc="-10">
                <a:latin typeface="Microsoft Sans Serif"/>
                <a:cs typeface="Microsoft Sans Serif"/>
              </a:rPr>
              <a:t>e</a:t>
            </a:r>
            <a:r>
              <a:rPr dirty="0" sz="1750" spc="5">
                <a:latin typeface="Microsoft Sans Serif"/>
                <a:cs typeface="Microsoft Sans Serif"/>
              </a:rPr>
              <a:t>s</a:t>
            </a:r>
            <a:r>
              <a:rPr dirty="0" sz="1750">
                <a:latin typeface="Microsoft Sans Serif"/>
                <a:cs typeface="Microsoft Sans Serif"/>
              </a:rPr>
              <a:t>	</a:t>
            </a:r>
            <a:r>
              <a:rPr dirty="0" sz="1750" spc="-10">
                <a:latin typeface="Microsoft Sans Serif"/>
                <a:cs typeface="Microsoft Sans Serif"/>
              </a:rPr>
              <a:t>ha</a:t>
            </a:r>
            <a:r>
              <a:rPr dirty="0" sz="1750" spc="20">
                <a:latin typeface="Microsoft Sans Serif"/>
                <a:cs typeface="Microsoft Sans Serif"/>
              </a:rPr>
              <a:t>v</a:t>
            </a:r>
            <a:r>
              <a:rPr dirty="0" sz="1750" spc="5">
                <a:latin typeface="Microsoft Sans Serif"/>
                <a:cs typeface="Microsoft Sans Serif"/>
              </a:rPr>
              <a:t>e</a:t>
            </a:r>
            <a:r>
              <a:rPr dirty="0" sz="1750">
                <a:latin typeface="Microsoft Sans Serif"/>
                <a:cs typeface="Microsoft Sans Serif"/>
              </a:rPr>
              <a:t>	</a:t>
            </a:r>
            <a:r>
              <a:rPr dirty="0" sz="1750" spc="10">
                <a:latin typeface="Microsoft Sans Serif"/>
                <a:cs typeface="Microsoft Sans Serif"/>
              </a:rPr>
              <a:t>b</a:t>
            </a:r>
            <a:r>
              <a:rPr dirty="0" sz="1750" spc="-10">
                <a:latin typeface="Microsoft Sans Serif"/>
                <a:cs typeface="Microsoft Sans Serif"/>
              </a:rPr>
              <a:t>ee</a:t>
            </a:r>
            <a:r>
              <a:rPr dirty="0" sz="1750" spc="5">
                <a:latin typeface="Microsoft Sans Serif"/>
                <a:cs typeface="Microsoft Sans Serif"/>
              </a:rPr>
              <a:t>n</a:t>
            </a:r>
            <a:r>
              <a:rPr dirty="0" sz="1750">
                <a:latin typeface="Microsoft Sans Serif"/>
                <a:cs typeface="Microsoft Sans Serif"/>
              </a:rPr>
              <a:t>	</a:t>
            </a:r>
            <a:r>
              <a:rPr dirty="0" sz="1750" spc="20">
                <a:latin typeface="Microsoft Sans Serif"/>
                <a:cs typeface="Microsoft Sans Serif"/>
              </a:rPr>
              <a:t>s</a:t>
            </a:r>
            <a:r>
              <a:rPr dirty="0" sz="1750">
                <a:latin typeface="Microsoft Sans Serif"/>
                <a:cs typeface="Microsoft Sans Serif"/>
              </a:rPr>
              <a:t>t</a:t>
            </a:r>
            <a:r>
              <a:rPr dirty="0" sz="1750" spc="-10">
                <a:latin typeface="Microsoft Sans Serif"/>
                <a:cs typeface="Microsoft Sans Serif"/>
              </a:rPr>
              <a:t>an</a:t>
            </a:r>
            <a:r>
              <a:rPr dirty="0" sz="1750" spc="10">
                <a:latin typeface="Microsoft Sans Serif"/>
                <a:cs typeface="Microsoft Sans Serif"/>
              </a:rPr>
              <a:t>d</a:t>
            </a:r>
            <a:r>
              <a:rPr dirty="0" sz="1750" spc="-10">
                <a:latin typeface="Microsoft Sans Serif"/>
                <a:cs typeface="Microsoft Sans Serif"/>
              </a:rPr>
              <a:t>a</a:t>
            </a:r>
            <a:r>
              <a:rPr dirty="0" sz="1750" spc="-10">
                <a:latin typeface="Microsoft Sans Serif"/>
                <a:cs typeface="Microsoft Sans Serif"/>
              </a:rPr>
              <a:t>r</a:t>
            </a:r>
            <a:r>
              <a:rPr dirty="0" sz="1750" spc="-15">
                <a:latin typeface="Microsoft Sans Serif"/>
                <a:cs typeface="Microsoft Sans Serif"/>
              </a:rPr>
              <a:t>i</a:t>
            </a:r>
            <a:r>
              <a:rPr dirty="0" sz="1750" spc="5">
                <a:latin typeface="Microsoft Sans Serif"/>
                <a:cs typeface="Microsoft Sans Serif"/>
              </a:rPr>
              <a:t>z</a:t>
            </a:r>
            <a:r>
              <a:rPr dirty="0" sz="1750" spc="10">
                <a:latin typeface="Microsoft Sans Serif"/>
                <a:cs typeface="Microsoft Sans Serif"/>
              </a:rPr>
              <a:t>e</a:t>
            </a:r>
            <a:r>
              <a:rPr dirty="0" sz="1750" spc="5">
                <a:latin typeface="Microsoft Sans Serif"/>
                <a:cs typeface="Microsoft Sans Serif"/>
              </a:rPr>
              <a:t>d</a:t>
            </a:r>
            <a:r>
              <a:rPr dirty="0" sz="1750">
                <a:latin typeface="Microsoft Sans Serif"/>
                <a:cs typeface="Microsoft Sans Serif"/>
              </a:rPr>
              <a:t>	</a:t>
            </a:r>
            <a:r>
              <a:rPr dirty="0" sz="1750" spc="-10">
                <a:latin typeface="Microsoft Sans Serif"/>
                <a:cs typeface="Microsoft Sans Serif"/>
              </a:rPr>
              <a:t>a</a:t>
            </a:r>
            <a:r>
              <a:rPr dirty="0" sz="1750" spc="5">
                <a:latin typeface="Microsoft Sans Serif"/>
                <a:cs typeface="Microsoft Sans Serif"/>
              </a:rPr>
              <a:t>s</a:t>
            </a:r>
            <a:r>
              <a:rPr dirty="0" sz="1750">
                <a:latin typeface="Microsoft Sans Serif"/>
                <a:cs typeface="Microsoft Sans Serif"/>
              </a:rPr>
              <a:t>	</a:t>
            </a:r>
            <a:r>
              <a:rPr dirty="0" sz="1750" spc="-10">
                <a:latin typeface="Microsoft Sans Serif"/>
                <a:cs typeface="Microsoft Sans Serif"/>
              </a:rPr>
              <a:t>p</a:t>
            </a:r>
            <a:r>
              <a:rPr dirty="0" sz="1750" spc="10">
                <a:latin typeface="Microsoft Sans Serif"/>
                <a:cs typeface="Microsoft Sans Serif"/>
              </a:rPr>
              <a:t>e</a:t>
            </a:r>
            <a:r>
              <a:rPr dirty="0" sz="1750">
                <a:latin typeface="Microsoft Sans Serif"/>
                <a:cs typeface="Microsoft Sans Serif"/>
              </a:rPr>
              <a:t>r</a:t>
            </a:r>
            <a:r>
              <a:rPr dirty="0" sz="1750">
                <a:latin typeface="Microsoft Sans Serif"/>
                <a:cs typeface="Microsoft Sans Serif"/>
              </a:rPr>
              <a:t>	</a:t>
            </a:r>
            <a:r>
              <a:rPr dirty="0" sz="1750" spc="-15">
                <a:latin typeface="Microsoft Sans Serif"/>
                <a:cs typeface="Microsoft Sans Serif"/>
              </a:rPr>
              <a:t>i</a:t>
            </a:r>
            <a:r>
              <a:rPr dirty="0" sz="1750" spc="10">
                <a:latin typeface="Microsoft Sans Serif"/>
                <a:cs typeface="Microsoft Sans Serif"/>
              </a:rPr>
              <a:t>n</a:t>
            </a:r>
            <a:r>
              <a:rPr dirty="0" sz="1750" spc="-15">
                <a:latin typeface="Microsoft Sans Serif"/>
                <a:cs typeface="Microsoft Sans Serif"/>
              </a:rPr>
              <a:t>t</a:t>
            </a:r>
            <a:r>
              <a:rPr dirty="0" sz="1750" spc="10">
                <a:latin typeface="Microsoft Sans Serif"/>
                <a:cs typeface="Microsoft Sans Serif"/>
              </a:rPr>
              <a:t>e</a:t>
            </a:r>
            <a:r>
              <a:rPr dirty="0" sz="1750" spc="-10">
                <a:latin typeface="Microsoft Sans Serif"/>
                <a:cs typeface="Microsoft Sans Serif"/>
              </a:rPr>
              <a:t>r</a:t>
            </a:r>
            <a:r>
              <a:rPr dirty="0" sz="1750" spc="-10">
                <a:latin typeface="Microsoft Sans Serif"/>
                <a:cs typeface="Microsoft Sans Serif"/>
              </a:rPr>
              <a:t>n</a:t>
            </a:r>
            <a:r>
              <a:rPr dirty="0" sz="1750" spc="10">
                <a:latin typeface="Microsoft Sans Serif"/>
                <a:cs typeface="Microsoft Sans Serif"/>
              </a:rPr>
              <a:t>a</a:t>
            </a:r>
            <a:r>
              <a:rPr dirty="0" sz="1750">
                <a:latin typeface="Microsoft Sans Serif"/>
                <a:cs typeface="Microsoft Sans Serif"/>
              </a:rPr>
              <a:t>t</a:t>
            </a:r>
            <a:r>
              <a:rPr dirty="0" sz="1750" spc="-15">
                <a:latin typeface="Microsoft Sans Serif"/>
                <a:cs typeface="Microsoft Sans Serif"/>
              </a:rPr>
              <a:t>i</a:t>
            </a:r>
            <a:r>
              <a:rPr dirty="0" sz="1750" spc="-10">
                <a:latin typeface="Microsoft Sans Serif"/>
                <a:cs typeface="Microsoft Sans Serif"/>
              </a:rPr>
              <a:t>ona</a:t>
            </a:r>
            <a:r>
              <a:rPr dirty="0" sz="1750" spc="-10">
                <a:latin typeface="Microsoft Sans Serif"/>
                <a:cs typeface="Microsoft Sans Serif"/>
              </a:rPr>
              <a:t>l  </a:t>
            </a:r>
            <a:r>
              <a:rPr dirty="0" sz="1750" spc="5">
                <a:latin typeface="Microsoft Sans Serif"/>
                <a:cs typeface="Microsoft Sans Serif"/>
              </a:rPr>
              <a:t>standards,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there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not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much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freedem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selection</a:t>
            </a:r>
            <a:r>
              <a:rPr dirty="0" sz="1750" spc="5">
                <a:latin typeface="Microsoft Sans Serif"/>
                <a:cs typeface="Microsoft Sans Serif"/>
              </a:rPr>
              <a:t> 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equipment.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20" name="object 7"/>
          <p:cNvSpPr txBox="1"/>
          <p:nvPr/>
        </p:nvSpPr>
        <p:spPr>
          <a:xfrm>
            <a:off x="8884422" y="6939382"/>
            <a:ext cx="499109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6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1048621" name="object 6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50405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Generation</a:t>
            </a:r>
            <a:r>
              <a:rPr dirty="0" sz="2650" spc="-1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High</a:t>
            </a:r>
            <a:r>
              <a:rPr dirty="0" sz="2650" spc="-45">
                <a:solidFill>
                  <a:srgbClr val="0064BC"/>
                </a:solidFill>
              </a:rPr>
              <a:t> </a:t>
            </a:r>
            <a:r>
              <a:rPr dirty="0" sz="2650" spc="-35">
                <a:solidFill>
                  <a:srgbClr val="0064BC"/>
                </a:solidFill>
              </a:rPr>
              <a:t>Voltages</a:t>
            </a:r>
            <a:endParaRPr sz="2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object 2"/>
          <p:cNvSpPr/>
          <p:nvPr/>
        </p:nvSpPr>
        <p:spPr>
          <a:xfrm>
            <a:off x="3546931" y="5884049"/>
            <a:ext cx="4666615" cy="250190"/>
          </a:xfrm>
          <a:custGeom>
            <a:avLst/>
            <a:ahLst/>
            <a:rect l="l" t="t" r="r" b="b"/>
            <a:pathLst>
              <a:path w="4666615" h="250189">
                <a:moveTo>
                  <a:pt x="4621944" y="6"/>
                </a:moveTo>
                <a:lnTo>
                  <a:pt x="44196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6" y="250013"/>
                </a:lnTo>
                <a:lnTo>
                  <a:pt x="4621944" y="250013"/>
                </a:lnTo>
                <a:lnTo>
                  <a:pt x="4646498" y="215126"/>
                </a:lnTo>
                <a:lnTo>
                  <a:pt x="4661231" y="172102"/>
                </a:lnTo>
                <a:lnTo>
                  <a:pt x="4666141" y="125010"/>
                </a:lnTo>
                <a:lnTo>
                  <a:pt x="4661231" y="77918"/>
                </a:lnTo>
                <a:lnTo>
                  <a:pt x="4646498" y="34894"/>
                </a:lnTo>
                <a:lnTo>
                  <a:pt x="4621944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3" name="object 3"/>
          <p:cNvSpPr/>
          <p:nvPr/>
        </p:nvSpPr>
        <p:spPr>
          <a:xfrm>
            <a:off x="3366365" y="1860760"/>
            <a:ext cx="4050665" cy="250190"/>
          </a:xfrm>
          <a:custGeom>
            <a:avLst/>
            <a:ahLst/>
            <a:rect l="l" t="t" r="r" b="b"/>
            <a:pathLst>
              <a:path w="4050665" h="250189">
                <a:moveTo>
                  <a:pt x="4006324" y="0"/>
                </a:moveTo>
                <a:lnTo>
                  <a:pt x="44196" y="0"/>
                </a:lnTo>
                <a:lnTo>
                  <a:pt x="19643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3" y="215118"/>
                </a:lnTo>
                <a:lnTo>
                  <a:pt x="44196" y="250006"/>
                </a:lnTo>
                <a:lnTo>
                  <a:pt x="4006324" y="250006"/>
                </a:lnTo>
                <a:lnTo>
                  <a:pt x="4030878" y="215118"/>
                </a:lnTo>
                <a:lnTo>
                  <a:pt x="4045610" y="172094"/>
                </a:lnTo>
                <a:lnTo>
                  <a:pt x="4050521" y="125003"/>
                </a:lnTo>
                <a:lnTo>
                  <a:pt x="4045610" y="77911"/>
                </a:lnTo>
                <a:lnTo>
                  <a:pt x="4030878" y="34887"/>
                </a:lnTo>
                <a:lnTo>
                  <a:pt x="400632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4" name="object 4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25" name="object 5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26" name="object 6"/>
          <p:cNvSpPr txBox="1"/>
          <p:nvPr/>
        </p:nvSpPr>
        <p:spPr>
          <a:xfrm>
            <a:off x="618250" y="1693273"/>
            <a:ext cx="8823960" cy="4451350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engineering,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equipment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testing are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classified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into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two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categories:</a:t>
            </a:r>
            <a:endParaRPr sz="1750">
              <a:latin typeface="Microsoft Sans Serif"/>
              <a:cs typeface="Microsoft Sans Serif"/>
            </a:endParaRPr>
          </a:p>
          <a:p>
            <a:pPr indent="-380365" lvl="1" marL="7683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High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testing</a:t>
            </a:r>
            <a:endParaRPr sz="1750">
              <a:latin typeface="Microsoft Sans Serif"/>
              <a:cs typeface="Microsoft Sans Serif"/>
            </a:endParaRPr>
          </a:p>
          <a:p>
            <a:pPr indent="-380365" lvl="1" marL="7683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High</a:t>
            </a:r>
            <a:r>
              <a:rPr dirty="0" sz="1750" spc="-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testing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1587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  <a:tab algn="l" pos="1006475"/>
                <a:tab algn="l" pos="1882139"/>
                <a:tab algn="l" pos="2695575"/>
                <a:tab algn="l" pos="3011805"/>
                <a:tab algn="l" pos="3808729"/>
                <a:tab algn="l" pos="4449445"/>
                <a:tab algn="l" pos="4790440"/>
                <a:tab algn="l" pos="5939790"/>
                <a:tab algn="l" pos="6405245"/>
                <a:tab algn="l" pos="7651115"/>
                <a:tab algn="l" pos="8614410"/>
              </a:tabLst>
            </a:pPr>
            <a:r>
              <a:rPr dirty="0" sz="1750" spc="-15">
                <a:latin typeface="Microsoft Sans Serif"/>
                <a:cs typeface="Microsoft Sans Serif"/>
              </a:rPr>
              <a:t>H</a:t>
            </a:r>
            <a:r>
              <a:rPr dirty="0" sz="1750">
                <a:latin typeface="Microsoft Sans Serif"/>
                <a:cs typeface="Microsoft Sans Serif"/>
              </a:rPr>
              <a:t>i</a:t>
            </a:r>
            <a:r>
              <a:rPr dirty="0" sz="1750" spc="-10">
                <a:latin typeface="Microsoft Sans Serif"/>
                <a:cs typeface="Microsoft Sans Serif"/>
              </a:rPr>
              <a:t>g</a:t>
            </a:r>
            <a:r>
              <a:rPr dirty="0" sz="1750" spc="5">
                <a:latin typeface="Microsoft Sans Serif"/>
                <a:cs typeface="Microsoft Sans Serif"/>
              </a:rPr>
              <a:t>h</a:t>
            </a:r>
            <a:r>
              <a:rPr dirty="0" sz="1750">
                <a:latin typeface="Microsoft Sans Serif"/>
                <a:cs typeface="Microsoft Sans Serif"/>
              </a:rPr>
              <a:t>	</a:t>
            </a:r>
            <a:r>
              <a:rPr dirty="0" sz="1750" spc="5">
                <a:latin typeface="Microsoft Sans Serif"/>
                <a:cs typeface="Microsoft Sans Serif"/>
              </a:rPr>
              <a:t>v</a:t>
            </a:r>
            <a:r>
              <a:rPr dirty="0" sz="1750" spc="10">
                <a:latin typeface="Microsoft Sans Serif"/>
                <a:cs typeface="Microsoft Sans Serif"/>
              </a:rPr>
              <a:t>o</a:t>
            </a:r>
            <a:r>
              <a:rPr dirty="0" sz="1750" spc="-15">
                <a:latin typeface="Microsoft Sans Serif"/>
                <a:cs typeface="Microsoft Sans Serif"/>
              </a:rPr>
              <a:t>l</a:t>
            </a:r>
            <a:r>
              <a:rPr dirty="0" sz="1750">
                <a:latin typeface="Microsoft Sans Serif"/>
                <a:cs typeface="Microsoft Sans Serif"/>
              </a:rPr>
              <a:t>t</a:t>
            </a:r>
            <a:r>
              <a:rPr dirty="0" sz="1750" spc="-10">
                <a:latin typeface="Microsoft Sans Serif"/>
                <a:cs typeface="Microsoft Sans Serif"/>
              </a:rPr>
              <a:t>ag</a:t>
            </a:r>
            <a:r>
              <a:rPr dirty="0" sz="1750" spc="5">
                <a:latin typeface="Microsoft Sans Serif"/>
                <a:cs typeface="Microsoft Sans Serif"/>
              </a:rPr>
              <a:t>e</a:t>
            </a:r>
            <a:r>
              <a:rPr dirty="0" sz="1750">
                <a:latin typeface="Microsoft Sans Serif"/>
                <a:cs typeface="Microsoft Sans Serif"/>
              </a:rPr>
              <a:t>	</a:t>
            </a:r>
            <a:r>
              <a:rPr dirty="0" sz="1750">
                <a:latin typeface="Microsoft Sans Serif"/>
                <a:cs typeface="Microsoft Sans Serif"/>
              </a:rPr>
              <a:t>t</a:t>
            </a:r>
            <a:r>
              <a:rPr dirty="0" sz="1750" spc="10">
                <a:latin typeface="Microsoft Sans Serif"/>
                <a:cs typeface="Microsoft Sans Serif"/>
              </a:rPr>
              <a:t>e</a:t>
            </a:r>
            <a:r>
              <a:rPr dirty="0" sz="1750" spc="5">
                <a:latin typeface="Microsoft Sans Serif"/>
                <a:cs typeface="Microsoft Sans Serif"/>
              </a:rPr>
              <a:t>s</a:t>
            </a:r>
            <a:r>
              <a:rPr dirty="0" sz="1750" spc="-15">
                <a:latin typeface="Microsoft Sans Serif"/>
                <a:cs typeface="Microsoft Sans Serif"/>
              </a:rPr>
              <a:t>t</a:t>
            </a:r>
            <a:r>
              <a:rPr dirty="0" sz="1750" spc="-15">
                <a:latin typeface="Microsoft Sans Serif"/>
                <a:cs typeface="Microsoft Sans Serif"/>
              </a:rPr>
              <a:t>i</a:t>
            </a:r>
            <a:r>
              <a:rPr dirty="0" sz="1750" spc="10">
                <a:latin typeface="Microsoft Sans Serif"/>
                <a:cs typeface="Microsoft Sans Serif"/>
              </a:rPr>
              <a:t>n</a:t>
            </a:r>
            <a:r>
              <a:rPr dirty="0" sz="1750" spc="5">
                <a:latin typeface="Microsoft Sans Serif"/>
                <a:cs typeface="Microsoft Sans Serif"/>
              </a:rPr>
              <a:t>g</a:t>
            </a:r>
            <a:r>
              <a:rPr dirty="0" sz="1750">
                <a:latin typeface="Microsoft Sans Serif"/>
                <a:cs typeface="Microsoft Sans Serif"/>
              </a:rPr>
              <a:t>	</a:t>
            </a:r>
            <a:r>
              <a:rPr dirty="0" sz="1750" spc="-15">
                <a:latin typeface="Microsoft Sans Serif"/>
                <a:cs typeface="Microsoft Sans Serif"/>
              </a:rPr>
              <a:t>i</a:t>
            </a:r>
            <a:r>
              <a:rPr dirty="0" sz="1750" spc="5">
                <a:latin typeface="Microsoft Sans Serif"/>
                <a:cs typeface="Microsoft Sans Serif"/>
              </a:rPr>
              <a:t>s</a:t>
            </a:r>
            <a:r>
              <a:rPr dirty="0" sz="1750">
                <a:latin typeface="Microsoft Sans Serif"/>
                <a:cs typeface="Microsoft Sans Serif"/>
              </a:rPr>
              <a:t>	</a:t>
            </a:r>
            <a:r>
              <a:rPr dirty="0" sz="1750">
                <a:latin typeface="Microsoft Sans Serif"/>
                <a:cs typeface="Microsoft Sans Serif"/>
              </a:rPr>
              <a:t>m</a:t>
            </a:r>
            <a:r>
              <a:rPr dirty="0" sz="1750" spc="-10">
                <a:latin typeface="Microsoft Sans Serif"/>
                <a:cs typeface="Microsoft Sans Serif"/>
              </a:rPr>
              <a:t>a</a:t>
            </a:r>
            <a:r>
              <a:rPr dirty="0" sz="1750">
                <a:latin typeface="Microsoft Sans Serif"/>
                <a:cs typeface="Microsoft Sans Serif"/>
              </a:rPr>
              <a:t>i</a:t>
            </a:r>
            <a:r>
              <a:rPr dirty="0" sz="1750" spc="-10">
                <a:latin typeface="Microsoft Sans Serif"/>
                <a:cs typeface="Microsoft Sans Serif"/>
              </a:rPr>
              <a:t>n</a:t>
            </a:r>
            <a:r>
              <a:rPr dirty="0" sz="1750" spc="-15">
                <a:latin typeface="Microsoft Sans Serif"/>
                <a:cs typeface="Microsoft Sans Serif"/>
              </a:rPr>
              <a:t>l</a:t>
            </a:r>
            <a:r>
              <a:rPr dirty="0" sz="1750" spc="5">
                <a:latin typeface="Microsoft Sans Serif"/>
                <a:cs typeface="Microsoft Sans Serif"/>
              </a:rPr>
              <a:t>y</a:t>
            </a:r>
            <a:r>
              <a:rPr dirty="0" sz="1750">
                <a:latin typeface="Microsoft Sans Serif"/>
                <a:cs typeface="Microsoft Sans Serif"/>
              </a:rPr>
              <a:t>	</a:t>
            </a:r>
            <a:r>
              <a:rPr dirty="0" sz="1750" spc="10">
                <a:latin typeface="Microsoft Sans Serif"/>
                <a:cs typeface="Microsoft Sans Serif"/>
              </a:rPr>
              <a:t>u</a:t>
            </a:r>
            <a:r>
              <a:rPr dirty="0" sz="1750" spc="5">
                <a:latin typeface="Microsoft Sans Serif"/>
                <a:cs typeface="Microsoft Sans Serif"/>
              </a:rPr>
              <a:t>s</a:t>
            </a:r>
            <a:r>
              <a:rPr dirty="0" sz="1750" spc="-10">
                <a:latin typeface="Microsoft Sans Serif"/>
                <a:cs typeface="Microsoft Sans Serif"/>
              </a:rPr>
              <a:t>e</a:t>
            </a:r>
            <a:r>
              <a:rPr dirty="0" sz="1750" spc="5">
                <a:latin typeface="Microsoft Sans Serif"/>
                <a:cs typeface="Microsoft Sans Serif"/>
              </a:rPr>
              <a:t>d</a:t>
            </a:r>
            <a:r>
              <a:rPr dirty="0" sz="1750">
                <a:latin typeface="Microsoft Sans Serif"/>
                <a:cs typeface="Microsoft Sans Serif"/>
              </a:rPr>
              <a:t>	</a:t>
            </a:r>
            <a:r>
              <a:rPr dirty="0" sz="1750" spc="-15">
                <a:latin typeface="Microsoft Sans Serif"/>
                <a:cs typeface="Microsoft Sans Serif"/>
              </a:rPr>
              <a:t>t</a:t>
            </a:r>
            <a:r>
              <a:rPr dirty="0" sz="1750" spc="5">
                <a:latin typeface="Microsoft Sans Serif"/>
                <a:cs typeface="Microsoft Sans Serif"/>
              </a:rPr>
              <a:t>o</a:t>
            </a:r>
            <a:r>
              <a:rPr dirty="0" sz="1750">
                <a:latin typeface="Microsoft Sans Serif"/>
                <a:cs typeface="Microsoft Sans Serif"/>
              </a:rPr>
              <a:t>	</a:t>
            </a:r>
            <a:r>
              <a:rPr dirty="0" sz="1750" spc="10">
                <a:latin typeface="Microsoft Sans Serif"/>
                <a:cs typeface="Microsoft Sans Serif"/>
              </a:rPr>
              <a:t>d</a:t>
            </a:r>
            <a:r>
              <a:rPr dirty="0" sz="1750" spc="-10">
                <a:latin typeface="Microsoft Sans Serif"/>
                <a:cs typeface="Microsoft Sans Serif"/>
              </a:rPr>
              <a:t>e</a:t>
            </a:r>
            <a:r>
              <a:rPr dirty="0" sz="1750">
                <a:latin typeface="Microsoft Sans Serif"/>
                <a:cs typeface="Microsoft Sans Serif"/>
              </a:rPr>
              <a:t>t</a:t>
            </a:r>
            <a:r>
              <a:rPr dirty="0" sz="1750" spc="-10">
                <a:latin typeface="Microsoft Sans Serif"/>
                <a:cs typeface="Microsoft Sans Serif"/>
              </a:rPr>
              <a:t>e</a:t>
            </a:r>
            <a:r>
              <a:rPr dirty="0" sz="1750" spc="10">
                <a:latin typeface="Microsoft Sans Serif"/>
                <a:cs typeface="Microsoft Sans Serif"/>
              </a:rPr>
              <a:t>r</a:t>
            </a:r>
            <a:r>
              <a:rPr dirty="0" sz="1750">
                <a:latin typeface="Microsoft Sans Serif"/>
                <a:cs typeface="Microsoft Sans Serif"/>
              </a:rPr>
              <a:t>m</a:t>
            </a:r>
            <a:r>
              <a:rPr dirty="0" sz="1750" spc="-15">
                <a:latin typeface="Microsoft Sans Serif"/>
                <a:cs typeface="Microsoft Sans Serif"/>
              </a:rPr>
              <a:t>i</a:t>
            </a:r>
            <a:r>
              <a:rPr dirty="0" sz="1750" spc="-10">
                <a:latin typeface="Microsoft Sans Serif"/>
                <a:cs typeface="Microsoft Sans Serif"/>
              </a:rPr>
              <a:t>n</a:t>
            </a:r>
            <a:r>
              <a:rPr dirty="0" sz="1750" spc="5">
                <a:latin typeface="Microsoft Sans Serif"/>
                <a:cs typeface="Microsoft Sans Serif"/>
              </a:rPr>
              <a:t>e</a:t>
            </a:r>
            <a:r>
              <a:rPr dirty="0" sz="1750">
                <a:latin typeface="Microsoft Sans Serif"/>
                <a:cs typeface="Microsoft Sans Serif"/>
              </a:rPr>
              <a:t>	</a:t>
            </a:r>
            <a:r>
              <a:rPr dirty="0" sz="1750">
                <a:latin typeface="Microsoft Sans Serif"/>
                <a:cs typeface="Microsoft Sans Serif"/>
              </a:rPr>
              <a:t>t</a:t>
            </a:r>
            <a:r>
              <a:rPr dirty="0" sz="1750" spc="-10">
                <a:latin typeface="Microsoft Sans Serif"/>
                <a:cs typeface="Microsoft Sans Serif"/>
              </a:rPr>
              <a:t>h</a:t>
            </a:r>
            <a:r>
              <a:rPr dirty="0" sz="1750" spc="5">
                <a:latin typeface="Microsoft Sans Serif"/>
                <a:cs typeface="Microsoft Sans Serif"/>
              </a:rPr>
              <a:t>e</a:t>
            </a:r>
            <a:r>
              <a:rPr dirty="0" sz="1750">
                <a:latin typeface="Microsoft Sans Serif"/>
                <a:cs typeface="Microsoft Sans Serif"/>
              </a:rPr>
              <a:t>	</a:t>
            </a:r>
            <a:r>
              <a:rPr dirty="0" sz="1750" spc="-10">
                <a:latin typeface="Microsoft Sans Serif"/>
                <a:cs typeface="Microsoft Sans Serif"/>
              </a:rPr>
              <a:t>b</a:t>
            </a:r>
            <a:r>
              <a:rPr dirty="0" sz="1750" spc="-10">
                <a:latin typeface="Microsoft Sans Serif"/>
                <a:cs typeface="Microsoft Sans Serif"/>
              </a:rPr>
              <a:t>r</a:t>
            </a:r>
            <a:r>
              <a:rPr dirty="0" sz="1750" spc="10">
                <a:latin typeface="Microsoft Sans Serif"/>
                <a:cs typeface="Microsoft Sans Serif"/>
              </a:rPr>
              <a:t>e</a:t>
            </a:r>
            <a:r>
              <a:rPr dirty="0" sz="1750" spc="-10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k</a:t>
            </a:r>
            <a:r>
              <a:rPr dirty="0" sz="1750" spc="-10">
                <a:latin typeface="Microsoft Sans Serif"/>
                <a:cs typeface="Microsoft Sans Serif"/>
              </a:rPr>
              <a:t>d</a:t>
            </a:r>
            <a:r>
              <a:rPr dirty="0" sz="1750" spc="10">
                <a:latin typeface="Microsoft Sans Serif"/>
                <a:cs typeface="Microsoft Sans Serif"/>
              </a:rPr>
              <a:t>o</a:t>
            </a:r>
            <a:r>
              <a:rPr dirty="0" sz="1750" spc="-15">
                <a:latin typeface="Microsoft Sans Serif"/>
                <a:cs typeface="Microsoft Sans Serif"/>
              </a:rPr>
              <a:t>w</a:t>
            </a:r>
            <a:r>
              <a:rPr dirty="0" sz="1750" spc="5">
                <a:latin typeface="Microsoft Sans Serif"/>
                <a:cs typeface="Microsoft Sans Serif"/>
              </a:rPr>
              <a:t>n</a:t>
            </a:r>
            <a:r>
              <a:rPr dirty="0" sz="1750">
                <a:latin typeface="Microsoft Sans Serif"/>
                <a:cs typeface="Microsoft Sans Serif"/>
              </a:rPr>
              <a:t>	</a:t>
            </a:r>
            <a:r>
              <a:rPr dirty="0" sz="1750" spc="20">
                <a:latin typeface="Microsoft Sans Serif"/>
                <a:cs typeface="Microsoft Sans Serif"/>
              </a:rPr>
              <a:t>s</a:t>
            </a:r>
            <a:r>
              <a:rPr dirty="0" sz="1750">
                <a:latin typeface="Microsoft Sans Serif"/>
                <a:cs typeface="Microsoft Sans Serif"/>
              </a:rPr>
              <a:t>t</a:t>
            </a:r>
            <a:r>
              <a:rPr dirty="0" sz="1750" spc="-10">
                <a:latin typeface="Microsoft Sans Serif"/>
                <a:cs typeface="Microsoft Sans Serif"/>
              </a:rPr>
              <a:t>r</a:t>
            </a:r>
            <a:r>
              <a:rPr dirty="0" sz="1750" spc="-10">
                <a:latin typeface="Microsoft Sans Serif"/>
                <a:cs typeface="Microsoft Sans Serif"/>
              </a:rPr>
              <a:t>e</a:t>
            </a:r>
            <a:r>
              <a:rPr dirty="0" sz="1750" spc="10">
                <a:latin typeface="Microsoft Sans Serif"/>
                <a:cs typeface="Microsoft Sans Serif"/>
              </a:rPr>
              <a:t>ng</a:t>
            </a:r>
            <a:r>
              <a:rPr dirty="0" sz="1750" spc="-15">
                <a:latin typeface="Microsoft Sans Serif"/>
                <a:cs typeface="Microsoft Sans Serif"/>
              </a:rPr>
              <a:t>t</a:t>
            </a:r>
            <a:r>
              <a:rPr dirty="0" sz="1750" spc="5">
                <a:latin typeface="Microsoft Sans Serif"/>
                <a:cs typeface="Microsoft Sans Serif"/>
              </a:rPr>
              <a:t>h</a:t>
            </a:r>
            <a:r>
              <a:rPr dirty="0" sz="1750">
                <a:latin typeface="Microsoft Sans Serif"/>
                <a:cs typeface="Microsoft Sans Serif"/>
              </a:rPr>
              <a:t>	</a:t>
            </a:r>
            <a:r>
              <a:rPr dirty="0" sz="1750" spc="-10">
                <a:latin typeface="Microsoft Sans Serif"/>
                <a:cs typeface="Microsoft Sans Serif"/>
              </a:rPr>
              <a:t>o</a:t>
            </a:r>
            <a:r>
              <a:rPr dirty="0" sz="1750">
                <a:latin typeface="Microsoft Sans Serif"/>
                <a:cs typeface="Microsoft Sans Serif"/>
              </a:rPr>
              <a:t>f  </a:t>
            </a:r>
            <a:r>
              <a:rPr dirty="0" sz="1750" spc="-5">
                <a:latin typeface="Microsoft Sans Serif"/>
                <a:cs typeface="Microsoft Sans Serif"/>
              </a:rPr>
              <a:t>insulation.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1397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Breakdown</a:t>
            </a:r>
            <a:r>
              <a:rPr dirty="0" sz="1750" spc="409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means</a:t>
            </a:r>
            <a:r>
              <a:rPr dirty="0" sz="1750" spc="4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failure</a:t>
            </a:r>
            <a:r>
              <a:rPr dirty="0" sz="1750" spc="4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40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insulation,</a:t>
            </a:r>
            <a:r>
              <a:rPr dirty="0" sz="1750" spc="4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that</a:t>
            </a:r>
            <a:r>
              <a:rPr dirty="0" sz="1750" spc="409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is</a:t>
            </a:r>
            <a:r>
              <a:rPr dirty="0" sz="1750" spc="4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accompanied</a:t>
            </a:r>
            <a:r>
              <a:rPr dirty="0" sz="1750" spc="4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by</a:t>
            </a:r>
            <a:r>
              <a:rPr dirty="0" sz="1750" spc="38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409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flow</a:t>
            </a:r>
            <a:r>
              <a:rPr dirty="0" sz="1750" spc="38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4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large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1397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7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current-limiting</a:t>
            </a:r>
            <a:r>
              <a:rPr dirty="0" sz="1750" spc="16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resistor</a:t>
            </a:r>
            <a:r>
              <a:rPr dirty="0" sz="1750" spc="17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should</a:t>
            </a:r>
            <a:r>
              <a:rPr dirty="0" sz="1750" spc="16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</a:t>
            </a:r>
            <a:r>
              <a:rPr dirty="0" sz="1750" spc="16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used</a:t>
            </a:r>
            <a:r>
              <a:rPr dirty="0" sz="1750" spc="16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165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limit</a:t>
            </a:r>
            <a:r>
              <a:rPr dirty="0" sz="1750" spc="16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6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high</a:t>
            </a:r>
            <a:r>
              <a:rPr dirty="0" sz="1750" spc="16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current</a:t>
            </a:r>
            <a:r>
              <a:rPr dirty="0" sz="1750" spc="16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during</a:t>
            </a:r>
            <a:r>
              <a:rPr dirty="0" sz="1750" spc="16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breakdown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testing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insulation.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current</a:t>
            </a:r>
            <a:r>
              <a:rPr dirty="0" sz="1750" spc="1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under</a:t>
            </a:r>
            <a:r>
              <a:rPr dirty="0" sz="1750" spc="114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failure</a:t>
            </a:r>
            <a:r>
              <a:rPr dirty="0" sz="1750" spc="1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conditions</a:t>
            </a:r>
            <a:r>
              <a:rPr dirty="0" sz="1750" spc="1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limited</a:t>
            </a:r>
            <a:r>
              <a:rPr dirty="0" sz="1750" spc="1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to</a:t>
            </a:r>
            <a:r>
              <a:rPr dirty="0" sz="1750" spc="1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small</a:t>
            </a:r>
            <a:r>
              <a:rPr dirty="0" sz="1750" spc="10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values,</a:t>
            </a:r>
            <a:r>
              <a:rPr dirty="0" sz="1750" spc="10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typically</a:t>
            </a:r>
            <a:r>
              <a:rPr dirty="0" sz="1750" spc="8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less</a:t>
            </a:r>
            <a:r>
              <a:rPr dirty="0" sz="1750" spc="1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than</a:t>
            </a:r>
            <a:r>
              <a:rPr dirty="0" sz="1750" spc="1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1</a:t>
            </a:r>
            <a:r>
              <a:rPr dirty="0" sz="1750" spc="1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dc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or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ac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few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amperes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impulse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transient voltages.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27" name="object 8"/>
          <p:cNvSpPr txBox="1"/>
          <p:nvPr/>
        </p:nvSpPr>
        <p:spPr>
          <a:xfrm>
            <a:off x="8884422" y="6939382"/>
            <a:ext cx="499109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7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1048628" name="object 7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504055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Generation</a:t>
            </a:r>
            <a:r>
              <a:rPr dirty="0" sz="2650" spc="-1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High</a:t>
            </a:r>
            <a:r>
              <a:rPr dirty="0" sz="2650" spc="-45">
                <a:solidFill>
                  <a:srgbClr val="0064BC"/>
                </a:solidFill>
              </a:rPr>
              <a:t> </a:t>
            </a:r>
            <a:r>
              <a:rPr dirty="0" sz="2650" spc="-35">
                <a:solidFill>
                  <a:srgbClr val="0064BC"/>
                </a:solidFill>
              </a:rPr>
              <a:t>Voltages</a:t>
            </a:r>
            <a:endParaRPr sz="2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/>
          <p:nvPr/>
        </p:nvSpPr>
        <p:spPr>
          <a:xfrm>
            <a:off x="1246367" y="1860760"/>
            <a:ext cx="2041525" cy="250190"/>
          </a:xfrm>
          <a:custGeom>
            <a:avLst/>
            <a:ahLst/>
            <a:rect l="l" t="t" r="r" b="b"/>
            <a:pathLst>
              <a:path w="2041525" h="250189">
                <a:moveTo>
                  <a:pt x="1996805" y="0"/>
                </a:moveTo>
                <a:lnTo>
                  <a:pt x="44195" y="0"/>
                </a:lnTo>
                <a:lnTo>
                  <a:pt x="19642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2" y="215118"/>
                </a:lnTo>
                <a:lnTo>
                  <a:pt x="44195" y="250006"/>
                </a:lnTo>
                <a:lnTo>
                  <a:pt x="1996805" y="250006"/>
                </a:lnTo>
                <a:lnTo>
                  <a:pt x="2021359" y="215118"/>
                </a:lnTo>
                <a:lnTo>
                  <a:pt x="2036091" y="172094"/>
                </a:lnTo>
                <a:lnTo>
                  <a:pt x="2041002" y="125003"/>
                </a:lnTo>
                <a:lnTo>
                  <a:pt x="2036091" y="77911"/>
                </a:lnTo>
                <a:lnTo>
                  <a:pt x="2021359" y="34887"/>
                </a:lnTo>
                <a:lnTo>
                  <a:pt x="199680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0" name="object 3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31" name="object 4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32" name="object 5"/>
          <p:cNvSpPr txBox="1"/>
          <p:nvPr/>
        </p:nvSpPr>
        <p:spPr>
          <a:xfrm>
            <a:off x="618250" y="1693273"/>
            <a:ext cx="8814435" cy="243967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50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6240"/>
                <a:tab algn="l" pos="396875"/>
              </a:tabLst>
            </a:pP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229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</a:t>
            </a:r>
            <a:r>
              <a:rPr dirty="0" sz="1750" spc="2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</a:t>
            </a:r>
            <a:r>
              <a:rPr dirty="0" sz="1750" spc="229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testing,</a:t>
            </a:r>
            <a:r>
              <a:rPr dirty="0" sz="1750" spc="24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high</a:t>
            </a:r>
            <a:r>
              <a:rPr dirty="0" sz="1750" spc="229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currents</a:t>
            </a:r>
            <a:r>
              <a:rPr dirty="0" sz="1750" spc="2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(several</a:t>
            </a:r>
            <a:r>
              <a:rPr dirty="0" sz="1750" spc="2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kA)</a:t>
            </a:r>
            <a:r>
              <a:rPr dirty="0" sz="1750" spc="2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229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required</a:t>
            </a:r>
            <a:r>
              <a:rPr dirty="0" sz="1750" spc="2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to</a:t>
            </a:r>
            <a:r>
              <a:rPr dirty="0" sz="1750" spc="229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pass</a:t>
            </a:r>
            <a:r>
              <a:rPr dirty="0" sz="1750" spc="2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through</a:t>
            </a:r>
            <a:r>
              <a:rPr dirty="0" sz="1750" spc="229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equipment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estimating:</a:t>
            </a:r>
            <a:endParaRPr sz="1750">
              <a:latin typeface="Microsoft Sans Serif"/>
              <a:cs typeface="Microsoft Sans Serif"/>
            </a:endParaRPr>
          </a:p>
          <a:p>
            <a:pPr indent="-380365" lvl="1" marL="7683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Thermal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stability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equipment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such</a:t>
            </a:r>
            <a:r>
              <a:rPr dirty="0" sz="1750" spc="5">
                <a:latin typeface="Microsoft Sans Serif"/>
                <a:cs typeface="Microsoft Sans Serif"/>
              </a:rPr>
              <a:t> as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surge arresters,</a:t>
            </a:r>
            <a:r>
              <a:rPr dirty="0" sz="1750">
                <a:latin typeface="Microsoft Sans Serif"/>
                <a:cs typeface="Microsoft Sans Serif"/>
              </a:rPr>
              <a:t> switchgears,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cables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etc.</a:t>
            </a:r>
            <a:endParaRPr sz="1750">
              <a:latin typeface="Microsoft Sans Serif"/>
              <a:cs typeface="Microsoft Sans Serif"/>
            </a:endParaRPr>
          </a:p>
          <a:p>
            <a:pPr indent="-380365" lvl="1" marL="7683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 spc="-10">
                <a:latin typeface="Microsoft Sans Serif"/>
                <a:cs typeface="Microsoft Sans Serif"/>
              </a:rPr>
              <a:t>Tripping</a:t>
            </a:r>
            <a:r>
              <a:rPr dirty="0" sz="1750">
                <a:latin typeface="Microsoft Sans Serif"/>
                <a:cs typeface="Microsoft Sans Serif"/>
              </a:rPr>
              <a:t> characteristics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>
                <a:latin typeface="Microsoft Sans Serif"/>
                <a:cs typeface="Microsoft Sans Serif"/>
              </a:rPr>
              <a:t> 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circuit </a:t>
            </a:r>
            <a:r>
              <a:rPr dirty="0" sz="1750" spc="5">
                <a:latin typeface="Microsoft Sans Serif"/>
                <a:cs typeface="Microsoft Sans Serif"/>
              </a:rPr>
              <a:t>breaker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71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6240"/>
                <a:tab algn="l" pos="396875"/>
              </a:tabLst>
            </a:pPr>
            <a:r>
              <a:rPr dirty="0" sz="1750">
                <a:latin typeface="Microsoft Sans Serif"/>
                <a:cs typeface="Microsoft Sans Serif"/>
              </a:rPr>
              <a:t>Therefore,</a:t>
            </a:r>
            <a:r>
              <a:rPr dirty="0" sz="1750" spc="3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test</a:t>
            </a:r>
            <a:r>
              <a:rPr dirty="0" sz="1750" spc="35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facilities</a:t>
            </a:r>
            <a:r>
              <a:rPr dirty="0" sz="1750" spc="34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require</a:t>
            </a:r>
            <a:r>
              <a:rPr dirty="0" sz="1750" spc="3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both</a:t>
            </a:r>
            <a:r>
              <a:rPr dirty="0" sz="1750" spc="3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high</a:t>
            </a:r>
            <a:r>
              <a:rPr dirty="0" sz="1750" spc="3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</a:t>
            </a:r>
            <a:r>
              <a:rPr dirty="0" sz="1750" spc="3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and</a:t>
            </a:r>
            <a:r>
              <a:rPr dirty="0" sz="1750" spc="3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high</a:t>
            </a:r>
            <a:r>
              <a:rPr dirty="0" sz="1750" spc="3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current</a:t>
            </a:r>
            <a:r>
              <a:rPr dirty="0" sz="1750" spc="3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generators</a:t>
            </a:r>
            <a:r>
              <a:rPr dirty="0" sz="1750" spc="3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for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testing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purposes.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33" name="object 7"/>
          <p:cNvSpPr txBox="1"/>
          <p:nvPr/>
        </p:nvSpPr>
        <p:spPr>
          <a:xfrm>
            <a:off x="8884422" y="6939382"/>
            <a:ext cx="499109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8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1048634" name="object 6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504055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Generation</a:t>
            </a:r>
            <a:r>
              <a:rPr dirty="0" sz="2650" spc="-1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High</a:t>
            </a:r>
            <a:r>
              <a:rPr dirty="0" sz="2650" spc="-45">
                <a:solidFill>
                  <a:srgbClr val="0064BC"/>
                </a:solidFill>
              </a:rPr>
              <a:t> </a:t>
            </a:r>
            <a:r>
              <a:rPr dirty="0" sz="2650" spc="-35">
                <a:solidFill>
                  <a:srgbClr val="0064BC"/>
                </a:solidFill>
              </a:rPr>
              <a:t>Voltages</a:t>
            </a:r>
            <a:endParaRPr sz="26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object 2"/>
          <p:cNvSpPr txBox="1"/>
          <p:nvPr/>
        </p:nvSpPr>
        <p:spPr>
          <a:xfrm>
            <a:off x="618250" y="1693273"/>
            <a:ext cx="7995920" cy="3244215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indent="-384175" marL="396240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algn="l" pos="396240"/>
                <a:tab algn="l" pos="396875"/>
              </a:tabLst>
            </a:pPr>
            <a:r>
              <a:rPr dirty="0" sz="1750">
                <a:latin typeface="Microsoft Sans Serif"/>
                <a:cs typeface="Microsoft Sans Serif"/>
              </a:rPr>
              <a:t>High </a:t>
            </a:r>
            <a:r>
              <a:rPr dirty="0" sz="1750" spc="5">
                <a:latin typeface="Microsoft Sans Serif"/>
                <a:cs typeface="Microsoft Sans Serif"/>
              </a:rPr>
              <a:t>DC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required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for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various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applications:</a:t>
            </a:r>
            <a:endParaRPr sz="1750">
              <a:latin typeface="Microsoft Sans Serif"/>
              <a:cs typeface="Microsoft Sans Serif"/>
            </a:endParaRPr>
          </a:p>
          <a:p>
            <a:pPr indent="-380365" lvl="1" marL="7683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Insulation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testing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cables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capacitors</a:t>
            </a:r>
            <a:endParaRPr sz="1750">
              <a:latin typeface="Microsoft Sans Serif"/>
              <a:cs typeface="Microsoft Sans Serif"/>
            </a:endParaRPr>
          </a:p>
          <a:p>
            <a:pPr indent="-380365" lvl="1" marL="7683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Charging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unit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impulse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generator</a:t>
            </a:r>
            <a:endParaRPr sz="1750">
              <a:latin typeface="Microsoft Sans Serif"/>
              <a:cs typeface="Microsoft Sans Serif"/>
            </a:endParaRPr>
          </a:p>
          <a:p>
            <a:pPr indent="-380365" lvl="1" marL="7683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Fundamental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investigations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discharge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physics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dielectric</a:t>
            </a:r>
            <a:r>
              <a:rPr dirty="0" sz="1750">
                <a:latin typeface="Microsoft Sans Serif"/>
                <a:cs typeface="Microsoft Sans Serif"/>
              </a:rPr>
              <a:t> behaviour</a:t>
            </a:r>
            <a:endParaRPr sz="1750">
              <a:latin typeface="Microsoft Sans Serif"/>
              <a:cs typeface="Microsoft Sans Serif"/>
            </a:endParaRPr>
          </a:p>
          <a:p>
            <a:pPr indent="-384175" marL="39624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algn="l" pos="396240"/>
                <a:tab algn="l" pos="396875"/>
              </a:tabLst>
            </a:pPr>
            <a:r>
              <a:rPr dirty="0" sz="1750">
                <a:latin typeface="Microsoft Sans Serif"/>
                <a:cs typeface="Microsoft Sans Serif"/>
              </a:rPr>
              <a:t>Generation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circuits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15">
                <a:latin typeface="Microsoft Sans Serif"/>
                <a:cs typeface="Microsoft Sans Serif"/>
              </a:rPr>
              <a:t>DC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are:</a:t>
            </a:r>
            <a:endParaRPr sz="1750">
              <a:latin typeface="Microsoft Sans Serif"/>
              <a:cs typeface="Microsoft Sans Serif"/>
            </a:endParaRPr>
          </a:p>
          <a:p>
            <a:pPr indent="-380365" lvl="1" marL="7683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Rectifier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circuits</a:t>
            </a:r>
            <a:endParaRPr sz="1750">
              <a:latin typeface="Microsoft Sans Serif"/>
              <a:cs typeface="Microsoft Sans Serif"/>
            </a:endParaRPr>
          </a:p>
          <a:p>
            <a:pPr indent="-380365" lvl="1" marL="7683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 spc="-10">
                <a:latin typeface="Microsoft Sans Serif"/>
                <a:cs typeface="Microsoft Sans Serif"/>
              </a:rPr>
              <a:t>Voltage</a:t>
            </a:r>
            <a:r>
              <a:rPr dirty="0" sz="1750" spc="-3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multiplier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circuits</a:t>
            </a:r>
            <a:endParaRPr sz="1750">
              <a:latin typeface="Microsoft Sans Serif"/>
              <a:cs typeface="Microsoft Sans Serif"/>
            </a:endParaRPr>
          </a:p>
          <a:p>
            <a:pPr indent="-380365" lvl="1" marL="7683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Electrostatic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generators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36" name="object 4"/>
          <p:cNvSpPr txBox="1"/>
          <p:nvPr/>
        </p:nvSpPr>
        <p:spPr>
          <a:xfrm>
            <a:off x="8884422" y="6939382"/>
            <a:ext cx="499109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9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1048637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080635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Generation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High</a:t>
            </a:r>
            <a:r>
              <a:rPr dirty="0" sz="2650" spc="-45">
                <a:solidFill>
                  <a:srgbClr val="0064BC"/>
                </a:solidFill>
              </a:rPr>
              <a:t> </a:t>
            </a:r>
            <a:r>
              <a:rPr dirty="0" sz="2650">
                <a:solidFill>
                  <a:srgbClr val="0064BC"/>
                </a:solidFill>
              </a:rPr>
              <a:t>DC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35">
                <a:solidFill>
                  <a:srgbClr val="0064BC"/>
                </a:solidFill>
              </a:rPr>
              <a:t>Voltages</a:t>
            </a:r>
            <a:endParaRPr sz="26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Microsoft PowerPoint - Lec-14-15 (HVDC-Generation).ppt  -  Compatibility Mode</dc:title>
  <dc:creator>Afzal</dc:creator>
  <dcterms:created xsi:type="dcterms:W3CDTF">2023-02-06T06:07:33Z</dcterms:created>
  <dcterms:modified xsi:type="dcterms:W3CDTF">2023-04-06T23:06:52Z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2022-03-10T00:00:00Z</vt:filetime>
  </property>
  <property fmtid="{D5CDD505-2E9C-101B-9397-08002B2CF9AE}" pid="3" name="LastSaved">
    <vt:filetime>2023-02-06T00:00:00Z</vt:filetime>
  </property>
</Properties>
</file>