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</p:sldIdLst>
  <p:sldSz cy="7772400" cx="10058400"/>
  <p:notesSz cx="10058400" cy="7772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8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8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8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8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88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89" name="Holder 2"/>
          <p:cNvSpPr>
            <a:spLocks noGrp="1"/>
          </p:cNvSpPr>
          <p:nvPr>
            <p:ph type="ctrTitle"/>
          </p:nvPr>
        </p:nvSpPr>
        <p:spPr>
          <a:xfrm>
            <a:off x="618242" y="628883"/>
            <a:ext cx="8821914" cy="4279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878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79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8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8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8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4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649311" y="3338548"/>
            <a:ext cx="8759776" cy="62928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554750" y="1693273"/>
            <a:ext cx="6256655" cy="364680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7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4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 txBox="1"/>
          <p:nvPr/>
        </p:nvSpPr>
        <p:spPr>
          <a:xfrm>
            <a:off x="448056" y="1999488"/>
            <a:ext cx="9161145" cy="3247390"/>
          </a:xfrm>
          <a:prstGeom prst="rect"/>
          <a:solidFill>
            <a:srgbClr val="0064BC"/>
          </a:solidFill>
        </p:spPr>
        <p:txBody>
          <a:bodyPr bIns="0" lIns="0" rIns="0" rtlCol="0" tIns="1270" vert="horz" wrap="square">
            <a:spAutoFit/>
          </a:bodyPr>
          <a:p>
            <a:pPr>
              <a:lnSpc>
                <a:spcPct val="100000"/>
              </a:lnSpc>
              <a:spcBef>
                <a:spcPts val="10"/>
              </a:spcBef>
            </a:pPr>
            <a:endParaRPr sz="57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EE450:</a:t>
            </a:r>
            <a:r>
              <a:rPr b="1" dirty="0" sz="39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 spc="-3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39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950">
              <a:latin typeface="Arial"/>
              <a:cs typeface="Arial"/>
            </a:endParaRPr>
          </a:p>
          <a:p>
            <a:pPr algn="ctr" marR="8890">
              <a:lnSpc>
                <a:spcPct val="100000"/>
              </a:lnSpc>
              <a:spcBef>
                <a:spcPts val="25"/>
              </a:spcBef>
            </a:pPr>
            <a:r>
              <a:rPr dirty="0" sz="2650" spc="-1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26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imes New Roman"/>
                <a:cs typeface="Times New Roman"/>
              </a:rPr>
              <a:t>20,</a:t>
            </a:r>
            <a:r>
              <a:rPr dirty="0" sz="26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indent="937260" marL="2018664" marR="2104390">
              <a:lnSpc>
                <a:spcPts val="306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</p:txBody>
      </p:sp>
      <p:sp>
        <p:nvSpPr>
          <p:cNvPr id="1048585" name="object 3"/>
          <p:cNvSpPr txBox="1"/>
          <p:nvPr/>
        </p:nvSpPr>
        <p:spPr>
          <a:xfrm>
            <a:off x="618237" y="6654780"/>
            <a:ext cx="1176020" cy="19367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3461973" y="3470071"/>
            <a:ext cx="1158875" cy="250190"/>
          </a:xfrm>
          <a:custGeom>
            <a:avLst/>
            <a:ahLst/>
            <a:rect l="l" t="t" r="r" b="b"/>
            <a:pathLst>
              <a:path w="1158875" h="250189">
                <a:moveTo>
                  <a:pt x="1114367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5"/>
                </a:lnTo>
                <a:lnTo>
                  <a:pt x="1114367" y="250015"/>
                </a:lnTo>
                <a:lnTo>
                  <a:pt x="1138921" y="215126"/>
                </a:lnTo>
                <a:lnTo>
                  <a:pt x="1153653" y="172102"/>
                </a:lnTo>
                <a:lnTo>
                  <a:pt x="1158564" y="125010"/>
                </a:lnTo>
                <a:lnTo>
                  <a:pt x="1153653" y="77918"/>
                </a:lnTo>
                <a:lnTo>
                  <a:pt x="1138921" y="34894"/>
                </a:lnTo>
                <a:lnTo>
                  <a:pt x="1114367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1752612" y="2263077"/>
            <a:ext cx="726440" cy="250190"/>
          </a:xfrm>
          <a:custGeom>
            <a:avLst/>
            <a:ahLst/>
            <a:rect l="l" t="t" r="r" b="b"/>
            <a:pathLst>
              <a:path w="726439" h="250189">
                <a:moveTo>
                  <a:pt x="681769" y="0"/>
                </a:moveTo>
                <a:lnTo>
                  <a:pt x="44196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6" y="250019"/>
                </a:lnTo>
                <a:lnTo>
                  <a:pt x="681769" y="250019"/>
                </a:lnTo>
                <a:lnTo>
                  <a:pt x="706322" y="215130"/>
                </a:lnTo>
                <a:lnTo>
                  <a:pt x="721054" y="172103"/>
                </a:lnTo>
                <a:lnTo>
                  <a:pt x="725964" y="125009"/>
                </a:lnTo>
                <a:lnTo>
                  <a:pt x="721054" y="77915"/>
                </a:lnTo>
                <a:lnTo>
                  <a:pt x="706322" y="34889"/>
                </a:lnTo>
                <a:lnTo>
                  <a:pt x="68176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/>
          <p:nvPr/>
        </p:nvSpPr>
        <p:spPr>
          <a:xfrm>
            <a:off x="618250" y="1693273"/>
            <a:ext cx="8568055" cy="20370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4175" marL="396240" marR="5353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order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fulfil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requirements,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response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must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exceed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0.2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μs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full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5">
                <a:latin typeface="Microsoft Sans Serif"/>
                <a:cs typeface="Microsoft Sans Serif"/>
              </a:rPr>
              <a:t> waves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1.2/50 </a:t>
            </a:r>
            <a:r>
              <a:rPr dirty="0" sz="1750" spc="25">
                <a:latin typeface="Microsoft Sans Serif"/>
                <a:cs typeface="Microsoft Sans Serif"/>
              </a:rPr>
              <a:t>μs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1.2/5 </a:t>
            </a:r>
            <a:r>
              <a:rPr dirty="0" sz="1750" spc="25">
                <a:latin typeface="Microsoft Sans Serif"/>
                <a:cs typeface="Microsoft Sans Serif"/>
              </a:rPr>
              <a:t>μs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 </a:t>
            </a:r>
            <a:r>
              <a:rPr dirty="0" sz="1750" spc="5">
                <a:latin typeface="Microsoft Sans Serif"/>
                <a:cs typeface="Microsoft Sans Serif"/>
              </a:rPr>
              <a:t>waves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chopped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tail.</a:t>
            </a:r>
            <a:endParaRPr sz="1750">
              <a:latin typeface="Microsoft Sans Serif"/>
              <a:cs typeface="Microsoft Sans Serif"/>
            </a:endParaRPr>
          </a:p>
          <a:p>
            <a:pPr indent="-384175" marL="39624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chopped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front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shorter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5">
                <a:latin typeface="Microsoft Sans Serif"/>
                <a:cs typeface="Microsoft Sans Serif"/>
              </a:rPr>
              <a:t>μs,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response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must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greater than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5%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chopping.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3" name="object 8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263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6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 txBox="1"/>
          <p:nvPr/>
        </p:nvSpPr>
        <p:spPr>
          <a:xfrm>
            <a:off x="592850" y="1826771"/>
            <a:ext cx="686879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262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sampled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then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8" name="object 5"/>
          <p:cNvSpPr txBox="1"/>
          <p:nvPr/>
        </p:nvSpPr>
        <p:spPr>
          <a:xfrm>
            <a:off x="618250" y="3033759"/>
            <a:ext cx="482536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impedances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pure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resistances, </a:t>
            </a:r>
            <a:r>
              <a:rPr dirty="0" sz="1750" spc="5">
                <a:latin typeface="Microsoft Sans Serif"/>
                <a:cs typeface="Microsoft Sans Serif"/>
              </a:rPr>
              <a:t>then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9" name="object 6"/>
          <p:cNvSpPr txBox="1"/>
          <p:nvPr/>
        </p:nvSpPr>
        <p:spPr>
          <a:xfrm>
            <a:off x="618250" y="4240748"/>
            <a:ext cx="400367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case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pure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used,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0" name="object 7"/>
          <p:cNvSpPr txBox="1"/>
          <p:nvPr/>
        </p:nvSpPr>
        <p:spPr>
          <a:xfrm>
            <a:off x="592850" y="5314239"/>
            <a:ext cx="8876665" cy="8305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20370" marR="43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382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normally</a:t>
            </a:r>
            <a:r>
              <a:rPr dirty="0" sz="1750" spc="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only</a:t>
            </a:r>
            <a:r>
              <a:rPr dirty="0" sz="1750" spc="8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few</a:t>
            </a:r>
            <a:r>
              <a:rPr dirty="0" sz="1750" spc="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hundred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volts</a:t>
            </a:r>
            <a:r>
              <a:rPr dirty="0" sz="1750" spc="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hence,</a:t>
            </a:r>
            <a:r>
              <a:rPr dirty="0" sz="1750" spc="10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value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Z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382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chosen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V</a:t>
            </a:r>
            <a:r>
              <a:rPr baseline="-21739" dirty="0" sz="1725" spc="15">
                <a:latin typeface="Microsoft Sans Serif"/>
                <a:cs typeface="Microsoft Sans Serif"/>
              </a:rPr>
              <a:t>2</a:t>
            </a:r>
            <a:r>
              <a:rPr baseline="-21739" dirty="0" sz="1725" spc="247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sufficient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deflection 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CRO.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1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263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6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25422" y="2566416"/>
            <a:ext cx="2598593" cy="2515325"/>
          </a:xfrm>
          <a:prstGeom prst="rect"/>
        </p:spPr>
      </p:pic>
      <p:pic>
        <p:nvPicPr>
          <p:cNvPr id="2097161" name="object 10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093719" y="2183892"/>
            <a:ext cx="2021107" cy="797051"/>
          </a:xfrm>
          <a:prstGeom prst="rect"/>
        </p:spPr>
      </p:pic>
      <p:pic>
        <p:nvPicPr>
          <p:cNvPr id="2097162" name="object 11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122675" y="3406140"/>
            <a:ext cx="2012242" cy="838200"/>
          </a:xfrm>
          <a:prstGeom prst="rect"/>
        </p:spPr>
      </p:pic>
      <p:pic>
        <p:nvPicPr>
          <p:cNvPr id="2097163" name="object 12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154119" y="4616302"/>
            <a:ext cx="1991434" cy="765827"/>
          </a:xfrm>
          <a:prstGeom prst="rect"/>
        </p:spPr>
      </p:pic>
      <p:sp>
        <p:nvSpPr>
          <p:cNvPr id="1048672" name="object 13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/>
        </p:nvSpPr>
        <p:spPr>
          <a:xfrm>
            <a:off x="1342626" y="2665413"/>
            <a:ext cx="4386580" cy="250190"/>
          </a:xfrm>
          <a:custGeom>
            <a:avLst/>
            <a:ahLst/>
            <a:rect l="l" t="t" r="r" b="b"/>
            <a:pathLst>
              <a:path w="4386580" h="250189">
                <a:moveTo>
                  <a:pt x="4342366" y="6"/>
                </a:moveTo>
                <a:lnTo>
                  <a:pt x="44197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7" y="250013"/>
                </a:lnTo>
                <a:lnTo>
                  <a:pt x="4342366" y="250013"/>
                </a:lnTo>
                <a:lnTo>
                  <a:pt x="4366920" y="215125"/>
                </a:lnTo>
                <a:lnTo>
                  <a:pt x="4381653" y="172101"/>
                </a:lnTo>
                <a:lnTo>
                  <a:pt x="4386564" y="125009"/>
                </a:lnTo>
                <a:lnTo>
                  <a:pt x="4381653" y="77917"/>
                </a:lnTo>
                <a:lnTo>
                  <a:pt x="4366920" y="34893"/>
                </a:lnTo>
                <a:lnTo>
                  <a:pt x="434236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4" name="object 3"/>
          <p:cNvSpPr/>
          <p:nvPr/>
        </p:nvSpPr>
        <p:spPr>
          <a:xfrm>
            <a:off x="1342626" y="2263077"/>
            <a:ext cx="3074035" cy="250190"/>
          </a:xfrm>
          <a:custGeom>
            <a:avLst/>
            <a:ahLst/>
            <a:rect l="l" t="t" r="r" b="b"/>
            <a:pathLst>
              <a:path w="3074035" h="250189">
                <a:moveTo>
                  <a:pt x="3029790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3029790" y="250019"/>
                </a:lnTo>
                <a:lnTo>
                  <a:pt x="3054343" y="215130"/>
                </a:lnTo>
                <a:lnTo>
                  <a:pt x="3069075" y="172103"/>
                </a:lnTo>
                <a:lnTo>
                  <a:pt x="3073986" y="125009"/>
                </a:lnTo>
                <a:lnTo>
                  <a:pt x="3069075" y="77915"/>
                </a:lnTo>
                <a:lnTo>
                  <a:pt x="3054343" y="34889"/>
                </a:lnTo>
                <a:lnTo>
                  <a:pt x="302979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1342626" y="5481720"/>
            <a:ext cx="5854700" cy="250190"/>
          </a:xfrm>
          <a:custGeom>
            <a:avLst/>
            <a:ahLst/>
            <a:rect l="l" t="t" r="r" b="b"/>
            <a:pathLst>
              <a:path w="5854700" h="250189">
                <a:moveTo>
                  <a:pt x="5809959" y="0"/>
                </a:moveTo>
                <a:lnTo>
                  <a:pt x="44197" y="0"/>
                </a:lnTo>
                <a:lnTo>
                  <a:pt x="19643" y="34889"/>
                </a:lnTo>
                <a:lnTo>
                  <a:pt x="4911" y="77914"/>
                </a:lnTo>
                <a:lnTo>
                  <a:pt x="0" y="125007"/>
                </a:lnTo>
                <a:lnTo>
                  <a:pt x="4911" y="172100"/>
                </a:lnTo>
                <a:lnTo>
                  <a:pt x="19643" y="215125"/>
                </a:lnTo>
                <a:lnTo>
                  <a:pt x="44197" y="250014"/>
                </a:lnTo>
                <a:lnTo>
                  <a:pt x="5809959" y="250014"/>
                </a:lnTo>
                <a:lnTo>
                  <a:pt x="5834513" y="215125"/>
                </a:lnTo>
                <a:lnTo>
                  <a:pt x="5849245" y="172100"/>
                </a:lnTo>
                <a:lnTo>
                  <a:pt x="5854156" y="125007"/>
                </a:lnTo>
                <a:lnTo>
                  <a:pt x="5849245" y="77914"/>
                </a:lnTo>
                <a:lnTo>
                  <a:pt x="5834513" y="34889"/>
                </a:lnTo>
                <a:lnTo>
                  <a:pt x="580995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1342626" y="5079390"/>
            <a:ext cx="1619885" cy="250190"/>
          </a:xfrm>
          <a:custGeom>
            <a:avLst/>
            <a:ahLst/>
            <a:rect l="l" t="t" r="r" b="b"/>
            <a:pathLst>
              <a:path w="1619885" h="250189">
                <a:moveTo>
                  <a:pt x="1575639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1575639" y="250013"/>
                </a:lnTo>
                <a:lnTo>
                  <a:pt x="1600192" y="215126"/>
                </a:lnTo>
                <a:lnTo>
                  <a:pt x="1614925" y="172102"/>
                </a:lnTo>
                <a:lnTo>
                  <a:pt x="1619836" y="125010"/>
                </a:lnTo>
                <a:lnTo>
                  <a:pt x="1614925" y="77918"/>
                </a:lnTo>
                <a:lnTo>
                  <a:pt x="1600192" y="34894"/>
                </a:lnTo>
                <a:lnTo>
                  <a:pt x="1575639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7" name="object 6"/>
          <p:cNvSpPr/>
          <p:nvPr/>
        </p:nvSpPr>
        <p:spPr>
          <a:xfrm>
            <a:off x="1342626" y="4677060"/>
            <a:ext cx="1447800" cy="250190"/>
          </a:xfrm>
          <a:custGeom>
            <a:avLst/>
            <a:ahLst/>
            <a:rect l="l" t="t" r="r" b="b"/>
            <a:pathLst>
              <a:path w="1447800" h="250189">
                <a:moveTo>
                  <a:pt x="1403137" y="-6"/>
                </a:moveTo>
                <a:lnTo>
                  <a:pt x="44196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1403137" y="250013"/>
                </a:lnTo>
                <a:lnTo>
                  <a:pt x="1427690" y="215124"/>
                </a:lnTo>
                <a:lnTo>
                  <a:pt x="1442422" y="172098"/>
                </a:lnTo>
                <a:lnTo>
                  <a:pt x="1447333" y="125004"/>
                </a:lnTo>
                <a:lnTo>
                  <a:pt x="1442422" y="77909"/>
                </a:lnTo>
                <a:lnTo>
                  <a:pt x="1427690" y="34883"/>
                </a:lnTo>
                <a:lnTo>
                  <a:pt x="1403137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8" name="object 7"/>
          <p:cNvSpPr/>
          <p:nvPr/>
        </p:nvSpPr>
        <p:spPr>
          <a:xfrm>
            <a:off x="969284" y="1860760"/>
            <a:ext cx="3258820" cy="250190"/>
          </a:xfrm>
          <a:custGeom>
            <a:avLst/>
            <a:ahLst/>
            <a:rect l="l" t="t" r="r" b="b"/>
            <a:pathLst>
              <a:path w="3258820" h="250189">
                <a:moveTo>
                  <a:pt x="3214164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3214164" y="250006"/>
                </a:lnTo>
                <a:lnTo>
                  <a:pt x="3238717" y="215118"/>
                </a:lnTo>
                <a:lnTo>
                  <a:pt x="3253449" y="172094"/>
                </a:lnTo>
                <a:lnTo>
                  <a:pt x="3258360" y="125003"/>
                </a:lnTo>
                <a:lnTo>
                  <a:pt x="3253449" y="77911"/>
                </a:lnTo>
                <a:lnTo>
                  <a:pt x="3238717" y="34887"/>
                </a:lnTo>
                <a:lnTo>
                  <a:pt x="321416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9" name="object 8"/>
          <p:cNvSpPr/>
          <p:nvPr/>
        </p:nvSpPr>
        <p:spPr>
          <a:xfrm>
            <a:off x="1843026" y="673436"/>
            <a:ext cx="1454150" cy="374650"/>
          </a:xfrm>
          <a:custGeom>
            <a:avLst/>
            <a:ahLst/>
            <a:rect l="l" t="t" r="r" b="b"/>
            <a:pathLst>
              <a:path w="1454150" h="374650">
                <a:moveTo>
                  <a:pt x="1388341" y="-2"/>
                </a:moveTo>
                <a:lnTo>
                  <a:pt x="65327" y="-2"/>
                </a:lnTo>
                <a:lnTo>
                  <a:pt x="39196" y="33153"/>
                </a:lnTo>
                <a:lnTo>
                  <a:pt x="19598" y="72623"/>
                </a:lnTo>
                <a:lnTo>
                  <a:pt x="6532" y="116603"/>
                </a:lnTo>
                <a:lnTo>
                  <a:pt x="0" y="163290"/>
                </a:lnTo>
                <a:lnTo>
                  <a:pt x="0" y="210878"/>
                </a:lnTo>
                <a:lnTo>
                  <a:pt x="6532" y="257564"/>
                </a:lnTo>
                <a:lnTo>
                  <a:pt x="19598" y="301545"/>
                </a:lnTo>
                <a:lnTo>
                  <a:pt x="39196" y="341015"/>
                </a:lnTo>
                <a:lnTo>
                  <a:pt x="65327" y="374171"/>
                </a:lnTo>
                <a:lnTo>
                  <a:pt x="1388341" y="374171"/>
                </a:lnTo>
                <a:lnTo>
                  <a:pt x="1414473" y="341015"/>
                </a:lnTo>
                <a:lnTo>
                  <a:pt x="1434071" y="301545"/>
                </a:lnTo>
                <a:lnTo>
                  <a:pt x="1447137" y="257564"/>
                </a:lnTo>
                <a:lnTo>
                  <a:pt x="1453670" y="210878"/>
                </a:lnTo>
                <a:lnTo>
                  <a:pt x="1453670" y="163290"/>
                </a:lnTo>
                <a:lnTo>
                  <a:pt x="1447137" y="116603"/>
                </a:lnTo>
                <a:lnTo>
                  <a:pt x="1434071" y="72623"/>
                </a:lnTo>
                <a:lnTo>
                  <a:pt x="1414473" y="33153"/>
                </a:lnTo>
                <a:lnTo>
                  <a:pt x="1388341" y="-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0" name="object 9"/>
          <p:cNvSpPr/>
          <p:nvPr/>
        </p:nvSpPr>
        <p:spPr>
          <a:xfrm>
            <a:off x="565614" y="673436"/>
            <a:ext cx="2731135" cy="374650"/>
          </a:xfrm>
          <a:custGeom>
            <a:avLst/>
            <a:ahLst/>
            <a:rect l="l" t="t" r="r" b="b"/>
            <a:pathLst>
              <a:path w="2731135" h="374650">
                <a:moveTo>
                  <a:pt x="2665755" y="2"/>
                </a:moveTo>
                <a:lnTo>
                  <a:pt x="65327" y="2"/>
                </a:lnTo>
                <a:lnTo>
                  <a:pt x="39196" y="33158"/>
                </a:lnTo>
                <a:lnTo>
                  <a:pt x="19598" y="72628"/>
                </a:lnTo>
                <a:lnTo>
                  <a:pt x="6532" y="116608"/>
                </a:lnTo>
                <a:lnTo>
                  <a:pt x="0" y="163294"/>
                </a:lnTo>
                <a:lnTo>
                  <a:pt x="0" y="210882"/>
                </a:lnTo>
                <a:lnTo>
                  <a:pt x="6532" y="257568"/>
                </a:lnTo>
                <a:lnTo>
                  <a:pt x="19598" y="301547"/>
                </a:lnTo>
                <a:lnTo>
                  <a:pt x="39196" y="341017"/>
                </a:lnTo>
                <a:lnTo>
                  <a:pt x="65327" y="374173"/>
                </a:lnTo>
                <a:lnTo>
                  <a:pt x="2665755" y="374173"/>
                </a:lnTo>
                <a:lnTo>
                  <a:pt x="2691887" y="341017"/>
                </a:lnTo>
                <a:lnTo>
                  <a:pt x="2711485" y="301547"/>
                </a:lnTo>
                <a:lnTo>
                  <a:pt x="2724551" y="257568"/>
                </a:lnTo>
                <a:lnTo>
                  <a:pt x="2731084" y="210882"/>
                </a:lnTo>
                <a:lnTo>
                  <a:pt x="2731084" y="163294"/>
                </a:lnTo>
                <a:lnTo>
                  <a:pt x="2724551" y="116608"/>
                </a:lnTo>
                <a:lnTo>
                  <a:pt x="2711485" y="72628"/>
                </a:lnTo>
                <a:lnTo>
                  <a:pt x="2691887" y="33158"/>
                </a:lnTo>
                <a:lnTo>
                  <a:pt x="2665755" y="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1" name="object 10"/>
          <p:cNvSpPr/>
          <p:nvPr/>
        </p:nvSpPr>
        <p:spPr>
          <a:xfrm>
            <a:off x="8869462" y="6952120"/>
            <a:ext cx="389890" cy="156845"/>
          </a:xfrm>
          <a:custGeom>
            <a:avLst/>
            <a:ahLst/>
            <a:rect l="l" t="t" r="r" b="b"/>
            <a:pathLst>
              <a:path w="389890" h="156845">
                <a:moveTo>
                  <a:pt x="362206" y="0"/>
                </a:moveTo>
                <a:lnTo>
                  <a:pt x="27667" y="0"/>
                </a:lnTo>
                <a:lnTo>
                  <a:pt x="6922" y="34821"/>
                </a:lnTo>
                <a:lnTo>
                  <a:pt x="6" y="78236"/>
                </a:lnTo>
                <a:lnTo>
                  <a:pt x="6922" y="121651"/>
                </a:lnTo>
                <a:lnTo>
                  <a:pt x="27667" y="156472"/>
                </a:lnTo>
                <a:lnTo>
                  <a:pt x="362206" y="156472"/>
                </a:lnTo>
                <a:lnTo>
                  <a:pt x="382951" y="121651"/>
                </a:lnTo>
                <a:lnTo>
                  <a:pt x="389866" y="78236"/>
                </a:lnTo>
                <a:lnTo>
                  <a:pt x="382951" y="34821"/>
                </a:lnTo>
                <a:lnTo>
                  <a:pt x="36220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2" name="object 11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83" name="object 12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84" name="object 13"/>
          <p:cNvSpPr txBox="1"/>
          <p:nvPr/>
        </p:nvSpPr>
        <p:spPr>
          <a:xfrm>
            <a:off x="618250" y="1693273"/>
            <a:ext cx="8815070" cy="404876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Advantages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Most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accurate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convenient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method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24511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Provide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continuous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measurement 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all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types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i.e.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impulse voltages.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suitability</a:t>
            </a:r>
            <a:r>
              <a:rPr dirty="0" sz="1750" spc="2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type</a:t>
            </a:r>
            <a:r>
              <a:rPr dirty="0" sz="1750" spc="2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2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depends</a:t>
            </a:r>
            <a:r>
              <a:rPr dirty="0" sz="1750" spc="2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type</a:t>
            </a:r>
            <a:r>
              <a:rPr dirty="0" sz="1750" spc="2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2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24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well</a:t>
            </a:r>
            <a:r>
              <a:rPr dirty="0" sz="1750" spc="2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2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range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magnitude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>
                <a:latin typeface="Microsoft Sans Serif"/>
                <a:cs typeface="Microsoft Sans Serif"/>
              </a:rPr>
              <a:t> 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Accordingly,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following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types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Pure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resistive,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Pure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capacitive,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Series/parallel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combination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85" name="object 15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686" name="object 1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263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/>
          <p:nvPr/>
        </p:nvSpPr>
        <p:spPr>
          <a:xfrm>
            <a:off x="618242" y="628883"/>
            <a:ext cx="26263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dirty="0" sz="2650" spc="-40">
                <a:solidFill>
                  <a:srgbClr val="0064BC"/>
                </a:solidFill>
                <a:latin typeface="Arial"/>
                <a:cs typeface="Arial"/>
              </a:rPr>
              <a:t>Voltage</a:t>
            </a:r>
            <a:r>
              <a:rPr b="1" dirty="0" sz="2650" spc="-55">
                <a:solidFill>
                  <a:srgbClr val="0064BC"/>
                </a:solidFill>
                <a:latin typeface="Arial"/>
                <a:cs typeface="Arial"/>
              </a:rPr>
              <a:t> </a:t>
            </a:r>
            <a:r>
              <a:rPr b="1" dirty="0" sz="2650" spc="-10">
                <a:solidFill>
                  <a:srgbClr val="0064BC"/>
                </a:solidFill>
                <a:latin typeface="Arial"/>
                <a:cs typeface="Arial"/>
              </a:rPr>
              <a:t>Dividers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48695" name="object 3"/>
          <p:cNvSpPr txBox="1"/>
          <p:nvPr/>
        </p:nvSpPr>
        <p:spPr>
          <a:xfrm>
            <a:off x="8897122" y="6952082"/>
            <a:ext cx="527050" cy="15684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2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97164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12648" y="1490472"/>
            <a:ext cx="8982455" cy="6137147"/>
          </a:xfrm>
          <a:prstGeom prst="rect"/>
        </p:spPr>
      </p:pic>
      <p:sp>
        <p:nvSpPr>
          <p:cNvPr id="1048696" name="object 5"/>
          <p:cNvSpPr txBox="1"/>
          <p:nvPr/>
        </p:nvSpPr>
        <p:spPr>
          <a:xfrm>
            <a:off x="5941978" y="1643893"/>
            <a:ext cx="381000" cy="3606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i="1" spc="-5">
                <a:latin typeface="Arial"/>
                <a:cs typeface="Arial"/>
              </a:rPr>
              <a:t>R</a:t>
            </a:r>
            <a:r>
              <a:rPr baseline="-21072" dirty="0" sz="2175" i="1" spc="-7">
                <a:latin typeface="Arial"/>
                <a:cs typeface="Arial"/>
              </a:rPr>
              <a:t>d</a:t>
            </a:r>
            <a:endParaRPr baseline="-21072" sz="2175">
              <a:latin typeface="Arial"/>
              <a:cs typeface="Arial"/>
            </a:endParaRPr>
          </a:p>
        </p:txBody>
      </p:sp>
      <p:sp>
        <p:nvSpPr>
          <p:cNvPr id="1048697" name="object 6"/>
          <p:cNvSpPr/>
          <p:nvPr/>
        </p:nvSpPr>
        <p:spPr>
          <a:xfrm>
            <a:off x="5879592" y="2453652"/>
            <a:ext cx="403860" cy="27940"/>
          </a:xfrm>
          <a:custGeom>
            <a:avLst/>
            <a:ahLst/>
            <a:rect l="l" t="t" r="r" b="b"/>
            <a:pathLst>
              <a:path w="403860" h="27939">
                <a:moveTo>
                  <a:pt x="403847" y="0"/>
                </a:moveTo>
                <a:lnTo>
                  <a:pt x="0" y="0"/>
                </a:lnTo>
                <a:lnTo>
                  <a:pt x="0" y="27432"/>
                </a:lnTo>
                <a:lnTo>
                  <a:pt x="403847" y="27432"/>
                </a:lnTo>
                <a:lnTo>
                  <a:pt x="4038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2"/>
          <p:cNvSpPr/>
          <p:nvPr/>
        </p:nvSpPr>
        <p:spPr>
          <a:xfrm>
            <a:off x="4335682" y="2665413"/>
            <a:ext cx="1596390" cy="250190"/>
          </a:xfrm>
          <a:custGeom>
            <a:avLst/>
            <a:ahLst/>
            <a:rect l="l" t="t" r="r" b="b"/>
            <a:pathLst>
              <a:path w="1596389" h="250189">
                <a:moveTo>
                  <a:pt x="1551889" y="6"/>
                </a:moveTo>
                <a:lnTo>
                  <a:pt x="44196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6" y="250013"/>
                </a:lnTo>
                <a:lnTo>
                  <a:pt x="1551889" y="250013"/>
                </a:lnTo>
                <a:lnTo>
                  <a:pt x="1576443" y="215125"/>
                </a:lnTo>
                <a:lnTo>
                  <a:pt x="1591176" y="172101"/>
                </a:lnTo>
                <a:lnTo>
                  <a:pt x="1596086" y="125009"/>
                </a:lnTo>
                <a:lnTo>
                  <a:pt x="1591176" y="77917"/>
                </a:lnTo>
                <a:lnTo>
                  <a:pt x="1576443" y="34893"/>
                </a:lnTo>
                <a:lnTo>
                  <a:pt x="1551889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9" name="object 3"/>
          <p:cNvSpPr/>
          <p:nvPr/>
        </p:nvSpPr>
        <p:spPr>
          <a:xfrm>
            <a:off x="2651005" y="2263077"/>
            <a:ext cx="2200910" cy="250190"/>
          </a:xfrm>
          <a:custGeom>
            <a:avLst/>
            <a:ahLst/>
            <a:rect l="l" t="t" r="r" b="b"/>
            <a:pathLst>
              <a:path w="2200910" h="250189">
                <a:moveTo>
                  <a:pt x="2156101" y="0"/>
                </a:moveTo>
                <a:lnTo>
                  <a:pt x="44196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6" y="250019"/>
                </a:lnTo>
                <a:lnTo>
                  <a:pt x="2156101" y="250019"/>
                </a:lnTo>
                <a:lnTo>
                  <a:pt x="2180655" y="215130"/>
                </a:lnTo>
                <a:lnTo>
                  <a:pt x="2195387" y="172103"/>
                </a:lnTo>
                <a:lnTo>
                  <a:pt x="2200298" y="125009"/>
                </a:lnTo>
                <a:lnTo>
                  <a:pt x="2195387" y="77915"/>
                </a:lnTo>
                <a:lnTo>
                  <a:pt x="2180655" y="34889"/>
                </a:lnTo>
                <a:lnTo>
                  <a:pt x="215610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0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1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2" name="object 6"/>
          <p:cNvSpPr txBox="1"/>
          <p:nvPr/>
        </p:nvSpPr>
        <p:spPr>
          <a:xfrm>
            <a:off x="568982" y="1693273"/>
            <a:ext cx="6492875" cy="243967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45770" marR="483234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Pure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arm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5">
                <a:latin typeface="Microsoft Sans Serif"/>
                <a:cs typeface="Microsoft Sans Serif"/>
              </a:rPr>
              <a:t> can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used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measurement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dc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ac</a:t>
            </a:r>
            <a:r>
              <a:rPr dirty="0" sz="1750" spc="5">
                <a:latin typeface="Microsoft Sans Serif"/>
                <a:cs typeface="Microsoft Sans Serif"/>
              </a:rPr>
              <a:t> voltages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frequency.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42100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resistance potential divider with </a:t>
            </a:r>
            <a:r>
              <a:rPr dirty="0" sz="1750" spc="10">
                <a:latin typeface="Microsoft Sans Serif"/>
                <a:cs typeface="Microsoft Sans Serif"/>
              </a:rPr>
              <a:t>an </a:t>
            </a:r>
            <a:r>
              <a:rPr dirty="0" sz="1750">
                <a:latin typeface="Microsoft Sans Serif"/>
                <a:cs typeface="Microsoft Sans Serif"/>
              </a:rPr>
              <a:t>electrostatic </a:t>
            </a:r>
            <a:r>
              <a:rPr dirty="0" sz="1750" spc="-5">
                <a:latin typeface="Microsoft Sans Serif"/>
                <a:cs typeface="Microsoft Sans Serif"/>
              </a:rPr>
              <a:t>or </a:t>
            </a:r>
            <a:r>
              <a:rPr dirty="0" sz="1750">
                <a:latin typeface="Microsoft Sans Serif"/>
                <a:cs typeface="Microsoft Sans Serif"/>
              </a:rPr>
              <a:t>high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impedance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voltmeter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figure.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685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magnitude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5">
                <a:latin typeface="Microsoft Sans Serif"/>
                <a:cs typeface="Microsoft Sans Serif"/>
              </a:rPr>
              <a:t>high voltage, that </a:t>
            </a:r>
            <a:r>
              <a:rPr dirty="0" sz="1750">
                <a:latin typeface="Microsoft Sans Serif"/>
                <a:cs typeface="Microsoft Sans Serif"/>
              </a:rPr>
              <a:t>is, </a:t>
            </a:r>
            <a:r>
              <a:rPr dirty="0" sz="1750" spc="5">
                <a:latin typeface="Microsoft Sans Serif"/>
                <a:cs typeface="Microsoft Sans Serif"/>
              </a:rPr>
              <a:t>the dc voltage </a:t>
            </a:r>
            <a:r>
              <a:rPr dirty="0" sz="1750" spc="10">
                <a:latin typeface="Microsoft Sans Serif"/>
                <a:cs typeface="Microsoft Sans Serif"/>
              </a:rPr>
              <a:t>across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</a:t>
            </a:r>
            <a:r>
              <a:rPr dirty="0" sz="1750" spc="5">
                <a:latin typeface="Microsoft Sans Serif"/>
                <a:cs typeface="Microsoft Sans Serif"/>
              </a:rPr>
              <a:t> 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arm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247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3" name="object 7"/>
          <p:cNvSpPr txBox="1"/>
          <p:nvPr/>
        </p:nvSpPr>
        <p:spPr>
          <a:xfrm>
            <a:off x="619782" y="5045407"/>
            <a:ext cx="4233545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428625" marL="44069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40690"/>
                <a:tab algn="l" pos="441325"/>
              </a:tabLst>
            </a:pP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>
                <a:latin typeface="Microsoft Sans Serif"/>
                <a:cs typeface="Microsoft Sans Serif"/>
              </a:rPr>
              <a:t> magnitude,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V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4" name="object 8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419227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Resistive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6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87740" y="1701560"/>
            <a:ext cx="2518855" cy="4698380"/>
          </a:xfrm>
          <a:prstGeom prst="rect"/>
        </p:spPr>
      </p:pic>
      <p:pic>
        <p:nvPicPr>
          <p:cNvPr id="2097166" name="object 10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163294" y="4254717"/>
            <a:ext cx="2095597" cy="664753"/>
          </a:xfrm>
          <a:prstGeom prst="rect"/>
        </p:spPr>
      </p:pic>
      <p:grpSp>
        <p:nvGrpSpPr>
          <p:cNvPr id="68" name="object 11"/>
          <p:cNvGrpSpPr/>
          <p:nvPr/>
        </p:nvGrpSpPr>
        <p:grpSpPr>
          <a:xfrm>
            <a:off x="3013262" y="5551932"/>
            <a:ext cx="2379980" cy="698500"/>
            <a:chOff x="3013262" y="5551932"/>
            <a:chExt cx="2379980" cy="698500"/>
          </a:xfrm>
        </p:grpSpPr>
        <p:pic>
          <p:nvPicPr>
            <p:cNvPr id="2097167" name="object 12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213841" y="5551932"/>
              <a:ext cx="2024281" cy="697991"/>
            </a:xfrm>
            <a:prstGeom prst="rect"/>
          </p:spPr>
        </p:pic>
        <p:sp>
          <p:nvSpPr>
            <p:cNvPr id="1048705" name="object 13"/>
            <p:cNvSpPr/>
            <p:nvPr/>
          </p:nvSpPr>
          <p:spPr>
            <a:xfrm>
              <a:off x="3013262" y="5961863"/>
              <a:ext cx="2379980" cy="0"/>
            </a:xfrm>
            <a:custGeom>
              <a:avLst/>
              <a:ahLst/>
              <a:rect l="l" t="t" r="r" b="b"/>
              <a:pathLst>
                <a:path w="2379979" h="0">
                  <a:moveTo>
                    <a:pt x="323311" y="0"/>
                  </a:moveTo>
                  <a:lnTo>
                    <a:pt x="323311" y="0"/>
                  </a:lnTo>
                  <a:lnTo>
                    <a:pt x="0" y="0"/>
                  </a:lnTo>
                  <a:lnTo>
                    <a:pt x="16165" y="0"/>
                  </a:lnTo>
                  <a:lnTo>
                    <a:pt x="2329511" y="0"/>
                  </a:lnTo>
                  <a:lnTo>
                    <a:pt x="2379572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06" name="object 14"/>
          <p:cNvSpPr txBox="1"/>
          <p:nvPr/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2"/>
          <p:cNvSpPr/>
          <p:nvPr/>
        </p:nvSpPr>
        <p:spPr>
          <a:xfrm>
            <a:off x="969284" y="4026310"/>
            <a:ext cx="1953895" cy="250190"/>
          </a:xfrm>
          <a:custGeom>
            <a:avLst/>
            <a:ahLst/>
            <a:rect l="l" t="t" r="r" b="b"/>
            <a:pathLst>
              <a:path w="1953895" h="250189">
                <a:moveTo>
                  <a:pt x="1909664" y="-6"/>
                </a:moveTo>
                <a:lnTo>
                  <a:pt x="44197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8"/>
                </a:lnTo>
                <a:lnTo>
                  <a:pt x="19643" y="215123"/>
                </a:lnTo>
                <a:lnTo>
                  <a:pt x="44197" y="250013"/>
                </a:lnTo>
                <a:lnTo>
                  <a:pt x="1909664" y="250013"/>
                </a:lnTo>
                <a:lnTo>
                  <a:pt x="1934218" y="215123"/>
                </a:lnTo>
                <a:lnTo>
                  <a:pt x="1948950" y="172098"/>
                </a:lnTo>
                <a:lnTo>
                  <a:pt x="1953861" y="125003"/>
                </a:lnTo>
                <a:lnTo>
                  <a:pt x="1948950" y="77909"/>
                </a:lnTo>
                <a:lnTo>
                  <a:pt x="1934218" y="34883"/>
                </a:lnTo>
                <a:lnTo>
                  <a:pt x="1909664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8" name="object 3"/>
          <p:cNvSpPr/>
          <p:nvPr/>
        </p:nvSpPr>
        <p:spPr>
          <a:xfrm>
            <a:off x="5193257" y="6172069"/>
            <a:ext cx="2258695" cy="250190"/>
          </a:xfrm>
          <a:custGeom>
            <a:avLst/>
            <a:ahLst/>
            <a:rect l="l" t="t" r="r" b="b"/>
            <a:pathLst>
              <a:path w="2258695" h="250189">
                <a:moveTo>
                  <a:pt x="2214333" y="-6"/>
                </a:moveTo>
                <a:lnTo>
                  <a:pt x="44196" y="-6"/>
                </a:lnTo>
                <a:lnTo>
                  <a:pt x="19642" y="34883"/>
                </a:lnTo>
                <a:lnTo>
                  <a:pt x="4910" y="77908"/>
                </a:lnTo>
                <a:lnTo>
                  <a:pt x="0" y="125003"/>
                </a:lnTo>
                <a:lnTo>
                  <a:pt x="4910" y="172097"/>
                </a:lnTo>
                <a:lnTo>
                  <a:pt x="19642" y="215123"/>
                </a:lnTo>
                <a:lnTo>
                  <a:pt x="44196" y="250013"/>
                </a:lnTo>
                <a:lnTo>
                  <a:pt x="2214333" y="250013"/>
                </a:lnTo>
                <a:lnTo>
                  <a:pt x="2238887" y="215123"/>
                </a:lnTo>
                <a:lnTo>
                  <a:pt x="2253619" y="172097"/>
                </a:lnTo>
                <a:lnTo>
                  <a:pt x="2258530" y="125003"/>
                </a:lnTo>
                <a:lnTo>
                  <a:pt x="2253619" y="77908"/>
                </a:lnTo>
                <a:lnTo>
                  <a:pt x="2238887" y="34883"/>
                </a:lnTo>
                <a:lnTo>
                  <a:pt x="2214333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9" name="object 4"/>
          <p:cNvSpPr/>
          <p:nvPr/>
        </p:nvSpPr>
        <p:spPr>
          <a:xfrm>
            <a:off x="969284" y="4456097"/>
            <a:ext cx="1644650" cy="250190"/>
          </a:xfrm>
          <a:custGeom>
            <a:avLst/>
            <a:ahLst/>
            <a:rect l="l" t="t" r="r" b="b"/>
            <a:pathLst>
              <a:path w="1644650" h="250189">
                <a:moveTo>
                  <a:pt x="1600277" y="6"/>
                </a:moveTo>
                <a:lnTo>
                  <a:pt x="44196" y="6"/>
                </a:lnTo>
                <a:lnTo>
                  <a:pt x="19642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2" y="215125"/>
                </a:lnTo>
                <a:lnTo>
                  <a:pt x="44196" y="250013"/>
                </a:lnTo>
                <a:lnTo>
                  <a:pt x="1600277" y="250013"/>
                </a:lnTo>
                <a:lnTo>
                  <a:pt x="1624830" y="215125"/>
                </a:lnTo>
                <a:lnTo>
                  <a:pt x="1639563" y="172101"/>
                </a:lnTo>
                <a:lnTo>
                  <a:pt x="1644474" y="125009"/>
                </a:lnTo>
                <a:lnTo>
                  <a:pt x="1639563" y="77917"/>
                </a:lnTo>
                <a:lnTo>
                  <a:pt x="1624830" y="34893"/>
                </a:lnTo>
                <a:lnTo>
                  <a:pt x="1600277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0" name="object 5"/>
          <p:cNvSpPr/>
          <p:nvPr/>
        </p:nvSpPr>
        <p:spPr>
          <a:xfrm>
            <a:off x="1504706" y="3168379"/>
            <a:ext cx="795655" cy="250190"/>
          </a:xfrm>
          <a:custGeom>
            <a:avLst/>
            <a:ahLst/>
            <a:rect l="l" t="t" r="r" b="b"/>
            <a:pathLst>
              <a:path w="795655" h="250189">
                <a:moveTo>
                  <a:pt x="751211" y="6"/>
                </a:moveTo>
                <a:lnTo>
                  <a:pt x="44195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5" y="250014"/>
                </a:lnTo>
                <a:lnTo>
                  <a:pt x="751211" y="250014"/>
                </a:lnTo>
                <a:lnTo>
                  <a:pt x="775765" y="215126"/>
                </a:lnTo>
                <a:lnTo>
                  <a:pt x="790497" y="172102"/>
                </a:lnTo>
                <a:lnTo>
                  <a:pt x="795408" y="125010"/>
                </a:lnTo>
                <a:lnTo>
                  <a:pt x="790497" y="77918"/>
                </a:lnTo>
                <a:lnTo>
                  <a:pt x="775765" y="34894"/>
                </a:lnTo>
                <a:lnTo>
                  <a:pt x="751211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1" name="object 6"/>
          <p:cNvSpPr/>
          <p:nvPr/>
        </p:nvSpPr>
        <p:spPr>
          <a:xfrm>
            <a:off x="6836512" y="2310339"/>
            <a:ext cx="798195" cy="250190"/>
          </a:xfrm>
          <a:custGeom>
            <a:avLst/>
            <a:ahLst/>
            <a:rect l="l" t="t" r="r" b="b"/>
            <a:pathLst>
              <a:path w="798195" h="250189">
                <a:moveTo>
                  <a:pt x="753689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3" y="215123"/>
                </a:lnTo>
                <a:lnTo>
                  <a:pt x="44196" y="250013"/>
                </a:lnTo>
                <a:lnTo>
                  <a:pt x="753689" y="250013"/>
                </a:lnTo>
                <a:lnTo>
                  <a:pt x="778242" y="215123"/>
                </a:lnTo>
                <a:lnTo>
                  <a:pt x="792974" y="172097"/>
                </a:lnTo>
                <a:lnTo>
                  <a:pt x="797885" y="125003"/>
                </a:lnTo>
                <a:lnTo>
                  <a:pt x="792974" y="77909"/>
                </a:lnTo>
                <a:lnTo>
                  <a:pt x="778242" y="34883"/>
                </a:lnTo>
                <a:lnTo>
                  <a:pt x="753689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2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13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14" name="object 9"/>
          <p:cNvSpPr txBox="1"/>
          <p:nvPr/>
        </p:nvSpPr>
        <p:spPr>
          <a:xfrm>
            <a:off x="554750" y="1846570"/>
            <a:ext cx="7569200" cy="4585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584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R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2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usually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implemented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plurality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endParaRPr sz="1750">
              <a:latin typeface="Microsoft Sans Serif"/>
              <a:cs typeface="Microsoft Sans Serif"/>
            </a:endParaRPr>
          </a:p>
          <a:p>
            <a:pPr marL="458470">
              <a:lnSpc>
                <a:spcPct val="100000"/>
              </a:lnSpc>
              <a:spcBef>
                <a:spcPts val="1285"/>
              </a:spcBef>
            </a:pPr>
            <a:r>
              <a:rPr dirty="0" sz="1750" spc="-5">
                <a:latin typeface="Microsoft Sans Serif"/>
                <a:cs typeface="Microsoft Sans Serif"/>
              </a:rPr>
              <a:t>individual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resistors, which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often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arranged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helix.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297180">
              <a:lnSpc>
                <a:spcPts val="3379"/>
              </a:lnSpc>
              <a:spcBef>
                <a:spcPts val="32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R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has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high ohmic value but </a:t>
            </a:r>
            <a:r>
              <a:rPr dirty="0" sz="1750" spc="5">
                <a:latin typeface="Microsoft Sans Serif"/>
                <a:cs typeface="Microsoft Sans Serif"/>
              </a:rPr>
              <a:t>should allow a current magnitude of at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least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0.5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</a:t>
            </a:r>
            <a:r>
              <a:rPr dirty="0" sz="1750" spc="-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rated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81280">
              <a:lnSpc>
                <a:spcPts val="3370"/>
              </a:lnSpc>
              <a:spcBef>
                <a:spcPts val="1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resistor chain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2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housed in a </a:t>
            </a:r>
            <a:r>
              <a:rPr dirty="0" sz="1750">
                <a:latin typeface="Microsoft Sans Serif"/>
                <a:cs typeface="Microsoft Sans Serif"/>
              </a:rPr>
              <a:t>highly </a:t>
            </a:r>
            <a:r>
              <a:rPr dirty="0" sz="1750" spc="-5">
                <a:latin typeface="Microsoft Sans Serif"/>
                <a:cs typeface="Microsoft Sans Serif"/>
              </a:rPr>
              <a:t>insulating </a:t>
            </a:r>
            <a:r>
              <a:rPr dirty="0" sz="1750">
                <a:latin typeface="Microsoft Sans Serif"/>
                <a:cs typeface="Microsoft Sans Serif"/>
              </a:rPr>
              <a:t>tube </a:t>
            </a:r>
            <a:r>
              <a:rPr dirty="0" sz="1750" spc="-5">
                <a:latin typeface="Microsoft Sans Serif"/>
                <a:cs typeface="Microsoft Sans Serif"/>
              </a:rPr>
              <a:t>filled </a:t>
            </a:r>
            <a:r>
              <a:rPr dirty="0" sz="1750">
                <a:latin typeface="Microsoft Sans Serif"/>
                <a:cs typeface="Microsoft Sans Serif"/>
              </a:rPr>
              <a:t>with dry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air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oil,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medium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being </a:t>
            </a:r>
            <a:r>
              <a:rPr dirty="0" sz="1750">
                <a:latin typeface="Microsoft Sans Serif"/>
                <a:cs typeface="Microsoft Sans Serif"/>
              </a:rPr>
              <a:t>circulated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better</a:t>
            </a:r>
            <a:endParaRPr sz="1750">
              <a:latin typeface="Microsoft Sans Serif"/>
              <a:cs typeface="Microsoft Sans Serif"/>
            </a:endParaRPr>
          </a:p>
          <a:p>
            <a:pPr marL="458470">
              <a:lnSpc>
                <a:spcPct val="100000"/>
              </a:lnSpc>
              <a:spcBef>
                <a:spcPts val="960"/>
              </a:spcBef>
            </a:pPr>
            <a:r>
              <a:rPr dirty="0" sz="1750" spc="5">
                <a:latin typeface="Microsoft Sans Serif"/>
                <a:cs typeface="Microsoft Sans Serif"/>
              </a:rPr>
              <a:t>heat</a:t>
            </a:r>
            <a:r>
              <a:rPr dirty="0" sz="1750" spc="-5">
                <a:latin typeface="Microsoft Sans Serif"/>
                <a:cs typeface="Microsoft Sans Serif"/>
              </a:rPr>
              <a:t> dissipation.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445134">
              <a:lnSpc>
                <a:spcPts val="3379"/>
              </a:lnSpc>
              <a:spcBef>
                <a:spcPts val="32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lower </a:t>
            </a:r>
            <a:r>
              <a:rPr dirty="0" sz="1750" spc="5">
                <a:latin typeface="Microsoft Sans Serif"/>
                <a:cs typeface="Microsoft Sans Serif"/>
              </a:rPr>
              <a:t>resistor R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generally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parallel connection </a:t>
            </a:r>
            <a:r>
              <a:rPr dirty="0" sz="1750" spc="5">
                <a:latin typeface="Microsoft Sans Serif"/>
                <a:cs typeface="Microsoft Sans Serif"/>
              </a:rPr>
              <a:t>of a </a:t>
            </a:r>
            <a:r>
              <a:rPr dirty="0" sz="1750">
                <a:latin typeface="Microsoft Sans Serif"/>
                <a:cs typeface="Microsoft Sans Serif"/>
              </a:rPr>
              <a:t>large </a:t>
            </a:r>
            <a:r>
              <a:rPr dirty="0" sz="1750" spc="5">
                <a:latin typeface="Microsoft Sans Serif"/>
                <a:cs typeface="Microsoft Sans Serif"/>
              </a:rPr>
              <a:t> number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individual</a:t>
            </a:r>
            <a:r>
              <a:rPr dirty="0" sz="1750">
                <a:latin typeface="Microsoft Sans Serif"/>
                <a:cs typeface="Microsoft Sans Serif"/>
              </a:rPr>
              <a:t> resistors, often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housed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separately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endParaRPr sz="1750">
              <a:latin typeface="Microsoft Sans Serif"/>
              <a:cs typeface="Microsoft Sans Serif"/>
            </a:endParaRPr>
          </a:p>
          <a:p>
            <a:pPr marL="458470" marR="576580">
              <a:lnSpc>
                <a:spcPts val="3370"/>
              </a:lnSpc>
            </a:pPr>
            <a:r>
              <a:rPr dirty="0" sz="1750">
                <a:latin typeface="Microsoft Sans Serif"/>
                <a:cs typeface="Microsoft Sans Serif"/>
              </a:rPr>
              <a:t>metal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box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bottom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-10">
                <a:latin typeface="Microsoft Sans Serif"/>
                <a:cs typeface="Microsoft Sans Serif"/>
              </a:rPr>
              <a:t>divider.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allows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easy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change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resistor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baseline="-21739" dirty="0" sz="1725" spc="15">
                <a:latin typeface="Microsoft Sans Serif"/>
                <a:cs typeface="Microsoft Sans Serif"/>
              </a:rPr>
              <a:t>2</a:t>
            </a:r>
            <a:r>
              <a:rPr baseline="-21739" dirty="0" sz="1725" spc="254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obtain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different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division</a:t>
            </a:r>
            <a:r>
              <a:rPr dirty="0" sz="1750">
                <a:latin typeface="Microsoft Sans Serif"/>
                <a:cs typeface="Microsoft Sans Serif"/>
              </a:rPr>
              <a:t> ratio.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15" name="object 10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9227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Resistive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68" name="object 1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156447" y="1507236"/>
            <a:ext cx="1901951" cy="4945379"/>
          </a:xfrm>
          <a:prstGeom prst="rect"/>
        </p:spPr>
      </p:pic>
      <p:sp>
        <p:nvSpPr>
          <p:cNvPr id="1048716" name="object 12"/>
          <p:cNvSpPr txBox="1"/>
          <p:nvPr/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87158" y="5481720"/>
            <a:ext cx="88392" cy="250013"/>
          </a:xfrm>
          <a:prstGeom prst="rect"/>
        </p:spPr>
      </p:pic>
      <p:sp>
        <p:nvSpPr>
          <p:cNvPr id="1048717" name="object 3"/>
          <p:cNvSpPr/>
          <p:nvPr/>
        </p:nvSpPr>
        <p:spPr>
          <a:xfrm>
            <a:off x="567088" y="673436"/>
            <a:ext cx="4297045" cy="374650"/>
          </a:xfrm>
          <a:custGeom>
            <a:avLst/>
            <a:ahLst/>
            <a:rect l="l" t="t" r="r" b="b"/>
            <a:pathLst>
              <a:path w="4297045" h="374650">
                <a:moveTo>
                  <a:pt x="4231508" y="0"/>
                </a:moveTo>
                <a:lnTo>
                  <a:pt x="65328" y="0"/>
                </a:lnTo>
                <a:lnTo>
                  <a:pt x="39197" y="33156"/>
                </a:lnTo>
                <a:lnTo>
                  <a:pt x="19598" y="72626"/>
                </a:lnTo>
                <a:lnTo>
                  <a:pt x="6532" y="116606"/>
                </a:lnTo>
                <a:lnTo>
                  <a:pt x="0" y="163291"/>
                </a:lnTo>
                <a:lnTo>
                  <a:pt x="0" y="210879"/>
                </a:lnTo>
                <a:lnTo>
                  <a:pt x="6532" y="257565"/>
                </a:lnTo>
                <a:lnTo>
                  <a:pt x="19598" y="301545"/>
                </a:lnTo>
                <a:lnTo>
                  <a:pt x="39197" y="341015"/>
                </a:lnTo>
                <a:lnTo>
                  <a:pt x="65328" y="374171"/>
                </a:lnTo>
                <a:lnTo>
                  <a:pt x="4231508" y="374171"/>
                </a:lnTo>
                <a:lnTo>
                  <a:pt x="4257640" y="341015"/>
                </a:lnTo>
                <a:lnTo>
                  <a:pt x="4277238" y="301545"/>
                </a:lnTo>
                <a:lnTo>
                  <a:pt x="4290304" y="257565"/>
                </a:lnTo>
                <a:lnTo>
                  <a:pt x="4296836" y="210879"/>
                </a:lnTo>
                <a:lnTo>
                  <a:pt x="4296836" y="163291"/>
                </a:lnTo>
                <a:lnTo>
                  <a:pt x="4290304" y="116606"/>
                </a:lnTo>
                <a:lnTo>
                  <a:pt x="4277238" y="72626"/>
                </a:lnTo>
                <a:lnTo>
                  <a:pt x="4257640" y="33156"/>
                </a:lnTo>
                <a:lnTo>
                  <a:pt x="423150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8" name="object 4"/>
          <p:cNvSpPr/>
          <p:nvPr/>
        </p:nvSpPr>
        <p:spPr>
          <a:xfrm>
            <a:off x="2129027" y="1860760"/>
            <a:ext cx="1533525" cy="250190"/>
          </a:xfrm>
          <a:custGeom>
            <a:avLst/>
            <a:ahLst/>
            <a:rect l="l" t="t" r="r" b="b"/>
            <a:pathLst>
              <a:path w="1533525" h="250189">
                <a:moveTo>
                  <a:pt x="1489163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1489163" y="250006"/>
                </a:lnTo>
                <a:lnTo>
                  <a:pt x="1513716" y="215118"/>
                </a:lnTo>
                <a:lnTo>
                  <a:pt x="1528448" y="172094"/>
                </a:lnTo>
                <a:lnTo>
                  <a:pt x="1533359" y="125003"/>
                </a:lnTo>
                <a:lnTo>
                  <a:pt x="1528448" y="77911"/>
                </a:lnTo>
                <a:lnTo>
                  <a:pt x="1513716" y="34887"/>
                </a:lnTo>
                <a:lnTo>
                  <a:pt x="148916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9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0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1" name="object 7"/>
          <p:cNvSpPr txBox="1"/>
          <p:nvPr/>
        </p:nvSpPr>
        <p:spPr>
          <a:xfrm>
            <a:off x="619782" y="1826771"/>
            <a:ext cx="4025900" cy="1099185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case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10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voltages,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magnitude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ratio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22" name="object 8"/>
          <p:cNvSpPr txBox="1"/>
          <p:nvPr/>
        </p:nvSpPr>
        <p:spPr>
          <a:xfrm>
            <a:off x="594382" y="3838419"/>
            <a:ext cx="8284209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V</a:t>
            </a:r>
            <a:r>
              <a:rPr baseline="-21739" dirty="0" sz="1725" spc="15">
                <a:latin typeface="Microsoft Sans Serif"/>
                <a:cs typeface="Microsoft Sans Serif"/>
              </a:rPr>
              <a:t>2</a:t>
            </a:r>
            <a:r>
              <a:rPr baseline="-21739" dirty="0" sz="1725" spc="247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will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shifted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phase</a:t>
            </a:r>
            <a:r>
              <a:rPr dirty="0" sz="1750" spc="5">
                <a:latin typeface="Microsoft Sans Serif"/>
                <a:cs typeface="Microsoft Sans Serif"/>
              </a:rPr>
              <a:t> from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V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baseline="-21739" dirty="0" sz="1725" i="1" spc="187">
                <a:latin typeface="Arial"/>
                <a:cs typeface="Arial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23" name="object 9"/>
          <p:cNvSpPr txBox="1"/>
          <p:nvPr/>
        </p:nvSpPr>
        <p:spPr>
          <a:xfrm>
            <a:off x="594382" y="4911911"/>
            <a:ext cx="8719820" cy="8305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20370" marR="43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Therefore,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V</a:t>
            </a:r>
            <a:r>
              <a:rPr baseline="-21739" dirty="0" sz="1725" i="1" spc="15">
                <a:latin typeface="Arial"/>
                <a:cs typeface="Arial"/>
              </a:rPr>
              <a:t>2</a:t>
            </a:r>
            <a:r>
              <a:rPr baseline="-21739" dirty="0" sz="1725" i="1" spc="247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represent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V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faithfully,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phase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shift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should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vanish.</a:t>
            </a:r>
            <a:r>
              <a:rPr dirty="0" sz="1750" spc="-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achieved </a:t>
            </a:r>
            <a:r>
              <a:rPr dirty="0" sz="1750" spc="-55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24" name="object 10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419227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Resistive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70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061715" y="2251811"/>
            <a:ext cx="1696852" cy="278029"/>
          </a:xfrm>
          <a:prstGeom prst="rect"/>
        </p:spPr>
      </p:pic>
      <p:pic>
        <p:nvPicPr>
          <p:cNvPr id="2097171" name="object 12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687265" y="2247319"/>
            <a:ext cx="1694490" cy="282520"/>
          </a:xfrm>
          <a:prstGeom prst="rect"/>
        </p:spPr>
      </p:pic>
      <p:pic>
        <p:nvPicPr>
          <p:cNvPr id="2097172" name="object 13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556721" y="2941319"/>
            <a:ext cx="4921404" cy="856487"/>
          </a:xfrm>
          <a:prstGeom prst="rect"/>
        </p:spPr>
      </p:pic>
      <p:pic>
        <p:nvPicPr>
          <p:cNvPr id="2097173" name="object 14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2992586" y="4233401"/>
            <a:ext cx="3524864" cy="665149"/>
          </a:xfrm>
          <a:prstGeom prst="rect"/>
        </p:spPr>
      </p:pic>
      <p:pic>
        <p:nvPicPr>
          <p:cNvPr id="2097174" name="object 15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4414742" y="5746713"/>
            <a:ext cx="997267" cy="664753"/>
          </a:xfrm>
          <a:prstGeom prst="rect"/>
        </p:spPr>
      </p:pic>
      <p:sp>
        <p:nvSpPr>
          <p:cNvPr id="1048725" name="object 16"/>
          <p:cNvSpPr txBox="1"/>
          <p:nvPr/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object 2"/>
          <p:cNvSpPr/>
          <p:nvPr/>
        </p:nvSpPr>
        <p:spPr>
          <a:xfrm>
            <a:off x="1925875" y="5481720"/>
            <a:ext cx="1868805" cy="250190"/>
          </a:xfrm>
          <a:custGeom>
            <a:avLst/>
            <a:ahLst/>
            <a:rect l="l" t="t" r="r" b="b"/>
            <a:pathLst>
              <a:path w="1868804" h="250189">
                <a:moveTo>
                  <a:pt x="1824296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6" y="250013"/>
                </a:lnTo>
                <a:lnTo>
                  <a:pt x="1824296" y="250013"/>
                </a:lnTo>
                <a:lnTo>
                  <a:pt x="1848850" y="215124"/>
                </a:lnTo>
                <a:lnTo>
                  <a:pt x="1863581" y="172098"/>
                </a:lnTo>
                <a:lnTo>
                  <a:pt x="1868492" y="125004"/>
                </a:lnTo>
                <a:lnTo>
                  <a:pt x="1863581" y="77909"/>
                </a:lnTo>
                <a:lnTo>
                  <a:pt x="1848850" y="34883"/>
                </a:lnTo>
                <a:lnTo>
                  <a:pt x="1824296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7" name="object 3"/>
          <p:cNvSpPr/>
          <p:nvPr/>
        </p:nvSpPr>
        <p:spPr>
          <a:xfrm>
            <a:off x="969276" y="3872407"/>
            <a:ext cx="1912620" cy="289560"/>
          </a:xfrm>
          <a:custGeom>
            <a:avLst/>
            <a:ahLst/>
            <a:rect l="l" t="t" r="r" b="b"/>
            <a:pathLst>
              <a:path w="1912620" h="289560">
                <a:moveTo>
                  <a:pt x="1912543" y="125006"/>
                </a:moveTo>
                <a:lnTo>
                  <a:pt x="1907641" y="77914"/>
                </a:lnTo>
                <a:lnTo>
                  <a:pt x="1892909" y="34886"/>
                </a:lnTo>
                <a:lnTo>
                  <a:pt x="1868347" y="0"/>
                </a:lnTo>
                <a:lnTo>
                  <a:pt x="1509318" y="0"/>
                </a:lnTo>
                <a:lnTo>
                  <a:pt x="1484287" y="33896"/>
                </a:lnTo>
                <a:lnTo>
                  <a:pt x="1480134" y="44157"/>
                </a:lnTo>
                <a:lnTo>
                  <a:pt x="1476971" y="34886"/>
                </a:lnTo>
                <a:lnTo>
                  <a:pt x="1452422" y="0"/>
                </a:lnTo>
                <a:lnTo>
                  <a:pt x="44196" y="0"/>
                </a:lnTo>
                <a:lnTo>
                  <a:pt x="19646" y="34886"/>
                </a:lnTo>
                <a:lnTo>
                  <a:pt x="4914" y="77914"/>
                </a:lnTo>
                <a:lnTo>
                  <a:pt x="0" y="125006"/>
                </a:lnTo>
                <a:lnTo>
                  <a:pt x="4914" y="172097"/>
                </a:lnTo>
                <a:lnTo>
                  <a:pt x="19646" y="215125"/>
                </a:lnTo>
                <a:lnTo>
                  <a:pt x="44196" y="250012"/>
                </a:lnTo>
                <a:lnTo>
                  <a:pt x="1452422" y="250012"/>
                </a:lnTo>
                <a:lnTo>
                  <a:pt x="1471320" y="223164"/>
                </a:lnTo>
                <a:lnTo>
                  <a:pt x="1484287" y="255257"/>
                </a:lnTo>
                <a:lnTo>
                  <a:pt x="1509318" y="289153"/>
                </a:lnTo>
                <a:lnTo>
                  <a:pt x="1868347" y="250012"/>
                </a:lnTo>
                <a:lnTo>
                  <a:pt x="1892909" y="215125"/>
                </a:lnTo>
                <a:lnTo>
                  <a:pt x="1907641" y="172097"/>
                </a:lnTo>
                <a:lnTo>
                  <a:pt x="1912543" y="12500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8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9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44610" y="1482851"/>
            <a:ext cx="3178920" cy="3800684"/>
          </a:xfrm>
          <a:prstGeom prst="rect"/>
        </p:spPr>
      </p:pic>
      <p:sp>
        <p:nvSpPr>
          <p:cNvPr id="1048730" name="object 7"/>
          <p:cNvSpPr txBox="1"/>
          <p:nvPr/>
        </p:nvSpPr>
        <p:spPr>
          <a:xfrm>
            <a:off x="567450" y="1693273"/>
            <a:ext cx="5291455" cy="48539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45770" marR="685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high-ohmic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design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large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dimensions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 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limit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their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bandwidth,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ripple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cannot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often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correctly.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10223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due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distributed</a:t>
            </a:r>
            <a:r>
              <a:rPr b="1" dirty="0" sz="1750" i="1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stray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 capacitances C</a:t>
            </a:r>
            <a:r>
              <a:rPr baseline="-21739" b="1" dirty="0" sz="1725" i="1" spc="7">
                <a:solidFill>
                  <a:srgbClr val="0070BF"/>
                </a:solidFill>
                <a:latin typeface="Arial"/>
                <a:cs typeface="Arial"/>
              </a:rPr>
              <a:t>e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′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>
                <a:latin typeface="Microsoft Sans Serif"/>
                <a:cs typeface="Microsoft Sans Serif"/>
              </a:rPr>
              <a:t>divider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9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AC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component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flows</a:t>
            </a:r>
            <a:r>
              <a:rPr dirty="0" sz="1750" spc="5">
                <a:latin typeface="Microsoft Sans Serif"/>
                <a:cs typeface="Microsoft Sans Serif"/>
              </a:rPr>
              <a:t> 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shown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Figure.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16954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distributed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</a:t>
            </a:r>
            <a:r>
              <a:rPr dirty="0" sz="1750" spc="-5">
                <a:latin typeface="Microsoft Sans Serif"/>
                <a:cs typeface="Microsoft Sans Serif"/>
              </a:rPr>
              <a:t> 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causes a </a:t>
            </a:r>
            <a:r>
              <a:rPr dirty="0" sz="1750">
                <a:latin typeface="Microsoft Sans Serif"/>
                <a:cs typeface="Microsoft Sans Serif"/>
              </a:rPr>
              <a:t>non-linear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>
                <a:latin typeface="Microsoft Sans Serif"/>
                <a:cs typeface="Microsoft Sans Serif"/>
              </a:rPr>
              <a:t>distribution along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resistor </a:t>
            </a:r>
            <a:r>
              <a:rPr dirty="0" sz="1750">
                <a:latin typeface="Microsoft Sans Serif"/>
                <a:cs typeface="Microsoft Sans Serif"/>
              </a:rPr>
              <a:t>column and </a:t>
            </a:r>
            <a:r>
              <a:rPr dirty="0" sz="1750" spc="5">
                <a:latin typeface="Microsoft Sans Serif"/>
                <a:cs typeface="Microsoft Sans Serif"/>
              </a:rPr>
              <a:t>overstresses </a:t>
            </a:r>
            <a:r>
              <a:rPr dirty="0" sz="1750" spc="-5">
                <a:latin typeface="Microsoft Sans Serif"/>
                <a:cs typeface="Microsoft Sans Serif"/>
              </a:rPr>
              <a:t>individual </a:t>
            </a:r>
            <a:r>
              <a:rPr dirty="0" sz="1750">
                <a:latin typeface="Microsoft Sans Serif"/>
                <a:cs typeface="Microsoft Sans Serif"/>
              </a:rPr>
              <a:t> elements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during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object.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31" name="object 10"/>
          <p:cNvSpPr txBox="1"/>
          <p:nvPr/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732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9227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Resistive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sp>
        <p:nvSpPr>
          <p:cNvPr id="1048733" name="object 9"/>
          <p:cNvSpPr txBox="1"/>
          <p:nvPr/>
        </p:nvSpPr>
        <p:spPr>
          <a:xfrm>
            <a:off x="5966433" y="5322816"/>
            <a:ext cx="3954779" cy="10991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 marR="30480">
              <a:lnSpc>
                <a:spcPct val="100600"/>
              </a:lnSpc>
              <a:spcBef>
                <a:spcPts val="100"/>
              </a:spcBef>
            </a:pPr>
            <a:r>
              <a:rPr dirty="0" sz="1750">
                <a:latin typeface="Microsoft Sans Serif"/>
                <a:cs typeface="Microsoft Sans Serif"/>
              </a:rPr>
              <a:t>Equivalent circuit </a:t>
            </a:r>
            <a:r>
              <a:rPr dirty="0" sz="1750" spc="5">
                <a:latin typeface="Microsoft Sans Serif"/>
                <a:cs typeface="Microsoft Sans Serif"/>
              </a:rPr>
              <a:t>diagram of a high-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ohmic </a:t>
            </a:r>
            <a:r>
              <a:rPr dirty="0" sz="1750" spc="5">
                <a:latin typeface="Microsoft Sans Serif"/>
                <a:cs typeface="Microsoft Sans Serif"/>
              </a:rPr>
              <a:t>DC voltage </a:t>
            </a:r>
            <a:r>
              <a:rPr dirty="0" sz="1750">
                <a:latin typeface="Microsoft Sans Serif"/>
                <a:cs typeface="Microsoft Sans Serif"/>
              </a:rPr>
              <a:t>divider with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distributed capacitances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i="1" spc="5">
                <a:latin typeface="Arial"/>
                <a:cs typeface="Arial"/>
              </a:rPr>
              <a:t>′ </a:t>
            </a:r>
            <a:r>
              <a:rPr dirty="0" sz="1750" spc="5">
                <a:latin typeface="Microsoft Sans Serif"/>
                <a:cs typeface="Microsoft Sans Serif"/>
              </a:rPr>
              <a:t>to ground </a:t>
            </a:r>
            <a:r>
              <a:rPr dirty="0" sz="1750" spc="10">
                <a:latin typeface="Microsoft Sans Serif"/>
                <a:cs typeface="Microsoft Sans Serif"/>
              </a:rPr>
              <a:t> and</a:t>
            </a:r>
            <a:r>
              <a:rPr dirty="0" sz="1750">
                <a:latin typeface="Microsoft Sans Serif"/>
                <a:cs typeface="Microsoft Sans Serif"/>
              </a:rPr>
              <a:t> parallel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C</a:t>
            </a:r>
            <a:r>
              <a:rPr baseline="-21739" dirty="0" sz="1725" i="1">
                <a:latin typeface="Arial"/>
                <a:cs typeface="Arial"/>
              </a:rPr>
              <a:t>p1</a:t>
            </a:r>
            <a:r>
              <a:rPr dirty="0" sz="1750" i="1">
                <a:latin typeface="Arial"/>
                <a:cs typeface="Arial"/>
              </a:rPr>
              <a:t>′</a:t>
            </a:r>
            <a:r>
              <a:rPr dirty="0" sz="1750" i="1" spc="-40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p2</a:t>
            </a:r>
            <a:r>
              <a:rPr dirty="0" sz="1750" i="1" spc="5">
                <a:latin typeface="Arial"/>
                <a:cs typeface="Arial"/>
              </a:rPr>
              <a:t>′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object 2"/>
          <p:cNvSpPr/>
          <p:nvPr/>
        </p:nvSpPr>
        <p:spPr>
          <a:xfrm>
            <a:off x="4139247" y="5884049"/>
            <a:ext cx="2220595" cy="250190"/>
          </a:xfrm>
          <a:custGeom>
            <a:avLst/>
            <a:ahLst/>
            <a:rect l="l" t="t" r="r" b="b"/>
            <a:pathLst>
              <a:path w="2220595" h="250189">
                <a:moveTo>
                  <a:pt x="2176022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2176022" y="250013"/>
                </a:lnTo>
                <a:lnTo>
                  <a:pt x="2200576" y="215126"/>
                </a:lnTo>
                <a:lnTo>
                  <a:pt x="2215308" y="172102"/>
                </a:lnTo>
                <a:lnTo>
                  <a:pt x="2220219" y="125010"/>
                </a:lnTo>
                <a:lnTo>
                  <a:pt x="2215308" y="77918"/>
                </a:lnTo>
                <a:lnTo>
                  <a:pt x="2200576" y="34894"/>
                </a:lnTo>
                <a:lnTo>
                  <a:pt x="217602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5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36" name="object 4"/>
          <p:cNvSpPr/>
          <p:nvPr/>
        </p:nvSpPr>
        <p:spPr>
          <a:xfrm>
            <a:off x="4712750" y="2263077"/>
            <a:ext cx="1346835" cy="250190"/>
          </a:xfrm>
          <a:custGeom>
            <a:avLst/>
            <a:ahLst/>
            <a:rect l="l" t="t" r="r" b="b"/>
            <a:pathLst>
              <a:path w="1346835" h="250189">
                <a:moveTo>
                  <a:pt x="1302550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1302550" y="250019"/>
                </a:lnTo>
                <a:lnTo>
                  <a:pt x="1327104" y="215130"/>
                </a:lnTo>
                <a:lnTo>
                  <a:pt x="1341836" y="172103"/>
                </a:lnTo>
                <a:lnTo>
                  <a:pt x="1346746" y="125009"/>
                </a:lnTo>
                <a:lnTo>
                  <a:pt x="1341836" y="77915"/>
                </a:lnTo>
                <a:lnTo>
                  <a:pt x="1327104" y="34889"/>
                </a:lnTo>
                <a:lnTo>
                  <a:pt x="130255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7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38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58470" marR="28638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/>
              <a:t>Depending</a:t>
            </a:r>
            <a:r>
              <a:rPr dirty="0" spc="-20"/>
              <a:t> </a:t>
            </a:r>
            <a:r>
              <a:rPr dirty="0" spc="10"/>
              <a:t>on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/>
              <a:t>dimensions</a:t>
            </a:r>
            <a:r>
              <a:rPr dirty="0" spc="-10"/>
              <a:t> </a:t>
            </a:r>
            <a:r>
              <a:rPr dirty="0" spc="5"/>
              <a:t>of</a:t>
            </a:r>
            <a:r>
              <a:rPr dirty="0" spc="35"/>
              <a:t> </a:t>
            </a:r>
            <a:r>
              <a:rPr dirty="0" spc="5"/>
              <a:t>the voltage</a:t>
            </a:r>
            <a:r>
              <a:rPr dirty="0" spc="-35"/>
              <a:t> </a:t>
            </a:r>
            <a:r>
              <a:rPr dirty="0" spc="-10"/>
              <a:t>divider,</a:t>
            </a:r>
            <a:r>
              <a:rPr dirty="0"/>
              <a:t> </a:t>
            </a:r>
            <a:r>
              <a:rPr dirty="0" spc="5"/>
              <a:t>the </a:t>
            </a:r>
            <a:r>
              <a:rPr dirty="0" spc="-450"/>
              <a:t> </a:t>
            </a:r>
            <a:r>
              <a:rPr dirty="0" spc="5"/>
              <a:t>stray</a:t>
            </a:r>
            <a:r>
              <a:rPr dirty="0" spc="25"/>
              <a:t> </a:t>
            </a:r>
            <a:r>
              <a:rPr dirty="0"/>
              <a:t>capacitances</a:t>
            </a:r>
            <a:r>
              <a:rPr dirty="0" spc="-10"/>
              <a:t> </a:t>
            </a:r>
            <a:r>
              <a:rPr dirty="0" spc="10"/>
              <a:t>are</a:t>
            </a:r>
            <a:r>
              <a:rPr dirty="0" spc="15"/>
              <a:t> </a:t>
            </a:r>
            <a:r>
              <a:rPr dirty="0" spc="-5"/>
              <a:t>in</a:t>
            </a:r>
            <a:r>
              <a:rPr dirty="0" spc="15"/>
              <a:t> </a:t>
            </a:r>
            <a:r>
              <a:rPr dirty="0" spc="5"/>
              <a:t>the</a:t>
            </a:r>
            <a:r>
              <a:rPr dirty="0" spc="15"/>
              <a:t> </a:t>
            </a:r>
            <a:r>
              <a:rPr dirty="0"/>
              <a:t>order</a:t>
            </a:r>
            <a:r>
              <a:rPr dirty="0" spc="20"/>
              <a:t> </a:t>
            </a:r>
            <a:r>
              <a:rPr dirty="0" spc="5"/>
              <a:t>of</a:t>
            </a:r>
            <a:r>
              <a:rPr dirty="0" spc="15"/>
              <a:t> </a:t>
            </a:r>
            <a:r>
              <a:rPr dirty="0" spc="100"/>
              <a:t>15–20</a:t>
            </a:r>
            <a:r>
              <a:rPr dirty="0" spc="15"/>
              <a:t> </a:t>
            </a:r>
            <a:r>
              <a:rPr dirty="0"/>
              <a:t>pF/m.</a:t>
            </a:r>
          </a:p>
          <a:p>
            <a:pPr indent="-382905" marL="458470" marR="15875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/>
              <a:t>This</a:t>
            </a:r>
            <a:r>
              <a:rPr dirty="0" spc="10"/>
              <a:t> </a:t>
            </a:r>
            <a:r>
              <a:rPr dirty="0" spc="5"/>
              <a:t>stray</a:t>
            </a:r>
            <a:r>
              <a:rPr dirty="0" spc="25"/>
              <a:t> </a:t>
            </a:r>
            <a:r>
              <a:rPr dirty="0"/>
              <a:t>capacitance</a:t>
            </a:r>
            <a:r>
              <a:rPr dirty="0" spc="-20"/>
              <a:t> </a:t>
            </a:r>
            <a:r>
              <a:rPr dirty="0" spc="-5"/>
              <a:t>will</a:t>
            </a:r>
            <a:r>
              <a:rPr dirty="0" spc="5"/>
              <a:t> vary</a:t>
            </a:r>
            <a:r>
              <a:rPr dirty="0" spc="-10"/>
              <a:t> </a:t>
            </a:r>
            <a:r>
              <a:rPr dirty="0" spc="5"/>
              <a:t>according</a:t>
            </a:r>
            <a:r>
              <a:rPr dirty="0" spc="-20"/>
              <a:t> </a:t>
            </a:r>
            <a:r>
              <a:rPr dirty="0" spc="5"/>
              <a:t>to</a:t>
            </a:r>
            <a:r>
              <a:rPr dirty="0" spc="15"/>
              <a:t> </a:t>
            </a:r>
            <a:r>
              <a:rPr dirty="0" spc="5"/>
              <a:t>the</a:t>
            </a:r>
            <a:r>
              <a:rPr dirty="0" spc="15"/>
              <a:t> </a:t>
            </a:r>
            <a:r>
              <a:rPr dirty="0" spc="5"/>
              <a:t>distance </a:t>
            </a:r>
            <a:r>
              <a:rPr dirty="0" spc="-450"/>
              <a:t> </a:t>
            </a:r>
            <a:r>
              <a:rPr dirty="0" spc="5"/>
              <a:t>of</a:t>
            </a:r>
            <a:r>
              <a:rPr dirty="0" spc="30"/>
              <a:t> </a:t>
            </a:r>
            <a:r>
              <a:rPr dirty="0" spc="5"/>
              <a:t>a</a:t>
            </a:r>
            <a:r>
              <a:rPr dirty="0" spc="15"/>
              <a:t> </a:t>
            </a:r>
            <a:r>
              <a:rPr dirty="0"/>
              <a:t>point</a:t>
            </a:r>
            <a:r>
              <a:rPr dirty="0" spc="15"/>
              <a:t> </a:t>
            </a:r>
            <a:r>
              <a:rPr dirty="0" spc="5"/>
              <a:t>from</a:t>
            </a:r>
            <a:r>
              <a:rPr dirty="0" spc="20"/>
              <a:t> </a:t>
            </a:r>
            <a:r>
              <a:rPr dirty="0" spc="5"/>
              <a:t>earth</a:t>
            </a:r>
            <a:r>
              <a:rPr dirty="0" spc="15"/>
              <a:t> </a:t>
            </a:r>
            <a:r>
              <a:rPr dirty="0" spc="10"/>
              <a:t>on</a:t>
            </a:r>
            <a:r>
              <a:rPr dirty="0" spc="15"/>
              <a:t> </a:t>
            </a:r>
            <a:r>
              <a:rPr dirty="0" spc="5"/>
              <a:t>the</a:t>
            </a:r>
            <a:r>
              <a:rPr dirty="0" spc="15"/>
              <a:t> </a:t>
            </a:r>
            <a:r>
              <a:rPr dirty="0"/>
              <a:t>length </a:t>
            </a:r>
            <a:r>
              <a:rPr dirty="0" spc="5"/>
              <a:t>of</a:t>
            </a:r>
            <a:r>
              <a:rPr dirty="0" spc="20"/>
              <a:t> </a:t>
            </a:r>
            <a:r>
              <a:rPr dirty="0" spc="5"/>
              <a:t>the</a:t>
            </a:r>
            <a:r>
              <a:rPr dirty="0" spc="15"/>
              <a:t> </a:t>
            </a:r>
            <a:r>
              <a:rPr dirty="0" spc="-10"/>
              <a:t>resistor.</a:t>
            </a:r>
          </a:p>
          <a:p>
            <a:pPr indent="-382905" marL="458470" marR="812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/>
              <a:t>If</a:t>
            </a:r>
            <a:r>
              <a:rPr dirty="0" spc="35"/>
              <a:t> </a:t>
            </a:r>
            <a:r>
              <a:rPr dirty="0" spc="5"/>
              <a:t>the</a:t>
            </a:r>
            <a:r>
              <a:rPr dirty="0" spc="25"/>
              <a:t> </a:t>
            </a:r>
            <a:r>
              <a:rPr dirty="0"/>
              <a:t>parallel</a:t>
            </a:r>
            <a:r>
              <a:rPr dirty="0" spc="-20"/>
              <a:t> </a:t>
            </a:r>
            <a:r>
              <a:rPr dirty="0"/>
              <a:t>capacitances</a:t>
            </a:r>
            <a:r>
              <a:rPr dirty="0" spc="-5"/>
              <a:t> </a:t>
            </a:r>
            <a:r>
              <a:rPr dirty="0" i="1" spc="10">
                <a:latin typeface="Arial"/>
                <a:cs typeface="Arial"/>
              </a:rPr>
              <a:t>C</a:t>
            </a:r>
            <a:r>
              <a:rPr baseline="-21739" dirty="0" sz="1725" i="1" spc="15">
                <a:latin typeface="Arial"/>
                <a:cs typeface="Arial"/>
              </a:rPr>
              <a:t>p1</a:t>
            </a:r>
            <a:r>
              <a:rPr dirty="0" sz="1750" i="1" spc="10">
                <a:latin typeface="Arial"/>
                <a:cs typeface="Arial"/>
              </a:rPr>
              <a:t>′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spc="5"/>
              <a:t>are</a:t>
            </a:r>
            <a:r>
              <a:rPr dirty="0" sz="1750" spc="25"/>
              <a:t> </a:t>
            </a:r>
            <a:r>
              <a:rPr dirty="0" sz="1750" spc="-5"/>
              <a:t>negligible,</a:t>
            </a:r>
            <a:r>
              <a:rPr dirty="0" sz="1750" spc="5"/>
              <a:t> a</a:t>
            </a:r>
            <a:r>
              <a:rPr dirty="0" sz="1750" spc="20"/>
              <a:t> </a:t>
            </a:r>
            <a:r>
              <a:rPr dirty="0" sz="1750" spc="-5"/>
              <a:t>simplified </a:t>
            </a:r>
            <a:r>
              <a:rPr dirty="0" sz="1750" spc="-450"/>
              <a:t> </a:t>
            </a:r>
            <a:r>
              <a:rPr dirty="0" sz="1750"/>
              <a:t>equivalent circuit </a:t>
            </a:r>
            <a:r>
              <a:rPr dirty="0" sz="1750" spc="5"/>
              <a:t>diagram of the </a:t>
            </a:r>
            <a:r>
              <a:rPr dirty="0" sz="1750"/>
              <a:t>high-ohmic </a:t>
            </a:r>
            <a:r>
              <a:rPr dirty="0" sz="1750" spc="5"/>
              <a:t>DC voltage </a:t>
            </a:r>
            <a:r>
              <a:rPr dirty="0" sz="1750" spc="10"/>
              <a:t> </a:t>
            </a:r>
            <a:r>
              <a:rPr dirty="0" sz="1750"/>
              <a:t>divider</a:t>
            </a:r>
            <a:r>
              <a:rPr dirty="0" sz="1750" spc="-15"/>
              <a:t> </a:t>
            </a:r>
            <a:r>
              <a:rPr dirty="0" sz="1750" spc="5"/>
              <a:t>can</a:t>
            </a:r>
            <a:r>
              <a:rPr dirty="0" sz="1750" spc="15"/>
              <a:t> </a:t>
            </a:r>
            <a:r>
              <a:rPr dirty="0" sz="1750"/>
              <a:t>be</a:t>
            </a:r>
            <a:r>
              <a:rPr dirty="0" sz="1750" spc="15"/>
              <a:t> </a:t>
            </a:r>
            <a:r>
              <a:rPr dirty="0" sz="1750"/>
              <a:t>developed</a:t>
            </a:r>
            <a:r>
              <a:rPr dirty="0" sz="1750" spc="-20"/>
              <a:t> </a:t>
            </a:r>
            <a:r>
              <a:rPr dirty="0" sz="1750" spc="5"/>
              <a:t>used</a:t>
            </a:r>
            <a:r>
              <a:rPr dirty="0" sz="1750" spc="15"/>
              <a:t> </a:t>
            </a:r>
            <a:r>
              <a:rPr dirty="0" sz="1750" spc="-5"/>
              <a:t>in</a:t>
            </a:r>
            <a:r>
              <a:rPr dirty="0" sz="1750" spc="20"/>
              <a:t> </a:t>
            </a:r>
            <a:r>
              <a:rPr dirty="0" sz="1750"/>
              <a:t>which </a:t>
            </a:r>
            <a:r>
              <a:rPr dirty="0" sz="1750" spc="5"/>
              <a:t>a</a:t>
            </a:r>
            <a:r>
              <a:rPr dirty="0" sz="1750" spc="15"/>
              <a:t> </a:t>
            </a:r>
            <a:r>
              <a:rPr dirty="0" sz="1750" spc="5"/>
              <a:t>capacitance </a:t>
            </a:r>
            <a:r>
              <a:rPr dirty="0" sz="1750" spc="10"/>
              <a:t> </a:t>
            </a:r>
            <a:r>
              <a:rPr dirty="0" sz="1750" spc="5"/>
              <a:t>2/3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baseline="-21739" dirty="0" sz="1725" i="1" spc="202">
                <a:latin typeface="Arial"/>
                <a:cs typeface="Arial"/>
              </a:rPr>
              <a:t> </a:t>
            </a:r>
            <a:r>
              <a:rPr dirty="0" sz="1750" spc="-5"/>
              <a:t>is</a:t>
            </a:r>
            <a:r>
              <a:rPr dirty="0" sz="1750" spc="25"/>
              <a:t> </a:t>
            </a:r>
            <a:r>
              <a:rPr dirty="0" sz="1750" spc="5"/>
              <a:t>connected</a:t>
            </a:r>
            <a:r>
              <a:rPr dirty="0" sz="1750" spc="-20"/>
              <a:t> </a:t>
            </a:r>
            <a:r>
              <a:rPr dirty="0" sz="1750" spc="-5"/>
              <a:t>in</a:t>
            </a:r>
            <a:r>
              <a:rPr dirty="0" sz="1750" spc="15"/>
              <a:t> </a:t>
            </a:r>
            <a:r>
              <a:rPr dirty="0" sz="1750"/>
              <a:t>parallel</a:t>
            </a:r>
            <a:r>
              <a:rPr dirty="0" sz="1750" spc="-10"/>
              <a:t> </a:t>
            </a:r>
            <a:r>
              <a:rPr dirty="0" sz="1750" spc="-5"/>
              <a:t>to</a:t>
            </a:r>
            <a:r>
              <a:rPr dirty="0" sz="1750" spc="35"/>
              <a:t> </a:t>
            </a:r>
            <a:r>
              <a:rPr dirty="0" sz="1750" spc="5"/>
              <a:t>(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dirty="0" sz="1750" spc="5"/>
              <a:t>/2</a:t>
            </a:r>
            <a:r>
              <a:rPr dirty="0" sz="1750" spc="15"/>
              <a:t> </a:t>
            </a:r>
            <a:r>
              <a:rPr dirty="0" sz="1750" spc="5"/>
              <a:t>+</a:t>
            </a:r>
            <a:r>
              <a:rPr dirty="0" sz="1750" spc="25"/>
              <a:t>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dirty="0" sz="1750" spc="5"/>
              <a:t>).</a:t>
            </a:r>
            <a:endParaRPr sz="1750">
              <a:latin typeface="Arial"/>
              <a:cs typeface="Arial"/>
            </a:endParaRPr>
          </a:p>
          <a:p>
            <a:pPr indent="-382905" marL="4584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pc="5"/>
              <a:t>The</a:t>
            </a:r>
            <a:r>
              <a:rPr dirty="0"/>
              <a:t> </a:t>
            </a:r>
            <a:r>
              <a:rPr dirty="0" spc="5"/>
              <a:t>reason</a:t>
            </a:r>
            <a:r>
              <a:rPr dirty="0" spc="20"/>
              <a:t> </a:t>
            </a:r>
            <a:r>
              <a:rPr dirty="0" spc="-5"/>
              <a:t>is</a:t>
            </a:r>
            <a:r>
              <a:rPr dirty="0" spc="10"/>
              <a:t> </a:t>
            </a:r>
            <a:r>
              <a:rPr dirty="0"/>
              <a:t>that</a:t>
            </a:r>
            <a:r>
              <a:rPr dirty="0" spc="35"/>
              <a:t> </a:t>
            </a:r>
            <a:r>
              <a:rPr dirty="0" spc="5"/>
              <a:t>since</a:t>
            </a:r>
            <a:r>
              <a:rPr dirty="0" spc="-20"/>
              <a:t> </a:t>
            </a:r>
            <a:r>
              <a:rPr dirty="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baseline="-21739" dirty="0" sz="1725" i="1" spc="254">
                <a:latin typeface="Arial"/>
                <a:cs typeface="Arial"/>
              </a:rPr>
              <a:t> </a:t>
            </a:r>
            <a:r>
              <a:rPr dirty="0" sz="1750" spc="10"/>
              <a:t>&gt;&gt;</a:t>
            </a:r>
            <a:r>
              <a:rPr dirty="0" sz="1750" spc="25"/>
              <a:t>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dirty="0" sz="1750" spc="5"/>
              <a:t>,</a:t>
            </a:r>
            <a:r>
              <a:rPr dirty="0" sz="1750" spc="15"/>
              <a:t> </a:t>
            </a:r>
            <a:r>
              <a:rPr dirty="0" sz="1750"/>
              <a:t>approximately</a:t>
            </a:r>
            <a:r>
              <a:rPr dirty="0" sz="1750" spc="-15"/>
              <a:t> </a:t>
            </a:r>
            <a:r>
              <a:rPr dirty="0" sz="1750" i="1" spc="10">
                <a:latin typeface="Arial"/>
                <a:cs typeface="Arial"/>
              </a:rPr>
              <a:t>⅔</a:t>
            </a:r>
            <a:r>
              <a:rPr dirty="0" sz="1750" i="1" spc="1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spc="5"/>
              <a:t>,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39" name="object 7"/>
          <p:cNvSpPr txBox="1"/>
          <p:nvPr/>
        </p:nvSpPr>
        <p:spPr>
          <a:xfrm>
            <a:off x="1000781" y="5314239"/>
            <a:ext cx="5711825" cy="123253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50900"/>
              </a:lnSpc>
              <a:spcBef>
                <a:spcPts val="95"/>
              </a:spcBef>
            </a:pP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two-third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total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capacitance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earth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will </a:t>
            </a:r>
            <a:r>
              <a:rPr dirty="0" sz="1750" spc="-44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located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approximately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center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resistive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column.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0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9227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Resistive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7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98564" y="1632204"/>
            <a:ext cx="2464084" cy="4096990"/>
          </a:xfrm>
          <a:prstGeom prst="rect"/>
        </p:spPr>
      </p:pic>
      <p:sp>
        <p:nvSpPr>
          <p:cNvPr id="1048741" name="object 10"/>
          <p:cNvSpPr txBox="1"/>
          <p:nvPr/>
        </p:nvSpPr>
        <p:spPr>
          <a:xfrm>
            <a:off x="6861010" y="5620023"/>
            <a:ext cx="3092450" cy="8312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 marR="30480">
              <a:lnSpc>
                <a:spcPct val="100600"/>
              </a:lnSpc>
              <a:spcBef>
                <a:spcPts val="100"/>
              </a:spcBef>
            </a:pPr>
            <a:r>
              <a:rPr dirty="0" sz="1750">
                <a:latin typeface="Microsoft Sans Serif"/>
                <a:cs typeface="Microsoft Sans Serif"/>
              </a:rPr>
              <a:t>Simplified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equivalent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negligible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parallel </a:t>
            </a:r>
            <a:r>
              <a:rPr dirty="0" sz="1750">
                <a:latin typeface="Microsoft Sans Serif"/>
                <a:cs typeface="Microsoft Sans Serif"/>
              </a:rPr>
              <a:t> capacitances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C</a:t>
            </a:r>
            <a:r>
              <a:rPr baseline="-21739" dirty="0" sz="1725" i="1" spc="15">
                <a:latin typeface="Arial"/>
                <a:cs typeface="Arial"/>
              </a:rPr>
              <a:t>p1</a:t>
            </a:r>
            <a:r>
              <a:rPr dirty="0" sz="1750" i="1" spc="10">
                <a:latin typeface="Arial"/>
                <a:cs typeface="Arial"/>
              </a:rPr>
              <a:t>′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C</a:t>
            </a:r>
            <a:r>
              <a:rPr baseline="-21739" dirty="0" sz="1725" i="1" spc="15">
                <a:latin typeface="Arial"/>
                <a:cs typeface="Arial"/>
              </a:rPr>
              <a:t>p2</a:t>
            </a:r>
            <a:endParaRPr baseline="-21739" sz="1725">
              <a:latin typeface="Arial"/>
              <a:cs typeface="Arial"/>
            </a:endParaRPr>
          </a:p>
        </p:txBody>
      </p:sp>
      <p:sp>
        <p:nvSpPr>
          <p:cNvPr id="1048742" name="object 11"/>
          <p:cNvSpPr txBox="1"/>
          <p:nvPr/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607747" y="3470071"/>
            <a:ext cx="212952" cy="250014"/>
          </a:xfrm>
          <a:prstGeom prst="rect"/>
        </p:spPr>
      </p:pic>
      <p:sp>
        <p:nvSpPr>
          <p:cNvPr id="1048743" name="object 3"/>
          <p:cNvSpPr/>
          <p:nvPr/>
        </p:nvSpPr>
        <p:spPr>
          <a:xfrm>
            <a:off x="2294120" y="3470071"/>
            <a:ext cx="407670" cy="289560"/>
          </a:xfrm>
          <a:custGeom>
            <a:avLst/>
            <a:ahLst/>
            <a:rect l="l" t="t" r="r" b="b"/>
            <a:pathLst>
              <a:path w="407669" h="289560">
                <a:moveTo>
                  <a:pt x="357156" y="7"/>
                </a:moveTo>
                <a:lnTo>
                  <a:pt x="50072" y="7"/>
                </a:lnTo>
                <a:lnTo>
                  <a:pt x="25036" y="33906"/>
                </a:lnTo>
                <a:lnTo>
                  <a:pt x="8345" y="75212"/>
                </a:lnTo>
                <a:lnTo>
                  <a:pt x="0" y="120962"/>
                </a:lnTo>
                <a:lnTo>
                  <a:pt x="0" y="168194"/>
                </a:lnTo>
                <a:lnTo>
                  <a:pt x="8345" y="213944"/>
                </a:lnTo>
                <a:lnTo>
                  <a:pt x="25036" y="255251"/>
                </a:lnTo>
                <a:lnTo>
                  <a:pt x="50072" y="289150"/>
                </a:lnTo>
                <a:lnTo>
                  <a:pt x="357156" y="289150"/>
                </a:lnTo>
                <a:lnTo>
                  <a:pt x="382192" y="255251"/>
                </a:lnTo>
                <a:lnTo>
                  <a:pt x="398883" y="213944"/>
                </a:lnTo>
                <a:lnTo>
                  <a:pt x="407228" y="168194"/>
                </a:lnTo>
                <a:lnTo>
                  <a:pt x="407228" y="120962"/>
                </a:lnTo>
                <a:lnTo>
                  <a:pt x="398883" y="75212"/>
                </a:lnTo>
                <a:lnTo>
                  <a:pt x="382192" y="33906"/>
                </a:lnTo>
                <a:lnTo>
                  <a:pt x="357156" y="7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pic>
        <p:nvPicPr>
          <p:cNvPr id="2097178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768820" y="2665422"/>
            <a:ext cx="212952" cy="250006"/>
          </a:xfrm>
          <a:prstGeom prst="rect"/>
        </p:spPr>
      </p:pic>
      <p:sp>
        <p:nvSpPr>
          <p:cNvPr id="1048744" name="object 5"/>
          <p:cNvSpPr/>
          <p:nvPr/>
        </p:nvSpPr>
        <p:spPr>
          <a:xfrm>
            <a:off x="4453737" y="2665422"/>
            <a:ext cx="408940" cy="289560"/>
          </a:xfrm>
          <a:custGeom>
            <a:avLst/>
            <a:ahLst/>
            <a:rect l="l" t="t" r="r" b="b"/>
            <a:pathLst>
              <a:path w="408939" h="289560">
                <a:moveTo>
                  <a:pt x="358606" y="0"/>
                </a:moveTo>
                <a:lnTo>
                  <a:pt x="50070" y="0"/>
                </a:lnTo>
                <a:lnTo>
                  <a:pt x="25035" y="33897"/>
                </a:lnTo>
                <a:lnTo>
                  <a:pt x="8345" y="75201"/>
                </a:lnTo>
                <a:lnTo>
                  <a:pt x="0" y="120949"/>
                </a:lnTo>
                <a:lnTo>
                  <a:pt x="0" y="168179"/>
                </a:lnTo>
                <a:lnTo>
                  <a:pt x="8345" y="213927"/>
                </a:lnTo>
                <a:lnTo>
                  <a:pt x="25035" y="255231"/>
                </a:lnTo>
                <a:lnTo>
                  <a:pt x="50070" y="289128"/>
                </a:lnTo>
                <a:lnTo>
                  <a:pt x="358606" y="289128"/>
                </a:lnTo>
                <a:lnTo>
                  <a:pt x="383641" y="255231"/>
                </a:lnTo>
                <a:lnTo>
                  <a:pt x="400331" y="213927"/>
                </a:lnTo>
                <a:lnTo>
                  <a:pt x="408676" y="168179"/>
                </a:lnTo>
                <a:lnTo>
                  <a:pt x="408676" y="120949"/>
                </a:lnTo>
                <a:lnTo>
                  <a:pt x="400331" y="75201"/>
                </a:lnTo>
                <a:lnTo>
                  <a:pt x="383641" y="33897"/>
                </a:lnTo>
                <a:lnTo>
                  <a:pt x="35860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5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6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7" name="object 8"/>
          <p:cNvSpPr txBox="1"/>
          <p:nvPr/>
        </p:nvSpPr>
        <p:spPr>
          <a:xfrm>
            <a:off x="580150" y="1693273"/>
            <a:ext cx="6258560" cy="40487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13525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point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effect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earth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averaged, </a:t>
            </a:r>
            <a:r>
              <a:rPr dirty="0" sz="1750">
                <a:latin typeface="Microsoft Sans Serif"/>
                <a:cs typeface="Microsoft Sans Serif"/>
              </a:rPr>
              <a:t>divides </a:t>
            </a:r>
            <a:r>
              <a:rPr dirty="0" sz="1750" spc="5">
                <a:latin typeface="Microsoft Sans Serif"/>
                <a:cs typeface="Microsoft Sans Serif"/>
              </a:rPr>
              <a:t>the total </a:t>
            </a:r>
            <a:r>
              <a:rPr dirty="0" sz="1750">
                <a:latin typeface="Microsoft Sans Serif"/>
                <a:cs typeface="Microsoft Sans Serif"/>
              </a:rPr>
              <a:t>R</a:t>
            </a:r>
            <a:r>
              <a:rPr baseline="-21739" dirty="0" sz="1725">
                <a:latin typeface="Microsoft Sans Serif"/>
                <a:cs typeface="Microsoft Sans Serif"/>
              </a:rPr>
              <a:t>1</a:t>
            </a:r>
            <a:r>
              <a:rPr baseline="-21739" dirty="0" sz="1725" spc="7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 </a:t>
            </a:r>
            <a:r>
              <a:rPr dirty="0" sz="1750" spc="5">
                <a:latin typeface="Microsoft Sans Serif"/>
                <a:cs typeface="Microsoft Sans Serif"/>
              </a:rPr>
              <a:t>two </a:t>
            </a:r>
            <a:r>
              <a:rPr dirty="0" sz="1750">
                <a:latin typeface="Microsoft Sans Serif"/>
                <a:cs typeface="Microsoft Sans Serif"/>
              </a:rPr>
              <a:t>identical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each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having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value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dirty="0" sz="1750" spc="10">
                <a:latin typeface="Microsoft Sans Serif"/>
                <a:cs typeface="Microsoft Sans Serif"/>
              </a:rPr>
              <a:t>/2,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parallel </a:t>
            </a:r>
            <a:r>
              <a:rPr dirty="0" sz="1750">
                <a:latin typeface="Microsoft Sans Serif"/>
                <a:cs typeface="Microsoft Sans Serif"/>
              </a:rPr>
              <a:t> combination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resistances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equivalent </a:t>
            </a:r>
            <a:r>
              <a:rPr dirty="0" sz="1750">
                <a:latin typeface="Microsoft Sans Serif"/>
                <a:cs typeface="Microsoft Sans Serif"/>
              </a:rPr>
              <a:t> resistance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dirty="0" sz="1750" spc="5">
                <a:latin typeface="Microsoft Sans Serif"/>
                <a:cs typeface="Microsoft Sans Serif"/>
              </a:rPr>
              <a:t>/4.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 marR="558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Due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charged stray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 </a:t>
            </a:r>
            <a:r>
              <a:rPr dirty="0" sz="1750">
                <a:latin typeface="Microsoft Sans Serif"/>
                <a:cs typeface="Microsoft Sans Serif"/>
              </a:rPr>
              <a:t>transient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can </a:t>
            </a:r>
            <a:r>
              <a:rPr dirty="0" sz="1750" spc="5">
                <a:latin typeface="Microsoft Sans Serif"/>
                <a:cs typeface="Microsoft Sans Serif"/>
              </a:rPr>
              <a:t>occur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event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sudden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switch-off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failure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supply,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resulting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damage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or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destruction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resistors,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particularly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upper </a:t>
            </a:r>
            <a:r>
              <a:rPr dirty="0" sz="1750">
                <a:latin typeface="Microsoft Sans Serif"/>
                <a:cs typeface="Microsoft Sans Serif"/>
              </a:rPr>
              <a:t>region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divider.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8" name="object 9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9227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Resistive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79" name="object 10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798564" y="1632204"/>
            <a:ext cx="2464084" cy="4096990"/>
          </a:xfrm>
          <a:prstGeom prst="rect"/>
        </p:spPr>
      </p:pic>
      <p:sp>
        <p:nvSpPr>
          <p:cNvPr id="1048749" name="object 11"/>
          <p:cNvSpPr txBox="1"/>
          <p:nvPr/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2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3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177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O</a:t>
            </a:r>
            <a:r>
              <a:rPr dirty="0" sz="2650" spc="-15">
                <a:solidFill>
                  <a:srgbClr val="0064BC"/>
                </a:solidFill>
              </a:rPr>
              <a:t>u</a:t>
            </a:r>
            <a:r>
              <a:rPr dirty="0" sz="2650" spc="-15">
                <a:solidFill>
                  <a:srgbClr val="0064BC"/>
                </a:solidFill>
              </a:rPr>
              <a:t>t</a:t>
            </a:r>
            <a:r>
              <a:rPr dirty="0" sz="2650">
                <a:solidFill>
                  <a:srgbClr val="0064BC"/>
                </a:solidFill>
              </a:rPr>
              <a:t>l</a:t>
            </a:r>
            <a:r>
              <a:rPr dirty="0" sz="2650" spc="-30">
                <a:solidFill>
                  <a:srgbClr val="0064BC"/>
                </a:solidFill>
              </a:rPr>
              <a:t>i</a:t>
            </a:r>
            <a:r>
              <a:rPr dirty="0" sz="2650" spc="-15">
                <a:solidFill>
                  <a:srgbClr val="0064BC"/>
                </a:solidFill>
              </a:rPr>
              <a:t>n</a:t>
            </a:r>
            <a:r>
              <a:rPr dirty="0" sz="2650" spc="-10">
                <a:solidFill>
                  <a:srgbClr val="0064BC"/>
                </a:solidFill>
              </a:rPr>
              <a:t>e</a:t>
            </a:r>
            <a:endParaRPr sz="2650"/>
          </a:p>
        </p:txBody>
      </p:sp>
      <p:sp>
        <p:nvSpPr>
          <p:cNvPr id="1048594" name="object 5"/>
          <p:cNvSpPr txBox="1"/>
          <p:nvPr/>
        </p:nvSpPr>
        <p:spPr>
          <a:xfrm>
            <a:off x="939858" y="1648387"/>
            <a:ext cx="4445635" cy="29019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Measurement</a:t>
            </a:r>
            <a:r>
              <a:rPr b="1" dirty="0" sz="220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220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High</a:t>
            </a:r>
            <a:r>
              <a:rPr b="1" dirty="0" sz="220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25">
                <a:solidFill>
                  <a:srgbClr val="0070BF"/>
                </a:solidFill>
                <a:latin typeface="Arial"/>
                <a:cs typeface="Arial"/>
              </a:rPr>
              <a:t>Voltages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"/>
              <a:cs typeface="Arial"/>
            </a:endParaRPr>
          </a:p>
          <a:p>
            <a:pPr indent="-384810" marL="45910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459105"/>
                <a:tab algn="l" pos="459740"/>
              </a:tabLst>
            </a:pPr>
            <a:r>
              <a:rPr b="1" dirty="0" sz="1750" spc="5">
                <a:latin typeface="Arial"/>
                <a:cs typeface="Arial"/>
              </a:rPr>
              <a:t>Measurement</a:t>
            </a:r>
            <a:r>
              <a:rPr b="1" dirty="0" sz="1750" spc="-45">
                <a:latin typeface="Arial"/>
                <a:cs typeface="Arial"/>
              </a:rPr>
              <a:t> </a:t>
            </a:r>
            <a:r>
              <a:rPr b="1" dirty="0" sz="1750" spc="10">
                <a:latin typeface="Arial"/>
                <a:cs typeface="Arial"/>
              </a:rPr>
              <a:t>of</a:t>
            </a:r>
            <a:r>
              <a:rPr b="1" dirty="0" sz="1750" spc="-3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High</a:t>
            </a:r>
            <a:r>
              <a:rPr b="1" dirty="0" sz="1750" spc="-5">
                <a:latin typeface="Arial"/>
                <a:cs typeface="Arial"/>
              </a:rPr>
              <a:t> </a:t>
            </a:r>
            <a:r>
              <a:rPr b="1" dirty="0" sz="1750" spc="-15">
                <a:latin typeface="Arial"/>
                <a:cs typeface="Arial"/>
              </a:rPr>
              <a:t>Voltages</a:t>
            </a:r>
            <a:endParaRPr sz="1750">
              <a:latin typeface="Arial"/>
              <a:cs typeface="Arial"/>
            </a:endParaRPr>
          </a:p>
          <a:p>
            <a:pPr indent="-384810" marL="4591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459105"/>
                <a:tab algn="l" pos="459740"/>
              </a:tabLst>
            </a:pPr>
            <a:r>
              <a:rPr b="1" dirty="0" sz="1750" spc="-15">
                <a:latin typeface="Arial"/>
                <a:cs typeface="Arial"/>
              </a:rPr>
              <a:t>Voltage</a:t>
            </a:r>
            <a:r>
              <a:rPr b="1" dirty="0" sz="1750" spc="-5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Dividers</a:t>
            </a:r>
            <a:endParaRPr sz="1750">
              <a:latin typeface="Arial"/>
              <a:cs typeface="Arial"/>
            </a:endParaRPr>
          </a:p>
          <a:p>
            <a:pPr indent="-384810" marL="4591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459105"/>
                <a:tab algn="l" pos="459740"/>
              </a:tabLst>
            </a:pPr>
            <a:r>
              <a:rPr b="1" dirty="0" sz="1750">
                <a:latin typeface="Arial"/>
                <a:cs typeface="Arial"/>
              </a:rPr>
              <a:t>Resistive</a:t>
            </a:r>
            <a:r>
              <a:rPr b="1" dirty="0" sz="1750" spc="-15">
                <a:latin typeface="Arial"/>
                <a:cs typeface="Arial"/>
              </a:rPr>
              <a:t> Voltage</a:t>
            </a:r>
            <a:r>
              <a:rPr b="1" dirty="0" sz="1750" spc="-3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Dividers</a:t>
            </a:r>
            <a:endParaRPr sz="1750">
              <a:latin typeface="Arial"/>
              <a:cs typeface="Arial"/>
            </a:endParaRPr>
          </a:p>
          <a:p>
            <a:pPr indent="-384810" marL="4591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459105"/>
                <a:tab algn="l" pos="459740"/>
              </a:tabLst>
            </a:pPr>
            <a:r>
              <a:rPr b="1" dirty="0" sz="1750">
                <a:latin typeface="Arial"/>
                <a:cs typeface="Arial"/>
              </a:rPr>
              <a:t>Resistive-Capacitive</a:t>
            </a:r>
            <a:r>
              <a:rPr b="1" dirty="0" sz="1750" spc="-15">
                <a:latin typeface="Arial"/>
                <a:cs typeface="Arial"/>
              </a:rPr>
              <a:t> Voltage</a:t>
            </a:r>
            <a:r>
              <a:rPr b="1" dirty="0" sz="1750" spc="-1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Dividers</a:t>
            </a:r>
            <a:endParaRPr sz="1750">
              <a:latin typeface="Arial"/>
              <a:cs typeface="Arial"/>
            </a:endParaRPr>
          </a:p>
          <a:p>
            <a:pPr indent="-384810" marL="4591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459105"/>
                <a:tab algn="l" pos="459740"/>
              </a:tabLst>
            </a:pPr>
            <a:r>
              <a:rPr b="1" dirty="0" sz="1750">
                <a:latin typeface="Arial"/>
                <a:cs typeface="Arial"/>
              </a:rPr>
              <a:t>Capacitive</a:t>
            </a:r>
            <a:r>
              <a:rPr b="1" dirty="0" sz="1750" spc="-10">
                <a:latin typeface="Arial"/>
                <a:cs typeface="Arial"/>
              </a:rPr>
              <a:t> </a:t>
            </a:r>
            <a:r>
              <a:rPr b="1" dirty="0" sz="1750" spc="-15">
                <a:latin typeface="Arial"/>
                <a:cs typeface="Arial"/>
              </a:rPr>
              <a:t>Voltage</a:t>
            </a:r>
            <a:r>
              <a:rPr b="1" dirty="0" sz="1750" spc="-4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Dividers</a:t>
            </a:r>
            <a:endParaRPr sz="1750">
              <a:latin typeface="Arial"/>
              <a:cs typeface="Arial"/>
            </a:endParaRPr>
          </a:p>
          <a:p>
            <a:pPr indent="-384810" marL="4591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459105"/>
                <a:tab algn="l" pos="459740"/>
              </a:tabLst>
            </a:pPr>
            <a:r>
              <a:rPr b="1" dirty="0" sz="1750" spc="5">
                <a:latin typeface="Arial"/>
                <a:cs typeface="Arial"/>
              </a:rPr>
              <a:t>Damped</a:t>
            </a:r>
            <a:r>
              <a:rPr b="1" dirty="0" sz="1750" spc="-3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Capacitive</a:t>
            </a:r>
            <a:r>
              <a:rPr b="1" dirty="0" sz="1750" spc="-15">
                <a:latin typeface="Arial"/>
                <a:cs typeface="Arial"/>
              </a:rPr>
              <a:t> Voltage </a:t>
            </a:r>
            <a:r>
              <a:rPr b="1" dirty="0" sz="1750">
                <a:latin typeface="Arial"/>
                <a:cs typeface="Arial"/>
              </a:rPr>
              <a:t>Dividers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595" name="object 6"/>
          <p:cNvSpPr/>
          <p:nvPr/>
        </p:nvSpPr>
        <p:spPr>
          <a:xfrm>
            <a:off x="9355835" y="1008888"/>
            <a:ext cx="58419" cy="38100"/>
          </a:xfrm>
          <a:custGeom>
            <a:avLst/>
            <a:ahLst/>
            <a:rect l="l" t="t" r="r" b="b"/>
            <a:pathLst>
              <a:path w="58420" h="38100">
                <a:moveTo>
                  <a:pt x="15240" y="38100"/>
                </a:moveTo>
                <a:lnTo>
                  <a:pt x="4572" y="38100"/>
                </a:lnTo>
                <a:lnTo>
                  <a:pt x="0" y="33528"/>
                </a:lnTo>
                <a:lnTo>
                  <a:pt x="0" y="15240"/>
                </a:lnTo>
                <a:lnTo>
                  <a:pt x="1524" y="10668"/>
                </a:lnTo>
                <a:lnTo>
                  <a:pt x="1524" y="9144"/>
                </a:lnTo>
                <a:lnTo>
                  <a:pt x="4572" y="6096"/>
                </a:lnTo>
                <a:lnTo>
                  <a:pt x="6096" y="6096"/>
                </a:lnTo>
                <a:lnTo>
                  <a:pt x="10668" y="3048"/>
                </a:lnTo>
                <a:lnTo>
                  <a:pt x="16764" y="1524"/>
                </a:lnTo>
                <a:lnTo>
                  <a:pt x="19812" y="0"/>
                </a:lnTo>
                <a:lnTo>
                  <a:pt x="25908" y="0"/>
                </a:lnTo>
                <a:lnTo>
                  <a:pt x="28956" y="1524"/>
                </a:lnTo>
                <a:lnTo>
                  <a:pt x="35052" y="3048"/>
                </a:lnTo>
                <a:lnTo>
                  <a:pt x="36576" y="3048"/>
                </a:lnTo>
                <a:lnTo>
                  <a:pt x="42672" y="6096"/>
                </a:lnTo>
                <a:lnTo>
                  <a:pt x="44196" y="7620"/>
                </a:lnTo>
                <a:lnTo>
                  <a:pt x="53340" y="13716"/>
                </a:lnTo>
                <a:lnTo>
                  <a:pt x="56388" y="15240"/>
                </a:lnTo>
                <a:lnTo>
                  <a:pt x="57912" y="18288"/>
                </a:lnTo>
                <a:lnTo>
                  <a:pt x="19812" y="18288"/>
                </a:lnTo>
                <a:lnTo>
                  <a:pt x="19050" y="20574"/>
                </a:lnTo>
                <a:lnTo>
                  <a:pt x="15240" y="24384"/>
                </a:lnTo>
                <a:lnTo>
                  <a:pt x="19812" y="24384"/>
                </a:lnTo>
                <a:lnTo>
                  <a:pt x="19812" y="28956"/>
                </a:lnTo>
                <a:lnTo>
                  <a:pt x="18288" y="33528"/>
                </a:lnTo>
                <a:lnTo>
                  <a:pt x="15240" y="38100"/>
                </a:lnTo>
                <a:close/>
              </a:path>
              <a:path w="58420" h="38100">
                <a:moveTo>
                  <a:pt x="19050" y="20574"/>
                </a:moveTo>
                <a:lnTo>
                  <a:pt x="19812" y="18288"/>
                </a:lnTo>
                <a:lnTo>
                  <a:pt x="19812" y="19812"/>
                </a:lnTo>
                <a:lnTo>
                  <a:pt x="19050" y="20574"/>
                </a:lnTo>
                <a:close/>
              </a:path>
              <a:path w="58420" h="38100">
                <a:moveTo>
                  <a:pt x="19812" y="21336"/>
                </a:moveTo>
                <a:lnTo>
                  <a:pt x="19812" y="18288"/>
                </a:lnTo>
                <a:lnTo>
                  <a:pt x="57912" y="18288"/>
                </a:lnTo>
                <a:lnTo>
                  <a:pt x="57912" y="19812"/>
                </a:lnTo>
                <a:lnTo>
                  <a:pt x="24384" y="19812"/>
                </a:lnTo>
                <a:lnTo>
                  <a:pt x="19812" y="21336"/>
                </a:lnTo>
                <a:close/>
              </a:path>
              <a:path w="58420" h="38100">
                <a:moveTo>
                  <a:pt x="18505" y="22206"/>
                </a:moveTo>
                <a:lnTo>
                  <a:pt x="19050" y="20574"/>
                </a:lnTo>
                <a:lnTo>
                  <a:pt x="19812" y="19812"/>
                </a:lnTo>
                <a:lnTo>
                  <a:pt x="18669" y="22098"/>
                </a:lnTo>
                <a:lnTo>
                  <a:pt x="18505" y="22206"/>
                </a:lnTo>
                <a:close/>
              </a:path>
              <a:path w="58420" h="38100">
                <a:moveTo>
                  <a:pt x="18669" y="22098"/>
                </a:moveTo>
                <a:lnTo>
                  <a:pt x="19812" y="19812"/>
                </a:lnTo>
                <a:lnTo>
                  <a:pt x="19812" y="21336"/>
                </a:lnTo>
                <a:lnTo>
                  <a:pt x="18669" y="22098"/>
                </a:lnTo>
                <a:close/>
              </a:path>
              <a:path w="58420" h="38100">
                <a:moveTo>
                  <a:pt x="19812" y="22098"/>
                </a:moveTo>
                <a:lnTo>
                  <a:pt x="19812" y="21336"/>
                </a:lnTo>
                <a:lnTo>
                  <a:pt x="24384" y="19812"/>
                </a:lnTo>
                <a:lnTo>
                  <a:pt x="19812" y="22098"/>
                </a:lnTo>
                <a:close/>
              </a:path>
              <a:path w="58420" h="38100">
                <a:moveTo>
                  <a:pt x="42062" y="28651"/>
                </a:moveTo>
                <a:lnTo>
                  <a:pt x="33528" y="24384"/>
                </a:lnTo>
                <a:lnTo>
                  <a:pt x="35052" y="24384"/>
                </a:lnTo>
                <a:lnTo>
                  <a:pt x="28956" y="22860"/>
                </a:lnTo>
                <a:lnTo>
                  <a:pt x="30480" y="22860"/>
                </a:lnTo>
                <a:lnTo>
                  <a:pt x="22860" y="21336"/>
                </a:lnTo>
                <a:lnTo>
                  <a:pt x="21336" y="21336"/>
                </a:lnTo>
                <a:lnTo>
                  <a:pt x="24384" y="19812"/>
                </a:lnTo>
                <a:lnTo>
                  <a:pt x="57912" y="19812"/>
                </a:lnTo>
                <a:lnTo>
                  <a:pt x="57912" y="27432"/>
                </a:lnTo>
                <a:lnTo>
                  <a:pt x="41148" y="27432"/>
                </a:lnTo>
                <a:lnTo>
                  <a:pt x="42062" y="28651"/>
                </a:lnTo>
                <a:close/>
              </a:path>
              <a:path w="58420" h="38100">
                <a:moveTo>
                  <a:pt x="15240" y="24384"/>
                </a:moveTo>
                <a:lnTo>
                  <a:pt x="19050" y="20574"/>
                </a:lnTo>
                <a:lnTo>
                  <a:pt x="18505" y="22206"/>
                </a:lnTo>
                <a:lnTo>
                  <a:pt x="15240" y="24384"/>
                </a:lnTo>
                <a:close/>
              </a:path>
              <a:path w="58420" h="38100">
                <a:moveTo>
                  <a:pt x="18288" y="22860"/>
                </a:moveTo>
                <a:lnTo>
                  <a:pt x="18669" y="22098"/>
                </a:lnTo>
                <a:lnTo>
                  <a:pt x="19812" y="21336"/>
                </a:lnTo>
                <a:lnTo>
                  <a:pt x="18288" y="22860"/>
                </a:lnTo>
                <a:close/>
              </a:path>
              <a:path w="58420" h="38100">
                <a:moveTo>
                  <a:pt x="18288" y="22860"/>
                </a:moveTo>
                <a:lnTo>
                  <a:pt x="19812" y="21336"/>
                </a:lnTo>
                <a:lnTo>
                  <a:pt x="19812" y="22098"/>
                </a:lnTo>
                <a:lnTo>
                  <a:pt x="18288" y="22860"/>
                </a:lnTo>
                <a:close/>
              </a:path>
              <a:path w="58420" h="38100">
                <a:moveTo>
                  <a:pt x="18288" y="22860"/>
                </a:moveTo>
                <a:lnTo>
                  <a:pt x="18505" y="22206"/>
                </a:lnTo>
                <a:lnTo>
                  <a:pt x="18669" y="22098"/>
                </a:lnTo>
                <a:lnTo>
                  <a:pt x="18288" y="22860"/>
                </a:lnTo>
                <a:close/>
              </a:path>
              <a:path w="58420" h="38100">
                <a:moveTo>
                  <a:pt x="19812" y="22860"/>
                </a:moveTo>
                <a:lnTo>
                  <a:pt x="18288" y="22860"/>
                </a:lnTo>
                <a:lnTo>
                  <a:pt x="19812" y="22098"/>
                </a:lnTo>
                <a:lnTo>
                  <a:pt x="19812" y="22860"/>
                </a:lnTo>
                <a:close/>
              </a:path>
              <a:path w="58420" h="38100">
                <a:moveTo>
                  <a:pt x="19812" y="24384"/>
                </a:moveTo>
                <a:lnTo>
                  <a:pt x="15240" y="24384"/>
                </a:lnTo>
                <a:lnTo>
                  <a:pt x="18505" y="22206"/>
                </a:lnTo>
                <a:lnTo>
                  <a:pt x="18288" y="22860"/>
                </a:lnTo>
                <a:lnTo>
                  <a:pt x="19812" y="22860"/>
                </a:lnTo>
                <a:lnTo>
                  <a:pt x="19812" y="24384"/>
                </a:lnTo>
                <a:close/>
              </a:path>
              <a:path w="58420" h="38100">
                <a:moveTo>
                  <a:pt x="45720" y="30480"/>
                </a:moveTo>
                <a:lnTo>
                  <a:pt x="42062" y="28651"/>
                </a:lnTo>
                <a:lnTo>
                  <a:pt x="41148" y="27432"/>
                </a:lnTo>
                <a:lnTo>
                  <a:pt x="45720" y="30480"/>
                </a:lnTo>
                <a:close/>
              </a:path>
              <a:path w="58420" h="38100">
                <a:moveTo>
                  <a:pt x="57912" y="30480"/>
                </a:moveTo>
                <a:lnTo>
                  <a:pt x="45720" y="30480"/>
                </a:lnTo>
                <a:lnTo>
                  <a:pt x="41148" y="27432"/>
                </a:lnTo>
                <a:lnTo>
                  <a:pt x="57912" y="27432"/>
                </a:lnTo>
                <a:lnTo>
                  <a:pt x="57912" y="30480"/>
                </a:lnTo>
                <a:close/>
              </a:path>
              <a:path w="58420" h="38100">
                <a:moveTo>
                  <a:pt x="53340" y="36576"/>
                </a:moveTo>
                <a:lnTo>
                  <a:pt x="47244" y="36576"/>
                </a:lnTo>
                <a:lnTo>
                  <a:pt x="45720" y="33528"/>
                </a:lnTo>
                <a:lnTo>
                  <a:pt x="42062" y="28651"/>
                </a:lnTo>
                <a:lnTo>
                  <a:pt x="45720" y="30480"/>
                </a:lnTo>
                <a:lnTo>
                  <a:pt x="57912" y="30480"/>
                </a:lnTo>
                <a:lnTo>
                  <a:pt x="57912" y="32004"/>
                </a:lnTo>
                <a:lnTo>
                  <a:pt x="56388" y="35052"/>
                </a:lnTo>
                <a:lnTo>
                  <a:pt x="5334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96" name="object 7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1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2" name="object 4"/>
          <p:cNvSpPr txBox="1"/>
          <p:nvPr/>
        </p:nvSpPr>
        <p:spPr>
          <a:xfrm>
            <a:off x="619782" y="1826771"/>
            <a:ext cx="4565650" cy="29464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constant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5">
                <a:latin typeface="Microsoft Sans Serif"/>
                <a:cs typeface="Microsoft Sans Serif"/>
              </a:rPr>
              <a:t> becomes,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53" name="object 5"/>
          <p:cNvSpPr txBox="1"/>
          <p:nvPr/>
        </p:nvSpPr>
        <p:spPr>
          <a:xfrm>
            <a:off x="581682" y="3033759"/>
            <a:ext cx="6076950" cy="2842895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330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Since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s</a:t>
            </a:r>
            <a:r>
              <a:rPr baseline="-21739" dirty="0" sz="1725" i="1" spc="-1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⅔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i="1" spc="5">
                <a:latin typeface="Arial"/>
                <a:cs typeface="Arial"/>
              </a:rPr>
              <a:t>,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2300">
              <a:latin typeface="Arial"/>
              <a:cs typeface="Arial"/>
            </a:endParaRPr>
          </a:p>
          <a:p>
            <a:pPr indent="-382905" marL="433070" marR="17780">
              <a:lnSpc>
                <a:spcPct val="150900"/>
              </a:lnSpc>
              <a:spcBef>
                <a:spcPts val="1580"/>
              </a:spcBef>
              <a:buFont typeface="Microsoft Sans Serif"/>
              <a:buChar char="•"/>
              <a:tabLst>
                <a:tab algn="l" pos="433070"/>
                <a:tab algn="l" pos="433705"/>
              </a:tabLst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Design Problem: </a:t>
            </a:r>
            <a:r>
              <a:rPr dirty="0" sz="1750">
                <a:latin typeface="Microsoft Sans Serif"/>
                <a:cs typeface="Microsoft Sans Serif"/>
              </a:rPr>
              <a:t>Design </a:t>
            </a:r>
            <a:r>
              <a:rPr dirty="0" sz="1750" spc="5">
                <a:latin typeface="Microsoft Sans Serif"/>
                <a:cs typeface="Microsoft Sans Serif"/>
              </a:rPr>
              <a:t>a resistive voltage </a:t>
            </a:r>
            <a:r>
              <a:rPr dirty="0" sz="1750">
                <a:latin typeface="Microsoft Sans Serif"/>
                <a:cs typeface="Microsoft Sans Serif"/>
              </a:rPr>
              <a:t>divider </a:t>
            </a:r>
            <a:r>
              <a:rPr dirty="0" sz="1750" spc="5">
                <a:latin typeface="Microsoft Sans Serif"/>
                <a:cs typeface="Microsoft Sans Serif"/>
              </a:rPr>
              <a:t>for 1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MV,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1.2/50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μs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using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standard</a:t>
            </a:r>
            <a:r>
              <a:rPr dirty="0" sz="1750">
                <a:latin typeface="Microsoft Sans Serif"/>
                <a:cs typeface="Microsoft Sans Serif"/>
              </a:rPr>
              <a:t> resistors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available,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2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vertical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cylindrical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divider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distributed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15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pF/m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height,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50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54" name="object 6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419227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Resistive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80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98564" y="1632204"/>
            <a:ext cx="2464084" cy="4096990"/>
          </a:xfrm>
          <a:prstGeom prst="rect"/>
        </p:spPr>
      </p:pic>
      <p:grpSp>
        <p:nvGrpSpPr>
          <p:cNvPr id="75" name="object 8"/>
          <p:cNvGrpSpPr/>
          <p:nvPr/>
        </p:nvGrpSpPr>
        <p:grpSpPr>
          <a:xfrm>
            <a:off x="3569359" y="2221736"/>
            <a:ext cx="1302385" cy="611505"/>
            <a:chOff x="3569359" y="2221736"/>
            <a:chExt cx="1302385" cy="611505"/>
          </a:xfrm>
        </p:grpSpPr>
        <p:pic>
          <p:nvPicPr>
            <p:cNvPr id="2097181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575016" y="2221736"/>
              <a:ext cx="1296391" cy="611379"/>
            </a:xfrm>
            <a:prstGeom prst="rect"/>
          </p:spPr>
        </p:pic>
        <p:sp>
          <p:nvSpPr>
            <p:cNvPr id="1048755" name="object 10"/>
            <p:cNvSpPr/>
            <p:nvPr/>
          </p:nvSpPr>
          <p:spPr>
            <a:xfrm>
              <a:off x="3569359" y="2534762"/>
              <a:ext cx="1189990" cy="0"/>
            </a:xfrm>
            <a:custGeom>
              <a:avLst/>
              <a:ahLst/>
              <a:rect l="l" t="t" r="r" b="b"/>
              <a:pathLst>
                <a:path w="1189989" h="0">
                  <a:moveTo>
                    <a:pt x="0" y="0"/>
                  </a:moveTo>
                  <a:lnTo>
                    <a:pt x="0" y="0"/>
                  </a:lnTo>
                  <a:lnTo>
                    <a:pt x="1138055" y="0"/>
                  </a:lnTo>
                  <a:lnTo>
                    <a:pt x="1189785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76" name="object 11"/>
          <p:cNvGrpSpPr/>
          <p:nvPr/>
        </p:nvGrpSpPr>
        <p:grpSpPr>
          <a:xfrm>
            <a:off x="3570454" y="3290081"/>
            <a:ext cx="1297305" cy="615950"/>
            <a:chOff x="3570454" y="3290081"/>
            <a:chExt cx="1297305" cy="615950"/>
          </a:xfrm>
        </p:grpSpPr>
        <p:pic>
          <p:nvPicPr>
            <p:cNvPr id="2097182" name="object 12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570454" y="3290081"/>
              <a:ext cx="1296785" cy="615930"/>
            </a:xfrm>
            <a:prstGeom prst="rect"/>
          </p:spPr>
        </p:pic>
        <p:sp>
          <p:nvSpPr>
            <p:cNvPr id="1048756" name="object 13"/>
            <p:cNvSpPr/>
            <p:nvPr/>
          </p:nvSpPr>
          <p:spPr>
            <a:xfrm>
              <a:off x="3724548" y="3634021"/>
              <a:ext cx="879475" cy="0"/>
            </a:xfrm>
            <a:custGeom>
              <a:avLst/>
              <a:ahLst/>
              <a:rect l="l" t="t" r="r" b="b"/>
              <a:pathLst>
                <a:path w="879475" h="0">
                  <a:moveTo>
                    <a:pt x="-1" y="0"/>
                  </a:moveTo>
                  <a:lnTo>
                    <a:pt x="-1" y="0"/>
                  </a:lnTo>
                  <a:lnTo>
                    <a:pt x="827670" y="0"/>
                  </a:lnTo>
                  <a:lnTo>
                    <a:pt x="87940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57" name="object 14"/>
          <p:cNvSpPr txBox="1"/>
          <p:nvPr/>
        </p:nvSpPr>
        <p:spPr>
          <a:xfrm>
            <a:off x="8885963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9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60" name="object 4"/>
          <p:cNvSpPr txBox="1"/>
          <p:nvPr/>
        </p:nvSpPr>
        <p:spPr>
          <a:xfrm>
            <a:off x="567450" y="1693273"/>
            <a:ext cx="6026785" cy="44513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443865" marR="685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order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improve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behavior,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capacitors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dirty="0" sz="1750" i="1" spc="5">
                <a:latin typeface="Arial"/>
                <a:cs typeface="Arial"/>
              </a:rPr>
              <a:t>′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occasionally </a:t>
            </a:r>
            <a:r>
              <a:rPr dirty="0" sz="1750" spc="5">
                <a:latin typeface="Microsoft Sans Serif"/>
                <a:cs typeface="Microsoft Sans Serif"/>
              </a:rPr>
              <a:t>added in </a:t>
            </a:r>
            <a:r>
              <a:rPr dirty="0" sz="1750" spc="-5">
                <a:latin typeface="Microsoft Sans Serif"/>
                <a:cs typeface="Microsoft Sans Serif"/>
              </a:rPr>
              <a:t>parallel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individual </a:t>
            </a:r>
            <a:r>
              <a:rPr dirty="0" sz="1750">
                <a:latin typeface="Microsoft Sans Serif"/>
                <a:cs typeface="Microsoft Sans Serif"/>
              </a:rPr>
              <a:t>resistor </a:t>
            </a:r>
            <a:r>
              <a:rPr dirty="0" sz="1750" spc="5">
                <a:latin typeface="Microsoft Sans Serif"/>
                <a:cs typeface="Microsoft Sans Serif"/>
              </a:rPr>
              <a:t>stages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1 </a:t>
            </a:r>
            <a:r>
              <a:rPr dirty="0" sz="1750" spc="-254">
                <a:latin typeface="Microsoft Sans Serif"/>
                <a:cs typeface="Microsoft Sans Serif"/>
              </a:rPr>
              <a:t>′</a:t>
            </a:r>
            <a:r>
              <a:rPr dirty="0" sz="1750" spc="-2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und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divider.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also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called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parallel-mixed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divider.</a:t>
            </a:r>
            <a:endParaRPr sz="1750">
              <a:latin typeface="Microsoft Sans Serif"/>
              <a:cs typeface="Microsoft Sans Serif"/>
            </a:endParaRPr>
          </a:p>
          <a:p>
            <a:pPr indent="-381000" marL="443865" marR="2978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general </a:t>
            </a:r>
            <a:r>
              <a:rPr dirty="0" sz="1750">
                <a:latin typeface="Microsoft Sans Serif"/>
                <a:cs typeface="Microsoft Sans Serif"/>
              </a:rPr>
              <a:t>requirement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constants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upper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lower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R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dirty="0" sz="1750" i="1" spc="10">
                <a:latin typeface="Arial"/>
                <a:cs typeface="Arial"/>
              </a:rPr>
              <a:t>C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baseline="-21739" dirty="0" sz="1725" i="1" spc="187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1000" marL="443865" marR="12827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parallel capacitor </a:t>
            </a:r>
            <a:r>
              <a:rPr dirty="0" sz="1750" spc="5">
                <a:latin typeface="Microsoft Sans Serif"/>
                <a:cs typeface="Microsoft Sans Serif"/>
              </a:rPr>
              <a:t>chain of </a:t>
            </a:r>
            <a:r>
              <a:rPr dirty="0" sz="1750">
                <a:latin typeface="Microsoft Sans Serif"/>
                <a:cs typeface="Microsoft Sans Serif"/>
              </a:rPr>
              <a:t>this resistive-capacitive </a:t>
            </a:r>
            <a:r>
              <a:rPr dirty="0" sz="1750" spc="5">
                <a:latin typeface="Microsoft Sans Serif"/>
                <a:cs typeface="Microsoft Sans Serif"/>
              </a:rPr>
              <a:t> 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effect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minimize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danger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transient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overvoltages </a:t>
            </a:r>
            <a:r>
              <a:rPr dirty="0" sz="1750" spc="5">
                <a:latin typeface="Microsoft Sans Serif"/>
                <a:cs typeface="Microsoft Sans Serif"/>
              </a:rPr>
              <a:t> destroy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61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79564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Resistive-Capacitive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</a:t>
            </a:r>
            <a:endParaRPr sz="2650"/>
          </a:p>
        </p:txBody>
      </p:sp>
      <p:pic>
        <p:nvPicPr>
          <p:cNvPr id="209718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022994" y="1739077"/>
            <a:ext cx="2322291" cy="4397828"/>
          </a:xfrm>
          <a:prstGeom prst="rect"/>
        </p:spPr>
      </p:pic>
      <p:sp>
        <p:nvSpPr>
          <p:cNvPr id="1048762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79564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Resistive-Capacitive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</a:t>
            </a:r>
            <a:endParaRPr sz="2650"/>
          </a:p>
        </p:txBody>
      </p:sp>
      <p:pic>
        <p:nvPicPr>
          <p:cNvPr id="209718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03475" y="1560575"/>
            <a:ext cx="2886456" cy="4855463"/>
          </a:xfrm>
          <a:prstGeom prst="rect"/>
        </p:spPr>
      </p:pic>
      <p:pic>
        <p:nvPicPr>
          <p:cNvPr id="2097185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410200" y="1577340"/>
            <a:ext cx="2886455" cy="4814315"/>
          </a:xfrm>
          <a:prstGeom prst="rect"/>
        </p:spPr>
      </p:pic>
      <p:sp>
        <p:nvSpPr>
          <p:cNvPr id="1048764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object 2"/>
          <p:cNvSpPr/>
          <p:nvPr/>
        </p:nvSpPr>
        <p:spPr>
          <a:xfrm>
            <a:off x="5277306" y="4730442"/>
            <a:ext cx="3063875" cy="250190"/>
          </a:xfrm>
          <a:custGeom>
            <a:avLst/>
            <a:ahLst/>
            <a:rect l="l" t="t" r="r" b="b"/>
            <a:pathLst>
              <a:path w="3063875" h="250189">
                <a:moveTo>
                  <a:pt x="3019258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3019258" y="250013"/>
                </a:lnTo>
                <a:lnTo>
                  <a:pt x="3043812" y="215126"/>
                </a:lnTo>
                <a:lnTo>
                  <a:pt x="3058544" y="172102"/>
                </a:lnTo>
                <a:lnTo>
                  <a:pt x="3063455" y="125010"/>
                </a:lnTo>
                <a:lnTo>
                  <a:pt x="3058544" y="77918"/>
                </a:lnTo>
                <a:lnTo>
                  <a:pt x="3043812" y="34894"/>
                </a:lnTo>
                <a:lnTo>
                  <a:pt x="3019258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6" name="object 3"/>
          <p:cNvSpPr/>
          <p:nvPr/>
        </p:nvSpPr>
        <p:spPr>
          <a:xfrm>
            <a:off x="6762584" y="3121124"/>
            <a:ext cx="2323465" cy="250190"/>
          </a:xfrm>
          <a:custGeom>
            <a:avLst/>
            <a:ahLst/>
            <a:rect l="l" t="t" r="r" b="b"/>
            <a:pathLst>
              <a:path w="2323465" h="250189">
                <a:moveTo>
                  <a:pt x="2279083" y="6"/>
                </a:moveTo>
                <a:lnTo>
                  <a:pt x="44195" y="6"/>
                </a:lnTo>
                <a:lnTo>
                  <a:pt x="19642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2" y="215125"/>
                </a:lnTo>
                <a:lnTo>
                  <a:pt x="44195" y="250013"/>
                </a:lnTo>
                <a:lnTo>
                  <a:pt x="2279083" y="250013"/>
                </a:lnTo>
                <a:lnTo>
                  <a:pt x="2303636" y="215125"/>
                </a:lnTo>
                <a:lnTo>
                  <a:pt x="2318368" y="172101"/>
                </a:lnTo>
                <a:lnTo>
                  <a:pt x="2323279" y="125009"/>
                </a:lnTo>
                <a:lnTo>
                  <a:pt x="2318368" y="77917"/>
                </a:lnTo>
                <a:lnTo>
                  <a:pt x="2303636" y="34893"/>
                </a:lnTo>
                <a:lnTo>
                  <a:pt x="2279083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7" name="object 4"/>
          <p:cNvSpPr/>
          <p:nvPr/>
        </p:nvSpPr>
        <p:spPr>
          <a:xfrm>
            <a:off x="1342626" y="2712667"/>
            <a:ext cx="2117725" cy="250190"/>
          </a:xfrm>
          <a:custGeom>
            <a:avLst/>
            <a:ahLst/>
            <a:rect l="l" t="t" r="r" b="b"/>
            <a:pathLst>
              <a:path w="2117725" h="250189">
                <a:moveTo>
                  <a:pt x="2072973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2072973" y="250013"/>
                </a:lnTo>
                <a:lnTo>
                  <a:pt x="2097527" y="215126"/>
                </a:lnTo>
                <a:lnTo>
                  <a:pt x="2112259" y="172102"/>
                </a:lnTo>
                <a:lnTo>
                  <a:pt x="2117170" y="125010"/>
                </a:lnTo>
                <a:lnTo>
                  <a:pt x="2112259" y="77918"/>
                </a:lnTo>
                <a:lnTo>
                  <a:pt x="2097527" y="34894"/>
                </a:lnTo>
                <a:lnTo>
                  <a:pt x="2072973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8" name="object 5"/>
          <p:cNvSpPr/>
          <p:nvPr/>
        </p:nvSpPr>
        <p:spPr>
          <a:xfrm>
            <a:off x="1342626" y="2282882"/>
            <a:ext cx="1419225" cy="250190"/>
          </a:xfrm>
          <a:custGeom>
            <a:avLst/>
            <a:ahLst/>
            <a:rect l="l" t="t" r="r" b="b"/>
            <a:pathLst>
              <a:path w="1419225" h="250189">
                <a:moveTo>
                  <a:pt x="1374925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1" y="77910"/>
                </a:lnTo>
                <a:lnTo>
                  <a:pt x="0" y="125004"/>
                </a:lnTo>
                <a:lnTo>
                  <a:pt x="4911" y="172098"/>
                </a:lnTo>
                <a:lnTo>
                  <a:pt x="19643" y="215125"/>
                </a:lnTo>
                <a:lnTo>
                  <a:pt x="44197" y="250014"/>
                </a:lnTo>
                <a:lnTo>
                  <a:pt x="1374925" y="250014"/>
                </a:lnTo>
                <a:lnTo>
                  <a:pt x="1399479" y="215125"/>
                </a:lnTo>
                <a:lnTo>
                  <a:pt x="1414211" y="172098"/>
                </a:lnTo>
                <a:lnTo>
                  <a:pt x="1419122" y="125004"/>
                </a:lnTo>
                <a:lnTo>
                  <a:pt x="1414211" y="77910"/>
                </a:lnTo>
                <a:lnTo>
                  <a:pt x="1399479" y="34883"/>
                </a:lnTo>
                <a:lnTo>
                  <a:pt x="1374925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9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0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1" name="object 8"/>
          <p:cNvSpPr txBox="1"/>
          <p:nvPr/>
        </p:nvSpPr>
        <p:spPr>
          <a:xfrm>
            <a:off x="618250" y="1673474"/>
            <a:ext cx="8685530" cy="4122420"/>
          </a:xfrm>
          <a:prstGeom prst="rect"/>
        </p:spPr>
        <p:txBody>
          <a:bodyPr bIns="0" lIns="0" rIns="0" rtlCol="0" tIns="16764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32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Resistive potential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suffer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two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drawbacks: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22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losses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28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earth</a:t>
            </a:r>
            <a:endParaRPr sz="1750">
              <a:latin typeface="Microsoft Sans Serif"/>
              <a:cs typeface="Microsoft Sans Serif"/>
            </a:endParaRPr>
          </a:p>
          <a:p>
            <a:pPr indent="-381000" marL="393065" marR="5080">
              <a:lnSpc>
                <a:spcPct val="150900"/>
              </a:lnSpc>
              <a:spcBef>
                <a:spcPts val="4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These factors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limit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below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100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50 </a:t>
            </a:r>
            <a:r>
              <a:rPr dirty="0" sz="1750" spc="5">
                <a:latin typeface="Microsoft Sans Serif"/>
                <a:cs typeface="Microsoft Sans Serif"/>
              </a:rPr>
              <a:t>Hz</a:t>
            </a:r>
            <a:r>
              <a:rPr dirty="0" sz="1750" spc="10">
                <a:latin typeface="Microsoft Sans Serif"/>
                <a:cs typeface="Microsoft Sans Serif"/>
              </a:rPr>
              <a:t> 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even</a:t>
            </a:r>
            <a:r>
              <a:rPr dirty="0" sz="1750">
                <a:latin typeface="Microsoft Sans Serif"/>
                <a:cs typeface="Microsoft Sans Serif"/>
              </a:rPr>
              <a:t> lower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frequencies.</a:t>
            </a:r>
            <a:endParaRPr sz="1750">
              <a:latin typeface="Microsoft Sans Serif"/>
              <a:cs typeface="Microsoft Sans Serif"/>
            </a:endParaRPr>
          </a:p>
          <a:p>
            <a:pPr indent="-381000" marL="393065" marR="3276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Therefore,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potential</a:t>
            </a:r>
            <a:r>
              <a:rPr dirty="0" sz="1750">
                <a:latin typeface="Microsoft Sans Serif"/>
                <a:cs typeface="Microsoft Sans Serif"/>
              </a:rPr>
              <a:t> dividers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more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suitable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-8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AC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voltage,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particularly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frequencies.</a:t>
            </a:r>
            <a:endParaRPr sz="1750">
              <a:latin typeface="Microsoft Sans Serif"/>
              <a:cs typeface="Microsoft Sans Serif"/>
            </a:endParaRPr>
          </a:p>
          <a:p>
            <a:pPr indent="-381000" marL="393065" marR="1708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Capacitive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-5">
                <a:latin typeface="Microsoft Sans Serif"/>
                <a:cs typeface="Microsoft Sans Serif"/>
              </a:rPr>
              <a:t>dividers </a:t>
            </a:r>
            <a:r>
              <a:rPr dirty="0" sz="1750" spc="5">
                <a:latin typeface="Microsoft Sans Serif"/>
                <a:cs typeface="Microsoft Sans Serif"/>
              </a:rPr>
              <a:t>cannot </a:t>
            </a:r>
            <a:r>
              <a:rPr dirty="0" sz="1750" spc="10">
                <a:latin typeface="Microsoft Sans Serif"/>
                <a:cs typeface="Microsoft Sans Serif"/>
              </a:rPr>
              <a:t>be used </a:t>
            </a:r>
            <a:r>
              <a:rPr dirty="0" sz="1750" spc="5">
                <a:latin typeface="Microsoft Sans Serif"/>
                <a:cs typeface="Microsoft Sans Serif"/>
              </a:rPr>
              <a:t>for DC voltage measurements, since 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completely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undefined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results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undefined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 </a:t>
            </a:r>
            <a:r>
              <a:rPr dirty="0" sz="1750">
                <a:latin typeface="Microsoft Sans Serif"/>
                <a:cs typeface="Microsoft Sans Serif"/>
              </a:rPr>
              <a:t> resistances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load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impedance.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3</a:t>
            </a:r>
          </a:p>
        </p:txBody>
      </p:sp>
      <p:sp>
        <p:nvSpPr>
          <p:cNvPr id="1048773" name="object 9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39674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Capacitive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object 2"/>
          <p:cNvSpPr/>
          <p:nvPr/>
        </p:nvSpPr>
        <p:spPr>
          <a:xfrm>
            <a:off x="6462393" y="3872401"/>
            <a:ext cx="1300480" cy="250190"/>
          </a:xfrm>
          <a:custGeom>
            <a:avLst/>
            <a:ahLst/>
            <a:rect l="l" t="t" r="r" b="b"/>
            <a:pathLst>
              <a:path w="1300479" h="250189">
                <a:moveTo>
                  <a:pt x="1256160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5"/>
                </a:lnTo>
                <a:lnTo>
                  <a:pt x="44196" y="250014"/>
                </a:lnTo>
                <a:lnTo>
                  <a:pt x="1256160" y="250014"/>
                </a:lnTo>
                <a:lnTo>
                  <a:pt x="1280713" y="215125"/>
                </a:lnTo>
                <a:lnTo>
                  <a:pt x="1295445" y="172098"/>
                </a:lnTo>
                <a:lnTo>
                  <a:pt x="1300356" y="125004"/>
                </a:lnTo>
                <a:lnTo>
                  <a:pt x="1295445" y="77909"/>
                </a:lnTo>
                <a:lnTo>
                  <a:pt x="1280713" y="34883"/>
                </a:lnTo>
                <a:lnTo>
                  <a:pt x="1256160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75" name="object 3"/>
          <p:cNvSpPr/>
          <p:nvPr/>
        </p:nvSpPr>
        <p:spPr>
          <a:xfrm>
            <a:off x="6343669" y="1860760"/>
            <a:ext cx="2865755" cy="250190"/>
          </a:xfrm>
          <a:custGeom>
            <a:avLst/>
            <a:ahLst/>
            <a:rect l="l" t="t" r="r" b="b"/>
            <a:pathLst>
              <a:path w="2865754" h="250189">
                <a:moveTo>
                  <a:pt x="2821221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2821221" y="250006"/>
                </a:lnTo>
                <a:lnTo>
                  <a:pt x="2845775" y="215118"/>
                </a:lnTo>
                <a:lnTo>
                  <a:pt x="2860507" y="172094"/>
                </a:lnTo>
                <a:lnTo>
                  <a:pt x="2865418" y="125003"/>
                </a:lnTo>
                <a:lnTo>
                  <a:pt x="2860507" y="77911"/>
                </a:lnTo>
                <a:lnTo>
                  <a:pt x="2845775" y="34887"/>
                </a:lnTo>
                <a:lnTo>
                  <a:pt x="282122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76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7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8" name="object 6"/>
          <p:cNvSpPr txBox="1"/>
          <p:nvPr/>
        </p:nvSpPr>
        <p:spPr>
          <a:xfrm>
            <a:off x="618250" y="1693273"/>
            <a:ext cx="8727440" cy="28422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17272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high-voltage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dividers generally consist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number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series-connected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arranged</a:t>
            </a:r>
            <a:r>
              <a:rPr dirty="0" sz="1750">
                <a:latin typeface="Microsoft Sans Serif"/>
                <a:cs typeface="Microsoft Sans Serif"/>
              </a:rPr>
              <a:t> one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above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other.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8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top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divider,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true-to-scale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available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measurement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>
                <a:latin typeface="Microsoft Sans Serif"/>
                <a:cs typeface="Microsoft Sans Serif"/>
              </a:rPr>
              <a:t> terminal, </a:t>
            </a:r>
            <a:r>
              <a:rPr dirty="0" sz="1750" spc="5">
                <a:latin typeface="Microsoft Sans Serif"/>
                <a:cs typeface="Microsoft Sans Serif"/>
              </a:rPr>
              <a:t>i.e.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lowest</a:t>
            </a:r>
            <a:r>
              <a:rPr dirty="0" sz="1750" spc="-10">
                <a:latin typeface="Microsoft Sans Serif"/>
                <a:cs typeface="Microsoft Sans Serif"/>
              </a:rPr>
              <a:t> capacitor.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9017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usually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limited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than</a:t>
            </a:r>
            <a:r>
              <a:rPr dirty="0" sz="1750" spc="5">
                <a:latin typeface="Microsoft Sans Serif"/>
                <a:cs typeface="Microsoft Sans Serif"/>
              </a:rPr>
              <a:t> 2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evaluated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analog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digital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measuring device.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4</a:t>
            </a:r>
          </a:p>
        </p:txBody>
      </p:sp>
      <p:sp>
        <p:nvSpPr>
          <p:cNvPr id="1048780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39674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Capacitive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object 2"/>
          <p:cNvGrpSpPr/>
          <p:nvPr/>
        </p:nvGrpSpPr>
        <p:grpSpPr>
          <a:xfrm>
            <a:off x="1637005" y="5481720"/>
            <a:ext cx="1224280" cy="289560"/>
            <a:chOff x="1637005" y="5481720"/>
            <a:chExt cx="1224280" cy="289560"/>
          </a:xfrm>
        </p:grpSpPr>
        <p:pic>
          <p:nvPicPr>
            <p:cNvPr id="209718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949183" y="5481720"/>
              <a:ext cx="218999" cy="250013"/>
            </a:xfrm>
            <a:prstGeom prst="rect"/>
          </p:spPr>
        </p:pic>
        <p:sp>
          <p:nvSpPr>
            <p:cNvPr id="1048781" name="object 4"/>
            <p:cNvSpPr/>
            <p:nvPr/>
          </p:nvSpPr>
          <p:spPr>
            <a:xfrm>
              <a:off x="1637004" y="5481726"/>
              <a:ext cx="1224280" cy="289560"/>
            </a:xfrm>
            <a:custGeom>
              <a:avLst/>
              <a:ahLst/>
              <a:rect l="l" t="t" r="r" b="b"/>
              <a:pathLst>
                <a:path w="1224280" h="289560">
                  <a:moveTo>
                    <a:pt x="344728" y="120992"/>
                  </a:moveTo>
                  <a:lnTo>
                    <a:pt x="336384" y="75234"/>
                  </a:lnTo>
                  <a:lnTo>
                    <a:pt x="319684" y="33909"/>
                  </a:lnTo>
                  <a:lnTo>
                    <a:pt x="294640" y="0"/>
                  </a:lnTo>
                  <a:lnTo>
                    <a:pt x="50088" y="0"/>
                  </a:lnTo>
                  <a:lnTo>
                    <a:pt x="25044" y="33909"/>
                  </a:lnTo>
                  <a:lnTo>
                    <a:pt x="8343" y="75234"/>
                  </a:lnTo>
                  <a:lnTo>
                    <a:pt x="0" y="120992"/>
                  </a:lnTo>
                  <a:lnTo>
                    <a:pt x="0" y="168249"/>
                  </a:lnTo>
                  <a:lnTo>
                    <a:pt x="8343" y="214007"/>
                  </a:lnTo>
                  <a:lnTo>
                    <a:pt x="25044" y="255333"/>
                  </a:lnTo>
                  <a:lnTo>
                    <a:pt x="50088" y="289242"/>
                  </a:lnTo>
                  <a:lnTo>
                    <a:pt x="294640" y="289242"/>
                  </a:lnTo>
                  <a:lnTo>
                    <a:pt x="319684" y="255333"/>
                  </a:lnTo>
                  <a:lnTo>
                    <a:pt x="336384" y="214007"/>
                  </a:lnTo>
                  <a:lnTo>
                    <a:pt x="344728" y="168249"/>
                  </a:lnTo>
                  <a:lnTo>
                    <a:pt x="344728" y="120992"/>
                  </a:lnTo>
                  <a:close/>
                </a:path>
                <a:path w="1224280" h="289560">
                  <a:moveTo>
                    <a:pt x="1224076" y="120992"/>
                  </a:moveTo>
                  <a:lnTo>
                    <a:pt x="1215732" y="75234"/>
                  </a:lnTo>
                  <a:lnTo>
                    <a:pt x="1199032" y="33909"/>
                  </a:lnTo>
                  <a:lnTo>
                    <a:pt x="1173988" y="0"/>
                  </a:lnTo>
                  <a:lnTo>
                    <a:pt x="546925" y="0"/>
                  </a:lnTo>
                  <a:lnTo>
                    <a:pt x="521881" y="33909"/>
                  </a:lnTo>
                  <a:lnTo>
                    <a:pt x="505180" y="75234"/>
                  </a:lnTo>
                  <a:lnTo>
                    <a:pt x="496836" y="120992"/>
                  </a:lnTo>
                  <a:lnTo>
                    <a:pt x="496836" y="168249"/>
                  </a:lnTo>
                  <a:lnTo>
                    <a:pt x="505180" y="214007"/>
                  </a:lnTo>
                  <a:lnTo>
                    <a:pt x="521881" y="255333"/>
                  </a:lnTo>
                  <a:lnTo>
                    <a:pt x="546925" y="289242"/>
                  </a:lnTo>
                  <a:lnTo>
                    <a:pt x="1173988" y="289242"/>
                  </a:lnTo>
                  <a:lnTo>
                    <a:pt x="1199032" y="255333"/>
                  </a:lnTo>
                  <a:lnTo>
                    <a:pt x="1215732" y="214007"/>
                  </a:lnTo>
                  <a:lnTo>
                    <a:pt x="1224076" y="168249"/>
                  </a:lnTo>
                  <a:lnTo>
                    <a:pt x="1224076" y="120992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82" name="object 5"/>
          <p:cNvSpPr/>
          <p:nvPr/>
        </p:nvSpPr>
        <p:spPr>
          <a:xfrm>
            <a:off x="2884690" y="4677066"/>
            <a:ext cx="1362710" cy="289560"/>
          </a:xfrm>
          <a:custGeom>
            <a:avLst/>
            <a:ahLst/>
            <a:rect l="l" t="t" r="r" b="b"/>
            <a:pathLst>
              <a:path w="1362710" h="289560">
                <a:moveTo>
                  <a:pt x="1362621" y="125006"/>
                </a:moveTo>
                <a:lnTo>
                  <a:pt x="1357706" y="77914"/>
                </a:lnTo>
                <a:lnTo>
                  <a:pt x="1342974" y="34886"/>
                </a:lnTo>
                <a:lnTo>
                  <a:pt x="1318425" y="0"/>
                </a:lnTo>
                <a:lnTo>
                  <a:pt x="1013663" y="0"/>
                </a:lnTo>
                <a:lnTo>
                  <a:pt x="988618" y="33909"/>
                </a:lnTo>
                <a:lnTo>
                  <a:pt x="983208" y="47294"/>
                </a:lnTo>
                <a:lnTo>
                  <a:pt x="978966" y="34886"/>
                </a:lnTo>
                <a:lnTo>
                  <a:pt x="954405" y="0"/>
                </a:lnTo>
                <a:lnTo>
                  <a:pt x="44196" y="0"/>
                </a:lnTo>
                <a:lnTo>
                  <a:pt x="19646" y="34886"/>
                </a:lnTo>
                <a:lnTo>
                  <a:pt x="4914" y="77914"/>
                </a:lnTo>
                <a:lnTo>
                  <a:pt x="0" y="125006"/>
                </a:lnTo>
                <a:lnTo>
                  <a:pt x="4914" y="172097"/>
                </a:lnTo>
                <a:lnTo>
                  <a:pt x="19646" y="215125"/>
                </a:lnTo>
                <a:lnTo>
                  <a:pt x="44196" y="250012"/>
                </a:lnTo>
                <a:lnTo>
                  <a:pt x="954405" y="250012"/>
                </a:lnTo>
                <a:lnTo>
                  <a:pt x="974775" y="221081"/>
                </a:lnTo>
                <a:lnTo>
                  <a:pt x="988618" y="255333"/>
                </a:lnTo>
                <a:lnTo>
                  <a:pt x="1013663" y="289242"/>
                </a:lnTo>
                <a:lnTo>
                  <a:pt x="1318425" y="250012"/>
                </a:lnTo>
                <a:lnTo>
                  <a:pt x="1342974" y="215125"/>
                </a:lnTo>
                <a:lnTo>
                  <a:pt x="1357706" y="172097"/>
                </a:lnTo>
                <a:lnTo>
                  <a:pt x="1362621" y="12500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83" name="object 6"/>
          <p:cNvGrpSpPr/>
          <p:nvPr/>
        </p:nvGrpSpPr>
        <p:grpSpPr>
          <a:xfrm>
            <a:off x="2115623" y="4274730"/>
            <a:ext cx="2317115" cy="289560"/>
            <a:chOff x="2115623" y="4274730"/>
            <a:chExt cx="2317115" cy="289560"/>
          </a:xfrm>
        </p:grpSpPr>
        <p:sp>
          <p:nvSpPr>
            <p:cNvPr id="1048783" name="object 7"/>
            <p:cNvSpPr/>
            <p:nvPr/>
          </p:nvSpPr>
          <p:spPr>
            <a:xfrm>
              <a:off x="3982398" y="4274730"/>
              <a:ext cx="450850" cy="289560"/>
            </a:xfrm>
            <a:custGeom>
              <a:avLst/>
              <a:ahLst/>
              <a:rect l="l" t="t" r="r" b="b"/>
              <a:pathLst>
                <a:path w="450850" h="289560">
                  <a:moveTo>
                    <a:pt x="400159" y="-3"/>
                  </a:moveTo>
                  <a:lnTo>
                    <a:pt x="50086" y="-3"/>
                  </a:lnTo>
                  <a:lnTo>
                    <a:pt x="25043" y="33906"/>
                  </a:lnTo>
                  <a:lnTo>
                    <a:pt x="8347" y="75226"/>
                  </a:lnTo>
                  <a:lnTo>
                    <a:pt x="0" y="120991"/>
                  </a:lnTo>
                  <a:lnTo>
                    <a:pt x="0" y="168239"/>
                  </a:lnTo>
                  <a:lnTo>
                    <a:pt x="8347" y="214004"/>
                  </a:lnTo>
                  <a:lnTo>
                    <a:pt x="25043" y="255323"/>
                  </a:lnTo>
                  <a:lnTo>
                    <a:pt x="50086" y="289233"/>
                  </a:lnTo>
                  <a:lnTo>
                    <a:pt x="400159" y="289233"/>
                  </a:lnTo>
                  <a:lnTo>
                    <a:pt x="425202" y="255323"/>
                  </a:lnTo>
                  <a:lnTo>
                    <a:pt x="441897" y="214004"/>
                  </a:lnTo>
                  <a:lnTo>
                    <a:pt x="450245" y="168239"/>
                  </a:lnTo>
                  <a:lnTo>
                    <a:pt x="450245" y="120991"/>
                  </a:lnTo>
                  <a:lnTo>
                    <a:pt x="441897" y="75226"/>
                  </a:lnTo>
                  <a:lnTo>
                    <a:pt x="425202" y="33906"/>
                  </a:lnTo>
                  <a:lnTo>
                    <a:pt x="400159" y="-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4" name="object 8"/>
            <p:cNvSpPr/>
            <p:nvPr/>
          </p:nvSpPr>
          <p:spPr>
            <a:xfrm>
              <a:off x="2410911" y="4274730"/>
              <a:ext cx="1606550" cy="250190"/>
            </a:xfrm>
            <a:custGeom>
              <a:avLst/>
              <a:ahLst/>
              <a:rect l="l" t="t" r="r" b="b"/>
              <a:pathLst>
                <a:path w="1606550" h="250189">
                  <a:moveTo>
                    <a:pt x="1562196" y="-3"/>
                  </a:moveTo>
                  <a:lnTo>
                    <a:pt x="44196" y="-3"/>
                  </a:lnTo>
                  <a:lnTo>
                    <a:pt x="19643" y="34885"/>
                  </a:lnTo>
                  <a:lnTo>
                    <a:pt x="4910" y="77911"/>
                  </a:lnTo>
                  <a:lnTo>
                    <a:pt x="0" y="125005"/>
                  </a:lnTo>
                  <a:lnTo>
                    <a:pt x="4910" y="172099"/>
                  </a:lnTo>
                  <a:lnTo>
                    <a:pt x="19643" y="215124"/>
                  </a:lnTo>
                  <a:lnTo>
                    <a:pt x="44196" y="250014"/>
                  </a:lnTo>
                  <a:lnTo>
                    <a:pt x="1562196" y="250014"/>
                  </a:lnTo>
                  <a:lnTo>
                    <a:pt x="1586750" y="215124"/>
                  </a:lnTo>
                  <a:lnTo>
                    <a:pt x="1601482" y="172099"/>
                  </a:lnTo>
                  <a:lnTo>
                    <a:pt x="1606393" y="125005"/>
                  </a:lnTo>
                  <a:lnTo>
                    <a:pt x="1601482" y="77911"/>
                  </a:lnTo>
                  <a:lnTo>
                    <a:pt x="1586750" y="34885"/>
                  </a:lnTo>
                  <a:lnTo>
                    <a:pt x="1562196" y="-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5" name="object 9"/>
            <p:cNvSpPr/>
            <p:nvPr/>
          </p:nvSpPr>
          <p:spPr>
            <a:xfrm>
              <a:off x="2115623" y="4274730"/>
              <a:ext cx="331470" cy="289560"/>
            </a:xfrm>
            <a:custGeom>
              <a:avLst/>
              <a:ahLst/>
              <a:rect l="l" t="t" r="r" b="b"/>
              <a:pathLst>
                <a:path w="331469" h="289560">
                  <a:moveTo>
                    <a:pt x="280848" y="-3"/>
                  </a:moveTo>
                  <a:lnTo>
                    <a:pt x="44196" y="-3"/>
                  </a:lnTo>
                  <a:lnTo>
                    <a:pt x="19643" y="34885"/>
                  </a:lnTo>
                  <a:lnTo>
                    <a:pt x="4910" y="77911"/>
                  </a:lnTo>
                  <a:lnTo>
                    <a:pt x="0" y="125005"/>
                  </a:lnTo>
                  <a:lnTo>
                    <a:pt x="4910" y="172099"/>
                  </a:lnTo>
                  <a:lnTo>
                    <a:pt x="19643" y="215124"/>
                  </a:lnTo>
                  <a:lnTo>
                    <a:pt x="44196" y="250014"/>
                  </a:lnTo>
                  <a:lnTo>
                    <a:pt x="280848" y="289233"/>
                  </a:lnTo>
                  <a:lnTo>
                    <a:pt x="305891" y="255323"/>
                  </a:lnTo>
                  <a:lnTo>
                    <a:pt x="322586" y="214004"/>
                  </a:lnTo>
                  <a:lnTo>
                    <a:pt x="330934" y="168239"/>
                  </a:lnTo>
                  <a:lnTo>
                    <a:pt x="330934" y="120991"/>
                  </a:lnTo>
                  <a:lnTo>
                    <a:pt x="322586" y="75226"/>
                  </a:lnTo>
                  <a:lnTo>
                    <a:pt x="305891" y="33906"/>
                  </a:lnTo>
                  <a:lnTo>
                    <a:pt x="280848" y="-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86" name="object 10"/>
          <p:cNvSpPr/>
          <p:nvPr/>
        </p:nvSpPr>
        <p:spPr>
          <a:xfrm>
            <a:off x="5098079" y="3470071"/>
            <a:ext cx="2314575" cy="250190"/>
          </a:xfrm>
          <a:custGeom>
            <a:avLst/>
            <a:ahLst/>
            <a:rect l="l" t="t" r="r" b="b"/>
            <a:pathLst>
              <a:path w="2314575" h="250189">
                <a:moveTo>
                  <a:pt x="2270114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5"/>
                </a:lnTo>
                <a:lnTo>
                  <a:pt x="2270114" y="250015"/>
                </a:lnTo>
                <a:lnTo>
                  <a:pt x="2294667" y="215126"/>
                </a:lnTo>
                <a:lnTo>
                  <a:pt x="2309400" y="172102"/>
                </a:lnTo>
                <a:lnTo>
                  <a:pt x="2314310" y="125010"/>
                </a:lnTo>
                <a:lnTo>
                  <a:pt x="2309400" y="77918"/>
                </a:lnTo>
                <a:lnTo>
                  <a:pt x="2294667" y="34894"/>
                </a:lnTo>
                <a:lnTo>
                  <a:pt x="227011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7" name="object 11"/>
          <p:cNvSpPr/>
          <p:nvPr/>
        </p:nvSpPr>
        <p:spPr>
          <a:xfrm>
            <a:off x="969284" y="2665413"/>
            <a:ext cx="2847975" cy="250190"/>
          </a:xfrm>
          <a:custGeom>
            <a:avLst/>
            <a:ahLst/>
            <a:rect l="l" t="t" r="r" b="b"/>
            <a:pathLst>
              <a:path w="2847975" h="250189">
                <a:moveTo>
                  <a:pt x="2803514" y="6"/>
                </a:moveTo>
                <a:lnTo>
                  <a:pt x="44196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6" y="250013"/>
                </a:lnTo>
                <a:lnTo>
                  <a:pt x="2803514" y="250013"/>
                </a:lnTo>
                <a:lnTo>
                  <a:pt x="2828068" y="215125"/>
                </a:lnTo>
                <a:lnTo>
                  <a:pt x="2842800" y="172101"/>
                </a:lnTo>
                <a:lnTo>
                  <a:pt x="2847711" y="125009"/>
                </a:lnTo>
                <a:lnTo>
                  <a:pt x="2842800" y="77917"/>
                </a:lnTo>
                <a:lnTo>
                  <a:pt x="2828068" y="34893"/>
                </a:lnTo>
                <a:lnTo>
                  <a:pt x="280351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8" name="object 1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89" name="object 1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90" name="object 14"/>
          <p:cNvSpPr txBox="1"/>
          <p:nvPr/>
        </p:nvSpPr>
        <p:spPr>
          <a:xfrm>
            <a:off x="554750" y="1693273"/>
            <a:ext cx="8786495" cy="40487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58470" marR="812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divider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inductances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components</a:t>
            </a:r>
            <a:r>
              <a:rPr dirty="0" sz="1750">
                <a:latin typeface="Microsoft Sans Serif"/>
                <a:cs typeface="Microsoft Sans Serif"/>
              </a:rPr>
              <a:t> and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high-voltage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leads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well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 ground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e.g.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torus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divider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top.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58470" marR="113664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case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capacitive </a:t>
            </a:r>
            <a:r>
              <a:rPr dirty="0" sz="1750" spc="10">
                <a:latin typeface="Microsoft Sans Serif"/>
                <a:cs typeface="Microsoft Sans Serif"/>
              </a:rPr>
              <a:t>AC </a:t>
            </a:r>
            <a:r>
              <a:rPr dirty="0" sz="1750">
                <a:latin typeface="Microsoft Sans Serif"/>
                <a:cs typeface="Microsoft Sans Serif"/>
              </a:rPr>
              <a:t>voltage dividers,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distributed </a:t>
            </a:r>
            <a:r>
              <a:rPr dirty="0" sz="1750" spc="5">
                <a:latin typeface="Microsoft Sans Serif"/>
                <a:cs typeface="Microsoft Sans Serif"/>
              </a:rPr>
              <a:t>stray </a:t>
            </a:r>
            <a:r>
              <a:rPr dirty="0" sz="1750">
                <a:latin typeface="Microsoft Sans Serif"/>
                <a:cs typeface="Microsoft Sans Serif"/>
              </a:rPr>
              <a:t>capacitances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i="1" spc="5">
                <a:latin typeface="Arial"/>
                <a:cs typeface="Arial"/>
              </a:rPr>
              <a:t>′ 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must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>
                <a:latin typeface="Microsoft Sans Serif"/>
                <a:cs typeface="Microsoft Sans Serif"/>
              </a:rPr>
              <a:t>taken into </a:t>
            </a:r>
            <a:r>
              <a:rPr dirty="0" sz="1750" spc="5">
                <a:latin typeface="Microsoft Sans Serif"/>
                <a:cs typeface="Microsoft Sans Serif"/>
              </a:rPr>
              <a:t>account because </a:t>
            </a:r>
            <a:r>
              <a:rPr dirty="0" sz="1750">
                <a:latin typeface="Microsoft Sans Serif"/>
                <a:cs typeface="Microsoft Sans Serif"/>
              </a:rPr>
              <a:t>they </a:t>
            </a:r>
            <a:r>
              <a:rPr dirty="0" sz="1750" spc="-5">
                <a:latin typeface="Microsoft Sans Serif"/>
                <a:cs typeface="Microsoft Sans Serif"/>
              </a:rPr>
              <a:t>affect </a:t>
            </a:r>
            <a:r>
              <a:rPr dirty="0" sz="1750">
                <a:latin typeface="Microsoft Sans Serif"/>
                <a:cs typeface="Microsoft Sans Serif"/>
              </a:rPr>
              <a:t>the division ratio and the </a:t>
            </a:r>
            <a:r>
              <a:rPr dirty="0" sz="1750" spc="5">
                <a:latin typeface="Microsoft Sans Serif"/>
                <a:cs typeface="Microsoft Sans Serif"/>
              </a:rPr>
              <a:t>frequency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behavior.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58470" marR="28829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current </a:t>
            </a:r>
            <a:r>
              <a:rPr dirty="0" sz="1750" i="1" spc="5">
                <a:latin typeface="Arial"/>
                <a:cs typeface="Arial"/>
              </a:rPr>
              <a:t>i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i="1" spc="5">
                <a:latin typeface="Arial"/>
                <a:cs typeface="Arial"/>
              </a:rPr>
              <a:t>′ </a:t>
            </a:r>
            <a:r>
              <a:rPr dirty="0" sz="1750">
                <a:latin typeface="Microsoft Sans Serif"/>
                <a:cs typeface="Microsoft Sans Serif"/>
              </a:rPr>
              <a:t>flowing </a:t>
            </a:r>
            <a:r>
              <a:rPr dirty="0" sz="1750" spc="5">
                <a:latin typeface="Microsoft Sans Serif"/>
                <a:cs typeface="Microsoft Sans Serif"/>
              </a:rPr>
              <a:t>through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i="1" spc="5">
                <a:latin typeface="Arial"/>
                <a:cs typeface="Arial"/>
              </a:rPr>
              <a:t>′</a:t>
            </a:r>
            <a:r>
              <a:rPr dirty="0" sz="1750" spc="5">
                <a:latin typeface="Microsoft Sans Serif"/>
                <a:cs typeface="Microsoft Sans Serif"/>
              </a:rPr>
              <a:t>, in </a:t>
            </a:r>
            <a:r>
              <a:rPr dirty="0" sz="1750">
                <a:latin typeface="Microsoft Sans Serif"/>
                <a:cs typeface="Microsoft Sans Serif"/>
              </a:rPr>
              <a:t>particular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higher </a:t>
            </a:r>
            <a:r>
              <a:rPr dirty="0" sz="1750" spc="5">
                <a:latin typeface="Microsoft Sans Serif"/>
                <a:cs typeface="Microsoft Sans Serif"/>
              </a:rPr>
              <a:t>frequency components,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does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reach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225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thus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measurement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result.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58470" marR="42037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Therefore, the stray current leads to a </a:t>
            </a:r>
            <a:r>
              <a:rPr dirty="0" sz="1750">
                <a:latin typeface="Microsoft Sans Serif"/>
                <a:cs typeface="Microsoft Sans Serif"/>
              </a:rPr>
              <a:t>division ratio </a:t>
            </a:r>
            <a:r>
              <a:rPr dirty="0" sz="1750" spc="-5">
                <a:latin typeface="Microsoft Sans Serif"/>
                <a:cs typeface="Microsoft Sans Serif"/>
              </a:rPr>
              <a:t>different </a:t>
            </a:r>
            <a:r>
              <a:rPr dirty="0" sz="1750" spc="5">
                <a:latin typeface="Microsoft Sans Serif"/>
                <a:cs typeface="Microsoft Sans Serif"/>
              </a:rPr>
              <a:t>from the </a:t>
            </a:r>
            <a:r>
              <a:rPr dirty="0" sz="1750">
                <a:latin typeface="Microsoft Sans Serif"/>
                <a:cs typeface="Microsoft Sans Serif"/>
              </a:rPr>
              <a:t>theoretical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value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baseline="-21739" dirty="0" sz="1725" i="1" spc="247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+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)/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baseline="-21739" dirty="0" sz="1725" i="1" spc="209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simple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connection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91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5</a:t>
            </a:r>
          </a:p>
        </p:txBody>
      </p:sp>
      <p:sp>
        <p:nvSpPr>
          <p:cNvPr id="1048792" name="object 1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39674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Capacitive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94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95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39674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Capacitive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87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98804" y="1732910"/>
            <a:ext cx="4652221" cy="4559586"/>
          </a:xfrm>
          <a:prstGeom prst="rect"/>
        </p:spPr>
      </p:pic>
      <p:sp>
        <p:nvSpPr>
          <p:cNvPr id="1048796" name="object 6"/>
          <p:cNvSpPr txBox="1"/>
          <p:nvPr/>
        </p:nvSpPr>
        <p:spPr>
          <a:xfrm>
            <a:off x="5093188" y="3896394"/>
            <a:ext cx="4720590" cy="56261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 marR="30480">
              <a:lnSpc>
                <a:spcPct val="100600"/>
              </a:lnSpc>
              <a:spcBef>
                <a:spcPts val="100"/>
              </a:spcBef>
            </a:pPr>
            <a:r>
              <a:rPr dirty="0" sz="1750">
                <a:latin typeface="Microsoft Sans Serif"/>
                <a:cs typeface="Microsoft Sans Serif"/>
              </a:rPr>
              <a:t>Capacitive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-5">
                <a:latin typeface="Microsoft Sans Serif"/>
                <a:cs typeface="Microsoft Sans Serif"/>
              </a:rPr>
              <a:t>divider </a:t>
            </a:r>
            <a:r>
              <a:rPr dirty="0" sz="1750">
                <a:latin typeface="Microsoft Sans Serif"/>
                <a:cs typeface="Microsoft Sans Serif"/>
              </a:rPr>
              <a:t>with distributed </a:t>
            </a:r>
            <a:r>
              <a:rPr dirty="0" sz="1750" spc="5">
                <a:latin typeface="Microsoft Sans Serif"/>
                <a:cs typeface="Microsoft Sans Serif"/>
              </a:rPr>
              <a:t>stray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i="1" spc="5">
                <a:latin typeface="Arial"/>
                <a:cs typeface="Arial"/>
              </a:rPr>
              <a:t>′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97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object 2"/>
          <p:cNvSpPr/>
          <p:nvPr/>
        </p:nvSpPr>
        <p:spPr>
          <a:xfrm>
            <a:off x="3193857" y="2665413"/>
            <a:ext cx="1283335" cy="250190"/>
          </a:xfrm>
          <a:custGeom>
            <a:avLst/>
            <a:ahLst/>
            <a:rect l="l" t="t" r="r" b="b"/>
            <a:pathLst>
              <a:path w="1283335" h="250189">
                <a:moveTo>
                  <a:pt x="1238915" y="6"/>
                </a:moveTo>
                <a:lnTo>
                  <a:pt x="44196" y="6"/>
                </a:lnTo>
                <a:lnTo>
                  <a:pt x="19642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2" y="215125"/>
                </a:lnTo>
                <a:lnTo>
                  <a:pt x="44196" y="250013"/>
                </a:lnTo>
                <a:lnTo>
                  <a:pt x="1238915" y="250013"/>
                </a:lnTo>
                <a:lnTo>
                  <a:pt x="1263469" y="215125"/>
                </a:lnTo>
                <a:lnTo>
                  <a:pt x="1278201" y="172101"/>
                </a:lnTo>
                <a:lnTo>
                  <a:pt x="1283112" y="125009"/>
                </a:lnTo>
                <a:lnTo>
                  <a:pt x="1278201" y="77917"/>
                </a:lnTo>
                <a:lnTo>
                  <a:pt x="1263469" y="34893"/>
                </a:lnTo>
                <a:lnTo>
                  <a:pt x="123891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99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00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01" name="object 5"/>
          <p:cNvSpPr txBox="1"/>
          <p:nvPr/>
        </p:nvSpPr>
        <p:spPr>
          <a:xfrm>
            <a:off x="580150" y="1693273"/>
            <a:ext cx="8877300" cy="163512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330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-5">
                <a:latin typeface="Microsoft Sans Serif"/>
                <a:cs typeface="Microsoft Sans Serif"/>
              </a:rPr>
              <a:t>All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i="1" spc="5">
                <a:latin typeface="Arial"/>
                <a:cs typeface="Arial"/>
              </a:rPr>
              <a:t>′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assumed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approximately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equal.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 marR="558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usual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vertical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arrangement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divider,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</a:t>
            </a:r>
            <a:r>
              <a:rPr dirty="0" sz="1750">
                <a:latin typeface="Microsoft Sans Serif"/>
                <a:cs typeface="Microsoft Sans Serif"/>
              </a:rPr>
              <a:t> 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range </a:t>
            </a:r>
            <a:r>
              <a:rPr dirty="0" sz="1750" spc="95">
                <a:latin typeface="Microsoft Sans Serif"/>
                <a:cs typeface="Microsoft Sans Serif"/>
              </a:rPr>
              <a:t>15–20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pF/m,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depending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diameter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divider.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Accordingly,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two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equivalent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diagrams </a:t>
            </a:r>
            <a:r>
              <a:rPr dirty="0" sz="1750" spc="10">
                <a:latin typeface="Microsoft Sans Serif"/>
                <a:cs typeface="Microsoft Sans Serif"/>
              </a:rPr>
              <a:t>are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proposed: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02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39674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Capacitive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8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05839" y="3317747"/>
            <a:ext cx="4384430" cy="3103949"/>
          </a:xfrm>
          <a:prstGeom prst="rect"/>
        </p:spPr>
      </p:pic>
      <p:sp>
        <p:nvSpPr>
          <p:cNvPr id="1048803" name="object 8"/>
          <p:cNvSpPr txBox="1"/>
          <p:nvPr/>
        </p:nvSpPr>
        <p:spPr>
          <a:xfrm>
            <a:off x="5788131" y="4732995"/>
            <a:ext cx="4185920" cy="16357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8100" marR="314325">
              <a:lnSpc>
                <a:spcPct val="100600"/>
              </a:lnSpc>
              <a:spcBef>
                <a:spcPts val="100"/>
              </a:spcBef>
            </a:pPr>
            <a:r>
              <a:rPr dirty="0" sz="1750">
                <a:latin typeface="Microsoft Sans Serif"/>
                <a:cs typeface="Microsoft Sans Serif"/>
              </a:rPr>
              <a:t>Simple equivalent circuit </a:t>
            </a:r>
            <a:r>
              <a:rPr dirty="0" sz="1750" spc="5">
                <a:latin typeface="Microsoft Sans Serif"/>
                <a:cs typeface="Microsoft Sans Serif"/>
              </a:rPr>
              <a:t>diagrams of 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>
                <a:latin typeface="Microsoft Sans Serif"/>
                <a:cs typeface="Microsoft Sans Serif"/>
              </a:rPr>
              <a:t>divider </a:t>
            </a:r>
            <a:r>
              <a:rPr dirty="0" sz="1750" spc="5">
                <a:latin typeface="Microsoft Sans Serif"/>
                <a:cs typeface="Microsoft Sans Serif"/>
              </a:rPr>
              <a:t>taking </a:t>
            </a:r>
            <a:r>
              <a:rPr dirty="0" sz="1750">
                <a:latin typeface="Microsoft Sans Serif"/>
                <a:cs typeface="Microsoft Sans Serif"/>
              </a:rPr>
              <a:t>into </a:t>
            </a:r>
            <a:r>
              <a:rPr dirty="0" sz="1750" spc="5">
                <a:latin typeface="Microsoft Sans Serif"/>
                <a:cs typeface="Microsoft Sans Serif"/>
              </a:rPr>
              <a:t> account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79095" marL="416559">
              <a:lnSpc>
                <a:spcPct val="100000"/>
              </a:lnSpc>
              <a:spcBef>
                <a:spcPts val="10"/>
              </a:spcBef>
              <a:buAutoNum type="alphaLcPeriod"/>
              <a:tabLst>
                <a:tab algn="l" pos="416559"/>
                <a:tab algn="l" pos="417195"/>
              </a:tabLst>
            </a:pPr>
            <a:r>
              <a:rPr dirty="0" sz="1750" spc="-5">
                <a:latin typeface="Microsoft Sans Serif"/>
                <a:cs typeface="Microsoft Sans Serif"/>
              </a:rPr>
              <a:t>Parallel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2/3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dirty="0" sz="1750" spc="5">
                <a:latin typeface="Microsoft Sans Serif"/>
                <a:cs typeface="Microsoft Sans Serif"/>
              </a:rPr>
              <a:t>,</a:t>
            </a:r>
            <a:endParaRPr sz="1750">
              <a:latin typeface="Microsoft Sans Serif"/>
              <a:cs typeface="Microsoft Sans Serif"/>
            </a:endParaRPr>
          </a:p>
          <a:p>
            <a:pPr indent="-379095" marL="416559">
              <a:lnSpc>
                <a:spcPct val="100000"/>
              </a:lnSpc>
              <a:spcBef>
                <a:spcPts val="15"/>
              </a:spcBef>
              <a:buAutoNum type="alphaLcPeriod"/>
              <a:tabLst>
                <a:tab algn="l" pos="416559"/>
                <a:tab algn="l" pos="417195"/>
              </a:tabLst>
            </a:pPr>
            <a:r>
              <a:rPr dirty="0" sz="1750" spc="5">
                <a:latin typeface="Microsoft Sans Serif"/>
                <a:cs typeface="Microsoft Sans Serif"/>
              </a:rPr>
              <a:t>Reduced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high-voltage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endParaRPr baseline="-21739" sz="1725">
              <a:latin typeface="Microsoft Sans Serif"/>
              <a:cs typeface="Microsoft Sans Serif"/>
            </a:endParaRPr>
          </a:p>
          <a:p>
            <a:pPr marL="415925">
              <a:lnSpc>
                <a:spcPct val="100000"/>
              </a:lnSpc>
              <a:spcBef>
                <a:spcPts val="10"/>
              </a:spcBef>
            </a:pPr>
            <a:r>
              <a:rPr dirty="0" sz="1750" spc="515">
                <a:latin typeface="Microsoft Sans Serif"/>
                <a:cs typeface="Microsoft Sans Serif"/>
              </a:rPr>
              <a:t>–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1/6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endParaRPr baseline="-21739" sz="1725">
              <a:latin typeface="Arial"/>
              <a:cs typeface="Arial"/>
            </a:endParaRPr>
          </a:p>
        </p:txBody>
      </p:sp>
      <p:sp>
        <p:nvSpPr>
          <p:cNvPr id="104880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object 2"/>
          <p:cNvSpPr/>
          <p:nvPr/>
        </p:nvSpPr>
        <p:spPr>
          <a:xfrm>
            <a:off x="4188528" y="5079390"/>
            <a:ext cx="1633220" cy="250190"/>
          </a:xfrm>
          <a:custGeom>
            <a:avLst/>
            <a:ahLst/>
            <a:rect l="l" t="t" r="r" b="b"/>
            <a:pathLst>
              <a:path w="1633220" h="250189">
                <a:moveTo>
                  <a:pt x="1588408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1588408" y="250013"/>
                </a:lnTo>
                <a:lnTo>
                  <a:pt x="1612962" y="215126"/>
                </a:lnTo>
                <a:lnTo>
                  <a:pt x="1627694" y="172102"/>
                </a:lnTo>
                <a:lnTo>
                  <a:pt x="1632604" y="125010"/>
                </a:lnTo>
                <a:lnTo>
                  <a:pt x="1627694" y="77918"/>
                </a:lnTo>
                <a:lnTo>
                  <a:pt x="1612962" y="34894"/>
                </a:lnTo>
                <a:lnTo>
                  <a:pt x="1588408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87" name="object 3"/>
          <p:cNvGrpSpPr/>
          <p:nvPr/>
        </p:nvGrpSpPr>
        <p:grpSpPr>
          <a:xfrm>
            <a:off x="4921964" y="2665422"/>
            <a:ext cx="941705" cy="289560"/>
            <a:chOff x="4921964" y="2665422"/>
            <a:chExt cx="941705" cy="289560"/>
          </a:xfrm>
        </p:grpSpPr>
        <p:sp>
          <p:nvSpPr>
            <p:cNvPr id="1048806" name="object 4"/>
            <p:cNvSpPr/>
            <p:nvPr/>
          </p:nvSpPr>
          <p:spPr>
            <a:xfrm>
              <a:off x="5538205" y="2665422"/>
              <a:ext cx="325120" cy="250190"/>
            </a:xfrm>
            <a:custGeom>
              <a:avLst/>
              <a:ahLst/>
              <a:rect l="l" t="t" r="r" b="b"/>
              <a:pathLst>
                <a:path w="325120" h="250189">
                  <a:moveTo>
                    <a:pt x="280767" y="0"/>
                  </a:moveTo>
                  <a:lnTo>
                    <a:pt x="44196" y="0"/>
                  </a:lnTo>
                  <a:lnTo>
                    <a:pt x="19642" y="34887"/>
                  </a:lnTo>
                  <a:lnTo>
                    <a:pt x="4910" y="77910"/>
                  </a:lnTo>
                  <a:lnTo>
                    <a:pt x="0" y="125002"/>
                  </a:lnTo>
                  <a:lnTo>
                    <a:pt x="4910" y="172094"/>
                  </a:lnTo>
                  <a:lnTo>
                    <a:pt x="19642" y="215118"/>
                  </a:lnTo>
                  <a:lnTo>
                    <a:pt x="44196" y="250006"/>
                  </a:lnTo>
                  <a:lnTo>
                    <a:pt x="280767" y="250006"/>
                  </a:lnTo>
                  <a:lnTo>
                    <a:pt x="305320" y="215118"/>
                  </a:lnTo>
                  <a:lnTo>
                    <a:pt x="320053" y="172094"/>
                  </a:lnTo>
                  <a:lnTo>
                    <a:pt x="324963" y="125002"/>
                  </a:lnTo>
                  <a:lnTo>
                    <a:pt x="320053" y="77910"/>
                  </a:lnTo>
                  <a:lnTo>
                    <a:pt x="305320" y="34887"/>
                  </a:lnTo>
                  <a:lnTo>
                    <a:pt x="280767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07" name="object 5"/>
            <p:cNvSpPr/>
            <p:nvPr/>
          </p:nvSpPr>
          <p:spPr>
            <a:xfrm>
              <a:off x="5102031" y="2665422"/>
              <a:ext cx="470534" cy="289560"/>
            </a:xfrm>
            <a:custGeom>
              <a:avLst/>
              <a:ahLst/>
              <a:rect l="l" t="t" r="r" b="b"/>
              <a:pathLst>
                <a:path w="470535" h="289560">
                  <a:moveTo>
                    <a:pt x="420223" y="0"/>
                  </a:moveTo>
                  <a:lnTo>
                    <a:pt x="50068" y="0"/>
                  </a:lnTo>
                  <a:lnTo>
                    <a:pt x="25034" y="33897"/>
                  </a:lnTo>
                  <a:lnTo>
                    <a:pt x="8344" y="75201"/>
                  </a:lnTo>
                  <a:lnTo>
                    <a:pt x="0" y="120949"/>
                  </a:lnTo>
                  <a:lnTo>
                    <a:pt x="0" y="168179"/>
                  </a:lnTo>
                  <a:lnTo>
                    <a:pt x="8344" y="213927"/>
                  </a:lnTo>
                  <a:lnTo>
                    <a:pt x="25034" y="255231"/>
                  </a:lnTo>
                  <a:lnTo>
                    <a:pt x="50068" y="289128"/>
                  </a:lnTo>
                  <a:lnTo>
                    <a:pt x="420223" y="289128"/>
                  </a:lnTo>
                  <a:lnTo>
                    <a:pt x="445258" y="255231"/>
                  </a:lnTo>
                  <a:lnTo>
                    <a:pt x="461948" y="213927"/>
                  </a:lnTo>
                  <a:lnTo>
                    <a:pt x="470293" y="168179"/>
                  </a:lnTo>
                  <a:lnTo>
                    <a:pt x="470293" y="120949"/>
                  </a:lnTo>
                  <a:lnTo>
                    <a:pt x="461948" y="75201"/>
                  </a:lnTo>
                  <a:lnTo>
                    <a:pt x="445258" y="33897"/>
                  </a:lnTo>
                  <a:lnTo>
                    <a:pt x="420223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08" name="object 6"/>
            <p:cNvSpPr/>
            <p:nvPr/>
          </p:nvSpPr>
          <p:spPr>
            <a:xfrm>
              <a:off x="4921964" y="2665422"/>
              <a:ext cx="273685" cy="250190"/>
            </a:xfrm>
            <a:custGeom>
              <a:avLst/>
              <a:ahLst/>
              <a:rect l="l" t="t" r="r" b="b"/>
              <a:pathLst>
                <a:path w="273685" h="250189">
                  <a:moveTo>
                    <a:pt x="229463" y="0"/>
                  </a:moveTo>
                  <a:lnTo>
                    <a:pt x="44195" y="0"/>
                  </a:lnTo>
                  <a:lnTo>
                    <a:pt x="19642" y="34887"/>
                  </a:lnTo>
                  <a:lnTo>
                    <a:pt x="4910" y="77910"/>
                  </a:lnTo>
                  <a:lnTo>
                    <a:pt x="0" y="125002"/>
                  </a:lnTo>
                  <a:lnTo>
                    <a:pt x="4910" y="172094"/>
                  </a:lnTo>
                  <a:lnTo>
                    <a:pt x="19642" y="215118"/>
                  </a:lnTo>
                  <a:lnTo>
                    <a:pt x="44195" y="250006"/>
                  </a:lnTo>
                  <a:lnTo>
                    <a:pt x="229463" y="250006"/>
                  </a:lnTo>
                  <a:lnTo>
                    <a:pt x="254017" y="215118"/>
                  </a:lnTo>
                  <a:lnTo>
                    <a:pt x="268749" y="172094"/>
                  </a:lnTo>
                  <a:lnTo>
                    <a:pt x="273660" y="125002"/>
                  </a:lnTo>
                  <a:lnTo>
                    <a:pt x="268749" y="77910"/>
                  </a:lnTo>
                  <a:lnTo>
                    <a:pt x="254017" y="34887"/>
                  </a:lnTo>
                  <a:lnTo>
                    <a:pt x="229463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09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10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11" name="object 9"/>
          <p:cNvSpPr txBox="1"/>
          <p:nvPr/>
        </p:nvSpPr>
        <p:spPr>
          <a:xfrm>
            <a:off x="581682" y="1693273"/>
            <a:ext cx="8880475" cy="163512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431165" marR="68580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Figure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2/3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parallel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half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high-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capacitance.</a:t>
            </a:r>
            <a:endParaRPr sz="1750">
              <a:latin typeface="Microsoft Sans Serif"/>
              <a:cs typeface="Microsoft Sans Serif"/>
            </a:endParaRPr>
          </a:p>
          <a:p>
            <a:pPr indent="-381000" marL="431165" marR="558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Figure</a:t>
            </a:r>
            <a:r>
              <a:rPr dirty="0" sz="1750" spc="5">
                <a:latin typeface="Microsoft Sans Serif"/>
                <a:cs typeface="Microsoft Sans Serif"/>
              </a:rPr>
              <a:t> b,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factor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1/6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baseline="-21739" dirty="0" sz="1725" i="1" spc="24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effective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eff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high-voltage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branch</a:t>
            </a:r>
            <a:r>
              <a:rPr dirty="0" sz="1750">
                <a:latin typeface="Microsoft Sans Serif"/>
                <a:cs typeface="Microsoft Sans Serif"/>
              </a:rPr>
              <a:t> is: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12" name="object 10"/>
          <p:cNvSpPr txBox="1"/>
          <p:nvPr/>
        </p:nvSpPr>
        <p:spPr>
          <a:xfrm>
            <a:off x="581682" y="4107251"/>
            <a:ext cx="8637905" cy="163512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431165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>
                <a:latin typeface="Microsoft Sans Serif"/>
                <a:cs typeface="Microsoft Sans Serif"/>
              </a:rPr>
              <a:t>Both diagrams </a:t>
            </a:r>
            <a:r>
              <a:rPr dirty="0" sz="1750" spc="5">
                <a:latin typeface="Microsoft Sans Serif"/>
                <a:cs typeface="Microsoft Sans Serif"/>
              </a:rPr>
              <a:t>show that </a:t>
            </a:r>
            <a:r>
              <a:rPr dirty="0" sz="1750">
                <a:latin typeface="Microsoft Sans Serif"/>
                <a:cs typeface="Microsoft Sans Serif"/>
              </a:rPr>
              <a:t>the effective high-voltage capacitance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2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reduced by 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ground</a:t>
            </a:r>
            <a:r>
              <a:rPr dirty="0" sz="1750">
                <a:latin typeface="Microsoft Sans Serif"/>
                <a:cs typeface="Microsoft Sans Serif"/>
              </a:rPr>
              <a:t> capacitance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C</a:t>
            </a:r>
            <a:r>
              <a:rPr baseline="-21739" dirty="0" sz="1725" i="1">
                <a:latin typeface="Arial"/>
                <a:cs typeface="Arial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1000" marL="431165" marR="66929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 spc="5">
                <a:latin typeface="Microsoft Sans Serif"/>
                <a:cs typeface="Microsoft Sans Serif"/>
              </a:rPr>
              <a:t>In other words, the </a:t>
            </a:r>
            <a:r>
              <a:rPr dirty="0" sz="1750">
                <a:latin typeface="Microsoft Sans Serif"/>
                <a:cs typeface="Microsoft Sans Serif"/>
              </a:rPr>
              <a:t>division ratio </a:t>
            </a:r>
            <a:r>
              <a:rPr dirty="0" sz="1750" spc="5">
                <a:latin typeface="Microsoft Sans Serif"/>
                <a:cs typeface="Microsoft Sans Serif"/>
              </a:rPr>
              <a:t>becomes </a:t>
            </a:r>
            <a:r>
              <a:rPr dirty="0" sz="1750">
                <a:latin typeface="Microsoft Sans Serif"/>
                <a:cs typeface="Microsoft Sans Serif"/>
              </a:rPr>
              <a:t>larger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the output voltage </a:t>
            </a:r>
            <a:r>
              <a:rPr dirty="0" sz="1750" i="1" spc="10">
                <a:latin typeface="Arial"/>
                <a:cs typeface="Arial"/>
              </a:rPr>
              <a:t>u</a:t>
            </a:r>
            <a:r>
              <a:rPr baseline="-21739" dirty="0" sz="1725" i="1" spc="15">
                <a:latin typeface="Arial"/>
                <a:cs typeface="Arial"/>
              </a:rPr>
              <a:t>2</a:t>
            </a:r>
            <a:r>
              <a:rPr baseline="-21739" dirty="0" sz="1725" i="1" spc="22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-4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13" name="object 11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439674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Capacitive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grpSp>
        <p:nvGrpSpPr>
          <p:cNvPr id="88" name="object 12"/>
          <p:cNvGrpSpPr/>
          <p:nvPr/>
        </p:nvGrpSpPr>
        <p:grpSpPr>
          <a:xfrm>
            <a:off x="3570986" y="3190026"/>
            <a:ext cx="2160905" cy="1038225"/>
            <a:chOff x="3570986" y="3190026"/>
            <a:chExt cx="2160905" cy="1038225"/>
          </a:xfrm>
        </p:grpSpPr>
        <p:pic>
          <p:nvPicPr>
            <p:cNvPr id="2097189" name="object 1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682953" y="3431792"/>
              <a:ext cx="1762298" cy="611379"/>
            </a:xfrm>
            <a:prstGeom prst="rect"/>
          </p:spPr>
        </p:pic>
        <p:sp>
          <p:nvSpPr>
            <p:cNvPr id="1048814" name="object 14"/>
            <p:cNvSpPr/>
            <p:nvPr/>
          </p:nvSpPr>
          <p:spPr>
            <a:xfrm>
              <a:off x="3659886" y="3278926"/>
              <a:ext cx="1983105" cy="860425"/>
            </a:xfrm>
            <a:custGeom>
              <a:avLst/>
              <a:ahLst/>
              <a:rect l="l" t="t" r="r" b="b"/>
              <a:pathLst>
                <a:path w="1983104" h="860425">
                  <a:moveTo>
                    <a:pt x="0" y="458555"/>
                  </a:moveTo>
                  <a:lnTo>
                    <a:pt x="0" y="458555"/>
                  </a:lnTo>
                  <a:lnTo>
                    <a:pt x="737150" y="458555"/>
                  </a:lnTo>
                  <a:lnTo>
                    <a:pt x="776792" y="460486"/>
                  </a:lnTo>
                  <a:lnTo>
                    <a:pt x="827472" y="463703"/>
                  </a:lnTo>
                  <a:lnTo>
                    <a:pt x="878254" y="464347"/>
                  </a:lnTo>
                  <a:lnTo>
                    <a:pt x="918205" y="458555"/>
                  </a:lnTo>
                  <a:lnTo>
                    <a:pt x="969773" y="444740"/>
                  </a:lnTo>
                  <a:lnTo>
                    <a:pt x="1020883" y="435842"/>
                  </a:lnTo>
                  <a:lnTo>
                    <a:pt x="1072384" y="428600"/>
                  </a:lnTo>
                  <a:lnTo>
                    <a:pt x="1125123" y="419758"/>
                  </a:lnTo>
                  <a:lnTo>
                    <a:pt x="1147235" y="419170"/>
                  </a:lnTo>
                  <a:lnTo>
                    <a:pt x="1171510" y="422215"/>
                  </a:lnTo>
                  <a:lnTo>
                    <a:pt x="1195224" y="424031"/>
                  </a:lnTo>
                  <a:lnTo>
                    <a:pt x="1215651" y="419758"/>
                  </a:lnTo>
                  <a:lnTo>
                    <a:pt x="1235485" y="413439"/>
                  </a:lnTo>
                  <a:lnTo>
                    <a:pt x="1253410" y="412628"/>
                  </a:lnTo>
                  <a:lnTo>
                    <a:pt x="1293246" y="406826"/>
                  </a:lnTo>
                  <a:lnTo>
                    <a:pt x="1312061" y="386666"/>
                  </a:lnTo>
                  <a:lnTo>
                    <a:pt x="1319111" y="380961"/>
                  </a:lnTo>
                  <a:lnTo>
                    <a:pt x="1343588" y="375816"/>
                  </a:lnTo>
                  <a:lnTo>
                    <a:pt x="1375790" y="376388"/>
                  </a:lnTo>
                  <a:lnTo>
                    <a:pt x="1408750" y="379246"/>
                  </a:lnTo>
                  <a:lnTo>
                    <a:pt x="1435502" y="380961"/>
                  </a:lnTo>
                  <a:lnTo>
                    <a:pt x="1481818" y="379616"/>
                  </a:lnTo>
                  <a:lnTo>
                    <a:pt x="1528122" y="376409"/>
                  </a:lnTo>
                  <a:lnTo>
                    <a:pt x="1574547" y="372581"/>
                  </a:lnTo>
                  <a:lnTo>
                    <a:pt x="1621225" y="369374"/>
                  </a:lnTo>
                  <a:lnTo>
                    <a:pt x="1668287" y="368029"/>
                  </a:lnTo>
                  <a:lnTo>
                    <a:pt x="1682888" y="367102"/>
                  </a:lnTo>
                  <a:lnTo>
                    <a:pt x="1707639" y="365558"/>
                  </a:lnTo>
                  <a:lnTo>
                    <a:pt x="1732113" y="365250"/>
                  </a:lnTo>
                  <a:lnTo>
                    <a:pt x="1745882" y="368029"/>
                  </a:lnTo>
                  <a:lnTo>
                    <a:pt x="1748008" y="377127"/>
                  </a:lnTo>
                  <a:lnTo>
                    <a:pt x="1747771" y="392823"/>
                  </a:lnTo>
                  <a:lnTo>
                    <a:pt x="1746590" y="409055"/>
                  </a:lnTo>
                  <a:lnTo>
                    <a:pt x="1745882" y="419758"/>
                  </a:lnTo>
                  <a:lnTo>
                    <a:pt x="1741520" y="461048"/>
                  </a:lnTo>
                  <a:lnTo>
                    <a:pt x="1729940" y="489930"/>
                  </a:lnTo>
                  <a:lnTo>
                    <a:pt x="1713398" y="516056"/>
                  </a:lnTo>
                  <a:lnTo>
                    <a:pt x="1694152" y="549082"/>
                  </a:lnTo>
                  <a:lnTo>
                    <a:pt x="1693034" y="560554"/>
                  </a:lnTo>
                  <a:lnTo>
                    <a:pt x="1695209" y="575909"/>
                  </a:lnTo>
                  <a:lnTo>
                    <a:pt x="1696855" y="590782"/>
                  </a:lnTo>
                  <a:lnTo>
                    <a:pt x="1657020" y="615887"/>
                  </a:lnTo>
                  <a:lnTo>
                    <a:pt x="1616557" y="626677"/>
                  </a:lnTo>
                  <a:lnTo>
                    <a:pt x="1596008" y="634314"/>
                  </a:lnTo>
                  <a:lnTo>
                    <a:pt x="1537835" y="657930"/>
                  </a:lnTo>
                  <a:lnTo>
                    <a:pt x="1473572" y="672773"/>
                  </a:lnTo>
                  <a:lnTo>
                    <a:pt x="1427725" y="679408"/>
                  </a:lnTo>
                  <a:lnTo>
                    <a:pt x="1378358" y="683745"/>
                  </a:lnTo>
                  <a:lnTo>
                    <a:pt x="1328274" y="684149"/>
                  </a:lnTo>
                  <a:lnTo>
                    <a:pt x="1280279" y="678986"/>
                  </a:lnTo>
                  <a:lnTo>
                    <a:pt x="1237174" y="666621"/>
                  </a:lnTo>
                  <a:lnTo>
                    <a:pt x="1201764" y="645418"/>
                  </a:lnTo>
                  <a:lnTo>
                    <a:pt x="1176853" y="613745"/>
                  </a:lnTo>
                  <a:lnTo>
                    <a:pt x="1170802" y="568544"/>
                  </a:lnTo>
                  <a:lnTo>
                    <a:pt x="1189117" y="522422"/>
                  </a:lnTo>
                  <a:lnTo>
                    <a:pt x="1220803" y="478209"/>
                  </a:lnTo>
                  <a:lnTo>
                    <a:pt x="1254867" y="438733"/>
                  </a:lnTo>
                  <a:lnTo>
                    <a:pt x="1280313" y="406826"/>
                  </a:lnTo>
                  <a:lnTo>
                    <a:pt x="1301495" y="370417"/>
                  </a:lnTo>
                  <a:lnTo>
                    <a:pt x="1323730" y="327717"/>
                  </a:lnTo>
                  <a:lnTo>
                    <a:pt x="1347324" y="281653"/>
                  </a:lnTo>
                  <a:lnTo>
                    <a:pt x="1372579" y="235154"/>
                  </a:lnTo>
                  <a:lnTo>
                    <a:pt x="1399802" y="191145"/>
                  </a:lnTo>
                  <a:lnTo>
                    <a:pt x="1429297" y="152556"/>
                  </a:lnTo>
                  <a:lnTo>
                    <a:pt x="1461367" y="122312"/>
                  </a:lnTo>
                  <a:lnTo>
                    <a:pt x="1499458" y="97098"/>
                  </a:lnTo>
                  <a:lnTo>
                    <a:pt x="1541624" y="74576"/>
                  </a:lnTo>
                  <a:lnTo>
                    <a:pt x="1586315" y="54471"/>
                  </a:lnTo>
                  <a:lnTo>
                    <a:pt x="1631978" y="36510"/>
                  </a:lnTo>
                  <a:lnTo>
                    <a:pt x="1677063" y="20418"/>
                  </a:lnTo>
                  <a:lnTo>
                    <a:pt x="1720017" y="5921"/>
                  </a:lnTo>
                  <a:lnTo>
                    <a:pt x="1758993" y="2"/>
                  </a:lnTo>
                  <a:lnTo>
                    <a:pt x="1788495" y="9502"/>
                  </a:lnTo>
                  <a:lnTo>
                    <a:pt x="1836408" y="57650"/>
                  </a:lnTo>
                  <a:lnTo>
                    <a:pt x="1868274" y="96770"/>
                  </a:lnTo>
                  <a:lnTo>
                    <a:pt x="1898928" y="136766"/>
                  </a:lnTo>
                  <a:lnTo>
                    <a:pt x="1927874" y="177892"/>
                  </a:lnTo>
                  <a:lnTo>
                    <a:pt x="1954618" y="220408"/>
                  </a:lnTo>
                  <a:lnTo>
                    <a:pt x="1978666" y="264570"/>
                  </a:lnTo>
                  <a:lnTo>
                    <a:pt x="1983067" y="286729"/>
                  </a:lnTo>
                  <a:lnTo>
                    <a:pt x="1982578" y="316636"/>
                  </a:lnTo>
                  <a:lnTo>
                    <a:pt x="1980133" y="346375"/>
                  </a:lnTo>
                  <a:lnTo>
                    <a:pt x="1978666" y="368029"/>
                  </a:lnTo>
                  <a:lnTo>
                    <a:pt x="1974253" y="413610"/>
                  </a:lnTo>
                  <a:lnTo>
                    <a:pt x="1962371" y="460672"/>
                  </a:lnTo>
                  <a:lnTo>
                    <a:pt x="1945059" y="508447"/>
                  </a:lnTo>
                  <a:lnTo>
                    <a:pt x="1924356" y="556168"/>
                  </a:lnTo>
                  <a:lnTo>
                    <a:pt x="1902298" y="603069"/>
                  </a:lnTo>
                  <a:lnTo>
                    <a:pt x="1880925" y="648381"/>
                  </a:lnTo>
                  <a:lnTo>
                    <a:pt x="1862275" y="691339"/>
                  </a:lnTo>
                  <a:lnTo>
                    <a:pt x="1854202" y="723360"/>
                  </a:lnTo>
                  <a:lnTo>
                    <a:pt x="1849858" y="752872"/>
                  </a:lnTo>
                  <a:lnTo>
                    <a:pt x="1838790" y="780716"/>
                  </a:lnTo>
                  <a:lnTo>
                    <a:pt x="1810544" y="807731"/>
                  </a:lnTo>
                  <a:lnTo>
                    <a:pt x="1773581" y="828046"/>
                  </a:lnTo>
                  <a:lnTo>
                    <a:pt x="1707413" y="842491"/>
                  </a:lnTo>
                  <a:lnTo>
                    <a:pt x="1668287" y="846528"/>
                  </a:lnTo>
                  <a:lnTo>
                    <a:pt x="1621374" y="852318"/>
                  </a:lnTo>
                  <a:lnTo>
                    <a:pt x="1572228" y="857366"/>
                  </a:lnTo>
                  <a:lnTo>
                    <a:pt x="1521965" y="860220"/>
                  </a:lnTo>
                  <a:lnTo>
                    <a:pt x="1471699" y="859428"/>
                  </a:lnTo>
                  <a:lnTo>
                    <a:pt x="1422547" y="853538"/>
                  </a:lnTo>
                  <a:lnTo>
                    <a:pt x="1375623" y="841101"/>
                  </a:lnTo>
                  <a:lnTo>
                    <a:pt x="1332043" y="820663"/>
                  </a:lnTo>
                  <a:lnTo>
                    <a:pt x="1294413" y="794021"/>
                  </a:lnTo>
                  <a:lnTo>
                    <a:pt x="1261646" y="762596"/>
                  </a:lnTo>
                  <a:lnTo>
                    <a:pt x="1233864" y="727099"/>
                  </a:lnTo>
                  <a:lnTo>
                    <a:pt x="1211191" y="688245"/>
                  </a:lnTo>
                  <a:lnTo>
                    <a:pt x="1193751" y="646747"/>
                  </a:lnTo>
                  <a:lnTo>
                    <a:pt x="1181668" y="603319"/>
                  </a:lnTo>
                  <a:lnTo>
                    <a:pt x="1175066" y="558674"/>
                  </a:lnTo>
                  <a:lnTo>
                    <a:pt x="1174067" y="513525"/>
                  </a:lnTo>
                  <a:lnTo>
                    <a:pt x="1178796" y="468586"/>
                  </a:lnTo>
                  <a:lnTo>
                    <a:pt x="1189376" y="424571"/>
                  </a:lnTo>
                  <a:lnTo>
                    <a:pt x="1205930" y="382192"/>
                  </a:lnTo>
                  <a:lnTo>
                    <a:pt x="1228584" y="342164"/>
                  </a:lnTo>
                  <a:lnTo>
                    <a:pt x="1259670" y="300194"/>
                  </a:lnTo>
                  <a:lnTo>
                    <a:pt x="1296931" y="257502"/>
                  </a:lnTo>
                  <a:lnTo>
                    <a:pt x="1338048" y="216396"/>
                  </a:lnTo>
                  <a:lnTo>
                    <a:pt x="1380700" y="179185"/>
                  </a:lnTo>
                  <a:lnTo>
                    <a:pt x="1422570" y="148177"/>
                  </a:lnTo>
                  <a:lnTo>
                    <a:pt x="1482888" y="124142"/>
                  </a:lnTo>
                  <a:lnTo>
                    <a:pt x="1523759" y="115891"/>
                  </a:lnTo>
                  <a:lnTo>
                    <a:pt x="1551895" y="122312"/>
                  </a:lnTo>
                  <a:lnTo>
                    <a:pt x="1585495" y="161375"/>
                  </a:lnTo>
                  <a:lnTo>
                    <a:pt x="1612404" y="205936"/>
                  </a:lnTo>
                  <a:lnTo>
                    <a:pt x="1628979" y="254243"/>
                  </a:lnTo>
                  <a:lnTo>
                    <a:pt x="1631578" y="304547"/>
                  </a:lnTo>
                  <a:lnTo>
                    <a:pt x="1616557" y="355096"/>
                  </a:lnTo>
                  <a:lnTo>
                    <a:pt x="1595546" y="394438"/>
                  </a:lnTo>
                  <a:lnTo>
                    <a:pt x="1574627" y="431806"/>
                  </a:lnTo>
                  <a:lnTo>
                    <a:pt x="1555275" y="469617"/>
                  </a:lnTo>
                  <a:lnTo>
                    <a:pt x="1538963" y="510285"/>
                  </a:lnTo>
                  <a:lnTo>
                    <a:pt x="1532071" y="525481"/>
                  </a:lnTo>
                  <a:lnTo>
                    <a:pt x="1523723" y="542473"/>
                  </a:lnTo>
                  <a:lnTo>
                    <a:pt x="1519761" y="556303"/>
                  </a:lnTo>
                  <a:lnTo>
                    <a:pt x="1526029" y="562014"/>
                  </a:lnTo>
                  <a:lnTo>
                    <a:pt x="1530071" y="557973"/>
                  </a:lnTo>
                  <a:lnTo>
                    <a:pt x="1538962" y="549082"/>
                  </a:lnTo>
                  <a:lnTo>
                    <a:pt x="1570872" y="524498"/>
                  </a:lnTo>
                  <a:lnTo>
                    <a:pt x="1631762" y="491313"/>
                  </a:lnTo>
                  <a:lnTo>
                    <a:pt x="1655355" y="484420"/>
                  </a:lnTo>
                  <a:lnTo>
                    <a:pt x="1656542" y="485743"/>
                  </a:lnTo>
                  <a:lnTo>
                    <a:pt x="1649136" y="489026"/>
                  </a:lnTo>
                  <a:lnTo>
                    <a:pt x="1638374" y="493239"/>
                  </a:lnTo>
                  <a:lnTo>
                    <a:pt x="1629490" y="497352"/>
                  </a:lnTo>
                  <a:lnTo>
                    <a:pt x="1619879" y="504076"/>
                  </a:lnTo>
                  <a:lnTo>
                    <a:pt x="1610623" y="511441"/>
                  </a:lnTo>
                  <a:lnTo>
                    <a:pt x="1601101" y="518227"/>
                  </a:lnTo>
                  <a:lnTo>
                    <a:pt x="1590693" y="523217"/>
                  </a:lnTo>
                  <a:lnTo>
                    <a:pt x="1558349" y="532933"/>
                  </a:lnTo>
                  <a:lnTo>
                    <a:pt x="1525689" y="541685"/>
                  </a:lnTo>
                  <a:lnTo>
                    <a:pt x="1493199" y="550902"/>
                  </a:lnTo>
                  <a:lnTo>
                    <a:pt x="1461367" y="562014"/>
                  </a:lnTo>
                  <a:lnTo>
                    <a:pt x="1426462" y="571879"/>
                  </a:lnTo>
                  <a:lnTo>
                    <a:pt x="1391294" y="575454"/>
                  </a:lnTo>
                  <a:lnTo>
                    <a:pt x="1355598" y="575542"/>
                  </a:lnTo>
                  <a:lnTo>
                    <a:pt x="1319111" y="574948"/>
                  </a:lnTo>
                  <a:lnTo>
                    <a:pt x="1311283" y="575429"/>
                  </a:lnTo>
                  <a:lnTo>
                    <a:pt x="1298999" y="576231"/>
                  </a:lnTo>
                  <a:lnTo>
                    <a:pt x="1287071" y="576392"/>
                  </a:lnTo>
                  <a:lnTo>
                    <a:pt x="1280313" y="574948"/>
                  </a:lnTo>
                  <a:lnTo>
                    <a:pt x="1273905" y="550972"/>
                  </a:lnTo>
                  <a:lnTo>
                    <a:pt x="1288604" y="525615"/>
                  </a:lnTo>
                  <a:lnTo>
                    <a:pt x="1312090" y="505526"/>
                  </a:lnTo>
                  <a:lnTo>
                    <a:pt x="1332043" y="497352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815" name="object 1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object 2"/>
          <p:cNvSpPr/>
          <p:nvPr/>
        </p:nvSpPr>
        <p:spPr>
          <a:xfrm>
            <a:off x="7621913" y="4274730"/>
            <a:ext cx="1226820" cy="250190"/>
          </a:xfrm>
          <a:custGeom>
            <a:avLst/>
            <a:ahLst/>
            <a:rect l="l" t="t" r="r" b="b"/>
            <a:pathLst>
              <a:path w="1226820" h="250189">
                <a:moveTo>
                  <a:pt x="1182466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4"/>
                </a:lnTo>
                <a:lnTo>
                  <a:pt x="1182466" y="250014"/>
                </a:lnTo>
                <a:lnTo>
                  <a:pt x="1207019" y="215126"/>
                </a:lnTo>
                <a:lnTo>
                  <a:pt x="1221751" y="172102"/>
                </a:lnTo>
                <a:lnTo>
                  <a:pt x="1226662" y="125010"/>
                </a:lnTo>
                <a:lnTo>
                  <a:pt x="1221751" y="77918"/>
                </a:lnTo>
                <a:lnTo>
                  <a:pt x="1207019" y="34894"/>
                </a:lnTo>
                <a:lnTo>
                  <a:pt x="118246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90" name="object 3"/>
          <p:cNvGrpSpPr/>
          <p:nvPr/>
        </p:nvGrpSpPr>
        <p:grpSpPr>
          <a:xfrm>
            <a:off x="3465758" y="4274730"/>
            <a:ext cx="1176020" cy="289560"/>
            <a:chOff x="3465758" y="4274730"/>
            <a:chExt cx="1176020" cy="289560"/>
          </a:xfrm>
        </p:grpSpPr>
        <p:sp>
          <p:nvSpPr>
            <p:cNvPr id="1048817" name="object 4"/>
            <p:cNvSpPr/>
            <p:nvPr/>
          </p:nvSpPr>
          <p:spPr>
            <a:xfrm>
              <a:off x="3715474" y="4274730"/>
              <a:ext cx="925830" cy="250190"/>
            </a:xfrm>
            <a:custGeom>
              <a:avLst/>
              <a:ahLst/>
              <a:rect l="l" t="t" r="r" b="b"/>
              <a:pathLst>
                <a:path w="925829" h="250189">
                  <a:moveTo>
                    <a:pt x="881472" y="-3"/>
                  </a:moveTo>
                  <a:lnTo>
                    <a:pt x="44194" y="-3"/>
                  </a:lnTo>
                  <a:lnTo>
                    <a:pt x="19640" y="34885"/>
                  </a:lnTo>
                  <a:lnTo>
                    <a:pt x="4908" y="77911"/>
                  </a:lnTo>
                  <a:lnTo>
                    <a:pt x="-1" y="125005"/>
                  </a:lnTo>
                  <a:lnTo>
                    <a:pt x="4908" y="172099"/>
                  </a:lnTo>
                  <a:lnTo>
                    <a:pt x="19640" y="215124"/>
                  </a:lnTo>
                  <a:lnTo>
                    <a:pt x="44194" y="250014"/>
                  </a:lnTo>
                  <a:lnTo>
                    <a:pt x="881472" y="250014"/>
                  </a:lnTo>
                  <a:lnTo>
                    <a:pt x="906026" y="215124"/>
                  </a:lnTo>
                  <a:lnTo>
                    <a:pt x="920757" y="172099"/>
                  </a:lnTo>
                  <a:lnTo>
                    <a:pt x="925668" y="125005"/>
                  </a:lnTo>
                  <a:lnTo>
                    <a:pt x="920757" y="77911"/>
                  </a:lnTo>
                  <a:lnTo>
                    <a:pt x="906026" y="34885"/>
                  </a:lnTo>
                  <a:lnTo>
                    <a:pt x="881472" y="-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18" name="object 5"/>
            <p:cNvSpPr/>
            <p:nvPr/>
          </p:nvSpPr>
          <p:spPr>
            <a:xfrm>
              <a:off x="3465758" y="4274730"/>
              <a:ext cx="308610" cy="289560"/>
            </a:xfrm>
            <a:custGeom>
              <a:avLst/>
              <a:ahLst/>
              <a:rect l="l" t="t" r="r" b="b"/>
              <a:pathLst>
                <a:path w="308610" h="289560">
                  <a:moveTo>
                    <a:pt x="258133" y="-3"/>
                  </a:moveTo>
                  <a:lnTo>
                    <a:pt x="50086" y="-3"/>
                  </a:lnTo>
                  <a:lnTo>
                    <a:pt x="25043" y="33906"/>
                  </a:lnTo>
                  <a:lnTo>
                    <a:pt x="8347" y="75226"/>
                  </a:lnTo>
                  <a:lnTo>
                    <a:pt x="0" y="120991"/>
                  </a:lnTo>
                  <a:lnTo>
                    <a:pt x="0" y="168239"/>
                  </a:lnTo>
                  <a:lnTo>
                    <a:pt x="8347" y="214004"/>
                  </a:lnTo>
                  <a:lnTo>
                    <a:pt x="25043" y="255323"/>
                  </a:lnTo>
                  <a:lnTo>
                    <a:pt x="50086" y="289233"/>
                  </a:lnTo>
                  <a:lnTo>
                    <a:pt x="258133" y="289233"/>
                  </a:lnTo>
                  <a:lnTo>
                    <a:pt x="283176" y="255323"/>
                  </a:lnTo>
                  <a:lnTo>
                    <a:pt x="299871" y="214004"/>
                  </a:lnTo>
                  <a:lnTo>
                    <a:pt x="308218" y="168239"/>
                  </a:lnTo>
                  <a:lnTo>
                    <a:pt x="308218" y="120991"/>
                  </a:lnTo>
                  <a:lnTo>
                    <a:pt x="299871" y="75226"/>
                  </a:lnTo>
                  <a:lnTo>
                    <a:pt x="283176" y="33906"/>
                  </a:lnTo>
                  <a:lnTo>
                    <a:pt x="258133" y="-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19" name="object 6"/>
          <p:cNvSpPr/>
          <p:nvPr/>
        </p:nvSpPr>
        <p:spPr>
          <a:xfrm>
            <a:off x="6308006" y="3067743"/>
            <a:ext cx="632460" cy="289560"/>
          </a:xfrm>
          <a:custGeom>
            <a:avLst/>
            <a:ahLst/>
            <a:rect l="l" t="t" r="r" b="b"/>
            <a:pathLst>
              <a:path w="632459" h="289560">
                <a:moveTo>
                  <a:pt x="588032" y="-4"/>
                </a:moveTo>
                <a:lnTo>
                  <a:pt x="50071" y="-4"/>
                </a:lnTo>
                <a:lnTo>
                  <a:pt x="25035" y="33894"/>
                </a:lnTo>
                <a:lnTo>
                  <a:pt x="8345" y="75201"/>
                </a:lnTo>
                <a:lnTo>
                  <a:pt x="0" y="120952"/>
                </a:lnTo>
                <a:lnTo>
                  <a:pt x="0" y="168185"/>
                </a:lnTo>
                <a:lnTo>
                  <a:pt x="8345" y="213936"/>
                </a:lnTo>
                <a:lnTo>
                  <a:pt x="25035" y="255243"/>
                </a:lnTo>
                <a:lnTo>
                  <a:pt x="50071" y="289143"/>
                </a:lnTo>
                <a:lnTo>
                  <a:pt x="588032" y="250012"/>
                </a:lnTo>
                <a:lnTo>
                  <a:pt x="612586" y="215123"/>
                </a:lnTo>
                <a:lnTo>
                  <a:pt x="627318" y="172097"/>
                </a:lnTo>
                <a:lnTo>
                  <a:pt x="632229" y="125003"/>
                </a:lnTo>
                <a:lnTo>
                  <a:pt x="627318" y="77909"/>
                </a:lnTo>
                <a:lnTo>
                  <a:pt x="612586" y="34883"/>
                </a:lnTo>
                <a:lnTo>
                  <a:pt x="588032" y="-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0" name="object 7"/>
          <p:cNvSpPr/>
          <p:nvPr/>
        </p:nvSpPr>
        <p:spPr>
          <a:xfrm>
            <a:off x="5378113" y="2263077"/>
            <a:ext cx="1734185" cy="250190"/>
          </a:xfrm>
          <a:custGeom>
            <a:avLst/>
            <a:ahLst/>
            <a:rect l="l" t="t" r="r" b="b"/>
            <a:pathLst>
              <a:path w="1734184" h="250189">
                <a:moveTo>
                  <a:pt x="1689889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1689889" y="250019"/>
                </a:lnTo>
                <a:lnTo>
                  <a:pt x="1714443" y="215130"/>
                </a:lnTo>
                <a:lnTo>
                  <a:pt x="1729176" y="172103"/>
                </a:lnTo>
                <a:lnTo>
                  <a:pt x="1734086" y="125009"/>
                </a:lnTo>
                <a:lnTo>
                  <a:pt x="1729176" y="77915"/>
                </a:lnTo>
                <a:lnTo>
                  <a:pt x="1714443" y="34889"/>
                </a:lnTo>
                <a:lnTo>
                  <a:pt x="168988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1" name="object 8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22" name="object 9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23" name="object 10"/>
          <p:cNvSpPr txBox="1"/>
          <p:nvPr/>
        </p:nvSpPr>
        <p:spPr>
          <a:xfrm>
            <a:off x="567450" y="1693273"/>
            <a:ext cx="8837295" cy="28422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45770" marR="685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Furthermore,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equivalent circuit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diagrams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show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behavior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frequencies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up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kHz </a:t>
            </a:r>
            <a:r>
              <a:rPr dirty="0" sz="1750" spc="5">
                <a:latin typeface="Microsoft Sans Serif"/>
                <a:cs typeface="Microsoft Sans Serif"/>
              </a:rPr>
              <a:t>range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assumed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approximately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frequency-independent.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44704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Due to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stray </a:t>
            </a:r>
            <a:r>
              <a:rPr dirty="0" sz="1750">
                <a:latin typeface="Microsoft Sans Serif"/>
                <a:cs typeface="Microsoft Sans Serif"/>
              </a:rPr>
              <a:t>capacitances, </a:t>
            </a:r>
            <a:r>
              <a:rPr dirty="0" sz="1750" spc="5">
                <a:latin typeface="Microsoft Sans Serif"/>
                <a:cs typeface="Microsoft Sans Serif"/>
              </a:rPr>
              <a:t>the exact </a:t>
            </a:r>
            <a:r>
              <a:rPr dirty="0" sz="1750" spc="-5">
                <a:latin typeface="Microsoft Sans Serif"/>
                <a:cs typeface="Microsoft Sans Serif"/>
              </a:rPr>
              <a:t>division </a:t>
            </a:r>
            <a:r>
              <a:rPr dirty="0" sz="1750">
                <a:latin typeface="Microsoft Sans Serif"/>
                <a:cs typeface="Microsoft Sans Serif"/>
              </a:rPr>
              <a:t>ratio </a:t>
            </a:r>
            <a:r>
              <a:rPr dirty="0" sz="1750" i="1" spc="10">
                <a:latin typeface="Arial"/>
                <a:cs typeface="Arial"/>
              </a:rPr>
              <a:t>u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dirty="0" sz="1750" i="1" spc="10">
                <a:latin typeface="Arial"/>
                <a:cs typeface="Arial"/>
              </a:rPr>
              <a:t>/u</a:t>
            </a:r>
            <a:r>
              <a:rPr baseline="-21739" dirty="0" sz="1725" i="1" spc="15">
                <a:latin typeface="Arial"/>
                <a:cs typeface="Arial"/>
              </a:rPr>
              <a:t>2</a:t>
            </a:r>
            <a:r>
              <a:rPr baseline="-21739" dirty="0" sz="1725" i="1" spc="22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cannot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>
                <a:latin typeface="Microsoft Sans Serif"/>
                <a:cs typeface="Microsoft Sans Serif"/>
              </a:rPr>
              <a:t>calculated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baseline="-21739" dirty="0" sz="1725" i="1" spc="225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22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must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determined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measurements.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47180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division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ratio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predominantly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dimensioned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such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maximum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u</a:t>
            </a:r>
            <a:r>
              <a:rPr baseline="-21739" dirty="0" sz="1725" i="1" spc="15">
                <a:latin typeface="Arial"/>
                <a:cs typeface="Arial"/>
              </a:rPr>
              <a:t>2</a:t>
            </a:r>
            <a:r>
              <a:rPr baseline="-21739" dirty="0" sz="1725" i="1" spc="-60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(t)</a:t>
            </a:r>
            <a:r>
              <a:rPr dirty="0" sz="1750" i="1" spc="2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rated input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usually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15">
                <a:latin typeface="Microsoft Sans Serif"/>
                <a:cs typeface="Microsoft Sans Serif"/>
              </a:rPr>
              <a:t> kV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2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24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2</a:t>
            </a:r>
            <a:r>
              <a:rPr dirty="0"/>
              <a:t>9</a:t>
            </a:r>
          </a:p>
        </p:txBody>
      </p:sp>
      <p:sp>
        <p:nvSpPr>
          <p:cNvPr id="1048825" name="object 11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39674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Capacitive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/>
          <p:nvPr/>
        </p:nvSpPr>
        <p:spPr>
          <a:xfrm>
            <a:off x="4334155" y="2665413"/>
            <a:ext cx="2503805" cy="250190"/>
          </a:xfrm>
          <a:custGeom>
            <a:avLst/>
            <a:ahLst/>
            <a:rect l="l" t="t" r="r" b="b"/>
            <a:pathLst>
              <a:path w="2503804" h="250189">
                <a:moveTo>
                  <a:pt x="2459196" y="6"/>
                </a:moveTo>
                <a:lnTo>
                  <a:pt x="44195" y="6"/>
                </a:lnTo>
                <a:lnTo>
                  <a:pt x="19642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2" y="215125"/>
                </a:lnTo>
                <a:lnTo>
                  <a:pt x="44195" y="250013"/>
                </a:lnTo>
                <a:lnTo>
                  <a:pt x="2459196" y="250013"/>
                </a:lnTo>
                <a:lnTo>
                  <a:pt x="2483750" y="215125"/>
                </a:lnTo>
                <a:lnTo>
                  <a:pt x="2498483" y="172101"/>
                </a:lnTo>
                <a:lnTo>
                  <a:pt x="2503393" y="125009"/>
                </a:lnTo>
                <a:lnTo>
                  <a:pt x="2498483" y="77917"/>
                </a:lnTo>
                <a:lnTo>
                  <a:pt x="2483750" y="34893"/>
                </a:lnTo>
                <a:lnTo>
                  <a:pt x="245919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8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9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0" name="object 5"/>
          <p:cNvSpPr txBox="1"/>
          <p:nvPr/>
        </p:nvSpPr>
        <p:spPr>
          <a:xfrm>
            <a:off x="618250" y="1693273"/>
            <a:ext cx="8599805" cy="3060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32956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Different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types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generated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laboratory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determine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4229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</a:t>
            </a:r>
            <a:r>
              <a:rPr dirty="0" sz="1750" spc="5">
                <a:latin typeface="Microsoft Sans Serif"/>
                <a:cs typeface="Microsoft Sans Serif"/>
              </a:rPr>
              <a:t> have </a:t>
            </a:r>
            <a:r>
              <a:rPr dirty="0" sz="1750">
                <a:latin typeface="Microsoft Sans Serif"/>
                <a:cs typeface="Microsoft Sans Serif"/>
              </a:rPr>
              <a:t>large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respect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grounded </a:t>
            </a:r>
            <a:r>
              <a:rPr dirty="0" sz="1750" spc="5">
                <a:latin typeface="Microsoft Sans Serif"/>
                <a:cs typeface="Microsoft Sans Serif"/>
              </a:rPr>
              <a:t>structures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hence,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large</a:t>
            </a:r>
            <a:r>
              <a:rPr dirty="0" sz="1750">
                <a:latin typeface="Microsoft Sans Serif"/>
                <a:cs typeface="Microsoft Sans Serif"/>
              </a:rPr>
              <a:t> voltage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gradients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up.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intensity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ﬁelds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controlled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providing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proper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clearance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equipment</a:t>
            </a:r>
            <a:r>
              <a:rPr dirty="0" sz="1750">
                <a:latin typeface="Microsoft Sans Serif"/>
                <a:cs typeface="Microsoft Sans Serif"/>
              </a:rPr>
              <a:t> 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grounded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structures</a:t>
            </a:r>
            <a:r>
              <a:rPr dirty="0" sz="1750" spc="-5">
                <a:latin typeface="Microsoft Sans Serif"/>
                <a:cs typeface="Microsoft Sans Serif"/>
              </a:rPr>
              <a:t> 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avoid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ﬂashover.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0350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 person </a:t>
            </a:r>
            <a:r>
              <a:rPr dirty="0" sz="1750">
                <a:latin typeface="Microsoft Sans Serif"/>
                <a:cs typeface="Microsoft Sans Serif"/>
              </a:rPr>
              <a:t>handling </a:t>
            </a:r>
            <a:r>
              <a:rPr dirty="0" sz="1750" spc="5">
                <a:latin typeface="Microsoft Sans Serif"/>
                <a:cs typeface="Microsoft Sans Serif"/>
              </a:rPr>
              <a:t>these equipment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the measuring devices must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5">
                <a:latin typeface="Microsoft Sans Serif"/>
                <a:cs typeface="Microsoft Sans Serif"/>
              </a:rPr>
              <a:t>protected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against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over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01" name="object 7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02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8958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Measurement</a:t>
            </a:r>
            <a:r>
              <a:rPr dirty="0" sz="2650" spc="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27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28" name="object 4"/>
          <p:cNvSpPr txBox="1"/>
          <p:nvPr/>
        </p:nvSpPr>
        <p:spPr>
          <a:xfrm>
            <a:off x="618250" y="1693273"/>
            <a:ext cx="8752840" cy="3646804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marL="394970">
              <a:lnSpc>
                <a:spcPct val="100000"/>
              </a:lnSpc>
              <a:spcBef>
                <a:spcPts val="1165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Design</a:t>
            </a:r>
            <a:r>
              <a:rPr b="1" dirty="0" sz="1750" spc="-3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of capacitive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r>
              <a:rPr b="1" dirty="0" sz="175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divider</a:t>
            </a:r>
            <a:endParaRPr sz="1750">
              <a:latin typeface="Arial"/>
              <a:cs typeface="Arial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Select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required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arm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provide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peak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200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oscilloscope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arm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nF and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MV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peak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measured.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Neglect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surge</a:t>
            </a:r>
            <a:r>
              <a:rPr dirty="0" sz="1750">
                <a:latin typeface="Microsoft Sans Serif"/>
                <a:cs typeface="Microsoft Sans Serif"/>
              </a:rPr>
              <a:t> impedance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delay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cable.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indent="-382905" marL="394970" marR="11430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Design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up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100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5">
                <a:latin typeface="Microsoft Sans Serif"/>
                <a:cs typeface="Microsoft Sans Serif"/>
              </a:rPr>
              <a:t>kV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(RMS)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conventional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voltmeter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 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full-scale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deflection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200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maximum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RMS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29" name="object 6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830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39674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Capacitive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86754" y="5079390"/>
            <a:ext cx="166804" cy="250013"/>
          </a:xfrm>
          <a:prstGeom prst="rect"/>
        </p:spPr>
      </p:pic>
      <p:sp>
        <p:nvSpPr>
          <p:cNvPr id="1048831" name="object 3"/>
          <p:cNvSpPr/>
          <p:nvPr/>
        </p:nvSpPr>
        <p:spPr>
          <a:xfrm>
            <a:off x="969284" y="5079390"/>
            <a:ext cx="2279650" cy="250190"/>
          </a:xfrm>
          <a:custGeom>
            <a:avLst/>
            <a:ahLst/>
            <a:rect l="l" t="t" r="r" b="b"/>
            <a:pathLst>
              <a:path w="2279650" h="250189">
                <a:moveTo>
                  <a:pt x="2235164" y="0"/>
                </a:moveTo>
                <a:lnTo>
                  <a:pt x="44197" y="0"/>
                </a:lnTo>
                <a:lnTo>
                  <a:pt x="19643" y="34888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7" y="250013"/>
                </a:lnTo>
                <a:lnTo>
                  <a:pt x="2235164" y="250013"/>
                </a:lnTo>
                <a:lnTo>
                  <a:pt x="2259718" y="215125"/>
                </a:lnTo>
                <a:lnTo>
                  <a:pt x="2274450" y="172100"/>
                </a:lnTo>
                <a:lnTo>
                  <a:pt x="2279360" y="125007"/>
                </a:lnTo>
                <a:lnTo>
                  <a:pt x="2274450" y="77914"/>
                </a:lnTo>
                <a:lnTo>
                  <a:pt x="2259718" y="34888"/>
                </a:lnTo>
                <a:lnTo>
                  <a:pt x="223516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32" name="object 4"/>
          <p:cNvSpPr/>
          <p:nvPr/>
        </p:nvSpPr>
        <p:spPr>
          <a:xfrm>
            <a:off x="5872602" y="4677060"/>
            <a:ext cx="2101850" cy="250190"/>
          </a:xfrm>
          <a:custGeom>
            <a:avLst/>
            <a:ahLst/>
            <a:rect l="l" t="t" r="r" b="b"/>
            <a:pathLst>
              <a:path w="2101850" h="250189">
                <a:moveTo>
                  <a:pt x="2057516" y="0"/>
                </a:moveTo>
                <a:lnTo>
                  <a:pt x="44197" y="0"/>
                </a:lnTo>
                <a:lnTo>
                  <a:pt x="19643" y="34888"/>
                </a:lnTo>
                <a:lnTo>
                  <a:pt x="4911" y="77913"/>
                </a:lnTo>
                <a:lnTo>
                  <a:pt x="1" y="125007"/>
                </a:lnTo>
                <a:lnTo>
                  <a:pt x="4911" y="172100"/>
                </a:lnTo>
                <a:lnTo>
                  <a:pt x="19643" y="215125"/>
                </a:lnTo>
                <a:lnTo>
                  <a:pt x="44197" y="250013"/>
                </a:lnTo>
                <a:lnTo>
                  <a:pt x="2057516" y="250013"/>
                </a:lnTo>
                <a:lnTo>
                  <a:pt x="2082069" y="215125"/>
                </a:lnTo>
                <a:lnTo>
                  <a:pt x="2096801" y="172100"/>
                </a:lnTo>
                <a:lnTo>
                  <a:pt x="2101712" y="125007"/>
                </a:lnTo>
                <a:lnTo>
                  <a:pt x="2096801" y="77913"/>
                </a:lnTo>
                <a:lnTo>
                  <a:pt x="2082069" y="34888"/>
                </a:lnTo>
                <a:lnTo>
                  <a:pt x="205751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33" name="object 5"/>
          <p:cNvSpPr/>
          <p:nvPr/>
        </p:nvSpPr>
        <p:spPr>
          <a:xfrm>
            <a:off x="3393242" y="3872401"/>
            <a:ext cx="3444240" cy="250190"/>
          </a:xfrm>
          <a:custGeom>
            <a:avLst/>
            <a:ahLst/>
            <a:rect l="l" t="t" r="r" b="b"/>
            <a:pathLst>
              <a:path w="3444240" h="250189">
                <a:moveTo>
                  <a:pt x="3399431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5"/>
                </a:lnTo>
                <a:lnTo>
                  <a:pt x="44196" y="250014"/>
                </a:lnTo>
                <a:lnTo>
                  <a:pt x="3399431" y="250014"/>
                </a:lnTo>
                <a:lnTo>
                  <a:pt x="3423985" y="215125"/>
                </a:lnTo>
                <a:lnTo>
                  <a:pt x="3438718" y="172098"/>
                </a:lnTo>
                <a:lnTo>
                  <a:pt x="3443628" y="125004"/>
                </a:lnTo>
                <a:lnTo>
                  <a:pt x="3438718" y="77909"/>
                </a:lnTo>
                <a:lnTo>
                  <a:pt x="3423985" y="34883"/>
                </a:lnTo>
                <a:lnTo>
                  <a:pt x="3399431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34" name="object 6"/>
          <p:cNvSpPr/>
          <p:nvPr/>
        </p:nvSpPr>
        <p:spPr>
          <a:xfrm>
            <a:off x="4170618" y="1860760"/>
            <a:ext cx="4375150" cy="250190"/>
          </a:xfrm>
          <a:custGeom>
            <a:avLst/>
            <a:ahLst/>
            <a:rect l="l" t="t" r="r" b="b"/>
            <a:pathLst>
              <a:path w="4375150" h="250189">
                <a:moveTo>
                  <a:pt x="4330489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4330489" y="250006"/>
                </a:lnTo>
                <a:lnTo>
                  <a:pt x="4355043" y="215118"/>
                </a:lnTo>
                <a:lnTo>
                  <a:pt x="4369776" y="172094"/>
                </a:lnTo>
                <a:lnTo>
                  <a:pt x="4374686" y="125003"/>
                </a:lnTo>
                <a:lnTo>
                  <a:pt x="4369776" y="77911"/>
                </a:lnTo>
                <a:lnTo>
                  <a:pt x="4355043" y="34887"/>
                </a:lnTo>
                <a:lnTo>
                  <a:pt x="433048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35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36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37" name="object 9"/>
          <p:cNvSpPr txBox="1"/>
          <p:nvPr/>
        </p:nvSpPr>
        <p:spPr>
          <a:xfrm>
            <a:off x="554750" y="1693273"/>
            <a:ext cx="8847455" cy="44513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58470" marR="9271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damped </a:t>
            </a:r>
            <a:r>
              <a:rPr dirty="0" sz="1750">
                <a:latin typeface="Microsoft Sans Serif"/>
                <a:cs typeface="Microsoft Sans Serif"/>
              </a:rPr>
              <a:t>capacitive impulse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-15">
                <a:latin typeface="Microsoft Sans Serif"/>
                <a:cs typeface="Microsoft Sans Serif"/>
              </a:rPr>
              <a:t>divider, </a:t>
            </a:r>
            <a:r>
              <a:rPr dirty="0" sz="1750" spc="5">
                <a:latin typeface="Microsoft Sans Serif"/>
                <a:cs typeface="Microsoft Sans Serif"/>
              </a:rPr>
              <a:t>also </a:t>
            </a:r>
            <a:r>
              <a:rPr dirty="0" sz="1750">
                <a:latin typeface="Microsoft Sans Serif"/>
                <a:cs typeface="Microsoft Sans Serif"/>
              </a:rPr>
              <a:t>called universal </a:t>
            </a:r>
            <a:r>
              <a:rPr dirty="0" sz="1750" spc="-10">
                <a:latin typeface="Microsoft Sans Serif"/>
                <a:cs typeface="Microsoft Sans Serif"/>
              </a:rPr>
              <a:t>divider, </a:t>
            </a:r>
            <a:r>
              <a:rPr dirty="0" sz="1750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particularly </a:t>
            </a:r>
            <a:r>
              <a:rPr dirty="0" sz="1750" spc="-10">
                <a:latin typeface="Microsoft Sans Serif"/>
                <a:cs typeface="Microsoft Sans Serif"/>
              </a:rPr>
              <a:t>well </a:t>
            </a:r>
            <a:r>
              <a:rPr dirty="0" sz="1750" spc="5">
                <a:latin typeface="Microsoft Sans Serif"/>
                <a:cs typeface="Microsoft Sans Serif"/>
              </a:rPr>
              <a:t>suited for </a:t>
            </a:r>
            <a:r>
              <a:rPr dirty="0" sz="1750">
                <a:latin typeface="Microsoft Sans Serif"/>
                <a:cs typeface="Microsoft Sans Serif"/>
              </a:rPr>
              <a:t>measuring </a:t>
            </a:r>
            <a:r>
              <a:rPr dirty="0" sz="1750" spc="5">
                <a:latin typeface="Microsoft Sans Serif"/>
                <a:cs typeface="Microsoft Sans Serif"/>
              </a:rPr>
              <a:t>AC, </a:t>
            </a:r>
            <a:r>
              <a:rPr dirty="0" sz="1750">
                <a:latin typeface="Microsoft Sans Serif"/>
                <a:cs typeface="Microsoft Sans Serif"/>
              </a:rPr>
              <a:t>lightning impulse voltages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other fast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transient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up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UHV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range, usually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conjunction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digital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recorder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66103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damped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consists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large</a:t>
            </a:r>
            <a:r>
              <a:rPr dirty="0" sz="1750" spc="5">
                <a:latin typeface="Microsoft Sans Serif"/>
                <a:cs typeface="Microsoft Sans Serif"/>
              </a:rPr>
              <a:t> number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capacitors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high-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low-voltage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2343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Figure shows the </a:t>
            </a:r>
            <a:r>
              <a:rPr dirty="0" sz="1750">
                <a:latin typeface="Microsoft Sans Serif"/>
                <a:cs typeface="Microsoft Sans Serif"/>
              </a:rPr>
              <a:t>internal damping resistors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1 </a:t>
            </a:r>
            <a:r>
              <a:rPr dirty="0" sz="1750" spc="-254">
                <a:latin typeface="Microsoft Sans Serif"/>
                <a:cs typeface="Microsoft Sans Serif"/>
              </a:rPr>
              <a:t>′</a:t>
            </a:r>
            <a:r>
              <a:rPr dirty="0" sz="1750" spc="-2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series </a:t>
            </a:r>
            <a:r>
              <a:rPr dirty="0" sz="1750" spc="-5">
                <a:latin typeface="Microsoft Sans Serif"/>
                <a:cs typeface="Microsoft Sans Serif"/>
              </a:rPr>
              <a:t>with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capacitors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1 </a:t>
            </a:r>
            <a:r>
              <a:rPr dirty="0" sz="1750" spc="-254">
                <a:latin typeface="Microsoft Sans Serif"/>
                <a:cs typeface="Microsoft Sans Serif"/>
              </a:rPr>
              <a:t>′</a:t>
            </a:r>
            <a:r>
              <a:rPr dirty="0" sz="1750" spc="-2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high-voltage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-7">
                <a:latin typeface="Arial"/>
                <a:cs typeface="Arial"/>
              </a:rPr>
              <a:t> </a:t>
            </a:r>
            <a:r>
              <a:rPr dirty="0" sz="1750" spc="-254">
                <a:latin typeface="Microsoft Sans Serif"/>
                <a:cs typeface="Microsoft Sans Serif"/>
              </a:rPr>
              <a:t>′</a:t>
            </a:r>
            <a:r>
              <a:rPr dirty="0" sz="1750" spc="-1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-7">
                <a:latin typeface="Arial"/>
                <a:cs typeface="Arial"/>
              </a:rPr>
              <a:t> </a:t>
            </a:r>
            <a:r>
              <a:rPr dirty="0" sz="1750" spc="-254">
                <a:latin typeface="Microsoft Sans Serif"/>
                <a:cs typeface="Microsoft Sans Serif"/>
              </a:rPr>
              <a:t>′</a:t>
            </a:r>
            <a:r>
              <a:rPr dirty="0" sz="1750" spc="-1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low-voltage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812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Due 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distributed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damping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resistors,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oscillations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rapidly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changing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purely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traveling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waves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successfully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suppressed.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38" name="object 11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839" name="object 10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62483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Damped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Capacitive</a:t>
            </a:r>
            <a:r>
              <a:rPr dirty="0" sz="2650" spc="1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1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Divider</a:t>
            </a:r>
            <a:endParaRPr sz="26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object 2"/>
          <p:cNvSpPr/>
          <p:nvPr/>
        </p:nvSpPr>
        <p:spPr>
          <a:xfrm>
            <a:off x="3751686" y="2263077"/>
            <a:ext cx="3719195" cy="250190"/>
          </a:xfrm>
          <a:custGeom>
            <a:avLst/>
            <a:ahLst/>
            <a:rect l="l" t="t" r="r" b="b"/>
            <a:pathLst>
              <a:path w="3719195" h="250189">
                <a:moveTo>
                  <a:pt x="3674983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3674983" y="250019"/>
                </a:lnTo>
                <a:lnTo>
                  <a:pt x="3699537" y="215130"/>
                </a:lnTo>
                <a:lnTo>
                  <a:pt x="3714269" y="172103"/>
                </a:lnTo>
                <a:lnTo>
                  <a:pt x="3719180" y="125009"/>
                </a:lnTo>
                <a:lnTo>
                  <a:pt x="3714269" y="77915"/>
                </a:lnTo>
                <a:lnTo>
                  <a:pt x="3699537" y="34889"/>
                </a:lnTo>
                <a:lnTo>
                  <a:pt x="367498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41" name="object 3"/>
          <p:cNvSpPr/>
          <p:nvPr/>
        </p:nvSpPr>
        <p:spPr>
          <a:xfrm>
            <a:off x="6556496" y="1860760"/>
            <a:ext cx="2773045" cy="250190"/>
          </a:xfrm>
          <a:custGeom>
            <a:avLst/>
            <a:ahLst/>
            <a:rect l="l" t="t" r="r" b="b"/>
            <a:pathLst>
              <a:path w="2773045" h="250189">
                <a:moveTo>
                  <a:pt x="2728471" y="0"/>
                </a:moveTo>
                <a:lnTo>
                  <a:pt x="44195" y="0"/>
                </a:lnTo>
                <a:lnTo>
                  <a:pt x="19642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2" y="215118"/>
                </a:lnTo>
                <a:lnTo>
                  <a:pt x="44195" y="250006"/>
                </a:lnTo>
                <a:lnTo>
                  <a:pt x="2728471" y="250006"/>
                </a:lnTo>
                <a:lnTo>
                  <a:pt x="2753025" y="215118"/>
                </a:lnTo>
                <a:lnTo>
                  <a:pt x="2767757" y="172094"/>
                </a:lnTo>
                <a:lnTo>
                  <a:pt x="2772668" y="125003"/>
                </a:lnTo>
                <a:lnTo>
                  <a:pt x="2767757" y="77911"/>
                </a:lnTo>
                <a:lnTo>
                  <a:pt x="2753025" y="34887"/>
                </a:lnTo>
                <a:lnTo>
                  <a:pt x="272847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42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43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44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62483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Damped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Capacitive</a:t>
            </a:r>
            <a:r>
              <a:rPr dirty="0" sz="2650" spc="1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1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Divider</a:t>
            </a:r>
            <a:endParaRPr sz="2650"/>
          </a:p>
        </p:txBody>
      </p:sp>
      <p:pic>
        <p:nvPicPr>
          <p:cNvPr id="2097191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2258" y="2602074"/>
            <a:ext cx="5902210" cy="3763523"/>
          </a:xfrm>
          <a:prstGeom prst="rect"/>
        </p:spPr>
      </p:pic>
      <p:sp>
        <p:nvSpPr>
          <p:cNvPr id="1048845" name="object 8"/>
          <p:cNvSpPr txBox="1"/>
          <p:nvPr/>
        </p:nvSpPr>
        <p:spPr>
          <a:xfrm>
            <a:off x="605550" y="1693273"/>
            <a:ext cx="9086215" cy="310705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07670" marR="39814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07670"/>
                <a:tab algn="l" pos="4083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damped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works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signal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frequencies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frequencies.</a:t>
            </a:r>
            <a:endParaRPr sz="1750">
              <a:latin typeface="Microsoft Sans Serif"/>
              <a:cs typeface="Microsoft Sans Serif"/>
            </a:endParaRPr>
          </a:p>
          <a:p>
            <a:pPr marL="4345305" marR="530225">
              <a:lnSpc>
                <a:spcPct val="100600"/>
              </a:lnSpc>
              <a:spcBef>
                <a:spcPts val="1030"/>
              </a:spcBef>
            </a:pPr>
            <a:r>
              <a:rPr dirty="0" sz="1750" spc="5">
                <a:latin typeface="Microsoft Sans Serif"/>
                <a:cs typeface="Microsoft Sans Serif"/>
              </a:rPr>
              <a:t>Measuring </a:t>
            </a:r>
            <a:r>
              <a:rPr dirty="0" sz="1750">
                <a:latin typeface="Microsoft Sans Serif"/>
                <a:cs typeface="Microsoft Sans Serif"/>
              </a:rPr>
              <a:t>system with </a:t>
            </a:r>
            <a:r>
              <a:rPr dirty="0" sz="1750" spc="5">
                <a:latin typeface="Microsoft Sans Serif"/>
                <a:cs typeface="Microsoft Sans Serif"/>
              </a:rPr>
              <a:t>damped </a:t>
            </a:r>
            <a:r>
              <a:rPr dirty="0" sz="1750">
                <a:latin typeface="Microsoft Sans Serif"/>
                <a:cs typeface="Microsoft Sans Serif"/>
              </a:rPr>
              <a:t>capacitive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-5">
                <a:latin typeface="Microsoft Sans Serif"/>
                <a:cs typeface="Microsoft Sans Serif"/>
              </a:rPr>
              <a:t>digital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recorder.</a:t>
            </a:r>
            <a:endParaRPr sz="1750">
              <a:latin typeface="Microsoft Sans Serif"/>
              <a:cs typeface="Microsoft Sans Serif"/>
            </a:endParaRPr>
          </a:p>
          <a:p>
            <a:pPr indent="-379730" lvl="1" marL="47244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algn="l" pos="4724400"/>
                <a:tab algn="l" pos="4725035"/>
              </a:tabLst>
            </a:pPr>
            <a:r>
              <a:rPr dirty="0" sz="1750" spc="5">
                <a:latin typeface="Microsoft Sans Serif"/>
                <a:cs typeface="Microsoft Sans Serif"/>
              </a:rPr>
              <a:t>Damped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divider,</a:t>
            </a:r>
            <a:endParaRPr sz="1750">
              <a:latin typeface="Microsoft Sans Serif"/>
              <a:cs typeface="Microsoft Sans Serif"/>
            </a:endParaRPr>
          </a:p>
          <a:p>
            <a:pPr indent="-378460" lvl="1" marL="4723765" marR="182880">
              <a:lnSpc>
                <a:spcPct val="100600"/>
              </a:lnSpc>
              <a:buAutoNum type="arabicPeriod"/>
              <a:tabLst>
                <a:tab algn="l" pos="4724400"/>
                <a:tab algn="l" pos="4725035"/>
              </a:tabLst>
            </a:pPr>
            <a:r>
              <a:rPr dirty="0" sz="1750">
                <a:latin typeface="Microsoft Sans Serif"/>
                <a:cs typeface="Microsoft Sans Serif"/>
              </a:rPr>
              <a:t>Coaxial </a:t>
            </a:r>
            <a:r>
              <a:rPr dirty="0" sz="1750" spc="5">
                <a:latin typeface="Microsoft Sans Serif"/>
                <a:cs typeface="Microsoft Sans Serif"/>
              </a:rPr>
              <a:t>cable </a:t>
            </a:r>
            <a:r>
              <a:rPr dirty="0" sz="1750" spc="-5">
                <a:latin typeface="Microsoft Sans Serif"/>
                <a:cs typeface="Microsoft Sans Serif"/>
              </a:rPr>
              <a:t>with </a:t>
            </a:r>
            <a:r>
              <a:rPr dirty="0" sz="1750" spc="5">
                <a:latin typeface="Microsoft Sans Serif"/>
                <a:cs typeface="Microsoft Sans Serif"/>
              </a:rPr>
              <a:t>wave </a:t>
            </a:r>
            <a:r>
              <a:rPr dirty="0" sz="1750">
                <a:latin typeface="Microsoft Sans Serif"/>
                <a:cs typeface="Microsoft Sans Serif"/>
              </a:rPr>
              <a:t>impedance </a:t>
            </a:r>
            <a:r>
              <a:rPr dirty="0" sz="1750" spc="5">
                <a:latin typeface="Microsoft Sans Serif"/>
                <a:cs typeface="Microsoft Sans Serif"/>
              </a:rPr>
              <a:t>Z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cable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k</a:t>
            </a:r>
            <a:r>
              <a:rPr dirty="0" sz="1750" spc="5">
                <a:latin typeface="Microsoft Sans Serif"/>
                <a:cs typeface="Microsoft Sans Serif"/>
              </a:rPr>
              <a:t>,</a:t>
            </a:r>
            <a:endParaRPr sz="1750">
              <a:latin typeface="Microsoft Sans Serif"/>
              <a:cs typeface="Microsoft Sans Serif"/>
            </a:endParaRPr>
          </a:p>
          <a:p>
            <a:pPr indent="-379730" lvl="1" marL="47244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algn="l" pos="4724400"/>
                <a:tab algn="l" pos="4725035"/>
              </a:tabLst>
            </a:pPr>
            <a:r>
              <a:rPr dirty="0" sz="1750">
                <a:latin typeface="Microsoft Sans Serif"/>
                <a:cs typeface="Microsoft Sans Serif"/>
              </a:rPr>
              <a:t>Digital</a:t>
            </a:r>
            <a:r>
              <a:rPr dirty="0" sz="1750" spc="-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recorder,</a:t>
            </a:r>
            <a:endParaRPr sz="1750">
              <a:latin typeface="Microsoft Sans Serif"/>
              <a:cs typeface="Microsoft Sans Serif"/>
            </a:endParaRPr>
          </a:p>
          <a:p>
            <a:pPr indent="-378460" lvl="1" marL="4723765" marR="286385">
              <a:lnSpc>
                <a:spcPct val="100600"/>
              </a:lnSpc>
              <a:buAutoNum type="arabicPeriod"/>
              <a:tabLst>
                <a:tab algn="l" pos="4724400"/>
                <a:tab algn="l" pos="4725035"/>
              </a:tabLst>
            </a:pPr>
            <a:r>
              <a:rPr dirty="0" sz="1750" spc="5">
                <a:latin typeface="Microsoft Sans Serif"/>
                <a:cs typeface="Microsoft Sans Serif"/>
              </a:rPr>
              <a:t>Burch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termination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3</a:t>
            </a:r>
            <a:r>
              <a:rPr dirty="0" sz="1750" spc="5">
                <a:latin typeface="Microsoft Sans Serif"/>
                <a:cs typeface="Microsoft Sans Serif"/>
              </a:rPr>
              <a:t>R</a:t>
            </a:r>
            <a:r>
              <a:rPr baseline="-21739" dirty="0" sz="1725" spc="7">
                <a:latin typeface="Microsoft Sans Serif"/>
                <a:cs typeface="Microsoft Sans Serif"/>
              </a:rPr>
              <a:t>3</a:t>
            </a:r>
            <a:r>
              <a:rPr baseline="-21739" dirty="0" sz="1725" spc="209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longer coaxial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cable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46" name="object 9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62483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Damped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Capacitive</a:t>
            </a:r>
            <a:r>
              <a:rPr dirty="0" sz="2650" spc="1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1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Divider</a:t>
            </a:r>
            <a:endParaRPr sz="2650"/>
          </a:p>
        </p:txBody>
      </p:sp>
      <p:pic>
        <p:nvPicPr>
          <p:cNvPr id="209719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41604" y="1485900"/>
            <a:ext cx="8776715" cy="5995416"/>
          </a:xfrm>
          <a:prstGeom prst="rect"/>
        </p:spPr>
      </p:pic>
      <p:sp>
        <p:nvSpPr>
          <p:cNvPr id="1048848" name="object 4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object 2"/>
          <p:cNvSpPr/>
          <p:nvPr/>
        </p:nvSpPr>
        <p:spPr>
          <a:xfrm>
            <a:off x="3584427" y="4884351"/>
            <a:ext cx="967105" cy="250190"/>
          </a:xfrm>
          <a:custGeom>
            <a:avLst/>
            <a:ahLst/>
            <a:rect l="l" t="t" r="r" b="b"/>
            <a:pathLst>
              <a:path w="967104" h="250189">
                <a:moveTo>
                  <a:pt x="922827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6" y="250013"/>
                </a:lnTo>
                <a:lnTo>
                  <a:pt x="922827" y="250013"/>
                </a:lnTo>
                <a:lnTo>
                  <a:pt x="947380" y="215124"/>
                </a:lnTo>
                <a:lnTo>
                  <a:pt x="962112" y="172098"/>
                </a:lnTo>
                <a:lnTo>
                  <a:pt x="967023" y="125004"/>
                </a:lnTo>
                <a:lnTo>
                  <a:pt x="962112" y="77909"/>
                </a:lnTo>
                <a:lnTo>
                  <a:pt x="947380" y="34883"/>
                </a:lnTo>
                <a:lnTo>
                  <a:pt x="922827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50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51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52" name="object 5"/>
          <p:cNvSpPr txBox="1"/>
          <p:nvPr/>
        </p:nvSpPr>
        <p:spPr>
          <a:xfrm>
            <a:off x="618250" y="1846570"/>
            <a:ext cx="6501130" cy="4585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5">
                <a:latin typeface="Microsoft Sans Serif"/>
                <a:cs typeface="Microsoft Sans Serif"/>
              </a:rPr>
              <a:t>Ohm’s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law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provides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method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voltages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endParaRPr sz="175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85"/>
              </a:spcBef>
            </a:pPr>
            <a:r>
              <a:rPr dirty="0" sz="1750">
                <a:latin typeface="Microsoft Sans Serif"/>
                <a:cs typeface="Microsoft Sans Serif"/>
              </a:rPr>
              <a:t>measurable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quantities,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i.e.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adequate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7620">
              <a:lnSpc>
                <a:spcPts val="3379"/>
              </a:lnSpc>
              <a:spcBef>
                <a:spcPts val="32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simplest </a:t>
            </a:r>
            <a:r>
              <a:rPr dirty="0" sz="1750" spc="5">
                <a:latin typeface="Microsoft Sans Serif"/>
                <a:cs typeface="Microsoft Sans Serif"/>
              </a:rPr>
              <a:t>method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employs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microammeter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-5">
                <a:latin typeface="Microsoft Sans Serif"/>
                <a:cs typeface="Microsoft Sans Serif"/>
              </a:rPr>
              <a:t> with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resistor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R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sufﬁciently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value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keep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loading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</a:t>
            </a:r>
            <a:endParaRPr sz="175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960"/>
              </a:spcBef>
            </a:pPr>
            <a:r>
              <a:rPr dirty="0" sz="1750" spc="-25">
                <a:latin typeface="Microsoft Sans Serif"/>
                <a:cs typeface="Microsoft Sans Serif"/>
              </a:rPr>
              <a:t>h.v.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source</a:t>
            </a:r>
            <a:r>
              <a:rPr dirty="0" sz="1750" spc="-5">
                <a:latin typeface="Microsoft Sans Serif"/>
                <a:cs typeface="Microsoft Sans Serif"/>
              </a:rPr>
              <a:t> 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small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possible.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14960">
              <a:lnSpc>
                <a:spcPts val="3379"/>
              </a:lnSpc>
              <a:spcBef>
                <a:spcPts val="32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pure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</a:t>
            </a:r>
            <a:r>
              <a:rPr dirty="0" sz="1750">
                <a:latin typeface="Microsoft Sans Serif"/>
                <a:cs typeface="Microsoft Sans Serif"/>
              </a:rPr>
              <a:t> quantities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related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unknown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-55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  <a:p>
            <a:pPr algn="ctr" marL="398145">
              <a:lnSpc>
                <a:spcPct val="100000"/>
              </a:lnSpc>
              <a:spcBef>
                <a:spcPts val="950"/>
              </a:spcBef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V</a:t>
            </a:r>
            <a:r>
              <a:rPr b="1" dirty="0" sz="1750" i="1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=</a:t>
            </a:r>
            <a:r>
              <a:rPr b="1" dirty="0" sz="1750" i="1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I</a:t>
            </a:r>
            <a:r>
              <a:rPr b="1" dirty="0" sz="1750" i="1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x</a:t>
            </a:r>
            <a:r>
              <a:rPr b="1" dirty="0" sz="1750" i="1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10">
                <a:solidFill>
                  <a:srgbClr val="0070BF"/>
                </a:solidFill>
                <a:latin typeface="Arial"/>
                <a:cs typeface="Arial"/>
              </a:rPr>
              <a:t>R</a:t>
            </a:r>
            <a:endParaRPr sz="1750">
              <a:latin typeface="Arial"/>
              <a:cs typeface="Arial"/>
            </a:endParaRPr>
          </a:p>
          <a:p>
            <a:pPr marL="394970" marR="245110">
              <a:lnSpc>
                <a:spcPct val="160800"/>
              </a:lnSpc>
              <a:spcBef>
                <a:spcPts val="5"/>
              </a:spcBef>
            </a:pPr>
            <a:r>
              <a:rPr dirty="0" sz="1750" spc="5">
                <a:latin typeface="Microsoft Sans Serif"/>
                <a:cs typeface="Microsoft Sans Serif"/>
              </a:rPr>
              <a:t>Assuming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drop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meter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negligible,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impedance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meter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few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ohms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compared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few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hundred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mega-ohms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53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92086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10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Ammeter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with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Ohmic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Resistors</a:t>
            </a:r>
            <a:endParaRPr sz="2650"/>
          </a:p>
        </p:txBody>
      </p:sp>
      <p:pic>
        <p:nvPicPr>
          <p:cNvPr id="2097193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27560" y="1814059"/>
            <a:ext cx="2404931" cy="4514734"/>
          </a:xfrm>
          <a:prstGeom prst="rect"/>
        </p:spPr>
      </p:pic>
      <p:sp>
        <p:nvSpPr>
          <p:cNvPr id="1048854" name="object 8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object 2"/>
          <p:cNvSpPr/>
          <p:nvPr/>
        </p:nvSpPr>
        <p:spPr>
          <a:xfrm>
            <a:off x="2185745" y="5481720"/>
            <a:ext cx="5000625" cy="250190"/>
          </a:xfrm>
          <a:custGeom>
            <a:avLst/>
            <a:ahLst/>
            <a:rect l="l" t="t" r="r" b="b"/>
            <a:pathLst>
              <a:path w="5000625" h="250189">
                <a:moveTo>
                  <a:pt x="4956188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4956188" y="250013"/>
                </a:lnTo>
                <a:lnTo>
                  <a:pt x="4980742" y="215124"/>
                </a:lnTo>
                <a:lnTo>
                  <a:pt x="4995474" y="172098"/>
                </a:lnTo>
                <a:lnTo>
                  <a:pt x="5000385" y="125004"/>
                </a:lnTo>
                <a:lnTo>
                  <a:pt x="4995474" y="77909"/>
                </a:lnTo>
                <a:lnTo>
                  <a:pt x="4980742" y="34883"/>
                </a:lnTo>
                <a:lnTo>
                  <a:pt x="4956188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56" name="object 3"/>
          <p:cNvSpPr/>
          <p:nvPr/>
        </p:nvSpPr>
        <p:spPr>
          <a:xfrm>
            <a:off x="1193310" y="4677060"/>
            <a:ext cx="1592580" cy="250190"/>
          </a:xfrm>
          <a:custGeom>
            <a:avLst/>
            <a:ahLst/>
            <a:rect l="l" t="t" r="r" b="b"/>
            <a:pathLst>
              <a:path w="1592580" h="250189">
                <a:moveTo>
                  <a:pt x="1548088" y="-6"/>
                </a:moveTo>
                <a:lnTo>
                  <a:pt x="44197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1548088" y="250013"/>
                </a:lnTo>
                <a:lnTo>
                  <a:pt x="1572642" y="215124"/>
                </a:lnTo>
                <a:lnTo>
                  <a:pt x="1587375" y="172098"/>
                </a:lnTo>
                <a:lnTo>
                  <a:pt x="1592286" y="125004"/>
                </a:lnTo>
                <a:lnTo>
                  <a:pt x="1587375" y="77909"/>
                </a:lnTo>
                <a:lnTo>
                  <a:pt x="1572642" y="34883"/>
                </a:lnTo>
                <a:lnTo>
                  <a:pt x="1548088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57" name="object 4"/>
          <p:cNvSpPr/>
          <p:nvPr/>
        </p:nvSpPr>
        <p:spPr>
          <a:xfrm>
            <a:off x="5196647" y="3872401"/>
            <a:ext cx="3200400" cy="250190"/>
          </a:xfrm>
          <a:custGeom>
            <a:avLst/>
            <a:ahLst/>
            <a:rect l="l" t="t" r="r" b="b"/>
            <a:pathLst>
              <a:path w="3200400" h="250189">
                <a:moveTo>
                  <a:pt x="3155900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5"/>
                </a:lnTo>
                <a:lnTo>
                  <a:pt x="44196" y="250014"/>
                </a:lnTo>
                <a:lnTo>
                  <a:pt x="3155900" y="250014"/>
                </a:lnTo>
                <a:lnTo>
                  <a:pt x="3180454" y="215125"/>
                </a:lnTo>
                <a:lnTo>
                  <a:pt x="3195186" y="172098"/>
                </a:lnTo>
                <a:lnTo>
                  <a:pt x="3200097" y="125004"/>
                </a:lnTo>
                <a:lnTo>
                  <a:pt x="3195186" y="77909"/>
                </a:lnTo>
                <a:lnTo>
                  <a:pt x="3180454" y="34883"/>
                </a:lnTo>
                <a:lnTo>
                  <a:pt x="3155900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58" name="object 5"/>
          <p:cNvSpPr/>
          <p:nvPr/>
        </p:nvSpPr>
        <p:spPr>
          <a:xfrm>
            <a:off x="3359630" y="2665413"/>
            <a:ext cx="4057015" cy="250190"/>
          </a:xfrm>
          <a:custGeom>
            <a:avLst/>
            <a:ahLst/>
            <a:rect l="l" t="t" r="r" b="b"/>
            <a:pathLst>
              <a:path w="4057015" h="250189">
                <a:moveTo>
                  <a:pt x="4012351" y="6"/>
                </a:moveTo>
                <a:lnTo>
                  <a:pt x="44195" y="6"/>
                </a:lnTo>
                <a:lnTo>
                  <a:pt x="19642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2" y="215125"/>
                </a:lnTo>
                <a:lnTo>
                  <a:pt x="44195" y="250013"/>
                </a:lnTo>
                <a:lnTo>
                  <a:pt x="4012351" y="250013"/>
                </a:lnTo>
                <a:lnTo>
                  <a:pt x="4036905" y="215125"/>
                </a:lnTo>
                <a:lnTo>
                  <a:pt x="4051637" y="172101"/>
                </a:lnTo>
                <a:lnTo>
                  <a:pt x="4056548" y="125009"/>
                </a:lnTo>
                <a:lnTo>
                  <a:pt x="4051637" y="77917"/>
                </a:lnTo>
                <a:lnTo>
                  <a:pt x="4036905" y="34893"/>
                </a:lnTo>
                <a:lnTo>
                  <a:pt x="4012351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59" name="object 6"/>
          <p:cNvSpPr/>
          <p:nvPr/>
        </p:nvSpPr>
        <p:spPr>
          <a:xfrm>
            <a:off x="3866319" y="1860760"/>
            <a:ext cx="2242185" cy="250190"/>
          </a:xfrm>
          <a:custGeom>
            <a:avLst/>
            <a:ahLst/>
            <a:rect l="l" t="t" r="r" b="b"/>
            <a:pathLst>
              <a:path w="2242185" h="250189">
                <a:moveTo>
                  <a:pt x="2197769" y="0"/>
                </a:moveTo>
                <a:lnTo>
                  <a:pt x="44197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7" y="250006"/>
                </a:lnTo>
                <a:lnTo>
                  <a:pt x="2197769" y="250006"/>
                </a:lnTo>
                <a:lnTo>
                  <a:pt x="2222323" y="215118"/>
                </a:lnTo>
                <a:lnTo>
                  <a:pt x="2237055" y="172094"/>
                </a:lnTo>
                <a:lnTo>
                  <a:pt x="2241966" y="125003"/>
                </a:lnTo>
                <a:lnTo>
                  <a:pt x="2237055" y="77911"/>
                </a:lnTo>
                <a:lnTo>
                  <a:pt x="2222323" y="34887"/>
                </a:lnTo>
                <a:lnTo>
                  <a:pt x="219776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60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61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62" name="object 9"/>
          <p:cNvSpPr txBox="1"/>
          <p:nvPr/>
        </p:nvSpPr>
        <p:spPr>
          <a:xfrm>
            <a:off x="618250" y="1693273"/>
            <a:ext cx="8761095" cy="40487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18796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case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R</a:t>
            </a:r>
            <a:r>
              <a:rPr dirty="0" sz="1750" i="1" spc="5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fails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flashes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over,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heavy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will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micro-ammeter.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95">
                <a:latin typeface="Microsoft Sans Serif"/>
                <a:cs typeface="Microsoft Sans Serif"/>
              </a:rPr>
              <a:t>To</a:t>
            </a:r>
            <a:r>
              <a:rPr dirty="0" sz="1750" spc="2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divert this current, a  paper gap, a neon glow tube, or a zener diode </a:t>
            </a:r>
            <a:r>
              <a:rPr dirty="0" sz="1750">
                <a:latin typeface="Microsoft Sans Serif"/>
                <a:cs typeface="Microsoft Sans Serif"/>
              </a:rPr>
              <a:t>with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suitable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across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meter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protection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against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resistance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constructed from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large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number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wound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resistors</a:t>
            </a:r>
            <a:r>
              <a:rPr dirty="0" sz="1750" spc="-5">
                <a:latin typeface="Microsoft Sans Serif"/>
                <a:cs typeface="Microsoft Sans Serif"/>
              </a:rPr>
              <a:t> 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0858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ohmic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value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chosen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 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1-10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μA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allowed for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full-scale deflection.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8064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drop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each resistor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element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chosen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 avoid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surface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flashovers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(5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kV/cm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air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20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kV/cm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good</a:t>
            </a:r>
            <a:r>
              <a:rPr dirty="0" sz="1750">
                <a:latin typeface="Microsoft Sans Serif"/>
                <a:cs typeface="Microsoft Sans Serif"/>
              </a:rPr>
              <a:t> oil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allowed).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63" name="object 11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864" name="object 10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92086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10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Ammeter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with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Ohmic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Resistors</a:t>
            </a:r>
            <a:endParaRPr sz="26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object 2"/>
          <p:cNvSpPr/>
          <p:nvPr/>
        </p:nvSpPr>
        <p:spPr>
          <a:xfrm>
            <a:off x="1342626" y="4677060"/>
            <a:ext cx="2537460" cy="250190"/>
          </a:xfrm>
          <a:custGeom>
            <a:avLst/>
            <a:ahLst/>
            <a:rect l="l" t="t" r="r" b="b"/>
            <a:pathLst>
              <a:path w="2537460" h="250189">
                <a:moveTo>
                  <a:pt x="2493260" y="-6"/>
                </a:moveTo>
                <a:lnTo>
                  <a:pt x="44197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2493260" y="250013"/>
                </a:lnTo>
                <a:lnTo>
                  <a:pt x="2517814" y="215124"/>
                </a:lnTo>
                <a:lnTo>
                  <a:pt x="2532547" y="172098"/>
                </a:lnTo>
                <a:lnTo>
                  <a:pt x="2537457" y="125004"/>
                </a:lnTo>
                <a:lnTo>
                  <a:pt x="2532547" y="77909"/>
                </a:lnTo>
                <a:lnTo>
                  <a:pt x="2517814" y="34883"/>
                </a:lnTo>
                <a:lnTo>
                  <a:pt x="2493260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66" name="object 3"/>
          <p:cNvSpPr/>
          <p:nvPr/>
        </p:nvSpPr>
        <p:spPr>
          <a:xfrm>
            <a:off x="2149119" y="4274730"/>
            <a:ext cx="3422015" cy="250190"/>
          </a:xfrm>
          <a:custGeom>
            <a:avLst/>
            <a:ahLst/>
            <a:rect l="l" t="t" r="r" b="b"/>
            <a:pathLst>
              <a:path w="3422015" h="250189">
                <a:moveTo>
                  <a:pt x="3377704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4"/>
                </a:lnTo>
                <a:lnTo>
                  <a:pt x="3377704" y="250014"/>
                </a:lnTo>
                <a:lnTo>
                  <a:pt x="3402258" y="215126"/>
                </a:lnTo>
                <a:lnTo>
                  <a:pt x="3416990" y="172102"/>
                </a:lnTo>
                <a:lnTo>
                  <a:pt x="3421901" y="125010"/>
                </a:lnTo>
                <a:lnTo>
                  <a:pt x="3416990" y="77918"/>
                </a:lnTo>
                <a:lnTo>
                  <a:pt x="3402258" y="34894"/>
                </a:lnTo>
                <a:lnTo>
                  <a:pt x="337770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67" name="object 4"/>
          <p:cNvSpPr/>
          <p:nvPr/>
        </p:nvSpPr>
        <p:spPr>
          <a:xfrm>
            <a:off x="1342626" y="3872401"/>
            <a:ext cx="3465829" cy="250190"/>
          </a:xfrm>
          <a:custGeom>
            <a:avLst/>
            <a:ahLst/>
            <a:rect l="l" t="t" r="r" b="b"/>
            <a:pathLst>
              <a:path w="3465829" h="250189">
                <a:moveTo>
                  <a:pt x="3421618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5"/>
                </a:lnTo>
                <a:lnTo>
                  <a:pt x="44197" y="250014"/>
                </a:lnTo>
                <a:lnTo>
                  <a:pt x="3421618" y="250014"/>
                </a:lnTo>
                <a:lnTo>
                  <a:pt x="3446171" y="215125"/>
                </a:lnTo>
                <a:lnTo>
                  <a:pt x="3460903" y="172098"/>
                </a:lnTo>
                <a:lnTo>
                  <a:pt x="3465814" y="125004"/>
                </a:lnTo>
                <a:lnTo>
                  <a:pt x="3460903" y="77909"/>
                </a:lnTo>
                <a:lnTo>
                  <a:pt x="3446171" y="34883"/>
                </a:lnTo>
                <a:lnTo>
                  <a:pt x="3421618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68" name="object 5"/>
          <p:cNvSpPr/>
          <p:nvPr/>
        </p:nvSpPr>
        <p:spPr>
          <a:xfrm>
            <a:off x="1342626" y="3470071"/>
            <a:ext cx="3790950" cy="250190"/>
          </a:xfrm>
          <a:custGeom>
            <a:avLst/>
            <a:ahLst/>
            <a:rect l="l" t="t" r="r" b="b"/>
            <a:pathLst>
              <a:path w="3790950" h="250189">
                <a:moveTo>
                  <a:pt x="3746455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5"/>
                </a:lnTo>
                <a:lnTo>
                  <a:pt x="3746455" y="250015"/>
                </a:lnTo>
                <a:lnTo>
                  <a:pt x="3771008" y="215126"/>
                </a:lnTo>
                <a:lnTo>
                  <a:pt x="3785740" y="172102"/>
                </a:lnTo>
                <a:lnTo>
                  <a:pt x="3790651" y="125010"/>
                </a:lnTo>
                <a:lnTo>
                  <a:pt x="3785740" y="77918"/>
                </a:lnTo>
                <a:lnTo>
                  <a:pt x="3771008" y="34894"/>
                </a:lnTo>
                <a:lnTo>
                  <a:pt x="374645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69" name="object 6"/>
          <p:cNvSpPr/>
          <p:nvPr/>
        </p:nvSpPr>
        <p:spPr>
          <a:xfrm>
            <a:off x="3951068" y="2665413"/>
            <a:ext cx="3025140" cy="250190"/>
          </a:xfrm>
          <a:custGeom>
            <a:avLst/>
            <a:ahLst/>
            <a:rect l="l" t="t" r="r" b="b"/>
            <a:pathLst>
              <a:path w="3025140" h="250189">
                <a:moveTo>
                  <a:pt x="2980498" y="6"/>
                </a:moveTo>
                <a:lnTo>
                  <a:pt x="44196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6" y="250013"/>
                </a:lnTo>
                <a:lnTo>
                  <a:pt x="2980498" y="250013"/>
                </a:lnTo>
                <a:lnTo>
                  <a:pt x="3005052" y="215125"/>
                </a:lnTo>
                <a:lnTo>
                  <a:pt x="3019785" y="172101"/>
                </a:lnTo>
                <a:lnTo>
                  <a:pt x="3024695" y="125009"/>
                </a:lnTo>
                <a:lnTo>
                  <a:pt x="3019785" y="77917"/>
                </a:lnTo>
                <a:lnTo>
                  <a:pt x="3005052" y="34893"/>
                </a:lnTo>
                <a:lnTo>
                  <a:pt x="2980498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70" name="object 7"/>
          <p:cNvSpPr/>
          <p:nvPr/>
        </p:nvSpPr>
        <p:spPr>
          <a:xfrm>
            <a:off x="2492659" y="2263077"/>
            <a:ext cx="1235075" cy="250190"/>
          </a:xfrm>
          <a:custGeom>
            <a:avLst/>
            <a:ahLst/>
            <a:rect l="l" t="t" r="r" b="b"/>
            <a:pathLst>
              <a:path w="1235075" h="250189">
                <a:moveTo>
                  <a:pt x="1190876" y="0"/>
                </a:moveTo>
                <a:lnTo>
                  <a:pt x="44195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5" y="250019"/>
                </a:lnTo>
                <a:lnTo>
                  <a:pt x="1190876" y="250019"/>
                </a:lnTo>
                <a:lnTo>
                  <a:pt x="1215430" y="215130"/>
                </a:lnTo>
                <a:lnTo>
                  <a:pt x="1230162" y="172103"/>
                </a:lnTo>
                <a:lnTo>
                  <a:pt x="1235073" y="125009"/>
                </a:lnTo>
                <a:lnTo>
                  <a:pt x="1230162" y="77915"/>
                </a:lnTo>
                <a:lnTo>
                  <a:pt x="1215430" y="34889"/>
                </a:lnTo>
                <a:lnTo>
                  <a:pt x="119087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71" name="object 8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72" name="object 9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pic>
        <p:nvPicPr>
          <p:cNvPr id="2097194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90008" y="2314955"/>
            <a:ext cx="181307" cy="152400"/>
          </a:xfrm>
          <a:prstGeom prst="rect"/>
        </p:spPr>
      </p:pic>
      <p:sp>
        <p:nvSpPr>
          <p:cNvPr id="1048873" name="object 11"/>
          <p:cNvSpPr txBox="1"/>
          <p:nvPr/>
        </p:nvSpPr>
        <p:spPr>
          <a:xfrm>
            <a:off x="567450" y="1693273"/>
            <a:ext cx="8115934" cy="324421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45770" marR="685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  <a:tab algn="l" pos="311594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elements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usually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carbon-alloy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temperature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coefficient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than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10</a:t>
            </a:r>
            <a:r>
              <a:rPr baseline="26570" dirty="0" sz="1725" spc="7">
                <a:latin typeface="Microsoft Sans Serif"/>
                <a:cs typeface="Microsoft Sans Serif"/>
              </a:rPr>
              <a:t>-4</a:t>
            </a:r>
            <a:r>
              <a:rPr dirty="0" sz="1750" spc="5">
                <a:latin typeface="Microsoft Sans Serif"/>
                <a:cs typeface="Microsoft Sans Serif"/>
              </a:rPr>
              <a:t>/	</a:t>
            </a:r>
            <a:r>
              <a:rPr dirty="0" sz="175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provided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corona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terminations.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limitations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design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are: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191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819150"/>
                <a:tab algn="l" pos="819785"/>
              </a:tabLst>
            </a:pP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dissipation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source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loading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191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819150"/>
                <a:tab algn="l" pos="819785"/>
              </a:tabLst>
            </a:pPr>
            <a:r>
              <a:rPr dirty="0" sz="1750" spc="-15">
                <a:latin typeface="Microsoft Sans Serif"/>
                <a:cs typeface="Microsoft Sans Serif"/>
              </a:rPr>
              <a:t>Temperature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effects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long time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stability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191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819150"/>
                <a:tab algn="l" pos="819785"/>
              </a:tabLst>
            </a:pPr>
            <a:r>
              <a:rPr dirty="0" sz="1750" spc="-10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dependence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elements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191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819150"/>
                <a:tab algn="l" pos="819785"/>
              </a:tabLst>
            </a:pPr>
            <a:r>
              <a:rPr dirty="0" sz="1750">
                <a:latin typeface="Microsoft Sans Serif"/>
                <a:cs typeface="Microsoft Sans Serif"/>
              </a:rPr>
              <a:t>Sensitivity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mechanical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stresses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74" name="object 13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875" name="object 1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920865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Series</a:t>
            </a:r>
            <a:r>
              <a:rPr dirty="0" sz="2650" spc="-10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Ammeter</a:t>
            </a:r>
            <a:r>
              <a:rPr dirty="0" sz="2650" spc="5">
                <a:solidFill>
                  <a:srgbClr val="0064BC"/>
                </a:solidFill>
              </a:rPr>
              <a:t> </a:t>
            </a:r>
            <a:r>
              <a:rPr dirty="0" sz="2650">
                <a:solidFill>
                  <a:srgbClr val="0064BC"/>
                </a:solidFill>
              </a:rPr>
              <a:t>with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Ohmic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Resistors</a:t>
            </a:r>
            <a:endParaRPr sz="26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970" vert="horz" wrap="square">
            <a:spAutoFit/>
          </a:bodyPr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THANK</a:t>
            </a:r>
            <a:r>
              <a:rPr dirty="0" spc="-90"/>
              <a:t> </a:t>
            </a:r>
            <a:r>
              <a:rPr dirty="0" spc="10"/>
              <a:t>YOU</a:t>
            </a:r>
            <a:r>
              <a:rPr dirty="0" spc="-45"/>
              <a:t> </a:t>
            </a:r>
            <a:r>
              <a:rPr dirty="0" spc="5"/>
              <a:t>FOR</a:t>
            </a:r>
            <a:r>
              <a:rPr dirty="0" spc="-45"/>
              <a:t> </a:t>
            </a:r>
            <a:r>
              <a:rPr dirty="0" spc="-5"/>
              <a:t>YOUR</a:t>
            </a:r>
            <a:r>
              <a:rPr dirty="0" spc="-130"/>
              <a:t> </a:t>
            </a:r>
            <a:r>
              <a:rPr dirty="0" spc="-30"/>
              <a:t>ATTENTION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89585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Measurement</a:t>
            </a:r>
            <a:r>
              <a:rPr dirty="0" sz="2650" spc="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grpSp>
        <p:nvGrpSpPr>
          <p:cNvPr id="51" name="object 3"/>
          <p:cNvGrpSpPr/>
          <p:nvPr/>
        </p:nvGrpSpPr>
        <p:grpSpPr>
          <a:xfrm>
            <a:off x="975360" y="1592580"/>
            <a:ext cx="8179434" cy="4841875"/>
            <a:chOff x="975360" y="1592580"/>
            <a:chExt cx="8179434" cy="4841875"/>
          </a:xfrm>
        </p:grpSpPr>
        <p:pic>
          <p:nvPicPr>
            <p:cNvPr id="2097152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75360" y="1592580"/>
              <a:ext cx="8179001" cy="4841748"/>
            </a:xfrm>
            <a:prstGeom prst="rect"/>
          </p:spPr>
        </p:pic>
        <p:sp>
          <p:nvSpPr>
            <p:cNvPr id="1048610" name="object 5"/>
            <p:cNvSpPr/>
            <p:nvPr/>
          </p:nvSpPr>
          <p:spPr>
            <a:xfrm>
              <a:off x="5030726" y="3543494"/>
              <a:ext cx="905510" cy="0"/>
            </a:xfrm>
            <a:custGeom>
              <a:avLst/>
              <a:ahLst/>
              <a:rect l="l" t="t" r="r" b="b"/>
              <a:pathLst>
                <a:path w="905510" h="0">
                  <a:moveTo>
                    <a:pt x="0" y="0"/>
                  </a:moveTo>
                  <a:lnTo>
                    <a:pt x="0" y="0"/>
                  </a:lnTo>
                  <a:lnTo>
                    <a:pt x="854976" y="0"/>
                  </a:lnTo>
                  <a:lnTo>
                    <a:pt x="905269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5082456" y="2211449"/>
              <a:ext cx="1319530" cy="0"/>
            </a:xfrm>
            <a:custGeom>
              <a:avLst/>
              <a:ahLst/>
              <a:rect l="l" t="t" r="r" b="b"/>
              <a:pathLst>
                <a:path w="1319529" h="0">
                  <a:moveTo>
                    <a:pt x="0" y="0"/>
                  </a:moveTo>
                  <a:lnTo>
                    <a:pt x="0" y="0"/>
                  </a:lnTo>
                  <a:lnTo>
                    <a:pt x="1268375" y="0"/>
                  </a:lnTo>
                  <a:lnTo>
                    <a:pt x="131911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4539293" y="4849672"/>
              <a:ext cx="1797685" cy="0"/>
            </a:xfrm>
            <a:custGeom>
              <a:avLst/>
              <a:ahLst/>
              <a:rect l="l" t="t" r="r" b="b"/>
              <a:pathLst>
                <a:path w="1797685" h="0">
                  <a:moveTo>
                    <a:pt x="0" y="0"/>
                  </a:moveTo>
                  <a:lnTo>
                    <a:pt x="0" y="0"/>
                  </a:lnTo>
                  <a:lnTo>
                    <a:pt x="1746251" y="0"/>
                  </a:lnTo>
                  <a:lnTo>
                    <a:pt x="1797611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4565158" y="2845141"/>
              <a:ext cx="1811020" cy="0"/>
            </a:xfrm>
            <a:custGeom>
              <a:avLst/>
              <a:ahLst/>
              <a:rect l="l" t="t" r="r" b="b"/>
              <a:pathLst>
                <a:path w="1811020" h="0">
                  <a:moveTo>
                    <a:pt x="0" y="0"/>
                  </a:moveTo>
                  <a:lnTo>
                    <a:pt x="0" y="0"/>
                  </a:lnTo>
                  <a:lnTo>
                    <a:pt x="1760250" y="0"/>
                  </a:lnTo>
                  <a:lnTo>
                    <a:pt x="1810543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4552226" y="5185915"/>
              <a:ext cx="1151255" cy="0"/>
            </a:xfrm>
            <a:custGeom>
              <a:avLst/>
              <a:ahLst/>
              <a:rect l="l" t="t" r="r" b="b"/>
              <a:pathLst>
                <a:path w="1151254" h="0">
                  <a:moveTo>
                    <a:pt x="0" y="0"/>
                  </a:moveTo>
                  <a:lnTo>
                    <a:pt x="0" y="0"/>
                  </a:lnTo>
                  <a:lnTo>
                    <a:pt x="1100945" y="0"/>
                  </a:lnTo>
                  <a:lnTo>
                    <a:pt x="1150988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4642752" y="5845470"/>
              <a:ext cx="2418715" cy="0"/>
            </a:xfrm>
            <a:custGeom>
              <a:avLst/>
              <a:ahLst/>
              <a:rect l="l" t="t" r="r" b="b"/>
              <a:pathLst>
                <a:path w="2418715" h="0">
                  <a:moveTo>
                    <a:pt x="0" y="0"/>
                  </a:moveTo>
                  <a:lnTo>
                    <a:pt x="0" y="0"/>
                  </a:lnTo>
                  <a:lnTo>
                    <a:pt x="2367986" y="0"/>
                  </a:lnTo>
                  <a:lnTo>
                    <a:pt x="2418369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4578090" y="6078255"/>
              <a:ext cx="892810" cy="0"/>
            </a:xfrm>
            <a:custGeom>
              <a:avLst/>
              <a:ahLst/>
              <a:rect l="l" t="t" r="r" b="b"/>
              <a:pathLst>
                <a:path w="892810" h="0">
                  <a:moveTo>
                    <a:pt x="0" y="0"/>
                  </a:moveTo>
                  <a:lnTo>
                    <a:pt x="0" y="0"/>
                  </a:lnTo>
                  <a:lnTo>
                    <a:pt x="842765" y="0"/>
                  </a:lnTo>
                  <a:lnTo>
                    <a:pt x="892339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4616888" y="6207580"/>
              <a:ext cx="1125220" cy="0"/>
            </a:xfrm>
            <a:custGeom>
              <a:avLst/>
              <a:ahLst/>
              <a:rect l="l" t="t" r="r" b="b"/>
              <a:pathLst>
                <a:path w="1125220" h="0">
                  <a:moveTo>
                    <a:pt x="1" y="0"/>
                  </a:moveTo>
                  <a:lnTo>
                    <a:pt x="1" y="0"/>
                  </a:lnTo>
                  <a:lnTo>
                    <a:pt x="1073992" y="0"/>
                  </a:lnTo>
                  <a:lnTo>
                    <a:pt x="1125134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2848864" y="3872401"/>
            <a:ext cx="2437765" cy="250190"/>
          </a:xfrm>
          <a:custGeom>
            <a:avLst/>
            <a:ahLst/>
            <a:rect l="l" t="t" r="r" b="b"/>
            <a:pathLst>
              <a:path w="2437765" h="250189">
                <a:moveTo>
                  <a:pt x="2393345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5"/>
                </a:lnTo>
                <a:lnTo>
                  <a:pt x="44197" y="250014"/>
                </a:lnTo>
                <a:lnTo>
                  <a:pt x="2393345" y="250014"/>
                </a:lnTo>
                <a:lnTo>
                  <a:pt x="2417898" y="215125"/>
                </a:lnTo>
                <a:lnTo>
                  <a:pt x="2432630" y="172098"/>
                </a:lnTo>
                <a:lnTo>
                  <a:pt x="2437541" y="125004"/>
                </a:lnTo>
                <a:lnTo>
                  <a:pt x="2432630" y="77909"/>
                </a:lnTo>
                <a:lnTo>
                  <a:pt x="2417898" y="34883"/>
                </a:lnTo>
                <a:lnTo>
                  <a:pt x="2393345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3"/>
          <p:cNvSpPr/>
          <p:nvPr/>
        </p:nvSpPr>
        <p:spPr>
          <a:xfrm>
            <a:off x="4744130" y="5884049"/>
            <a:ext cx="2502535" cy="250190"/>
          </a:xfrm>
          <a:custGeom>
            <a:avLst/>
            <a:ahLst/>
            <a:rect l="l" t="t" r="r" b="b"/>
            <a:pathLst>
              <a:path w="2502534" h="250189">
                <a:moveTo>
                  <a:pt x="2458306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2458306" y="250013"/>
                </a:lnTo>
                <a:lnTo>
                  <a:pt x="2482860" y="215126"/>
                </a:lnTo>
                <a:lnTo>
                  <a:pt x="2497592" y="172102"/>
                </a:lnTo>
                <a:lnTo>
                  <a:pt x="2502503" y="125010"/>
                </a:lnTo>
                <a:lnTo>
                  <a:pt x="2497592" y="77918"/>
                </a:lnTo>
                <a:lnTo>
                  <a:pt x="2482860" y="34894"/>
                </a:lnTo>
                <a:lnTo>
                  <a:pt x="245830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2945194" y="5079390"/>
            <a:ext cx="3258185" cy="250190"/>
          </a:xfrm>
          <a:custGeom>
            <a:avLst/>
            <a:ahLst/>
            <a:rect l="l" t="t" r="r" b="b"/>
            <a:pathLst>
              <a:path w="3258185" h="250189">
                <a:moveTo>
                  <a:pt x="3213495" y="6"/>
                </a:moveTo>
                <a:lnTo>
                  <a:pt x="44195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5" y="250013"/>
                </a:lnTo>
                <a:lnTo>
                  <a:pt x="3213495" y="250013"/>
                </a:lnTo>
                <a:lnTo>
                  <a:pt x="3238049" y="215126"/>
                </a:lnTo>
                <a:lnTo>
                  <a:pt x="3252782" y="172102"/>
                </a:lnTo>
                <a:lnTo>
                  <a:pt x="3257692" y="125010"/>
                </a:lnTo>
                <a:lnTo>
                  <a:pt x="3252782" y="77918"/>
                </a:lnTo>
                <a:lnTo>
                  <a:pt x="3238049" y="34894"/>
                </a:lnTo>
                <a:lnTo>
                  <a:pt x="321349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1751136" y="3067743"/>
            <a:ext cx="836294" cy="250190"/>
          </a:xfrm>
          <a:custGeom>
            <a:avLst/>
            <a:ahLst/>
            <a:rect l="l" t="t" r="r" b="b"/>
            <a:pathLst>
              <a:path w="836294" h="250189">
                <a:moveTo>
                  <a:pt x="791764" y="-5"/>
                </a:moveTo>
                <a:lnTo>
                  <a:pt x="44195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2" y="215123"/>
                </a:lnTo>
                <a:lnTo>
                  <a:pt x="44195" y="250013"/>
                </a:lnTo>
                <a:lnTo>
                  <a:pt x="791764" y="250013"/>
                </a:lnTo>
                <a:lnTo>
                  <a:pt x="816317" y="215123"/>
                </a:lnTo>
                <a:lnTo>
                  <a:pt x="831049" y="172097"/>
                </a:lnTo>
                <a:lnTo>
                  <a:pt x="835959" y="125003"/>
                </a:lnTo>
                <a:lnTo>
                  <a:pt x="831049" y="77909"/>
                </a:lnTo>
                <a:lnTo>
                  <a:pt x="816317" y="34883"/>
                </a:lnTo>
                <a:lnTo>
                  <a:pt x="791764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53" name="object 6"/>
          <p:cNvGrpSpPr/>
          <p:nvPr/>
        </p:nvGrpSpPr>
        <p:grpSpPr>
          <a:xfrm>
            <a:off x="5875269" y="1860763"/>
            <a:ext cx="1163955" cy="289560"/>
            <a:chOff x="5875269" y="1860763"/>
            <a:chExt cx="1163955" cy="289560"/>
          </a:xfrm>
        </p:grpSpPr>
        <p:sp>
          <p:nvSpPr>
            <p:cNvPr id="1048623" name="object 7"/>
            <p:cNvSpPr/>
            <p:nvPr/>
          </p:nvSpPr>
          <p:spPr>
            <a:xfrm>
              <a:off x="6657066" y="1860763"/>
              <a:ext cx="382270" cy="289560"/>
            </a:xfrm>
            <a:custGeom>
              <a:avLst/>
              <a:ahLst/>
              <a:rect l="l" t="t" r="r" b="b"/>
              <a:pathLst>
                <a:path w="382270" h="289560">
                  <a:moveTo>
                    <a:pt x="331580" y="0"/>
                  </a:moveTo>
                  <a:lnTo>
                    <a:pt x="50067" y="0"/>
                  </a:lnTo>
                  <a:lnTo>
                    <a:pt x="25033" y="33895"/>
                  </a:lnTo>
                  <a:lnTo>
                    <a:pt x="8344" y="75198"/>
                  </a:lnTo>
                  <a:lnTo>
                    <a:pt x="0" y="120944"/>
                  </a:lnTo>
                  <a:lnTo>
                    <a:pt x="0" y="168172"/>
                  </a:lnTo>
                  <a:lnTo>
                    <a:pt x="8344" y="213918"/>
                  </a:lnTo>
                  <a:lnTo>
                    <a:pt x="25033" y="255221"/>
                  </a:lnTo>
                  <a:lnTo>
                    <a:pt x="50067" y="289117"/>
                  </a:lnTo>
                  <a:lnTo>
                    <a:pt x="331580" y="289117"/>
                  </a:lnTo>
                  <a:lnTo>
                    <a:pt x="356614" y="255221"/>
                  </a:lnTo>
                  <a:lnTo>
                    <a:pt x="373303" y="213918"/>
                  </a:lnTo>
                  <a:lnTo>
                    <a:pt x="381648" y="168172"/>
                  </a:lnTo>
                  <a:lnTo>
                    <a:pt x="381648" y="120944"/>
                  </a:lnTo>
                  <a:lnTo>
                    <a:pt x="373303" y="75198"/>
                  </a:lnTo>
                  <a:lnTo>
                    <a:pt x="356614" y="33895"/>
                  </a:lnTo>
                  <a:lnTo>
                    <a:pt x="331580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6195084" y="1860763"/>
              <a:ext cx="461645" cy="250190"/>
            </a:xfrm>
            <a:custGeom>
              <a:avLst/>
              <a:ahLst/>
              <a:rect l="l" t="t" r="r" b="b"/>
              <a:pathLst>
                <a:path w="461645" h="250189">
                  <a:moveTo>
                    <a:pt x="417425" y="0"/>
                  </a:moveTo>
                  <a:lnTo>
                    <a:pt x="44196" y="0"/>
                  </a:lnTo>
                  <a:lnTo>
                    <a:pt x="19643" y="34887"/>
                  </a:lnTo>
                  <a:lnTo>
                    <a:pt x="4910" y="77910"/>
                  </a:lnTo>
                  <a:lnTo>
                    <a:pt x="0" y="125002"/>
                  </a:lnTo>
                  <a:lnTo>
                    <a:pt x="4910" y="172093"/>
                  </a:lnTo>
                  <a:lnTo>
                    <a:pt x="19643" y="215116"/>
                  </a:lnTo>
                  <a:lnTo>
                    <a:pt x="44196" y="250004"/>
                  </a:lnTo>
                  <a:lnTo>
                    <a:pt x="417425" y="250004"/>
                  </a:lnTo>
                  <a:lnTo>
                    <a:pt x="441979" y="215116"/>
                  </a:lnTo>
                  <a:lnTo>
                    <a:pt x="456711" y="172093"/>
                  </a:lnTo>
                  <a:lnTo>
                    <a:pt x="461622" y="125002"/>
                  </a:lnTo>
                  <a:lnTo>
                    <a:pt x="456711" y="77910"/>
                  </a:lnTo>
                  <a:lnTo>
                    <a:pt x="441979" y="34887"/>
                  </a:lnTo>
                  <a:lnTo>
                    <a:pt x="417425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5875269" y="1860763"/>
              <a:ext cx="319405" cy="289560"/>
            </a:xfrm>
            <a:custGeom>
              <a:avLst/>
              <a:ahLst/>
              <a:rect l="l" t="t" r="r" b="b"/>
              <a:pathLst>
                <a:path w="319404" h="289560">
                  <a:moveTo>
                    <a:pt x="268778" y="0"/>
                  </a:moveTo>
                  <a:lnTo>
                    <a:pt x="50068" y="0"/>
                  </a:lnTo>
                  <a:lnTo>
                    <a:pt x="25034" y="33895"/>
                  </a:lnTo>
                  <a:lnTo>
                    <a:pt x="8344" y="75198"/>
                  </a:lnTo>
                  <a:lnTo>
                    <a:pt x="0" y="120944"/>
                  </a:lnTo>
                  <a:lnTo>
                    <a:pt x="0" y="168172"/>
                  </a:lnTo>
                  <a:lnTo>
                    <a:pt x="8344" y="213918"/>
                  </a:lnTo>
                  <a:lnTo>
                    <a:pt x="25034" y="255221"/>
                  </a:lnTo>
                  <a:lnTo>
                    <a:pt x="50068" y="289117"/>
                  </a:lnTo>
                  <a:lnTo>
                    <a:pt x="268778" y="289117"/>
                  </a:lnTo>
                  <a:lnTo>
                    <a:pt x="293812" y="255221"/>
                  </a:lnTo>
                  <a:lnTo>
                    <a:pt x="310501" y="213918"/>
                  </a:lnTo>
                  <a:lnTo>
                    <a:pt x="318846" y="168172"/>
                  </a:lnTo>
                  <a:lnTo>
                    <a:pt x="318846" y="120944"/>
                  </a:lnTo>
                  <a:lnTo>
                    <a:pt x="310501" y="75198"/>
                  </a:lnTo>
                  <a:lnTo>
                    <a:pt x="293812" y="33895"/>
                  </a:lnTo>
                  <a:lnTo>
                    <a:pt x="268778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10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7" name="object 11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8" name="object 12"/>
          <p:cNvSpPr txBox="1"/>
          <p:nvPr/>
        </p:nvSpPr>
        <p:spPr>
          <a:xfrm>
            <a:off x="542050" y="1693273"/>
            <a:ext cx="8980805" cy="42792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471170" marR="9779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71805"/>
              </a:tabLst>
            </a:pP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potential divider consists </a:t>
            </a:r>
            <a:r>
              <a:rPr dirty="0" sz="1750" spc="5">
                <a:latin typeface="Microsoft Sans Serif"/>
                <a:cs typeface="Microsoft Sans Serif"/>
              </a:rPr>
              <a:t>of two </a:t>
            </a:r>
            <a:r>
              <a:rPr dirty="0" sz="1750">
                <a:latin typeface="Microsoft Sans Serif"/>
                <a:cs typeface="Microsoft Sans Serif"/>
              </a:rPr>
              <a:t>impedances, </a:t>
            </a:r>
            <a:r>
              <a:rPr dirty="0" sz="1750" i="1" spc="5">
                <a:latin typeface="Arial"/>
                <a:cs typeface="Arial"/>
              </a:rPr>
              <a:t>Z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i="1" spc="5">
                <a:latin typeface="Arial"/>
                <a:cs typeface="Arial"/>
              </a:rPr>
              <a:t>Z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, </a:t>
            </a:r>
            <a:r>
              <a:rPr dirty="0" sz="1750">
                <a:latin typeface="Microsoft Sans Serif"/>
                <a:cs typeface="Microsoft Sans Serif"/>
              </a:rPr>
              <a:t>connected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series,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71170" marR="9525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71805"/>
              </a:tabLst>
            </a:pPr>
            <a:r>
              <a:rPr dirty="0" sz="1750">
                <a:latin typeface="Microsoft Sans Serif"/>
                <a:cs typeface="Microsoft Sans Serif"/>
              </a:rPr>
              <a:t>The components that constitute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impedances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referred </a:t>
            </a:r>
            <a:r>
              <a:rPr dirty="0" sz="1750" spc="5">
                <a:latin typeface="Microsoft Sans Serif"/>
                <a:cs typeface="Microsoft Sans Serif"/>
              </a:rPr>
              <a:t>to as </a:t>
            </a:r>
            <a:r>
              <a:rPr dirty="0" sz="1750">
                <a:latin typeface="Microsoft Sans Serif"/>
                <a:cs typeface="Microsoft Sans Serif"/>
              </a:rPr>
              <a:t>the high- and </a:t>
            </a:r>
            <a:r>
              <a:rPr dirty="0" sz="1750" spc="-5">
                <a:latin typeface="Microsoft Sans Serif"/>
                <a:cs typeface="Microsoft Sans Serif"/>
              </a:rPr>
              <a:t>low-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arms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divider.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71170" marR="939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71805"/>
              </a:tabLst>
            </a:pP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5">
                <a:latin typeface="Microsoft Sans Serif"/>
                <a:cs typeface="Microsoft Sans Serif"/>
              </a:rPr>
              <a:t>connection </a:t>
            </a:r>
            <a:r>
              <a:rPr dirty="0" sz="1750">
                <a:latin typeface="Microsoft Sans Serif"/>
                <a:cs typeface="Microsoft Sans Serif"/>
              </a:rPr>
              <a:t>between the </a:t>
            </a:r>
            <a:r>
              <a:rPr dirty="0" sz="1750" spc="-5">
                <a:latin typeface="Microsoft Sans Serif"/>
                <a:cs typeface="Microsoft Sans Serif"/>
              </a:rPr>
              <a:t>low-voltage </a:t>
            </a:r>
            <a:r>
              <a:rPr dirty="0" sz="1750" spc="5">
                <a:latin typeface="Microsoft Sans Serif"/>
                <a:cs typeface="Microsoft Sans Serif"/>
              </a:rPr>
              <a:t>arm </a:t>
            </a:r>
            <a:r>
              <a:rPr dirty="0" sz="1750">
                <a:latin typeface="Microsoft Sans Serif"/>
                <a:cs typeface="Microsoft Sans Serif"/>
              </a:rPr>
              <a:t>and the measuring instrument </a:t>
            </a:r>
            <a:r>
              <a:rPr dirty="0" sz="1750" spc="5">
                <a:latin typeface="Microsoft Sans Serif"/>
                <a:cs typeface="Microsoft Sans Serif"/>
              </a:rPr>
              <a:t>must </a:t>
            </a:r>
            <a:r>
              <a:rPr dirty="0" sz="1750">
                <a:latin typeface="Microsoft Sans Serif"/>
                <a:cs typeface="Microsoft Sans Serif"/>
              </a:rPr>
              <a:t>be </a:t>
            </a:r>
            <a:r>
              <a:rPr dirty="0" sz="1750" spc="5">
                <a:latin typeface="Microsoft Sans Serif"/>
                <a:cs typeface="Microsoft Sans Serif"/>
              </a:rPr>
              <a:t> made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through</a:t>
            </a:r>
            <a:r>
              <a:rPr dirty="0" sz="1750" spc="5">
                <a:latin typeface="Microsoft Sans Serif"/>
                <a:cs typeface="Microsoft Sans Serif"/>
              </a:rPr>
              <a:t> a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shielded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coaxial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cable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>
                <a:latin typeface="Microsoft Sans Serif"/>
                <a:cs typeface="Microsoft Sans Serif"/>
              </a:rPr>
              <a:t> avoid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adverse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effects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high-voltage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arm.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71170" marR="9525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71805"/>
              </a:tabLst>
            </a:pPr>
            <a:r>
              <a:rPr dirty="0" sz="1750">
                <a:latin typeface="Microsoft Sans Serif"/>
                <a:cs typeface="Microsoft Sans Serif"/>
              </a:rPr>
              <a:t>Thus,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5">
                <a:latin typeface="Microsoft Sans Serif"/>
                <a:cs typeface="Microsoft Sans Serif"/>
              </a:rPr>
              <a:t>potential divider </a:t>
            </a:r>
            <a:r>
              <a:rPr dirty="0" sz="1750">
                <a:latin typeface="Microsoft Sans Serif"/>
                <a:cs typeface="Microsoft Sans Serif"/>
              </a:rPr>
              <a:t>converts the </a:t>
            </a:r>
            <a:r>
              <a:rPr dirty="0" sz="1750" spc="-10">
                <a:latin typeface="Microsoft Sans Serif"/>
                <a:cs typeface="Microsoft Sans Serif"/>
              </a:rPr>
              <a:t>applied </a:t>
            </a:r>
            <a:r>
              <a:rPr dirty="0" sz="1750" spc="-5">
                <a:latin typeface="Microsoft Sans Serif"/>
                <a:cs typeface="Microsoft Sans Serif"/>
              </a:rPr>
              <a:t>high-voltage </a:t>
            </a:r>
            <a:r>
              <a:rPr dirty="0" sz="1750">
                <a:latin typeface="Microsoft Sans Serif"/>
                <a:cs typeface="Microsoft Sans Serif"/>
              </a:rPr>
              <a:t>into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5">
                <a:latin typeface="Microsoft Sans Serif"/>
                <a:cs typeface="Microsoft Sans Serif"/>
              </a:rPr>
              <a:t>low-voltage </a:t>
            </a:r>
            <a:r>
              <a:rPr dirty="0" sz="1750" spc="-10">
                <a:latin typeface="Microsoft Sans Serif"/>
                <a:cs typeface="Microsoft Sans Serif"/>
              </a:rPr>
              <a:t>signal 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compatible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electronic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equipment.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71170" marR="939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718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essential</a:t>
            </a:r>
            <a:r>
              <a:rPr dirty="0" sz="1750">
                <a:latin typeface="Microsoft Sans Serif"/>
                <a:cs typeface="Microsoft Sans Serif"/>
              </a:rPr>
              <a:t> requirement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wave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shape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5">
                <a:latin typeface="Microsoft Sans Serif"/>
                <a:cs typeface="Microsoft Sans Serif"/>
              </a:rPr>
              <a:t> measured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>
                <a:latin typeface="Microsoft Sans Serif"/>
                <a:cs typeface="Microsoft Sans Serif"/>
              </a:rPr>
              <a:t> correctly </a:t>
            </a:r>
            <a:r>
              <a:rPr dirty="0" sz="1750" spc="5">
                <a:latin typeface="Microsoft Sans Serif"/>
                <a:cs typeface="Microsoft Sans Serif"/>
              </a:rPr>
              <a:t> reproduced</a:t>
            </a:r>
            <a:r>
              <a:rPr dirty="0" sz="1750" spc="10">
                <a:latin typeface="Microsoft Sans Serif"/>
                <a:cs typeface="Microsoft Sans Serif"/>
              </a:rPr>
              <a:t> 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oscillograph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known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reduction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ratio.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9" name="object 14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30" name="object 1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26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26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grpSp>
        <p:nvGrpSpPr>
          <p:cNvPr id="55" name="object 3"/>
          <p:cNvGrpSpPr/>
          <p:nvPr/>
        </p:nvGrpSpPr>
        <p:grpSpPr>
          <a:xfrm>
            <a:off x="478077" y="1828800"/>
            <a:ext cx="9201150" cy="4622800"/>
            <a:chOff x="478077" y="1828800"/>
            <a:chExt cx="9201150" cy="4622800"/>
          </a:xfrm>
        </p:grpSpPr>
        <p:pic>
          <p:nvPicPr>
            <p:cNvPr id="2097153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78077" y="2892244"/>
              <a:ext cx="9200846" cy="3558847"/>
            </a:xfrm>
            <a:prstGeom prst="rect"/>
          </p:spPr>
        </p:pic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698748" y="1828800"/>
              <a:ext cx="3028187" cy="1498091"/>
            </a:xfrm>
            <a:prstGeom prst="rect"/>
          </p:spPr>
        </p:pic>
      </p:grpSp>
      <p:sp>
        <p:nvSpPr>
          <p:cNvPr id="1048632" name="object 6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91952" y="4274730"/>
            <a:ext cx="218998" cy="250014"/>
          </a:xfrm>
          <a:prstGeom prst="rect"/>
        </p:spPr>
      </p:pic>
      <p:grpSp>
        <p:nvGrpSpPr>
          <p:cNvPr id="57" name="object 3"/>
          <p:cNvGrpSpPr/>
          <p:nvPr/>
        </p:nvGrpSpPr>
        <p:grpSpPr>
          <a:xfrm>
            <a:off x="2676304" y="4274730"/>
            <a:ext cx="3815079" cy="289560"/>
            <a:chOff x="2676304" y="4274730"/>
            <a:chExt cx="3815079" cy="289560"/>
          </a:xfrm>
        </p:grpSpPr>
        <p:sp>
          <p:nvSpPr>
            <p:cNvPr id="1048633" name="object 4"/>
            <p:cNvSpPr/>
            <p:nvPr/>
          </p:nvSpPr>
          <p:spPr>
            <a:xfrm>
              <a:off x="5903893" y="4274730"/>
              <a:ext cx="587375" cy="250190"/>
            </a:xfrm>
            <a:custGeom>
              <a:avLst/>
              <a:ahLst/>
              <a:rect l="l" t="t" r="r" b="b"/>
              <a:pathLst>
                <a:path w="587375" h="250189">
                  <a:moveTo>
                    <a:pt x="543098" y="-3"/>
                  </a:moveTo>
                  <a:lnTo>
                    <a:pt x="44196" y="-3"/>
                  </a:lnTo>
                  <a:lnTo>
                    <a:pt x="19643" y="34885"/>
                  </a:lnTo>
                  <a:lnTo>
                    <a:pt x="4911" y="77911"/>
                  </a:lnTo>
                  <a:lnTo>
                    <a:pt x="0" y="125005"/>
                  </a:lnTo>
                  <a:lnTo>
                    <a:pt x="4911" y="172099"/>
                  </a:lnTo>
                  <a:lnTo>
                    <a:pt x="19643" y="215124"/>
                  </a:lnTo>
                  <a:lnTo>
                    <a:pt x="44196" y="250014"/>
                  </a:lnTo>
                  <a:lnTo>
                    <a:pt x="543098" y="250014"/>
                  </a:lnTo>
                  <a:lnTo>
                    <a:pt x="567651" y="215124"/>
                  </a:lnTo>
                  <a:lnTo>
                    <a:pt x="582384" y="172099"/>
                  </a:lnTo>
                  <a:lnTo>
                    <a:pt x="587295" y="125005"/>
                  </a:lnTo>
                  <a:lnTo>
                    <a:pt x="582384" y="77911"/>
                  </a:lnTo>
                  <a:lnTo>
                    <a:pt x="567651" y="34885"/>
                  </a:lnTo>
                  <a:lnTo>
                    <a:pt x="543098" y="-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5603968" y="4274730"/>
              <a:ext cx="332740" cy="289560"/>
            </a:xfrm>
            <a:custGeom>
              <a:avLst/>
              <a:ahLst/>
              <a:rect l="l" t="t" r="r" b="b"/>
              <a:pathLst>
                <a:path w="332739" h="289560">
                  <a:moveTo>
                    <a:pt x="282467" y="-3"/>
                  </a:moveTo>
                  <a:lnTo>
                    <a:pt x="50087" y="-3"/>
                  </a:lnTo>
                  <a:lnTo>
                    <a:pt x="25043" y="33906"/>
                  </a:lnTo>
                  <a:lnTo>
                    <a:pt x="8348" y="75226"/>
                  </a:lnTo>
                  <a:lnTo>
                    <a:pt x="0" y="120991"/>
                  </a:lnTo>
                  <a:lnTo>
                    <a:pt x="0" y="168239"/>
                  </a:lnTo>
                  <a:lnTo>
                    <a:pt x="8348" y="214004"/>
                  </a:lnTo>
                  <a:lnTo>
                    <a:pt x="25043" y="255323"/>
                  </a:lnTo>
                  <a:lnTo>
                    <a:pt x="50087" y="289233"/>
                  </a:lnTo>
                  <a:lnTo>
                    <a:pt x="282467" y="289233"/>
                  </a:lnTo>
                  <a:lnTo>
                    <a:pt x="307511" y="255323"/>
                  </a:lnTo>
                  <a:lnTo>
                    <a:pt x="324206" y="214004"/>
                  </a:lnTo>
                  <a:lnTo>
                    <a:pt x="332554" y="168239"/>
                  </a:lnTo>
                  <a:lnTo>
                    <a:pt x="332554" y="120991"/>
                  </a:lnTo>
                  <a:lnTo>
                    <a:pt x="324206" y="75226"/>
                  </a:lnTo>
                  <a:lnTo>
                    <a:pt x="307511" y="33906"/>
                  </a:lnTo>
                  <a:lnTo>
                    <a:pt x="282467" y="-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2926019" y="4274730"/>
              <a:ext cx="2709545" cy="250190"/>
            </a:xfrm>
            <a:custGeom>
              <a:avLst/>
              <a:ahLst/>
              <a:rect l="l" t="t" r="r" b="b"/>
              <a:pathLst>
                <a:path w="2709545" h="250189">
                  <a:moveTo>
                    <a:pt x="2665343" y="-3"/>
                  </a:moveTo>
                  <a:lnTo>
                    <a:pt x="44196" y="-3"/>
                  </a:lnTo>
                  <a:lnTo>
                    <a:pt x="19643" y="34885"/>
                  </a:lnTo>
                  <a:lnTo>
                    <a:pt x="4910" y="77911"/>
                  </a:lnTo>
                  <a:lnTo>
                    <a:pt x="0" y="125005"/>
                  </a:lnTo>
                  <a:lnTo>
                    <a:pt x="4910" y="172099"/>
                  </a:lnTo>
                  <a:lnTo>
                    <a:pt x="19643" y="215124"/>
                  </a:lnTo>
                  <a:lnTo>
                    <a:pt x="44196" y="250014"/>
                  </a:lnTo>
                  <a:lnTo>
                    <a:pt x="2665343" y="250014"/>
                  </a:lnTo>
                  <a:lnTo>
                    <a:pt x="2689897" y="215124"/>
                  </a:lnTo>
                  <a:lnTo>
                    <a:pt x="2704629" y="172099"/>
                  </a:lnTo>
                  <a:lnTo>
                    <a:pt x="2709539" y="125005"/>
                  </a:lnTo>
                  <a:lnTo>
                    <a:pt x="2704629" y="77911"/>
                  </a:lnTo>
                  <a:lnTo>
                    <a:pt x="2689897" y="34885"/>
                  </a:lnTo>
                  <a:lnTo>
                    <a:pt x="2665343" y="-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2676304" y="4274730"/>
              <a:ext cx="283210" cy="289560"/>
            </a:xfrm>
            <a:custGeom>
              <a:avLst/>
              <a:ahLst/>
              <a:rect l="l" t="t" r="r" b="b"/>
              <a:pathLst>
                <a:path w="283210" h="289560">
                  <a:moveTo>
                    <a:pt x="232633" y="-3"/>
                  </a:moveTo>
                  <a:lnTo>
                    <a:pt x="50085" y="-3"/>
                  </a:lnTo>
                  <a:lnTo>
                    <a:pt x="25042" y="33906"/>
                  </a:lnTo>
                  <a:lnTo>
                    <a:pt x="8347" y="75226"/>
                  </a:lnTo>
                  <a:lnTo>
                    <a:pt x="0" y="120991"/>
                  </a:lnTo>
                  <a:lnTo>
                    <a:pt x="0" y="168239"/>
                  </a:lnTo>
                  <a:lnTo>
                    <a:pt x="8347" y="214004"/>
                  </a:lnTo>
                  <a:lnTo>
                    <a:pt x="25042" y="255323"/>
                  </a:lnTo>
                  <a:lnTo>
                    <a:pt x="50085" y="289233"/>
                  </a:lnTo>
                  <a:lnTo>
                    <a:pt x="232633" y="289233"/>
                  </a:lnTo>
                  <a:lnTo>
                    <a:pt x="257676" y="255323"/>
                  </a:lnTo>
                  <a:lnTo>
                    <a:pt x="274371" y="214004"/>
                  </a:lnTo>
                  <a:lnTo>
                    <a:pt x="282719" y="168239"/>
                  </a:lnTo>
                  <a:lnTo>
                    <a:pt x="282719" y="120991"/>
                  </a:lnTo>
                  <a:lnTo>
                    <a:pt x="274371" y="75226"/>
                  </a:lnTo>
                  <a:lnTo>
                    <a:pt x="257676" y="33906"/>
                  </a:lnTo>
                  <a:lnTo>
                    <a:pt x="232633" y="-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8"/>
          <p:cNvSpPr/>
          <p:nvPr/>
        </p:nvSpPr>
        <p:spPr>
          <a:xfrm>
            <a:off x="5321408" y="1860760"/>
            <a:ext cx="4031615" cy="250190"/>
          </a:xfrm>
          <a:custGeom>
            <a:avLst/>
            <a:ahLst/>
            <a:rect l="l" t="t" r="r" b="b"/>
            <a:pathLst>
              <a:path w="4031615" h="250189">
                <a:moveTo>
                  <a:pt x="3987060" y="0"/>
                </a:moveTo>
                <a:lnTo>
                  <a:pt x="44197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7" y="250006"/>
                </a:lnTo>
                <a:lnTo>
                  <a:pt x="3987060" y="250006"/>
                </a:lnTo>
                <a:lnTo>
                  <a:pt x="4011613" y="215118"/>
                </a:lnTo>
                <a:lnTo>
                  <a:pt x="4026345" y="172094"/>
                </a:lnTo>
                <a:lnTo>
                  <a:pt x="4031256" y="125003"/>
                </a:lnTo>
                <a:lnTo>
                  <a:pt x="4026345" y="77911"/>
                </a:lnTo>
                <a:lnTo>
                  <a:pt x="4011613" y="34887"/>
                </a:lnTo>
                <a:lnTo>
                  <a:pt x="398706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9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9" name="object 10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40" name="object 11"/>
          <p:cNvSpPr txBox="1"/>
          <p:nvPr/>
        </p:nvSpPr>
        <p:spPr>
          <a:xfrm>
            <a:off x="619782" y="1693273"/>
            <a:ext cx="8815705" cy="163512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Measuring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represented 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two-port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passive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(four-terminal)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network.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sake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analysis,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response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this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two-port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network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determined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application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unit-step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chopped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input.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input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represented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step</a:t>
            </a:r>
            <a:r>
              <a:rPr dirty="0" sz="1750">
                <a:latin typeface="Microsoft Sans Serif"/>
                <a:cs typeface="Microsoft Sans Serif"/>
              </a:rPr>
              <a:t> function,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41" name="object 12"/>
          <p:cNvSpPr txBox="1"/>
          <p:nvPr/>
        </p:nvSpPr>
        <p:spPr>
          <a:xfrm>
            <a:off x="581682" y="4107251"/>
            <a:ext cx="8900795" cy="163512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330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input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A</a:t>
            </a:r>
            <a:r>
              <a:rPr baseline="-21739" dirty="0" sz="1725" i="1" spc="7">
                <a:latin typeface="Arial"/>
                <a:cs typeface="Arial"/>
              </a:rPr>
              <a:t>i</a:t>
            </a:r>
            <a:r>
              <a:rPr baseline="-21739" dirty="0" sz="1725" i="1" spc="24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u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i="1" spc="-5">
                <a:latin typeface="Arial"/>
                <a:cs typeface="Arial"/>
              </a:rPr>
              <a:t>(t),</a:t>
            </a:r>
            <a:r>
              <a:rPr dirty="0" sz="1750" i="1" spc="20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A</a:t>
            </a:r>
            <a:r>
              <a:rPr baseline="-21739" dirty="0" sz="1725" i="1" spc="7">
                <a:latin typeface="Arial"/>
                <a:cs typeface="Arial"/>
              </a:rPr>
              <a:t>o</a:t>
            </a:r>
            <a:r>
              <a:rPr baseline="-21739" dirty="0" sz="1725" i="1" spc="247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w</a:t>
            </a:r>
            <a:r>
              <a:rPr dirty="0" sz="1750" i="1">
                <a:latin typeface="Arial"/>
                <a:cs typeface="Arial"/>
              </a:rPr>
              <a:t> (t),</a:t>
            </a:r>
            <a:endParaRPr sz="175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1065"/>
              </a:spcBef>
            </a:pPr>
            <a:r>
              <a:rPr dirty="0" sz="1750">
                <a:latin typeface="Microsoft Sans Serif"/>
                <a:cs typeface="Microsoft Sans Serif"/>
              </a:rPr>
              <a:t>where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w</a:t>
            </a:r>
            <a:r>
              <a:rPr dirty="0" sz="1750" i="1">
                <a:latin typeface="Arial"/>
                <a:cs typeface="Arial"/>
              </a:rPr>
              <a:t> (t)</a:t>
            </a:r>
            <a:r>
              <a:rPr dirty="0" sz="1750" i="1" spc="20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response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step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function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 marR="558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response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w</a:t>
            </a:r>
            <a:r>
              <a:rPr dirty="0" sz="1750" i="1" spc="165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(t)</a:t>
            </a:r>
            <a:r>
              <a:rPr dirty="0" sz="1750" i="1" spc="160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could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slowly</a:t>
            </a:r>
            <a:r>
              <a:rPr dirty="0" sz="1750" spc="1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rising</a:t>
            </a:r>
            <a:r>
              <a:rPr dirty="0" sz="1750" spc="1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curve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reaching</a:t>
            </a:r>
            <a:r>
              <a:rPr dirty="0" sz="1750" spc="1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final</a:t>
            </a:r>
            <a:r>
              <a:rPr dirty="0" sz="1750" spc="1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value</a:t>
            </a:r>
            <a:r>
              <a:rPr dirty="0" sz="1750" spc="1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1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damped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transient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oscillations.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42" name="object 1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6263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grpSp>
        <p:nvGrpSpPr>
          <p:cNvPr id="58" name="object 14"/>
          <p:cNvGrpSpPr/>
          <p:nvPr/>
        </p:nvGrpSpPr>
        <p:grpSpPr>
          <a:xfrm>
            <a:off x="3425680" y="3465310"/>
            <a:ext cx="2694305" cy="732155"/>
            <a:chOff x="3425680" y="3465310"/>
            <a:chExt cx="2694305" cy="732155"/>
          </a:xfrm>
        </p:grpSpPr>
        <p:pic>
          <p:nvPicPr>
            <p:cNvPr id="2097156" name="object 1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425680" y="3465310"/>
              <a:ext cx="2693724" cy="731785"/>
            </a:xfrm>
            <a:prstGeom prst="rect"/>
          </p:spPr>
        </p:pic>
        <p:sp>
          <p:nvSpPr>
            <p:cNvPr id="1048643" name="object 16"/>
            <p:cNvSpPr/>
            <p:nvPr/>
          </p:nvSpPr>
          <p:spPr>
            <a:xfrm>
              <a:off x="3440033" y="3879736"/>
              <a:ext cx="387985" cy="0"/>
            </a:xfrm>
            <a:custGeom>
              <a:avLst/>
              <a:ahLst/>
              <a:rect l="l" t="t" r="r" b="b"/>
              <a:pathLst>
                <a:path w="387985" h="0">
                  <a:moveTo>
                    <a:pt x="0" y="0"/>
                  </a:moveTo>
                  <a:lnTo>
                    <a:pt x="0" y="0"/>
                  </a:lnTo>
                  <a:lnTo>
                    <a:pt x="339476" y="0"/>
                  </a:lnTo>
                  <a:lnTo>
                    <a:pt x="387972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7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263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pic>
        <p:nvPicPr>
          <p:cNvPr id="209715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19210" y="4146824"/>
            <a:ext cx="7712375" cy="2263683"/>
          </a:xfrm>
          <a:prstGeom prst="rect"/>
        </p:spPr>
      </p:pic>
      <p:pic>
        <p:nvPicPr>
          <p:cNvPr id="2097158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15352" y="1554640"/>
            <a:ext cx="7439062" cy="2508895"/>
          </a:xfrm>
          <a:prstGeom prst="rect"/>
        </p:spPr>
      </p:pic>
      <p:sp>
        <p:nvSpPr>
          <p:cNvPr id="1048646" name="object 5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6744706" y="5079390"/>
            <a:ext cx="1773555" cy="250190"/>
          </a:xfrm>
          <a:custGeom>
            <a:avLst/>
            <a:ahLst/>
            <a:rect l="l" t="t" r="r" b="b"/>
            <a:pathLst>
              <a:path w="1773554" h="250189">
                <a:moveTo>
                  <a:pt x="1728867" y="6"/>
                </a:moveTo>
                <a:lnTo>
                  <a:pt x="44195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5" y="250013"/>
                </a:lnTo>
                <a:lnTo>
                  <a:pt x="1728867" y="250013"/>
                </a:lnTo>
                <a:lnTo>
                  <a:pt x="1753420" y="215126"/>
                </a:lnTo>
                <a:lnTo>
                  <a:pt x="1768152" y="172102"/>
                </a:lnTo>
                <a:lnTo>
                  <a:pt x="1773063" y="125010"/>
                </a:lnTo>
                <a:lnTo>
                  <a:pt x="1768152" y="77918"/>
                </a:lnTo>
                <a:lnTo>
                  <a:pt x="1753420" y="34894"/>
                </a:lnTo>
                <a:lnTo>
                  <a:pt x="1728867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1345689" y="5079390"/>
            <a:ext cx="1884680" cy="250190"/>
          </a:xfrm>
          <a:custGeom>
            <a:avLst/>
            <a:ahLst/>
            <a:rect l="l" t="t" r="r" b="b"/>
            <a:pathLst>
              <a:path w="1884680" h="250189">
                <a:moveTo>
                  <a:pt x="1839987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3"/>
                </a:lnTo>
                <a:lnTo>
                  <a:pt x="1839987" y="250013"/>
                </a:lnTo>
                <a:lnTo>
                  <a:pt x="1864541" y="215126"/>
                </a:lnTo>
                <a:lnTo>
                  <a:pt x="1879273" y="172102"/>
                </a:lnTo>
                <a:lnTo>
                  <a:pt x="1884184" y="125010"/>
                </a:lnTo>
                <a:lnTo>
                  <a:pt x="1879273" y="77918"/>
                </a:lnTo>
                <a:lnTo>
                  <a:pt x="1864541" y="34894"/>
                </a:lnTo>
                <a:lnTo>
                  <a:pt x="1839987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1345689" y="4677060"/>
            <a:ext cx="1458595" cy="250190"/>
          </a:xfrm>
          <a:custGeom>
            <a:avLst/>
            <a:ahLst/>
            <a:rect l="l" t="t" r="r" b="b"/>
            <a:pathLst>
              <a:path w="1458595" h="250189">
                <a:moveTo>
                  <a:pt x="1414343" y="-6"/>
                </a:moveTo>
                <a:lnTo>
                  <a:pt x="44196" y="-6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6" y="250013"/>
                </a:lnTo>
                <a:lnTo>
                  <a:pt x="1414343" y="250013"/>
                </a:lnTo>
                <a:lnTo>
                  <a:pt x="1438896" y="215124"/>
                </a:lnTo>
                <a:lnTo>
                  <a:pt x="1453629" y="172098"/>
                </a:lnTo>
                <a:lnTo>
                  <a:pt x="1458539" y="125004"/>
                </a:lnTo>
                <a:lnTo>
                  <a:pt x="1453629" y="77909"/>
                </a:lnTo>
                <a:lnTo>
                  <a:pt x="1438896" y="34883"/>
                </a:lnTo>
                <a:lnTo>
                  <a:pt x="1414343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/>
          <p:nvPr/>
        </p:nvSpPr>
        <p:spPr>
          <a:xfrm>
            <a:off x="4749249" y="1860760"/>
            <a:ext cx="3101975" cy="250190"/>
          </a:xfrm>
          <a:custGeom>
            <a:avLst/>
            <a:ahLst/>
            <a:rect l="l" t="t" r="r" b="b"/>
            <a:pathLst>
              <a:path w="3101975" h="250189">
                <a:moveTo>
                  <a:pt x="3057569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3057569" y="250006"/>
                </a:lnTo>
                <a:lnTo>
                  <a:pt x="3082122" y="215118"/>
                </a:lnTo>
                <a:lnTo>
                  <a:pt x="3096854" y="172094"/>
                </a:lnTo>
                <a:lnTo>
                  <a:pt x="3101765" y="125003"/>
                </a:lnTo>
                <a:lnTo>
                  <a:pt x="3096854" y="77911"/>
                </a:lnTo>
                <a:lnTo>
                  <a:pt x="3082122" y="34887"/>
                </a:lnTo>
                <a:lnTo>
                  <a:pt x="305756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1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3" name="object 8"/>
          <p:cNvSpPr txBox="1"/>
          <p:nvPr/>
        </p:nvSpPr>
        <p:spPr>
          <a:xfrm>
            <a:off x="619782" y="1693273"/>
            <a:ext cx="8815705" cy="123253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response</a:t>
            </a:r>
            <a:r>
              <a:rPr dirty="0" sz="1750" spc="409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behavior</a:t>
            </a:r>
            <a:r>
              <a:rPr dirty="0" sz="1750" spc="4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40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defined</a:t>
            </a:r>
            <a:r>
              <a:rPr dirty="0" sz="1750" spc="409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3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terms</a:t>
            </a:r>
            <a:r>
              <a:rPr dirty="0" sz="1750" spc="4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40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response</a:t>
            </a:r>
            <a:r>
              <a:rPr dirty="0" sz="1750" spc="40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4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40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measures</a:t>
            </a:r>
            <a:r>
              <a:rPr dirty="0" sz="1750" spc="4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how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much </a:t>
            </a:r>
            <a:r>
              <a:rPr dirty="0" sz="1750">
                <a:latin typeface="Microsoft Sans Serif"/>
                <a:cs typeface="Microsoft Sans Serif"/>
              </a:rPr>
              <a:t>the output voltage </a:t>
            </a:r>
            <a:r>
              <a:rPr dirty="0" sz="1750" spc="-5">
                <a:latin typeface="Microsoft Sans Serif"/>
                <a:cs typeface="Microsoft Sans Serif"/>
              </a:rPr>
              <a:t>lags </a:t>
            </a:r>
            <a:r>
              <a:rPr dirty="0" sz="1750">
                <a:latin typeface="Microsoft Sans Serif"/>
                <a:cs typeface="Microsoft Sans Serif"/>
              </a:rPr>
              <a:t>behind the </a:t>
            </a:r>
            <a:r>
              <a:rPr dirty="0" sz="1750" spc="-5">
                <a:latin typeface="Microsoft Sans Serif"/>
                <a:cs typeface="Microsoft Sans Serif"/>
              </a:rPr>
              <a:t>input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-5">
                <a:latin typeface="Microsoft Sans Serif"/>
                <a:cs typeface="Microsoft Sans Serif"/>
              </a:rPr>
              <a:t>when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5">
                <a:latin typeface="Microsoft Sans Serif"/>
                <a:cs typeface="Microsoft Sans Serif"/>
              </a:rPr>
              <a:t>input is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linearly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rising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voltage.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Mathematically,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54" name="object 9"/>
          <p:cNvSpPr txBox="1"/>
          <p:nvPr/>
        </p:nvSpPr>
        <p:spPr>
          <a:xfrm>
            <a:off x="619782" y="3704921"/>
            <a:ext cx="8188325" cy="163512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well-designed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system,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response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should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small</a:t>
            </a:r>
            <a:r>
              <a:rPr dirty="0" sz="1750" spc="5">
                <a:latin typeface="Microsoft Sans Serif"/>
                <a:cs typeface="Microsoft Sans Serif"/>
              </a:rPr>
              <a:t> 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possible.</a:t>
            </a:r>
            <a:endParaRPr sz="1750">
              <a:latin typeface="Microsoft Sans Serif"/>
              <a:cs typeface="Microsoft Sans Serif"/>
            </a:endParaRPr>
          </a:p>
          <a:p>
            <a:pPr indent="-384175" marL="3962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>
                <a:latin typeface="Microsoft Sans Serif"/>
                <a:cs typeface="Microsoft Sans Serif"/>
              </a:rPr>
              <a:t>According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IEC </a:t>
            </a:r>
            <a:r>
              <a:rPr dirty="0" sz="1750">
                <a:latin typeface="Microsoft Sans Serif"/>
                <a:cs typeface="Microsoft Sans Serif"/>
              </a:rPr>
              <a:t>publication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No.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60060-1,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maximum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overshoot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endParaRPr sz="1750">
              <a:latin typeface="Microsoft Sans Serif"/>
              <a:cs typeface="Microsoft Sans Serif"/>
            </a:endParaRPr>
          </a:p>
          <a:p>
            <a:pPr indent="-384810" lvl="1" marL="76962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9620"/>
                <a:tab algn="l" pos="770255"/>
              </a:tabLst>
            </a:pPr>
            <a:r>
              <a:rPr dirty="0" sz="1750" spc="10">
                <a:latin typeface="Microsoft Sans Serif"/>
                <a:cs typeface="Microsoft Sans Serif"/>
              </a:rPr>
              <a:t>3%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allowed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full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</a:t>
            </a:r>
            <a:endParaRPr sz="1750">
              <a:latin typeface="Microsoft Sans Serif"/>
              <a:cs typeface="Microsoft Sans Serif"/>
            </a:endParaRPr>
          </a:p>
          <a:p>
            <a:pPr indent="-384810" lvl="1" marL="76962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9620"/>
                <a:tab algn="l" pos="770255"/>
              </a:tabLst>
            </a:pPr>
            <a:r>
              <a:rPr dirty="0" sz="1750" spc="10">
                <a:latin typeface="Microsoft Sans Serif"/>
                <a:cs typeface="Microsoft Sans Serif"/>
              </a:rPr>
              <a:t>5%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wave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chopped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front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shorter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μs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55" name="object 10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626360" cy="42799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Dividers</a:t>
            </a:r>
            <a:endParaRPr sz="2650"/>
          </a:p>
        </p:txBody>
      </p:sp>
      <p:grpSp>
        <p:nvGrpSpPr>
          <p:cNvPr id="61" name="object 11"/>
          <p:cNvGrpSpPr/>
          <p:nvPr/>
        </p:nvGrpSpPr>
        <p:grpSpPr>
          <a:xfrm>
            <a:off x="3491763" y="3065998"/>
            <a:ext cx="2689225" cy="710565"/>
            <a:chOff x="3491763" y="3065998"/>
            <a:chExt cx="2689225" cy="710565"/>
          </a:xfrm>
        </p:grpSpPr>
        <p:pic>
          <p:nvPicPr>
            <p:cNvPr id="2097159" name="object 12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620745" y="3065998"/>
              <a:ext cx="2560185" cy="710473"/>
            </a:xfrm>
            <a:prstGeom prst="rect"/>
          </p:spPr>
        </p:pic>
        <p:sp>
          <p:nvSpPr>
            <p:cNvPr id="1048656" name="object 13"/>
            <p:cNvSpPr/>
            <p:nvPr/>
          </p:nvSpPr>
          <p:spPr>
            <a:xfrm>
              <a:off x="3491763" y="3349506"/>
              <a:ext cx="2586990" cy="0"/>
            </a:xfrm>
            <a:custGeom>
              <a:avLst/>
              <a:ahLst/>
              <a:rect l="l" t="t" r="r" b="b"/>
              <a:pathLst>
                <a:path w="2586990" h="0">
                  <a:moveTo>
                    <a:pt x="0" y="0"/>
                  </a:moveTo>
                  <a:lnTo>
                    <a:pt x="0" y="0"/>
                  </a:lnTo>
                  <a:lnTo>
                    <a:pt x="2535777" y="0"/>
                  </a:lnTo>
                  <a:lnTo>
                    <a:pt x="2586492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4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Lec-20, 21 (Measurement of High Voltages).ppt  -  Compatibility Mode</dc:title>
  <dc:creator>Afzal</dc:creator>
  <dcterms:created xsi:type="dcterms:W3CDTF">2023-02-06T06:28:16Z</dcterms:created>
  <dcterms:modified xsi:type="dcterms:W3CDTF">2023-02-06T16:28:57Z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LastSaved">
    <vt:filetime>2023-02-06T00:00:00Z</vt:filetime>
  </property>
</Properties>
</file>