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tableStyles" Target="tableStyle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6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9035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903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903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903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9040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9041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904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904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904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6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5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5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6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574652" y="1693273"/>
            <a:ext cx="8909094" cy="16351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jpeg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jpeg"/><Relationship Id="rId3" Type="http://schemas.openxmlformats.org/officeDocument/2006/relationships/image" Target="../media/image55.jpeg"/><Relationship Id="rId4" Type="http://schemas.openxmlformats.org/officeDocument/2006/relationships/image" Target="../media/image56.jpeg"/><Relationship Id="rId5" Type="http://schemas.openxmlformats.org/officeDocument/2006/relationships/image" Target="../media/image57.jpeg"/><Relationship Id="rId6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jpeg"/><Relationship Id="rId3" Type="http://schemas.openxmlformats.org/officeDocument/2006/relationships/image" Target="../media/image60.jpeg"/><Relationship Id="rId4" Type="http://schemas.openxmlformats.org/officeDocument/2006/relationships/image" Target="../media/image61.jpeg"/><Relationship Id="rId5" Type="http://schemas.openxmlformats.org/officeDocument/2006/relationships/image" Target="../media/image62.jpeg"/><Relationship Id="rId6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jpeg"/><Relationship Id="rId3" Type="http://schemas.openxmlformats.org/officeDocument/2006/relationships/image" Target="../media/image65.jpeg"/><Relationship Id="rId4" Type="http://schemas.openxmlformats.org/officeDocument/2006/relationships/image" Target="../media/image66.jpeg"/><Relationship Id="rId5" Type="http://schemas.openxmlformats.org/officeDocument/2006/relationships/image" Target="../media/image67.jpeg"/><Relationship Id="rId6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image" Target="../media/image69.jpeg"/><Relationship Id="rId3" Type="http://schemas.openxmlformats.org/officeDocument/2006/relationships/image" Target="../media/image70.jpeg"/><Relationship Id="rId4" Type="http://schemas.openxmlformats.org/officeDocument/2006/relationships/image" Target="../media/image71.jpeg"/><Relationship Id="rId5" Type="http://schemas.openxmlformats.org/officeDocument/2006/relationships/image" Target="../media/image72.jpeg"/><Relationship Id="rId6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73.jpeg"/><Relationship Id="rId2" Type="http://schemas.openxmlformats.org/officeDocument/2006/relationships/image" Target="../media/image74.jpeg"/><Relationship Id="rId3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75.jpeg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76.jpeg"/><Relationship Id="rId2" Type="http://schemas.openxmlformats.org/officeDocument/2006/relationships/image" Target="../media/image77.jpeg"/><Relationship Id="rId3" Type="http://schemas.openxmlformats.org/officeDocument/2006/relationships/slideLayout" Target="../slideLayouts/slideLayout4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78.jpeg"/><Relationship Id="rId2" Type="http://schemas.openxmlformats.org/officeDocument/2006/relationships/image" Target="../media/image79.jpeg"/><Relationship Id="rId3" Type="http://schemas.openxmlformats.org/officeDocument/2006/relationships/image" Target="../media/image80.jpeg"/><Relationship Id="rId4" Type="http://schemas.openxmlformats.org/officeDocument/2006/relationships/image" Target="../media/image81.jpeg"/><Relationship Id="rId5" Type="http://schemas.openxmlformats.org/officeDocument/2006/relationships/image" Target="../media/image82.jpeg"/><Relationship Id="rId6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image" Target="../media/image84.jpeg"/><Relationship Id="rId3" Type="http://schemas.openxmlformats.org/officeDocument/2006/relationships/image" Target="../media/image85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86.jpeg"/><Relationship Id="rId2" Type="http://schemas.openxmlformats.org/officeDocument/2006/relationships/image" Target="../media/image87.jpeg"/><Relationship Id="rId3" Type="http://schemas.openxmlformats.org/officeDocument/2006/relationships/image" Target="../media/image88.jpeg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89.jpeg"/><Relationship Id="rId2" Type="http://schemas.openxmlformats.org/officeDocument/2006/relationships/image" Target="../media/image90.jpeg"/><Relationship Id="rId3" Type="http://schemas.openxmlformats.org/officeDocument/2006/relationships/image" Target="../media/image91.jpeg"/><Relationship Id="rId4" Type="http://schemas.openxmlformats.org/officeDocument/2006/relationships/image" Target="../media/image92.jpeg"/><Relationship Id="rId5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93.jpeg"/><Relationship Id="rId2" Type="http://schemas.openxmlformats.org/officeDocument/2006/relationships/image" Target="../media/image94.jpeg"/><Relationship Id="rId3" Type="http://schemas.openxmlformats.org/officeDocument/2006/relationships/image" Target="../media/image95.jpeg"/><Relationship Id="rId4" Type="http://schemas.openxmlformats.org/officeDocument/2006/relationships/slideLayout" Target="../slideLayouts/slideLayout4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96.jpeg"/><Relationship Id="rId2" Type="http://schemas.openxmlformats.org/officeDocument/2006/relationships/image" Target="../media/image97.jpeg"/><Relationship Id="rId3" Type="http://schemas.openxmlformats.org/officeDocument/2006/relationships/image" Target="../media/image98.jpeg"/><Relationship Id="rId4" Type="http://schemas.openxmlformats.org/officeDocument/2006/relationships/slideLayout" Target="../slideLayouts/slideLayout4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448056" y="1999488"/>
            <a:ext cx="9161145" cy="3247390"/>
          </a:xfrm>
          <a:prstGeom prst="rect"/>
          <a:solidFill>
            <a:srgbClr val="0064BC"/>
          </a:solidFill>
        </p:spPr>
        <p:txBody>
          <a:bodyPr bIns="0" lIns="0" rIns="0" rtlCol="0" tIns="1270" vert="horz" wrap="square">
            <a:spAutoFit/>
          </a:bodyPr>
          <a:p>
            <a:pPr>
              <a:lnSpc>
                <a:spcPct val="100000"/>
              </a:lnSpc>
              <a:spcBef>
                <a:spcPts val="10"/>
              </a:spcBef>
            </a:pPr>
            <a:endParaRPr sz="57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EE450:</a:t>
            </a:r>
            <a:r>
              <a:rPr b="1" dirty="0" sz="39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 spc="-3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9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>
              <a:latin typeface="Arial"/>
              <a:cs typeface="Arial"/>
            </a:endParaRPr>
          </a:p>
          <a:p>
            <a:pPr algn="ctr" marR="8890">
              <a:lnSpc>
                <a:spcPct val="100000"/>
              </a:lnSpc>
              <a:spcBef>
                <a:spcPts val="25"/>
              </a:spcBef>
            </a:pP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6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imes New Roman"/>
                <a:cs typeface="Times New Roman"/>
              </a:rPr>
              <a:t>24,</a:t>
            </a:r>
            <a:r>
              <a:rPr dirty="0" sz="26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indent="937260" marL="2018664" marR="2104390">
              <a:lnSpc>
                <a:spcPts val="306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/>
          <p:nvPr/>
        </p:nvSpPr>
        <p:spPr>
          <a:xfrm>
            <a:off x="6249572" y="2665413"/>
            <a:ext cx="2648585" cy="250190"/>
          </a:xfrm>
          <a:custGeom>
            <a:avLst/>
            <a:ahLst/>
            <a:rect l="l" t="t" r="r" b="b"/>
            <a:pathLst>
              <a:path w="2648584" h="250189">
                <a:moveTo>
                  <a:pt x="2603914" y="6"/>
                </a:moveTo>
                <a:lnTo>
                  <a:pt x="44196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6" y="250013"/>
                </a:lnTo>
                <a:lnTo>
                  <a:pt x="2603914" y="250013"/>
                </a:lnTo>
                <a:lnTo>
                  <a:pt x="2628468" y="215125"/>
                </a:lnTo>
                <a:lnTo>
                  <a:pt x="2643200" y="172101"/>
                </a:lnTo>
                <a:lnTo>
                  <a:pt x="2648111" y="125009"/>
                </a:lnTo>
                <a:lnTo>
                  <a:pt x="2643200" y="77917"/>
                </a:lnTo>
                <a:lnTo>
                  <a:pt x="2628468" y="34893"/>
                </a:lnTo>
                <a:lnTo>
                  <a:pt x="260391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6" name="object 3"/>
          <p:cNvSpPr/>
          <p:nvPr/>
        </p:nvSpPr>
        <p:spPr>
          <a:xfrm>
            <a:off x="969284" y="3067743"/>
            <a:ext cx="1758950" cy="250190"/>
          </a:xfrm>
          <a:custGeom>
            <a:avLst/>
            <a:ahLst/>
            <a:rect l="l" t="t" r="r" b="b"/>
            <a:pathLst>
              <a:path w="1758950" h="250189">
                <a:moveTo>
                  <a:pt x="1714760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7" y="250013"/>
                </a:lnTo>
                <a:lnTo>
                  <a:pt x="1714760" y="250013"/>
                </a:lnTo>
                <a:lnTo>
                  <a:pt x="1739314" y="215123"/>
                </a:lnTo>
                <a:lnTo>
                  <a:pt x="1754046" y="172097"/>
                </a:lnTo>
                <a:lnTo>
                  <a:pt x="1758957" y="125003"/>
                </a:lnTo>
                <a:lnTo>
                  <a:pt x="1754046" y="77909"/>
                </a:lnTo>
                <a:lnTo>
                  <a:pt x="1739314" y="34883"/>
                </a:lnTo>
                <a:lnTo>
                  <a:pt x="1714760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3901781" y="2263077"/>
            <a:ext cx="2079625" cy="250190"/>
          </a:xfrm>
          <a:custGeom>
            <a:avLst/>
            <a:ahLst/>
            <a:rect l="l" t="t" r="r" b="b"/>
            <a:pathLst>
              <a:path w="2079625" h="250189">
                <a:moveTo>
                  <a:pt x="2034891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2034891" y="250019"/>
                </a:lnTo>
                <a:lnTo>
                  <a:pt x="2059445" y="215130"/>
                </a:lnTo>
                <a:lnTo>
                  <a:pt x="2074177" y="172103"/>
                </a:lnTo>
                <a:lnTo>
                  <a:pt x="2079088" y="125009"/>
                </a:lnTo>
                <a:lnTo>
                  <a:pt x="2074177" y="77915"/>
                </a:lnTo>
                <a:lnTo>
                  <a:pt x="2059445" y="34889"/>
                </a:lnTo>
                <a:lnTo>
                  <a:pt x="203489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5743274" y="1860760"/>
            <a:ext cx="1901825" cy="250190"/>
          </a:xfrm>
          <a:custGeom>
            <a:avLst/>
            <a:ahLst/>
            <a:rect l="l" t="t" r="r" b="b"/>
            <a:pathLst>
              <a:path w="1901825" h="250189">
                <a:moveTo>
                  <a:pt x="1857236" y="0"/>
                </a:moveTo>
                <a:lnTo>
                  <a:pt x="44196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6" y="250006"/>
                </a:lnTo>
                <a:lnTo>
                  <a:pt x="1857236" y="250006"/>
                </a:lnTo>
                <a:lnTo>
                  <a:pt x="1881790" y="215118"/>
                </a:lnTo>
                <a:lnTo>
                  <a:pt x="1896522" y="172094"/>
                </a:lnTo>
                <a:lnTo>
                  <a:pt x="1901433" y="125003"/>
                </a:lnTo>
                <a:lnTo>
                  <a:pt x="1896522" y="77911"/>
                </a:lnTo>
                <a:lnTo>
                  <a:pt x="1881790" y="34887"/>
                </a:lnTo>
                <a:lnTo>
                  <a:pt x="185723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1" name="object 8"/>
          <p:cNvSpPr txBox="1"/>
          <p:nvPr/>
        </p:nvSpPr>
        <p:spPr>
          <a:xfrm>
            <a:off x="618250" y="1693273"/>
            <a:ext cx="8304530" cy="154495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algn="just"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 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sensitive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ammeter.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third </a:t>
            </a:r>
            <a:r>
              <a:rPr dirty="0" sz="1750">
                <a:latin typeface="Microsoft Sans Serif"/>
                <a:cs typeface="Microsoft Sans Serif"/>
              </a:rPr>
              <a:t>electrode </a:t>
            </a:r>
            <a:r>
              <a:rPr dirty="0" sz="1750" spc="5">
                <a:latin typeface="Microsoft Sans Serif"/>
                <a:cs typeface="Microsoft Sans Serif"/>
              </a:rPr>
              <a:t>known as guard </a:t>
            </a:r>
            <a:r>
              <a:rPr dirty="0" sz="1750" spc="-5">
                <a:latin typeface="Microsoft Sans Serif"/>
                <a:cs typeface="Microsoft Sans Serif"/>
              </a:rPr>
              <a:t>ring </a:t>
            </a:r>
            <a:r>
              <a:rPr dirty="0" sz="1750">
                <a:latin typeface="Microsoft Sans Serif"/>
                <a:cs typeface="Microsoft Sans Serif"/>
              </a:rPr>
              <a:t>electrode that </a:t>
            </a:r>
            <a:r>
              <a:rPr dirty="0" sz="1750" spc="5">
                <a:latin typeface="Microsoft Sans Serif"/>
                <a:cs typeface="Microsoft Sans Serif"/>
              </a:rPr>
              <a:t>surrounds the measuring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 is directly </a:t>
            </a:r>
            <a:r>
              <a:rPr dirty="0" sz="1750" spc="5">
                <a:latin typeface="Microsoft Sans Serif"/>
                <a:cs typeface="Microsoft Sans Serif"/>
              </a:rPr>
              <a:t>connected to ground to </a:t>
            </a:r>
            <a:r>
              <a:rPr dirty="0" sz="1750" spc="-5">
                <a:latin typeface="Microsoft Sans Serif"/>
                <a:cs typeface="Microsoft Sans Serif"/>
              </a:rPr>
              <a:t>eliminate </a:t>
            </a:r>
            <a:r>
              <a:rPr dirty="0" sz="1750">
                <a:latin typeface="Microsoft Sans Serif"/>
                <a:cs typeface="Microsoft Sans Serif"/>
              </a:rPr>
              <a:t>boundary field effects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surface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2" name="object 9"/>
          <p:cNvSpPr txBox="1">
            <a:spLocks noGrp="1"/>
          </p:cNvSpPr>
          <p:nvPr>
            <p:ph type="title"/>
          </p:nvPr>
        </p:nvSpPr>
        <p:spPr>
          <a:xfrm>
            <a:off x="633467" y="628883"/>
            <a:ext cx="34645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Insulation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Resistance</a:t>
            </a:r>
            <a:endParaRPr sz="2650"/>
          </a:p>
        </p:txBody>
      </p:sp>
      <p:pic>
        <p:nvPicPr>
          <p:cNvPr id="2097154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948492" y="3146620"/>
            <a:ext cx="4598355" cy="3234513"/>
          </a:xfrm>
          <a:prstGeom prst="rect"/>
        </p:spPr>
      </p:pic>
      <p:sp>
        <p:nvSpPr>
          <p:cNvPr id="1048673" name="object 11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5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 txBox="1"/>
          <p:nvPr/>
        </p:nvSpPr>
        <p:spPr>
          <a:xfrm>
            <a:off x="594382" y="1693273"/>
            <a:ext cx="8877300" cy="8305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418465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18465"/>
                <a:tab algn="l" pos="419100"/>
              </a:tabLst>
            </a:pPr>
            <a:r>
              <a:rPr dirty="0" sz="1750" spc="-5">
                <a:latin typeface="Microsoft Sans Serif"/>
                <a:cs typeface="Microsoft Sans Serif"/>
              </a:rPr>
              <a:t>Consider</a:t>
            </a:r>
            <a:r>
              <a:rPr dirty="0" sz="1750" spc="1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</a:t>
            </a:r>
            <a:r>
              <a:rPr dirty="0" sz="1750" spc="1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8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U</a:t>
            </a:r>
            <a:r>
              <a:rPr baseline="-21739" dirty="0" sz="1725" i="1" spc="7">
                <a:latin typeface="Arial"/>
                <a:cs typeface="Arial"/>
              </a:rPr>
              <a:t>dc</a:t>
            </a:r>
            <a:r>
              <a:rPr baseline="-21739" dirty="0" sz="1725" i="1" spc="487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 spc="1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across</a:t>
            </a:r>
            <a:r>
              <a:rPr dirty="0" sz="1750" spc="1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uniform</a:t>
            </a:r>
            <a:r>
              <a:rPr dirty="0" sz="1750" spc="1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electrodes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separated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 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block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 material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having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area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A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length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d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7" name="object 5"/>
          <p:cNvSpPr txBox="1"/>
          <p:nvPr/>
        </p:nvSpPr>
        <p:spPr>
          <a:xfrm>
            <a:off x="594382" y="4509581"/>
            <a:ext cx="8878570" cy="83058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1000" marL="41910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18465"/>
                <a:tab algn="l" pos="419100"/>
              </a:tabLst>
            </a:pP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equivalent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6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diagram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constituting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C</a:t>
            </a:r>
            <a:r>
              <a:rPr dirty="0" sz="1750" i="1" spc="30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dc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resistance</a:t>
            </a:r>
            <a:endParaRPr sz="1750">
              <a:latin typeface="Microsoft Sans Serif"/>
              <a:cs typeface="Microsoft Sans Serif"/>
            </a:endParaRPr>
          </a:p>
          <a:p>
            <a:pPr marL="418465">
              <a:lnSpc>
                <a:spcPct val="100000"/>
              </a:lnSpc>
              <a:spcBef>
                <a:spcPts val="1065"/>
              </a:spcBef>
            </a:pPr>
            <a:r>
              <a:rPr dirty="0" sz="1750" i="1" spc="10">
                <a:latin typeface="Arial"/>
                <a:cs typeface="Arial"/>
              </a:rPr>
              <a:t>R</a:t>
            </a:r>
            <a:r>
              <a:rPr baseline="-21739" dirty="0" sz="1725" i="1" spc="15">
                <a:latin typeface="Arial"/>
                <a:cs typeface="Arial"/>
              </a:rPr>
              <a:t>dc</a:t>
            </a:r>
            <a:r>
              <a:rPr baseline="-21739" dirty="0" sz="1725" i="1" spc="24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following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relation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derived,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8" name="object 6"/>
          <p:cNvSpPr txBox="1">
            <a:spLocks noGrp="1"/>
          </p:cNvSpPr>
          <p:nvPr>
            <p:ph type="title"/>
          </p:nvPr>
        </p:nvSpPr>
        <p:spPr>
          <a:xfrm>
            <a:off x="634941" y="628883"/>
            <a:ext cx="34645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Insulation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Resistance</a:t>
            </a:r>
            <a:endParaRPr sz="2650"/>
          </a:p>
        </p:txBody>
      </p:sp>
      <p:grpSp>
        <p:nvGrpSpPr>
          <p:cNvPr id="75" name="object 7"/>
          <p:cNvGrpSpPr/>
          <p:nvPr/>
        </p:nvGrpSpPr>
        <p:grpSpPr>
          <a:xfrm>
            <a:off x="4002023" y="5670803"/>
            <a:ext cx="1203960" cy="387350"/>
            <a:chOff x="4002023" y="5670803"/>
            <a:chExt cx="1203960" cy="387350"/>
          </a:xfrm>
        </p:grpSpPr>
        <p:sp>
          <p:nvSpPr>
            <p:cNvPr id="1048679" name="object 8"/>
            <p:cNvSpPr/>
            <p:nvPr/>
          </p:nvSpPr>
          <p:spPr>
            <a:xfrm>
              <a:off x="4015739" y="5684519"/>
              <a:ext cx="1176655" cy="360045"/>
            </a:xfrm>
            <a:custGeom>
              <a:avLst/>
              <a:ahLst/>
              <a:rect l="l" t="t" r="r" b="b"/>
              <a:pathLst>
                <a:path w="1176654" h="360045">
                  <a:moveTo>
                    <a:pt x="996695" y="359664"/>
                  </a:moveTo>
                  <a:lnTo>
                    <a:pt x="996695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996695" y="89916"/>
                  </a:lnTo>
                  <a:lnTo>
                    <a:pt x="996695" y="0"/>
                  </a:lnTo>
                  <a:lnTo>
                    <a:pt x="1176527" y="179832"/>
                  </a:lnTo>
                  <a:lnTo>
                    <a:pt x="996695" y="359664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9"/>
            <p:cNvSpPr/>
            <p:nvPr/>
          </p:nvSpPr>
          <p:spPr>
            <a:xfrm>
              <a:off x="4015739" y="5684519"/>
              <a:ext cx="1176655" cy="360045"/>
            </a:xfrm>
            <a:custGeom>
              <a:avLst/>
              <a:ahLst/>
              <a:rect l="l" t="t" r="r" b="b"/>
              <a:pathLst>
                <a:path w="1176654" h="360045">
                  <a:moveTo>
                    <a:pt x="0" y="89916"/>
                  </a:moveTo>
                  <a:lnTo>
                    <a:pt x="996695" y="89916"/>
                  </a:lnTo>
                  <a:lnTo>
                    <a:pt x="996695" y="0"/>
                  </a:lnTo>
                  <a:lnTo>
                    <a:pt x="1176527" y="179832"/>
                  </a:lnTo>
                  <a:lnTo>
                    <a:pt x="996695" y="359664"/>
                  </a:lnTo>
                  <a:lnTo>
                    <a:pt x="996695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27432">
              <a:solidFill>
                <a:srgbClr val="004889"/>
              </a:solidFill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155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58639" y="2592324"/>
            <a:ext cx="4048321" cy="1935326"/>
          </a:xfrm>
          <a:prstGeom prst="rect"/>
        </p:spPr>
      </p:pic>
      <p:grpSp>
        <p:nvGrpSpPr>
          <p:cNvPr id="76" name="object 11"/>
          <p:cNvGrpSpPr/>
          <p:nvPr/>
        </p:nvGrpSpPr>
        <p:grpSpPr>
          <a:xfrm>
            <a:off x="1276342" y="5460224"/>
            <a:ext cx="1945639" cy="727710"/>
            <a:chOff x="1276342" y="5460224"/>
            <a:chExt cx="1945639" cy="727710"/>
          </a:xfrm>
        </p:grpSpPr>
        <p:pic>
          <p:nvPicPr>
            <p:cNvPr id="2097156" name="object 1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63344" y="5572954"/>
              <a:ext cx="1529408" cy="614484"/>
            </a:xfrm>
            <a:prstGeom prst="rect"/>
          </p:spPr>
        </p:pic>
        <p:sp>
          <p:nvSpPr>
            <p:cNvPr id="1048681" name="object 13"/>
            <p:cNvSpPr/>
            <p:nvPr/>
          </p:nvSpPr>
          <p:spPr>
            <a:xfrm>
              <a:off x="1365242" y="5549124"/>
              <a:ext cx="1767839" cy="374015"/>
            </a:xfrm>
            <a:custGeom>
              <a:avLst/>
              <a:ahLst/>
              <a:rect l="l" t="t" r="r" b="b"/>
              <a:pathLst>
                <a:path w="1767839" h="374014">
                  <a:moveTo>
                    <a:pt x="199584" y="373941"/>
                  </a:moveTo>
                  <a:lnTo>
                    <a:pt x="253653" y="372448"/>
                  </a:lnTo>
                  <a:lnTo>
                    <a:pt x="307346" y="368588"/>
                  </a:lnTo>
                  <a:lnTo>
                    <a:pt x="360889" y="363292"/>
                  </a:lnTo>
                  <a:lnTo>
                    <a:pt x="414511" y="357488"/>
                  </a:lnTo>
                  <a:lnTo>
                    <a:pt x="468437" y="352106"/>
                  </a:lnTo>
                  <a:lnTo>
                    <a:pt x="522895" y="348076"/>
                  </a:lnTo>
                  <a:lnTo>
                    <a:pt x="571757" y="345714"/>
                  </a:lnTo>
                  <a:lnTo>
                    <a:pt x="620721" y="344003"/>
                  </a:lnTo>
                  <a:lnTo>
                    <a:pt x="669773" y="342870"/>
                  </a:lnTo>
                  <a:lnTo>
                    <a:pt x="718898" y="342244"/>
                  </a:lnTo>
                  <a:lnTo>
                    <a:pt x="768083" y="342051"/>
                  </a:lnTo>
                  <a:lnTo>
                    <a:pt x="817312" y="342220"/>
                  </a:lnTo>
                  <a:lnTo>
                    <a:pt x="866572" y="342678"/>
                  </a:lnTo>
                  <a:lnTo>
                    <a:pt x="915849" y="343352"/>
                  </a:lnTo>
                  <a:lnTo>
                    <a:pt x="965128" y="344172"/>
                  </a:lnTo>
                  <a:lnTo>
                    <a:pt x="1014394" y="345064"/>
                  </a:lnTo>
                  <a:lnTo>
                    <a:pt x="1063634" y="345955"/>
                  </a:lnTo>
                  <a:lnTo>
                    <a:pt x="1112833" y="346775"/>
                  </a:lnTo>
                  <a:lnTo>
                    <a:pt x="1161978" y="347450"/>
                  </a:lnTo>
                  <a:lnTo>
                    <a:pt x="1211053" y="347908"/>
                  </a:lnTo>
                  <a:lnTo>
                    <a:pt x="1260044" y="348076"/>
                  </a:lnTo>
                  <a:lnTo>
                    <a:pt x="1313930" y="348076"/>
                  </a:lnTo>
                  <a:lnTo>
                    <a:pt x="1367815" y="348076"/>
                  </a:lnTo>
                  <a:lnTo>
                    <a:pt x="1421700" y="348076"/>
                  </a:lnTo>
                  <a:lnTo>
                    <a:pt x="1475585" y="348076"/>
                  </a:lnTo>
                  <a:lnTo>
                    <a:pt x="1529470" y="348076"/>
                  </a:lnTo>
                  <a:lnTo>
                    <a:pt x="1583356" y="348076"/>
                  </a:lnTo>
                  <a:lnTo>
                    <a:pt x="1612949" y="350071"/>
                  </a:lnTo>
                  <a:lnTo>
                    <a:pt x="1649267" y="353396"/>
                  </a:lnTo>
                  <a:lnTo>
                    <a:pt x="1684961" y="354062"/>
                  </a:lnTo>
                  <a:lnTo>
                    <a:pt x="1712679" y="348076"/>
                  </a:lnTo>
                  <a:lnTo>
                    <a:pt x="1724310" y="338136"/>
                  </a:lnTo>
                  <a:lnTo>
                    <a:pt x="1724392" y="328526"/>
                  </a:lnTo>
                  <a:lnTo>
                    <a:pt x="1721850" y="318992"/>
                  </a:lnTo>
                  <a:lnTo>
                    <a:pt x="1725612" y="309279"/>
                  </a:lnTo>
                  <a:lnTo>
                    <a:pt x="1736907" y="279174"/>
                  </a:lnTo>
                  <a:lnTo>
                    <a:pt x="1744992" y="227882"/>
                  </a:lnTo>
                  <a:lnTo>
                    <a:pt x="1749854" y="175259"/>
                  </a:lnTo>
                  <a:lnTo>
                    <a:pt x="1751478" y="141157"/>
                  </a:lnTo>
                  <a:lnTo>
                    <a:pt x="1755206" y="126042"/>
                  </a:lnTo>
                  <a:lnTo>
                    <a:pt x="1762498" y="110444"/>
                  </a:lnTo>
                  <a:lnTo>
                    <a:pt x="1767513" y="94036"/>
                  </a:lnTo>
                  <a:lnTo>
                    <a:pt x="1764409" y="76494"/>
                  </a:lnTo>
                  <a:lnTo>
                    <a:pt x="1750373" y="65076"/>
                  </a:lnTo>
                  <a:lnTo>
                    <a:pt x="1728867" y="61674"/>
                  </a:lnTo>
                  <a:lnTo>
                    <a:pt x="1705733" y="62450"/>
                  </a:lnTo>
                  <a:lnTo>
                    <a:pt x="1686815" y="63562"/>
                  </a:lnTo>
                  <a:lnTo>
                    <a:pt x="1644607" y="64598"/>
                  </a:lnTo>
                  <a:lnTo>
                    <a:pt x="1599455" y="65247"/>
                  </a:lnTo>
                  <a:lnTo>
                    <a:pt x="1555952" y="61820"/>
                  </a:lnTo>
                  <a:lnTo>
                    <a:pt x="1518694" y="50630"/>
                  </a:lnTo>
                  <a:lnTo>
                    <a:pt x="1473974" y="37181"/>
                  </a:lnTo>
                  <a:lnTo>
                    <a:pt x="1424821" y="34824"/>
                  </a:lnTo>
                  <a:lnTo>
                    <a:pt x="1373457" y="37899"/>
                  </a:lnTo>
                  <a:lnTo>
                    <a:pt x="1322102" y="40743"/>
                  </a:lnTo>
                  <a:lnTo>
                    <a:pt x="1272977" y="37697"/>
                  </a:lnTo>
                  <a:lnTo>
                    <a:pt x="1225508" y="30181"/>
                  </a:lnTo>
                  <a:lnTo>
                    <a:pt x="1176554" y="23253"/>
                  </a:lnTo>
                  <a:lnTo>
                    <a:pt x="1126360" y="17020"/>
                  </a:lnTo>
                  <a:lnTo>
                    <a:pt x="1075166" y="11587"/>
                  </a:lnTo>
                  <a:lnTo>
                    <a:pt x="1023216" y="7062"/>
                  </a:lnTo>
                  <a:lnTo>
                    <a:pt x="970753" y="3552"/>
                  </a:lnTo>
                  <a:lnTo>
                    <a:pt x="918020" y="1162"/>
                  </a:lnTo>
                  <a:lnTo>
                    <a:pt x="865258" y="0"/>
                  </a:lnTo>
                  <a:lnTo>
                    <a:pt x="812711" y="171"/>
                  </a:lnTo>
                  <a:lnTo>
                    <a:pt x="760621" y="1783"/>
                  </a:lnTo>
                  <a:lnTo>
                    <a:pt x="709232" y="4941"/>
                  </a:lnTo>
                  <a:lnTo>
                    <a:pt x="658786" y="9754"/>
                  </a:lnTo>
                  <a:lnTo>
                    <a:pt x="609525" y="16326"/>
                  </a:lnTo>
                  <a:lnTo>
                    <a:pt x="561693" y="24765"/>
                  </a:lnTo>
                  <a:lnTo>
                    <a:pt x="520081" y="30441"/>
                  </a:lnTo>
                  <a:lnTo>
                    <a:pt x="477921" y="32740"/>
                  </a:lnTo>
                  <a:lnTo>
                    <a:pt x="435616" y="34284"/>
                  </a:lnTo>
                  <a:lnTo>
                    <a:pt x="393570" y="37697"/>
                  </a:lnTo>
                  <a:lnTo>
                    <a:pt x="385488" y="41738"/>
                  </a:lnTo>
                  <a:lnTo>
                    <a:pt x="367706" y="50629"/>
                  </a:lnTo>
                  <a:lnTo>
                    <a:pt x="349924" y="59520"/>
                  </a:lnTo>
                  <a:lnTo>
                    <a:pt x="341841" y="63562"/>
                  </a:lnTo>
                  <a:lnTo>
                    <a:pt x="329235" y="65387"/>
                  </a:lnTo>
                  <a:lnTo>
                    <a:pt x="316183" y="64338"/>
                  </a:lnTo>
                  <a:lnTo>
                    <a:pt x="303027" y="62902"/>
                  </a:lnTo>
                  <a:lnTo>
                    <a:pt x="290111" y="63562"/>
                  </a:lnTo>
                  <a:lnTo>
                    <a:pt x="246246" y="73756"/>
                  </a:lnTo>
                  <a:lnTo>
                    <a:pt x="199123" y="86842"/>
                  </a:lnTo>
                  <a:lnTo>
                    <a:pt x="152231" y="101220"/>
                  </a:lnTo>
                  <a:lnTo>
                    <a:pt x="109056" y="115292"/>
                  </a:lnTo>
                  <a:lnTo>
                    <a:pt x="91196" y="121246"/>
                  </a:lnTo>
                  <a:lnTo>
                    <a:pt x="77017" y="125254"/>
                  </a:lnTo>
                  <a:lnTo>
                    <a:pt x="62692" y="127514"/>
                  </a:lnTo>
                  <a:lnTo>
                    <a:pt x="44394" y="128224"/>
                  </a:lnTo>
                  <a:lnTo>
                    <a:pt x="37031" y="127924"/>
                  </a:lnTo>
                  <a:lnTo>
                    <a:pt x="24106" y="127423"/>
                  </a:lnTo>
                  <a:lnTo>
                    <a:pt x="11626" y="127323"/>
                  </a:lnTo>
                  <a:lnTo>
                    <a:pt x="5597" y="128224"/>
                  </a:lnTo>
                  <a:lnTo>
                    <a:pt x="1871" y="137880"/>
                  </a:lnTo>
                  <a:lnTo>
                    <a:pt x="0" y="148531"/>
                  </a:lnTo>
                  <a:lnTo>
                    <a:pt x="926" y="158728"/>
                  </a:lnTo>
                  <a:lnTo>
                    <a:pt x="5597" y="167021"/>
                  </a:lnTo>
                  <a:lnTo>
                    <a:pt x="12318" y="179803"/>
                  </a:lnTo>
                  <a:lnTo>
                    <a:pt x="16839" y="197662"/>
                  </a:lnTo>
                  <a:lnTo>
                    <a:pt x="22206" y="216365"/>
                  </a:lnTo>
                  <a:lnTo>
                    <a:pt x="31462" y="231683"/>
                  </a:lnTo>
                  <a:lnTo>
                    <a:pt x="57955" y="238205"/>
                  </a:lnTo>
                  <a:lnTo>
                    <a:pt x="102371" y="237480"/>
                  </a:lnTo>
                  <a:lnTo>
                    <a:pt x="146897" y="233857"/>
                  </a:lnTo>
                  <a:lnTo>
                    <a:pt x="173720" y="231683"/>
                  </a:lnTo>
                  <a:lnTo>
                    <a:pt x="222828" y="231723"/>
                  </a:lnTo>
                  <a:lnTo>
                    <a:pt x="271806" y="231742"/>
                  </a:lnTo>
                  <a:lnTo>
                    <a:pt x="320682" y="231592"/>
                  </a:lnTo>
                  <a:lnTo>
                    <a:pt x="369486" y="231122"/>
                  </a:lnTo>
                  <a:lnTo>
                    <a:pt x="418245" y="230183"/>
                  </a:lnTo>
                  <a:lnTo>
                    <a:pt x="466989" y="228627"/>
                  </a:lnTo>
                  <a:lnTo>
                    <a:pt x="515748" y="226302"/>
                  </a:lnTo>
                  <a:lnTo>
                    <a:pt x="564549" y="223060"/>
                  </a:lnTo>
                  <a:lnTo>
                    <a:pt x="613422" y="218751"/>
                  </a:lnTo>
                  <a:lnTo>
                    <a:pt x="661923" y="214921"/>
                  </a:lnTo>
                  <a:lnTo>
                    <a:pt x="710922" y="212844"/>
                  </a:lnTo>
                  <a:lnTo>
                    <a:pt x="760339" y="212171"/>
                  </a:lnTo>
                  <a:lnTo>
                    <a:pt x="810096" y="212552"/>
                  </a:lnTo>
                  <a:lnTo>
                    <a:pt x="860111" y="213639"/>
                  </a:lnTo>
                  <a:lnTo>
                    <a:pt x="910307" y="215081"/>
                  </a:lnTo>
                  <a:lnTo>
                    <a:pt x="960603" y="216531"/>
                  </a:lnTo>
                  <a:lnTo>
                    <a:pt x="1010921" y="217638"/>
                  </a:lnTo>
                  <a:lnTo>
                    <a:pt x="1061180" y="218054"/>
                  </a:lnTo>
                  <a:lnTo>
                    <a:pt x="1111301" y="217429"/>
                  </a:lnTo>
                  <a:lnTo>
                    <a:pt x="1161205" y="215414"/>
                  </a:lnTo>
                  <a:lnTo>
                    <a:pt x="1210813" y="211661"/>
                  </a:lnTo>
                  <a:lnTo>
                    <a:pt x="1260044" y="205819"/>
                  </a:lnTo>
                  <a:lnTo>
                    <a:pt x="1309679" y="199193"/>
                  </a:lnTo>
                  <a:lnTo>
                    <a:pt x="1359564" y="193478"/>
                  </a:lnTo>
                  <a:lnTo>
                    <a:pt x="1409598" y="188715"/>
                  </a:lnTo>
                  <a:lnTo>
                    <a:pt x="1459681" y="184941"/>
                  </a:lnTo>
                  <a:lnTo>
                    <a:pt x="1509712" y="182197"/>
                  </a:lnTo>
                  <a:lnTo>
                    <a:pt x="1559592" y="180521"/>
                  </a:lnTo>
                  <a:lnTo>
                    <a:pt x="1609220" y="179954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2" name="object 14"/>
            <p:cNvSpPr/>
            <p:nvPr/>
          </p:nvSpPr>
          <p:spPr>
            <a:xfrm>
              <a:off x="1745881" y="5703214"/>
              <a:ext cx="840740" cy="0"/>
            </a:xfrm>
            <a:custGeom>
              <a:avLst/>
              <a:ahLst/>
              <a:rect l="l" t="t" r="r" b="b"/>
              <a:pathLst>
                <a:path w="840739" h="0">
                  <a:moveTo>
                    <a:pt x="0" y="0"/>
                  </a:moveTo>
                  <a:lnTo>
                    <a:pt x="0" y="0"/>
                  </a:lnTo>
                  <a:lnTo>
                    <a:pt x="791165" y="0"/>
                  </a:lnTo>
                  <a:lnTo>
                    <a:pt x="840613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3" name="object 15"/>
            <p:cNvSpPr/>
            <p:nvPr/>
          </p:nvSpPr>
          <p:spPr>
            <a:xfrm>
              <a:off x="1758814" y="5910134"/>
              <a:ext cx="970280" cy="0"/>
            </a:xfrm>
            <a:custGeom>
              <a:avLst/>
              <a:ahLst/>
              <a:rect l="l" t="t" r="r" b="b"/>
              <a:pathLst>
                <a:path w="970280" h="0">
                  <a:moveTo>
                    <a:pt x="0" y="0"/>
                  </a:moveTo>
                  <a:lnTo>
                    <a:pt x="0" y="0"/>
                  </a:lnTo>
                  <a:lnTo>
                    <a:pt x="918885" y="0"/>
                  </a:lnTo>
                  <a:lnTo>
                    <a:pt x="969934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4" name="object 16"/>
            <p:cNvSpPr/>
            <p:nvPr/>
          </p:nvSpPr>
          <p:spPr>
            <a:xfrm>
              <a:off x="2832207" y="5638552"/>
              <a:ext cx="220345" cy="0"/>
            </a:xfrm>
            <a:custGeom>
              <a:avLst/>
              <a:ahLst/>
              <a:rect l="l" t="t" r="r" b="b"/>
              <a:pathLst>
                <a:path w="220344" h="0">
                  <a:moveTo>
                    <a:pt x="0" y="0"/>
                  </a:moveTo>
                  <a:lnTo>
                    <a:pt x="54962" y="0"/>
                  </a:lnTo>
                  <a:lnTo>
                    <a:pt x="109925" y="0"/>
                  </a:lnTo>
                  <a:lnTo>
                    <a:pt x="164887" y="0"/>
                  </a:lnTo>
                  <a:lnTo>
                    <a:pt x="21985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949114" y="5513561"/>
            <a:ext cx="2260129" cy="665149"/>
          </a:xfrm>
          <a:prstGeom prst="rect"/>
        </p:spPr>
      </p:pic>
      <p:sp>
        <p:nvSpPr>
          <p:cNvPr id="1048685" name="object 1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5732" y="4677707"/>
            <a:ext cx="224115" cy="166678"/>
          </a:xfrm>
          <a:prstGeom prst="rect"/>
        </p:spPr>
      </p:pic>
      <p:sp>
        <p:nvSpPr>
          <p:cNvPr id="1048686" name="object 3"/>
          <p:cNvSpPr/>
          <p:nvPr/>
        </p:nvSpPr>
        <p:spPr>
          <a:xfrm>
            <a:off x="8881181" y="4677060"/>
            <a:ext cx="419734" cy="250190"/>
          </a:xfrm>
          <a:custGeom>
            <a:avLst/>
            <a:ahLst/>
            <a:rect l="l" t="t" r="r" b="b"/>
            <a:pathLst>
              <a:path w="419734" h="250189">
                <a:moveTo>
                  <a:pt x="374916" y="-6"/>
                </a:moveTo>
                <a:lnTo>
                  <a:pt x="44196" y="-6"/>
                </a:lnTo>
                <a:lnTo>
                  <a:pt x="19643" y="34883"/>
                </a:lnTo>
                <a:lnTo>
                  <a:pt x="4911" y="77909"/>
                </a:lnTo>
                <a:lnTo>
                  <a:pt x="0" y="125004"/>
                </a:lnTo>
                <a:lnTo>
                  <a:pt x="4911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374916" y="250013"/>
                </a:lnTo>
                <a:lnTo>
                  <a:pt x="399470" y="215124"/>
                </a:lnTo>
                <a:lnTo>
                  <a:pt x="414202" y="172098"/>
                </a:lnTo>
                <a:lnTo>
                  <a:pt x="419113" y="125004"/>
                </a:lnTo>
                <a:lnTo>
                  <a:pt x="414202" y="77909"/>
                </a:lnTo>
                <a:lnTo>
                  <a:pt x="399470" y="34883"/>
                </a:lnTo>
                <a:lnTo>
                  <a:pt x="374916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pic>
        <p:nvPicPr>
          <p:cNvPr id="209715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582821" y="5080032"/>
            <a:ext cx="224114" cy="166678"/>
          </a:xfrm>
          <a:prstGeom prst="rect"/>
        </p:spPr>
      </p:pic>
      <p:sp>
        <p:nvSpPr>
          <p:cNvPr id="1048687" name="object 5"/>
          <p:cNvSpPr/>
          <p:nvPr/>
        </p:nvSpPr>
        <p:spPr>
          <a:xfrm>
            <a:off x="1813542" y="5079390"/>
            <a:ext cx="598170" cy="250190"/>
          </a:xfrm>
          <a:custGeom>
            <a:avLst/>
            <a:ahLst/>
            <a:rect l="l" t="t" r="r" b="b"/>
            <a:pathLst>
              <a:path w="598169" h="250189">
                <a:moveTo>
                  <a:pt x="553403" y="6"/>
                </a:moveTo>
                <a:lnTo>
                  <a:pt x="44195" y="6"/>
                </a:lnTo>
                <a:lnTo>
                  <a:pt x="19641" y="34894"/>
                </a:lnTo>
                <a:lnTo>
                  <a:pt x="4909" y="77918"/>
                </a:lnTo>
                <a:lnTo>
                  <a:pt x="-1" y="125010"/>
                </a:lnTo>
                <a:lnTo>
                  <a:pt x="4909" y="172102"/>
                </a:lnTo>
                <a:lnTo>
                  <a:pt x="19641" y="215126"/>
                </a:lnTo>
                <a:lnTo>
                  <a:pt x="44195" y="250013"/>
                </a:lnTo>
                <a:lnTo>
                  <a:pt x="553403" y="250013"/>
                </a:lnTo>
                <a:lnTo>
                  <a:pt x="577957" y="215126"/>
                </a:lnTo>
                <a:lnTo>
                  <a:pt x="592689" y="172102"/>
                </a:lnTo>
                <a:lnTo>
                  <a:pt x="597600" y="125010"/>
                </a:lnTo>
                <a:lnTo>
                  <a:pt x="592689" y="77918"/>
                </a:lnTo>
                <a:lnTo>
                  <a:pt x="577957" y="34894"/>
                </a:lnTo>
                <a:lnTo>
                  <a:pt x="553403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/>
          <p:nvPr/>
        </p:nvSpPr>
        <p:spPr>
          <a:xfrm>
            <a:off x="1237406" y="5079390"/>
            <a:ext cx="420370" cy="250190"/>
          </a:xfrm>
          <a:custGeom>
            <a:avLst/>
            <a:ahLst/>
            <a:rect l="l" t="t" r="r" b="b"/>
            <a:pathLst>
              <a:path w="420369" h="250189">
                <a:moveTo>
                  <a:pt x="375775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3"/>
                </a:lnTo>
                <a:lnTo>
                  <a:pt x="375775" y="250013"/>
                </a:lnTo>
                <a:lnTo>
                  <a:pt x="400329" y="215126"/>
                </a:lnTo>
                <a:lnTo>
                  <a:pt x="415061" y="172102"/>
                </a:lnTo>
                <a:lnTo>
                  <a:pt x="419972" y="125010"/>
                </a:lnTo>
                <a:lnTo>
                  <a:pt x="415061" y="77918"/>
                </a:lnTo>
                <a:lnTo>
                  <a:pt x="400329" y="34894"/>
                </a:lnTo>
                <a:lnTo>
                  <a:pt x="37577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9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0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1" name="object 9"/>
          <p:cNvSpPr txBox="1"/>
          <p:nvPr/>
        </p:nvSpPr>
        <p:spPr>
          <a:xfrm>
            <a:off x="619782" y="1826771"/>
            <a:ext cx="304673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 a uniform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-5">
                <a:latin typeface="Microsoft Sans Serif"/>
                <a:cs typeface="Microsoft Sans Serif"/>
              </a:rPr>
              <a:t>field,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2" name="object 10"/>
          <p:cNvSpPr txBox="1"/>
          <p:nvPr/>
        </p:nvSpPr>
        <p:spPr>
          <a:xfrm>
            <a:off x="594382" y="4509581"/>
            <a:ext cx="8877300" cy="1155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 most 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insulating </a:t>
            </a:r>
            <a:r>
              <a:rPr dirty="0" sz="1750">
                <a:latin typeface="Microsoft Sans Serif"/>
                <a:cs typeface="Microsoft Sans Serif"/>
              </a:rPr>
              <a:t>materials,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specific conductivity </a:t>
            </a:r>
            <a:r>
              <a:rPr dirty="0" sz="1750" spc="-10">
                <a:latin typeface="Microsoft Sans Serif"/>
                <a:cs typeface="Microsoft Sans Serif"/>
              </a:rPr>
              <a:t>lies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the range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60">
                <a:latin typeface="Microsoft Sans Serif"/>
                <a:cs typeface="Microsoft Sans Serif"/>
              </a:rPr>
              <a:t>10</a:t>
            </a:r>
            <a:r>
              <a:rPr baseline="26570" dirty="0" sz="1725" spc="89">
                <a:latin typeface="Microsoft Sans Serif"/>
                <a:cs typeface="Microsoft Sans Serif"/>
              </a:rPr>
              <a:t>–16 </a:t>
            </a:r>
            <a:r>
              <a:rPr baseline="26570" dirty="0" sz="1725" spc="9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65">
                <a:latin typeface="Microsoft Sans Serif"/>
                <a:cs typeface="Microsoft Sans Serif"/>
              </a:rPr>
              <a:t>10</a:t>
            </a:r>
            <a:r>
              <a:rPr baseline="26570" dirty="0" sz="1725" spc="97">
                <a:latin typeface="Microsoft Sans Serif"/>
                <a:cs typeface="Microsoft Sans Serif"/>
              </a:rPr>
              <a:t>–10 </a:t>
            </a:r>
            <a:r>
              <a:rPr dirty="0" sz="1750">
                <a:latin typeface="Microsoft Sans Serif"/>
                <a:cs typeface="Microsoft Sans Serif"/>
              </a:rPr>
              <a:t>S/cm, which </a:t>
            </a:r>
            <a:r>
              <a:rPr dirty="0" sz="1750" spc="-5">
                <a:latin typeface="Microsoft Sans Serif"/>
                <a:cs typeface="Microsoft Sans Serif"/>
              </a:rPr>
              <a:t>gives </a:t>
            </a:r>
            <a:r>
              <a:rPr dirty="0" sz="1750">
                <a:latin typeface="Microsoft Sans Serif"/>
                <a:cs typeface="Microsoft Sans Serif"/>
              </a:rPr>
              <a:t>currents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>
                <a:latin typeface="Microsoft Sans Serif"/>
                <a:cs typeface="Microsoft Sans Serif"/>
              </a:rPr>
              <a:t>be measured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these specimen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 order 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picoampers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nanoamperes.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3" name="object 11"/>
          <p:cNvSpPr txBox="1">
            <a:spLocks noGrp="1"/>
          </p:cNvSpPr>
          <p:nvPr>
            <p:ph type="title"/>
          </p:nvPr>
        </p:nvSpPr>
        <p:spPr>
          <a:xfrm>
            <a:off x="634941" y="628883"/>
            <a:ext cx="34645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Insulation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Resistance</a:t>
            </a:r>
            <a:endParaRPr sz="2650"/>
          </a:p>
        </p:txBody>
      </p:sp>
      <p:grpSp>
        <p:nvGrpSpPr>
          <p:cNvPr id="78" name="object 12"/>
          <p:cNvGrpSpPr/>
          <p:nvPr/>
        </p:nvGrpSpPr>
        <p:grpSpPr>
          <a:xfrm>
            <a:off x="3920162" y="2226564"/>
            <a:ext cx="786130" cy="645160"/>
            <a:chOff x="3920162" y="2226564"/>
            <a:chExt cx="786130" cy="645160"/>
          </a:xfrm>
        </p:grpSpPr>
        <p:pic>
          <p:nvPicPr>
            <p:cNvPr id="2097160" name="object 13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924044" y="2226564"/>
              <a:ext cx="765273" cy="644651"/>
            </a:xfrm>
            <a:prstGeom prst="rect"/>
          </p:spPr>
        </p:pic>
        <p:sp>
          <p:nvSpPr>
            <p:cNvPr id="1048694" name="object 14"/>
            <p:cNvSpPr/>
            <p:nvPr/>
          </p:nvSpPr>
          <p:spPr>
            <a:xfrm>
              <a:off x="4009062" y="2457166"/>
              <a:ext cx="0" cy="233045"/>
            </a:xfrm>
            <a:custGeom>
              <a:avLst/>
              <a:ahLst/>
              <a:rect l="l" t="t" r="r" b="b"/>
              <a:pathLst>
                <a:path w="0" h="233044">
                  <a:moveTo>
                    <a:pt x="0" y="4"/>
                  </a:moveTo>
                  <a:lnTo>
                    <a:pt x="0" y="46561"/>
                  </a:lnTo>
                  <a:lnTo>
                    <a:pt x="0" y="93117"/>
                  </a:lnTo>
                  <a:lnTo>
                    <a:pt x="0" y="139674"/>
                  </a:lnTo>
                  <a:lnTo>
                    <a:pt x="0" y="186230"/>
                  </a:lnTo>
                  <a:lnTo>
                    <a:pt x="0" y="232786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5" name="object 15"/>
            <p:cNvSpPr/>
            <p:nvPr/>
          </p:nvSpPr>
          <p:spPr>
            <a:xfrm>
              <a:off x="4616888" y="2276113"/>
              <a:ext cx="0" cy="155575"/>
            </a:xfrm>
            <a:custGeom>
              <a:avLst/>
              <a:ahLst/>
              <a:rect l="l" t="t" r="r" b="b"/>
              <a:pathLst>
                <a:path w="0" h="155575">
                  <a:moveTo>
                    <a:pt x="0" y="-3"/>
                  </a:moveTo>
                  <a:lnTo>
                    <a:pt x="0" y="38794"/>
                  </a:lnTo>
                  <a:lnTo>
                    <a:pt x="0" y="77591"/>
                  </a:lnTo>
                  <a:lnTo>
                    <a:pt x="0" y="116389"/>
                  </a:lnTo>
                  <a:lnTo>
                    <a:pt x="0" y="155186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6" name="object 16"/>
            <p:cNvSpPr/>
            <p:nvPr/>
          </p:nvSpPr>
          <p:spPr>
            <a:xfrm>
              <a:off x="4397035" y="2301977"/>
              <a:ext cx="0" cy="129539"/>
            </a:xfrm>
            <a:custGeom>
              <a:avLst/>
              <a:ahLst/>
              <a:rect l="l" t="t" r="r" b="b"/>
              <a:pathLst>
                <a:path w="0" h="129539">
                  <a:moveTo>
                    <a:pt x="0" y="0"/>
                  </a:moveTo>
                  <a:lnTo>
                    <a:pt x="0" y="32331"/>
                  </a:lnTo>
                  <a:lnTo>
                    <a:pt x="0" y="64662"/>
                  </a:lnTo>
                  <a:lnTo>
                    <a:pt x="0" y="96993"/>
                  </a:lnTo>
                  <a:lnTo>
                    <a:pt x="0" y="129324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7" name="object 17"/>
            <p:cNvSpPr/>
            <p:nvPr/>
          </p:nvSpPr>
          <p:spPr>
            <a:xfrm>
              <a:off x="4164252" y="2250248"/>
              <a:ext cx="0" cy="129539"/>
            </a:xfrm>
            <a:custGeom>
              <a:avLst/>
              <a:ahLst/>
              <a:rect l="l" t="t" r="r" b="b"/>
              <a:pathLst>
                <a:path w="0" h="129539">
                  <a:moveTo>
                    <a:pt x="0" y="0"/>
                  </a:moveTo>
                  <a:lnTo>
                    <a:pt x="0" y="32331"/>
                  </a:lnTo>
                  <a:lnTo>
                    <a:pt x="0" y="64662"/>
                  </a:lnTo>
                  <a:lnTo>
                    <a:pt x="0" y="96993"/>
                  </a:lnTo>
                  <a:lnTo>
                    <a:pt x="0" y="129324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161" name="object 18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596089" y="3157424"/>
            <a:ext cx="2294445" cy="676958"/>
          </a:xfrm>
          <a:prstGeom prst="rect"/>
        </p:spPr>
      </p:pic>
      <p:grpSp>
        <p:nvGrpSpPr>
          <p:cNvPr id="79" name="object 19"/>
          <p:cNvGrpSpPr/>
          <p:nvPr/>
        </p:nvGrpSpPr>
        <p:grpSpPr>
          <a:xfrm>
            <a:off x="3493391" y="4022901"/>
            <a:ext cx="2042795" cy="438784"/>
            <a:chOff x="3493391" y="4022901"/>
            <a:chExt cx="2042795" cy="438784"/>
          </a:xfrm>
        </p:grpSpPr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646336" y="4167559"/>
              <a:ext cx="1661514" cy="282520"/>
            </a:xfrm>
            <a:prstGeom prst="rect"/>
          </p:spPr>
        </p:pic>
        <p:sp>
          <p:nvSpPr>
            <p:cNvPr id="1048698" name="object 21"/>
            <p:cNvSpPr/>
            <p:nvPr/>
          </p:nvSpPr>
          <p:spPr>
            <a:xfrm>
              <a:off x="3582291" y="4111801"/>
              <a:ext cx="1864995" cy="260985"/>
            </a:xfrm>
            <a:custGeom>
              <a:avLst/>
              <a:ahLst/>
              <a:rect l="l" t="t" r="r" b="b"/>
              <a:pathLst>
                <a:path w="1864995" h="260985">
                  <a:moveTo>
                    <a:pt x="64662" y="259369"/>
                  </a:moveTo>
                  <a:lnTo>
                    <a:pt x="116408" y="259462"/>
                  </a:lnTo>
                  <a:lnTo>
                    <a:pt x="168248" y="259693"/>
                  </a:lnTo>
                  <a:lnTo>
                    <a:pt x="220158" y="259988"/>
                  </a:lnTo>
                  <a:lnTo>
                    <a:pt x="272114" y="260273"/>
                  </a:lnTo>
                  <a:lnTo>
                    <a:pt x="324090" y="260476"/>
                  </a:lnTo>
                  <a:lnTo>
                    <a:pt x="376065" y="260522"/>
                  </a:lnTo>
                  <a:lnTo>
                    <a:pt x="428012" y="260338"/>
                  </a:lnTo>
                  <a:lnTo>
                    <a:pt x="479909" y="259850"/>
                  </a:lnTo>
                  <a:lnTo>
                    <a:pt x="531732" y="258986"/>
                  </a:lnTo>
                  <a:lnTo>
                    <a:pt x="583455" y="257671"/>
                  </a:lnTo>
                  <a:lnTo>
                    <a:pt x="635056" y="255832"/>
                  </a:lnTo>
                  <a:lnTo>
                    <a:pt x="686509" y="253396"/>
                  </a:lnTo>
                  <a:lnTo>
                    <a:pt x="737792" y="250288"/>
                  </a:lnTo>
                  <a:lnTo>
                    <a:pt x="788879" y="246437"/>
                  </a:lnTo>
                  <a:lnTo>
                    <a:pt x="837131" y="243309"/>
                  </a:lnTo>
                  <a:lnTo>
                    <a:pt x="885373" y="241716"/>
                  </a:lnTo>
                  <a:lnTo>
                    <a:pt x="933604" y="241276"/>
                  </a:lnTo>
                  <a:lnTo>
                    <a:pt x="981825" y="241607"/>
                  </a:lnTo>
                  <a:lnTo>
                    <a:pt x="1030036" y="242329"/>
                  </a:lnTo>
                  <a:lnTo>
                    <a:pt x="1078238" y="243060"/>
                  </a:lnTo>
                  <a:lnTo>
                    <a:pt x="1126430" y="243418"/>
                  </a:lnTo>
                  <a:lnTo>
                    <a:pt x="1174613" y="243023"/>
                  </a:lnTo>
                  <a:lnTo>
                    <a:pt x="1222787" y="241493"/>
                  </a:lnTo>
                  <a:lnTo>
                    <a:pt x="1270953" y="238448"/>
                  </a:lnTo>
                  <a:lnTo>
                    <a:pt x="1319110" y="233504"/>
                  </a:lnTo>
                  <a:lnTo>
                    <a:pt x="1366570" y="229005"/>
                  </a:lnTo>
                  <a:lnTo>
                    <a:pt x="1414772" y="226893"/>
                  </a:lnTo>
                  <a:lnTo>
                    <a:pt x="1463494" y="226617"/>
                  </a:lnTo>
                  <a:lnTo>
                    <a:pt x="1512513" y="227627"/>
                  </a:lnTo>
                  <a:lnTo>
                    <a:pt x="1561605" y="229372"/>
                  </a:lnTo>
                  <a:lnTo>
                    <a:pt x="1610546" y="231300"/>
                  </a:lnTo>
                  <a:lnTo>
                    <a:pt x="1659114" y="232861"/>
                  </a:lnTo>
                  <a:lnTo>
                    <a:pt x="1707084" y="233504"/>
                  </a:lnTo>
                  <a:lnTo>
                    <a:pt x="1731427" y="235162"/>
                  </a:lnTo>
                  <a:lnTo>
                    <a:pt x="1767805" y="237925"/>
                  </a:lnTo>
                  <a:lnTo>
                    <a:pt x="1802921" y="238478"/>
                  </a:lnTo>
                  <a:lnTo>
                    <a:pt x="1823476" y="233504"/>
                  </a:lnTo>
                  <a:lnTo>
                    <a:pt x="1826179" y="223475"/>
                  </a:lnTo>
                  <a:lnTo>
                    <a:pt x="1824533" y="208601"/>
                  </a:lnTo>
                  <a:lnTo>
                    <a:pt x="1822358" y="193246"/>
                  </a:lnTo>
                  <a:lnTo>
                    <a:pt x="1823476" y="181775"/>
                  </a:lnTo>
                  <a:lnTo>
                    <a:pt x="1851128" y="120784"/>
                  </a:lnTo>
                  <a:lnTo>
                    <a:pt x="1862273" y="52451"/>
                  </a:lnTo>
                  <a:lnTo>
                    <a:pt x="1862982" y="41746"/>
                  </a:lnTo>
                  <a:lnTo>
                    <a:pt x="1864163" y="25515"/>
                  </a:lnTo>
                  <a:lnTo>
                    <a:pt x="1864399" y="9819"/>
                  </a:lnTo>
                  <a:lnTo>
                    <a:pt x="1862273" y="720"/>
                  </a:lnTo>
                  <a:lnTo>
                    <a:pt x="1853787" y="0"/>
                  </a:lnTo>
                  <a:lnTo>
                    <a:pt x="1845765" y="9232"/>
                  </a:lnTo>
                  <a:lnTo>
                    <a:pt x="1839531" y="20674"/>
                  </a:lnTo>
                  <a:lnTo>
                    <a:pt x="1836408" y="26584"/>
                  </a:lnTo>
                  <a:lnTo>
                    <a:pt x="1812255" y="37490"/>
                  </a:lnTo>
                  <a:lnTo>
                    <a:pt x="1786642" y="47267"/>
                  </a:lnTo>
                  <a:lnTo>
                    <a:pt x="1760047" y="56403"/>
                  </a:lnTo>
                  <a:lnTo>
                    <a:pt x="1732949" y="65382"/>
                  </a:lnTo>
                  <a:lnTo>
                    <a:pt x="1712170" y="68663"/>
                  </a:lnTo>
                  <a:lnTo>
                    <a:pt x="1687494" y="68298"/>
                  </a:lnTo>
                  <a:lnTo>
                    <a:pt x="1662914" y="66475"/>
                  </a:lnTo>
                  <a:lnTo>
                    <a:pt x="1642422" y="65382"/>
                  </a:lnTo>
                  <a:lnTo>
                    <a:pt x="607825" y="65382"/>
                  </a:lnTo>
                  <a:lnTo>
                    <a:pt x="594316" y="64762"/>
                  </a:lnTo>
                  <a:lnTo>
                    <a:pt x="566431" y="63730"/>
                  </a:lnTo>
                  <a:lnTo>
                    <a:pt x="536611" y="63523"/>
                  </a:lnTo>
                  <a:lnTo>
                    <a:pt x="517297" y="65382"/>
                  </a:lnTo>
                  <a:lnTo>
                    <a:pt x="489659" y="70554"/>
                  </a:lnTo>
                  <a:lnTo>
                    <a:pt x="459710" y="71646"/>
                  </a:lnTo>
                  <a:lnTo>
                    <a:pt x="429457" y="72840"/>
                  </a:lnTo>
                  <a:lnTo>
                    <a:pt x="400906" y="78315"/>
                  </a:lnTo>
                  <a:lnTo>
                    <a:pt x="354592" y="90925"/>
                  </a:lnTo>
                  <a:lnTo>
                    <a:pt x="306118" y="99252"/>
                  </a:lnTo>
                  <a:lnTo>
                    <a:pt x="256021" y="104098"/>
                  </a:lnTo>
                  <a:lnTo>
                    <a:pt x="204837" y="106266"/>
                  </a:lnTo>
                  <a:lnTo>
                    <a:pt x="153106" y="106556"/>
                  </a:lnTo>
                  <a:lnTo>
                    <a:pt x="101364" y="105771"/>
                  </a:lnTo>
                  <a:lnTo>
                    <a:pt x="50150" y="104711"/>
                  </a:lnTo>
                  <a:lnTo>
                    <a:pt x="0" y="104180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9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object 2"/>
          <p:cNvSpPr/>
          <p:nvPr/>
        </p:nvSpPr>
        <p:spPr>
          <a:xfrm>
            <a:off x="1341094" y="4328112"/>
            <a:ext cx="1991995" cy="250190"/>
          </a:xfrm>
          <a:custGeom>
            <a:avLst/>
            <a:ahLst/>
            <a:rect l="l" t="t" r="r" b="b"/>
            <a:pathLst>
              <a:path w="1991995" h="250189">
                <a:moveTo>
                  <a:pt x="1947738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6" y="250013"/>
                </a:lnTo>
                <a:lnTo>
                  <a:pt x="1947738" y="250013"/>
                </a:lnTo>
                <a:lnTo>
                  <a:pt x="1972292" y="215124"/>
                </a:lnTo>
                <a:lnTo>
                  <a:pt x="1987025" y="172099"/>
                </a:lnTo>
                <a:lnTo>
                  <a:pt x="1991935" y="125006"/>
                </a:lnTo>
                <a:lnTo>
                  <a:pt x="1987025" y="77913"/>
                </a:lnTo>
                <a:lnTo>
                  <a:pt x="1972292" y="34888"/>
                </a:lnTo>
                <a:lnTo>
                  <a:pt x="194773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1" name="object 3"/>
          <p:cNvSpPr/>
          <p:nvPr/>
        </p:nvSpPr>
        <p:spPr>
          <a:xfrm>
            <a:off x="1341094" y="4328112"/>
            <a:ext cx="1855470" cy="250190"/>
          </a:xfrm>
          <a:custGeom>
            <a:avLst/>
            <a:ahLst/>
            <a:rect l="l" t="t" r="r" b="b"/>
            <a:pathLst>
              <a:path w="1855470" h="250189">
                <a:moveTo>
                  <a:pt x="1811073" y="-6"/>
                </a:moveTo>
                <a:lnTo>
                  <a:pt x="44196" y="-6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6" y="250013"/>
                </a:lnTo>
                <a:lnTo>
                  <a:pt x="1811073" y="250013"/>
                </a:lnTo>
                <a:lnTo>
                  <a:pt x="1835627" y="215123"/>
                </a:lnTo>
                <a:lnTo>
                  <a:pt x="1850359" y="172097"/>
                </a:lnTo>
                <a:lnTo>
                  <a:pt x="1855270" y="125003"/>
                </a:lnTo>
                <a:lnTo>
                  <a:pt x="1850359" y="77909"/>
                </a:lnTo>
                <a:lnTo>
                  <a:pt x="1835627" y="34883"/>
                </a:lnTo>
                <a:lnTo>
                  <a:pt x="1811073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2" name="object 4"/>
          <p:cNvSpPr/>
          <p:nvPr/>
        </p:nvSpPr>
        <p:spPr>
          <a:xfrm>
            <a:off x="4454149" y="3925783"/>
            <a:ext cx="4388485" cy="250190"/>
          </a:xfrm>
          <a:custGeom>
            <a:avLst/>
            <a:ahLst/>
            <a:rect l="l" t="t" r="r" b="b"/>
            <a:pathLst>
              <a:path w="4388484" h="250189">
                <a:moveTo>
                  <a:pt x="4344142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3"/>
                </a:lnTo>
                <a:lnTo>
                  <a:pt x="4344142" y="250013"/>
                </a:lnTo>
                <a:lnTo>
                  <a:pt x="4368696" y="215125"/>
                </a:lnTo>
                <a:lnTo>
                  <a:pt x="4383428" y="172100"/>
                </a:lnTo>
                <a:lnTo>
                  <a:pt x="4388339" y="125007"/>
                </a:lnTo>
                <a:lnTo>
                  <a:pt x="4383428" y="77913"/>
                </a:lnTo>
                <a:lnTo>
                  <a:pt x="4368696" y="34888"/>
                </a:lnTo>
                <a:lnTo>
                  <a:pt x="434414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3" name="object 5"/>
          <p:cNvSpPr/>
          <p:nvPr/>
        </p:nvSpPr>
        <p:spPr>
          <a:xfrm>
            <a:off x="4070507" y="2310339"/>
            <a:ext cx="2266315" cy="250190"/>
          </a:xfrm>
          <a:custGeom>
            <a:avLst/>
            <a:ahLst/>
            <a:rect l="l" t="t" r="r" b="b"/>
            <a:pathLst>
              <a:path w="2266315" h="250189">
                <a:moveTo>
                  <a:pt x="2221730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6" y="250013"/>
                </a:lnTo>
                <a:lnTo>
                  <a:pt x="2221730" y="250013"/>
                </a:lnTo>
                <a:lnTo>
                  <a:pt x="2246283" y="215123"/>
                </a:lnTo>
                <a:lnTo>
                  <a:pt x="2261015" y="172097"/>
                </a:lnTo>
                <a:lnTo>
                  <a:pt x="2265926" y="125003"/>
                </a:lnTo>
                <a:lnTo>
                  <a:pt x="2261015" y="77909"/>
                </a:lnTo>
                <a:lnTo>
                  <a:pt x="2246283" y="34883"/>
                </a:lnTo>
                <a:lnTo>
                  <a:pt x="2221730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4" name="object 6"/>
          <p:cNvSpPr/>
          <p:nvPr/>
        </p:nvSpPr>
        <p:spPr>
          <a:xfrm>
            <a:off x="3303558" y="4730442"/>
            <a:ext cx="3536950" cy="250190"/>
          </a:xfrm>
          <a:custGeom>
            <a:avLst/>
            <a:ahLst/>
            <a:rect l="l" t="t" r="r" b="b"/>
            <a:pathLst>
              <a:path w="3536950" h="250189">
                <a:moveTo>
                  <a:pt x="3492624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3492624" y="250013"/>
                </a:lnTo>
                <a:lnTo>
                  <a:pt x="3517178" y="215126"/>
                </a:lnTo>
                <a:lnTo>
                  <a:pt x="3531910" y="172102"/>
                </a:lnTo>
                <a:lnTo>
                  <a:pt x="3536821" y="125010"/>
                </a:lnTo>
                <a:lnTo>
                  <a:pt x="3531910" y="77918"/>
                </a:lnTo>
                <a:lnTo>
                  <a:pt x="3517178" y="34894"/>
                </a:lnTo>
                <a:lnTo>
                  <a:pt x="349262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5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6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7" name="object 9"/>
          <p:cNvSpPr txBox="1"/>
          <p:nvPr/>
        </p:nvSpPr>
        <p:spPr>
          <a:xfrm>
            <a:off x="618250" y="1846570"/>
            <a:ext cx="8719185" cy="29857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1000" marL="39370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5">
                <a:latin typeface="Microsoft Sans Serif"/>
                <a:cs typeface="Microsoft Sans Serif"/>
              </a:rPr>
              <a:t> across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starts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passing</a:t>
            </a:r>
            <a:r>
              <a:rPr dirty="0" sz="1750" spc="5">
                <a:latin typeface="Microsoft Sans Serif"/>
                <a:cs typeface="Microsoft Sans Serif"/>
              </a:rPr>
              <a:t> through</a:t>
            </a:r>
            <a:endParaRPr sz="175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1285"/>
              </a:spcBef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insulation.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components:</a:t>
            </a:r>
            <a:endParaRPr sz="1750">
              <a:latin typeface="Microsoft Sans Serif"/>
              <a:cs typeface="Microsoft Sans Serif"/>
            </a:endParaRPr>
          </a:p>
          <a:p>
            <a:pPr indent="-381000" lvl="1" marL="766445" marR="5080">
              <a:lnSpc>
                <a:spcPct val="150900"/>
              </a:lnSpc>
              <a:spcBef>
                <a:spcPts val="50"/>
              </a:spcBef>
              <a:buClr>
                <a:srgbClr val="0070BF"/>
              </a:buClr>
              <a:buChar char="-"/>
              <a:tabLst>
                <a:tab algn="l" pos="766445"/>
                <a:tab algn="l" pos="767080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leakage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over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surface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solid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insulator.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leakage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formed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mainly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due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moisture,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pollution,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dust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etc.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naturally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accumulated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surface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solid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insulator.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Since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creeps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over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surface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dielectric,</a:t>
            </a:r>
            <a:r>
              <a:rPr dirty="0" sz="1750" spc="-5">
                <a:latin typeface="Microsoft Sans Serif"/>
                <a:cs typeface="Microsoft Sans Serif"/>
              </a:rPr>
              <a:t> 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</a:t>
            </a:r>
            <a:r>
              <a:rPr dirty="0" sz="1750" spc="5">
                <a:latin typeface="Microsoft Sans Serif"/>
                <a:cs typeface="Microsoft Sans Serif"/>
              </a:rPr>
              <a:t> known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“creepage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current”.</a:t>
            </a:r>
            <a:endParaRPr sz="1750">
              <a:latin typeface="Microsoft Sans Serif"/>
              <a:cs typeface="Microsoft Sans Serif"/>
            </a:endParaRPr>
          </a:p>
          <a:p>
            <a:pPr indent="-381635" lvl="1" marL="76644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6445"/>
                <a:tab algn="l" pos="767080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volume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30">
                <a:latin typeface="Microsoft Sans Serif"/>
                <a:cs typeface="Microsoft Sans Serif"/>
              </a:rPr>
              <a:t>body.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3</a:t>
            </a:r>
          </a:p>
        </p:txBody>
      </p:sp>
      <p:sp>
        <p:nvSpPr>
          <p:cNvPr id="1048709" name="object 10"/>
          <p:cNvSpPr txBox="1">
            <a:spLocks noGrp="1"/>
          </p:cNvSpPr>
          <p:nvPr>
            <p:ph type="title"/>
          </p:nvPr>
        </p:nvSpPr>
        <p:spPr>
          <a:xfrm>
            <a:off x="633467" y="628883"/>
            <a:ext cx="34645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Insulation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Resistance</a:t>
            </a:r>
            <a:endParaRPr sz="2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/>
          <p:nvPr/>
        </p:nvSpPr>
        <p:spPr>
          <a:xfrm>
            <a:off x="5678307" y="5884049"/>
            <a:ext cx="2281555" cy="250190"/>
          </a:xfrm>
          <a:custGeom>
            <a:avLst/>
            <a:ahLst/>
            <a:rect l="l" t="t" r="r" b="b"/>
            <a:pathLst>
              <a:path w="2281554" h="250189">
                <a:moveTo>
                  <a:pt x="2236736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2236736" y="250013"/>
                </a:lnTo>
                <a:lnTo>
                  <a:pt x="2261290" y="215126"/>
                </a:lnTo>
                <a:lnTo>
                  <a:pt x="2276022" y="172102"/>
                </a:lnTo>
                <a:lnTo>
                  <a:pt x="2280933" y="125010"/>
                </a:lnTo>
                <a:lnTo>
                  <a:pt x="2276022" y="77918"/>
                </a:lnTo>
                <a:lnTo>
                  <a:pt x="2261290" y="34894"/>
                </a:lnTo>
                <a:lnTo>
                  <a:pt x="223673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1" name="object 3"/>
          <p:cNvSpPr/>
          <p:nvPr/>
        </p:nvSpPr>
        <p:spPr>
          <a:xfrm>
            <a:off x="969284" y="5884049"/>
            <a:ext cx="2834640" cy="250190"/>
          </a:xfrm>
          <a:custGeom>
            <a:avLst/>
            <a:ahLst/>
            <a:rect l="l" t="t" r="r" b="b"/>
            <a:pathLst>
              <a:path w="2834640" h="250189">
                <a:moveTo>
                  <a:pt x="2789855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3"/>
                </a:lnTo>
                <a:lnTo>
                  <a:pt x="2789855" y="250013"/>
                </a:lnTo>
                <a:lnTo>
                  <a:pt x="2814409" y="215125"/>
                </a:lnTo>
                <a:lnTo>
                  <a:pt x="2829141" y="172100"/>
                </a:lnTo>
                <a:lnTo>
                  <a:pt x="2834052" y="125007"/>
                </a:lnTo>
                <a:lnTo>
                  <a:pt x="2829141" y="77913"/>
                </a:lnTo>
                <a:lnTo>
                  <a:pt x="2814409" y="34888"/>
                </a:lnTo>
                <a:lnTo>
                  <a:pt x="278985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2" name="object 4"/>
          <p:cNvSpPr/>
          <p:nvPr/>
        </p:nvSpPr>
        <p:spPr>
          <a:xfrm>
            <a:off x="7990249" y="5481720"/>
            <a:ext cx="1285240" cy="250190"/>
          </a:xfrm>
          <a:custGeom>
            <a:avLst/>
            <a:ahLst/>
            <a:rect l="l" t="t" r="r" b="b"/>
            <a:pathLst>
              <a:path w="1285240" h="250189">
                <a:moveTo>
                  <a:pt x="1240484" y="0"/>
                </a:moveTo>
                <a:lnTo>
                  <a:pt x="44191" y="0"/>
                </a:lnTo>
                <a:lnTo>
                  <a:pt x="19638" y="34888"/>
                </a:lnTo>
                <a:lnTo>
                  <a:pt x="4906" y="77914"/>
                </a:lnTo>
                <a:lnTo>
                  <a:pt x="-4" y="125007"/>
                </a:lnTo>
                <a:lnTo>
                  <a:pt x="4906" y="172100"/>
                </a:lnTo>
                <a:lnTo>
                  <a:pt x="19638" y="215125"/>
                </a:lnTo>
                <a:lnTo>
                  <a:pt x="44191" y="250013"/>
                </a:lnTo>
                <a:lnTo>
                  <a:pt x="1240484" y="250013"/>
                </a:lnTo>
                <a:lnTo>
                  <a:pt x="1265037" y="215125"/>
                </a:lnTo>
                <a:lnTo>
                  <a:pt x="1279770" y="172100"/>
                </a:lnTo>
                <a:lnTo>
                  <a:pt x="1284680" y="125007"/>
                </a:lnTo>
                <a:lnTo>
                  <a:pt x="1279770" y="77914"/>
                </a:lnTo>
                <a:lnTo>
                  <a:pt x="1265037" y="34888"/>
                </a:lnTo>
                <a:lnTo>
                  <a:pt x="124048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3" name="object 5"/>
          <p:cNvSpPr/>
          <p:nvPr/>
        </p:nvSpPr>
        <p:spPr>
          <a:xfrm>
            <a:off x="969284" y="2263084"/>
            <a:ext cx="1309370" cy="250190"/>
          </a:xfrm>
          <a:custGeom>
            <a:avLst/>
            <a:ahLst/>
            <a:rect l="l" t="t" r="r" b="b"/>
            <a:pathLst>
              <a:path w="1309370" h="250189">
                <a:moveTo>
                  <a:pt x="1265140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7" y="250013"/>
                </a:lnTo>
                <a:lnTo>
                  <a:pt x="1265140" y="250013"/>
                </a:lnTo>
                <a:lnTo>
                  <a:pt x="1289694" y="215124"/>
                </a:lnTo>
                <a:lnTo>
                  <a:pt x="1304426" y="172099"/>
                </a:lnTo>
                <a:lnTo>
                  <a:pt x="1309337" y="125006"/>
                </a:lnTo>
                <a:lnTo>
                  <a:pt x="1304426" y="77913"/>
                </a:lnTo>
                <a:lnTo>
                  <a:pt x="1289694" y="34888"/>
                </a:lnTo>
                <a:lnTo>
                  <a:pt x="126514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4" name="object 6"/>
          <p:cNvSpPr/>
          <p:nvPr/>
        </p:nvSpPr>
        <p:spPr>
          <a:xfrm>
            <a:off x="8377808" y="1860754"/>
            <a:ext cx="600710" cy="250190"/>
          </a:xfrm>
          <a:custGeom>
            <a:avLst/>
            <a:ahLst/>
            <a:rect l="l" t="t" r="r" b="b"/>
            <a:pathLst>
              <a:path w="600709" h="250189">
                <a:moveTo>
                  <a:pt x="556326" y="0"/>
                </a:moveTo>
                <a:lnTo>
                  <a:pt x="44203" y="0"/>
                </a:lnTo>
                <a:lnTo>
                  <a:pt x="19649" y="34888"/>
                </a:lnTo>
                <a:lnTo>
                  <a:pt x="4917" y="77913"/>
                </a:lnTo>
                <a:lnTo>
                  <a:pt x="7" y="125006"/>
                </a:lnTo>
                <a:lnTo>
                  <a:pt x="4917" y="172099"/>
                </a:lnTo>
                <a:lnTo>
                  <a:pt x="19649" y="215123"/>
                </a:lnTo>
                <a:lnTo>
                  <a:pt x="44203" y="250012"/>
                </a:lnTo>
                <a:lnTo>
                  <a:pt x="556326" y="250012"/>
                </a:lnTo>
                <a:lnTo>
                  <a:pt x="580879" y="215123"/>
                </a:lnTo>
                <a:lnTo>
                  <a:pt x="595612" y="172099"/>
                </a:lnTo>
                <a:lnTo>
                  <a:pt x="600523" y="125006"/>
                </a:lnTo>
                <a:lnTo>
                  <a:pt x="595612" y="77913"/>
                </a:lnTo>
                <a:lnTo>
                  <a:pt x="580879" y="34888"/>
                </a:lnTo>
                <a:lnTo>
                  <a:pt x="55632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5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16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17" name="object 9"/>
          <p:cNvSpPr txBox="1"/>
          <p:nvPr/>
        </p:nvSpPr>
        <p:spPr>
          <a:xfrm>
            <a:off x="618250" y="1693273"/>
            <a:ext cx="8625840" cy="4203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30162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volume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further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divided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three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components: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 marR="97790">
              <a:lnSpc>
                <a:spcPct val="150900"/>
              </a:lnSpc>
              <a:buFont typeface="Microsoft Sans Serif"/>
              <a:buChar char="-"/>
              <a:tabLst>
                <a:tab algn="l" pos="766445"/>
                <a:tab algn="l" pos="767080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Capacitive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 charging</a:t>
            </a:r>
            <a:r>
              <a:rPr b="1" dirty="0" sz="1750" i="1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current,</a:t>
            </a:r>
            <a:r>
              <a:rPr b="1" dirty="0" sz="1750" i="1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instantaneous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nature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effectively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disappears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within </a:t>
            </a:r>
            <a:r>
              <a:rPr dirty="0" sz="1750" spc="5">
                <a:latin typeface="Microsoft Sans Serif"/>
                <a:cs typeface="Microsoft Sans Serif"/>
              </a:rPr>
              <a:t>few moments.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 marR="294005">
              <a:lnSpc>
                <a:spcPct val="150900"/>
              </a:lnSpc>
              <a:buFont typeface="Microsoft Sans Serif"/>
              <a:buChar char="-"/>
              <a:tabLst>
                <a:tab algn="l" pos="766445"/>
                <a:tab algn="l" pos="767080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Absorption</a:t>
            </a:r>
            <a:r>
              <a:rPr b="1" dirty="0" sz="1750" i="1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current,</a:t>
            </a:r>
            <a:r>
              <a:rPr b="1" dirty="0" sz="1750" i="1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decays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zero.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 </a:t>
            </a:r>
            <a:r>
              <a:rPr dirty="0" sz="1750">
                <a:latin typeface="Microsoft Sans Serif"/>
                <a:cs typeface="Microsoft Sans Serif"/>
              </a:rPr>
              <a:t> resistance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taken </a:t>
            </a:r>
            <a:r>
              <a:rPr dirty="0" sz="1750">
                <a:latin typeface="Microsoft Sans Serif"/>
                <a:cs typeface="Microsoft Sans Serif"/>
              </a:rPr>
              <a:t>within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few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minutes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dominated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absorption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 marR="802005">
              <a:lnSpc>
                <a:spcPct val="150900"/>
              </a:lnSpc>
              <a:buFont typeface="Microsoft Sans Serif"/>
              <a:buChar char="-"/>
              <a:tabLst>
                <a:tab algn="l" pos="766445"/>
                <a:tab algn="l" pos="767080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Conduction current, </a:t>
            </a:r>
            <a:r>
              <a:rPr dirty="0" sz="1750">
                <a:latin typeface="Microsoft Sans Serif"/>
                <a:cs typeface="Microsoft Sans Serif"/>
              </a:rPr>
              <a:t>which remains </a:t>
            </a:r>
            <a:r>
              <a:rPr dirty="0" sz="1750" spc="5">
                <a:latin typeface="Microsoft Sans Serif"/>
                <a:cs typeface="Microsoft Sans Serif"/>
              </a:rPr>
              <a:t>constant throughout </a:t>
            </a:r>
            <a:r>
              <a:rPr dirty="0" sz="1750">
                <a:latin typeface="Microsoft Sans Serif"/>
                <a:cs typeface="Microsoft Sans Serif"/>
              </a:rPr>
              <a:t>the insulation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Both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absorption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become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insignificant,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result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predominated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creepage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current.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4</a:t>
            </a:r>
          </a:p>
        </p:txBody>
      </p:sp>
      <p:sp>
        <p:nvSpPr>
          <p:cNvPr id="1048719" name="object 10"/>
          <p:cNvSpPr txBox="1">
            <a:spLocks noGrp="1"/>
          </p:cNvSpPr>
          <p:nvPr>
            <p:ph type="title"/>
          </p:nvPr>
        </p:nvSpPr>
        <p:spPr>
          <a:xfrm>
            <a:off x="633467" y="628883"/>
            <a:ext cx="34645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Insulation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Resistance</a:t>
            </a:r>
            <a:endParaRPr sz="2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object 2"/>
          <p:cNvSpPr/>
          <p:nvPr/>
        </p:nvSpPr>
        <p:spPr>
          <a:xfrm>
            <a:off x="1341094" y="2665413"/>
            <a:ext cx="1845310" cy="250190"/>
          </a:xfrm>
          <a:custGeom>
            <a:avLst/>
            <a:ahLst/>
            <a:rect l="l" t="t" r="r" b="b"/>
            <a:pathLst>
              <a:path w="1845310" h="250189">
                <a:moveTo>
                  <a:pt x="1800544" y="6"/>
                </a:moveTo>
                <a:lnTo>
                  <a:pt x="44196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6" y="250013"/>
                </a:lnTo>
                <a:lnTo>
                  <a:pt x="1800544" y="250013"/>
                </a:lnTo>
                <a:lnTo>
                  <a:pt x="1825098" y="215125"/>
                </a:lnTo>
                <a:lnTo>
                  <a:pt x="1839830" y="172101"/>
                </a:lnTo>
                <a:lnTo>
                  <a:pt x="1844741" y="125009"/>
                </a:lnTo>
                <a:lnTo>
                  <a:pt x="1839830" y="77917"/>
                </a:lnTo>
                <a:lnTo>
                  <a:pt x="1825098" y="34893"/>
                </a:lnTo>
                <a:lnTo>
                  <a:pt x="180054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1" name="object 3"/>
          <p:cNvSpPr/>
          <p:nvPr/>
        </p:nvSpPr>
        <p:spPr>
          <a:xfrm>
            <a:off x="1341094" y="2263077"/>
            <a:ext cx="1818005" cy="250190"/>
          </a:xfrm>
          <a:custGeom>
            <a:avLst/>
            <a:ahLst/>
            <a:rect l="l" t="t" r="r" b="b"/>
            <a:pathLst>
              <a:path w="1818005" h="250189">
                <a:moveTo>
                  <a:pt x="1773676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1773676" y="250019"/>
                </a:lnTo>
                <a:lnTo>
                  <a:pt x="1798229" y="215130"/>
                </a:lnTo>
                <a:lnTo>
                  <a:pt x="1812961" y="172103"/>
                </a:lnTo>
                <a:lnTo>
                  <a:pt x="1817872" y="125009"/>
                </a:lnTo>
                <a:lnTo>
                  <a:pt x="1812961" y="77915"/>
                </a:lnTo>
                <a:lnTo>
                  <a:pt x="1798229" y="34889"/>
                </a:lnTo>
                <a:lnTo>
                  <a:pt x="177367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2" name="object 4"/>
          <p:cNvSpPr/>
          <p:nvPr/>
        </p:nvSpPr>
        <p:spPr>
          <a:xfrm>
            <a:off x="6144279" y="1860760"/>
            <a:ext cx="2463165" cy="250190"/>
          </a:xfrm>
          <a:custGeom>
            <a:avLst/>
            <a:ahLst/>
            <a:rect l="l" t="t" r="r" b="b"/>
            <a:pathLst>
              <a:path w="2463165" h="250189">
                <a:moveTo>
                  <a:pt x="2418877" y="0"/>
                </a:moveTo>
                <a:lnTo>
                  <a:pt x="44197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7" y="250006"/>
                </a:lnTo>
                <a:lnTo>
                  <a:pt x="2418877" y="250006"/>
                </a:lnTo>
                <a:lnTo>
                  <a:pt x="2443431" y="215118"/>
                </a:lnTo>
                <a:lnTo>
                  <a:pt x="2458163" y="172094"/>
                </a:lnTo>
                <a:lnTo>
                  <a:pt x="2463073" y="125003"/>
                </a:lnTo>
                <a:lnTo>
                  <a:pt x="2458163" y="77911"/>
                </a:lnTo>
                <a:lnTo>
                  <a:pt x="2443431" y="34887"/>
                </a:lnTo>
                <a:lnTo>
                  <a:pt x="241887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3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4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5" name="object 7"/>
          <p:cNvSpPr txBox="1"/>
          <p:nvPr/>
        </p:nvSpPr>
        <p:spPr>
          <a:xfrm>
            <a:off x="567450" y="1693273"/>
            <a:ext cx="8928735" cy="284226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457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Accordingly,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characterized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two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different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resistivities: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17244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17244"/>
                <a:tab algn="l" pos="817880"/>
              </a:tabLst>
            </a:pPr>
            <a:r>
              <a:rPr dirty="0" sz="1750" spc="-15">
                <a:latin typeface="Microsoft Sans Serif"/>
                <a:cs typeface="Microsoft Sans Serif"/>
              </a:rPr>
              <a:t>Volume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resistivity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17244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817244"/>
                <a:tab algn="l" pos="817880"/>
              </a:tabLst>
            </a:pPr>
            <a:r>
              <a:rPr dirty="0" sz="1750" spc="5">
                <a:latin typeface="Microsoft Sans Serif"/>
                <a:cs typeface="Microsoft Sans Serif"/>
              </a:rPr>
              <a:t>Surface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resistivity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8580">
              <a:lnSpc>
                <a:spcPct val="150900"/>
              </a:lnSpc>
              <a:buFont typeface="Microsoft Sans Serif"/>
              <a:buChar char="•"/>
              <a:tabLst>
                <a:tab algn="l" pos="445770"/>
                <a:tab algn="l" pos="446405"/>
              </a:tabLst>
            </a:pPr>
            <a:r>
              <a:rPr b="1" dirty="0" sz="1750" i="1" spc="-10">
                <a:solidFill>
                  <a:srgbClr val="0070BF"/>
                </a:solidFill>
                <a:latin typeface="Arial"/>
                <a:cs typeface="Arial"/>
              </a:rPr>
              <a:t>Volume</a:t>
            </a:r>
            <a:r>
              <a:rPr b="1" dirty="0" sz="1750" i="1" spc="7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-5">
                <a:solidFill>
                  <a:srgbClr val="0070BF"/>
                </a:solidFill>
                <a:latin typeface="Arial"/>
                <a:cs typeface="Arial"/>
              </a:rPr>
              <a:t>resistivity,</a:t>
            </a:r>
            <a:r>
              <a:rPr b="1" dirty="0" sz="1750" i="1" spc="5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ρ</a:t>
            </a:r>
            <a:r>
              <a:rPr baseline="-21739" b="1" dirty="0" sz="1725" i="1" spc="7">
                <a:solidFill>
                  <a:srgbClr val="0070BF"/>
                </a:solidFill>
                <a:latin typeface="Arial"/>
                <a:cs typeface="Arial"/>
              </a:rPr>
              <a:t>vol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,</a:t>
            </a:r>
            <a:r>
              <a:rPr b="1" dirty="0" sz="1750" i="1" spc="6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8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opposite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faces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8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1-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metre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cube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9850">
              <a:lnSpc>
                <a:spcPct val="150900"/>
              </a:lnSpc>
              <a:buFont typeface="Microsoft Sans Serif"/>
              <a:buChar char="•"/>
              <a:tabLst>
                <a:tab algn="l" pos="445770"/>
                <a:tab algn="l" pos="446405"/>
              </a:tabLst>
            </a:pP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Surface</a:t>
            </a:r>
            <a:r>
              <a:rPr b="1" dirty="0" sz="1750" i="1" spc="37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-5">
                <a:solidFill>
                  <a:srgbClr val="0070BF"/>
                </a:solidFill>
                <a:latin typeface="Arial"/>
                <a:cs typeface="Arial"/>
              </a:rPr>
              <a:t>resistivity,</a:t>
            </a:r>
            <a:r>
              <a:rPr b="1" dirty="0" sz="1750" i="1" spc="37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ρ</a:t>
            </a:r>
            <a:r>
              <a:rPr baseline="-21739" b="1" dirty="0" sz="1725" i="1" spc="15">
                <a:solidFill>
                  <a:srgbClr val="0070BF"/>
                </a:solidFill>
                <a:latin typeface="Arial"/>
                <a:cs typeface="Arial"/>
              </a:rPr>
              <a:t>s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,</a:t>
            </a:r>
            <a:r>
              <a:rPr b="1" dirty="0" sz="1750" i="1" spc="38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9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3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defined</a:t>
            </a:r>
            <a:r>
              <a:rPr dirty="0" sz="1750" spc="3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40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3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4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3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opposite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edges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square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26" name="object 8"/>
          <p:cNvSpPr txBox="1">
            <a:spLocks noGrp="1"/>
          </p:cNvSpPr>
          <p:nvPr>
            <p:ph type="title"/>
          </p:nvPr>
        </p:nvSpPr>
        <p:spPr>
          <a:xfrm>
            <a:off x="633467" y="628883"/>
            <a:ext cx="34645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Insulation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Resistance</a:t>
            </a:r>
            <a:endParaRPr sz="2650"/>
          </a:p>
        </p:txBody>
      </p:sp>
      <p:grpSp>
        <p:nvGrpSpPr>
          <p:cNvPr id="83" name="object 9"/>
          <p:cNvGrpSpPr/>
          <p:nvPr/>
        </p:nvGrpSpPr>
        <p:grpSpPr>
          <a:xfrm>
            <a:off x="4602955" y="4441704"/>
            <a:ext cx="4606925" cy="2167255"/>
            <a:chOff x="4602955" y="4441704"/>
            <a:chExt cx="4606925" cy="2167255"/>
          </a:xfrm>
        </p:grpSpPr>
        <p:pic>
          <p:nvPicPr>
            <p:cNvPr id="2097163" name="object 10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02955" y="4441704"/>
              <a:ext cx="4520109" cy="1835885"/>
            </a:xfrm>
            <a:prstGeom prst="rect"/>
          </p:spPr>
        </p:pic>
        <p:sp>
          <p:nvSpPr>
            <p:cNvPr id="1048727" name="object 11"/>
            <p:cNvSpPr/>
            <p:nvPr/>
          </p:nvSpPr>
          <p:spPr>
            <a:xfrm>
              <a:off x="7384434" y="5147118"/>
              <a:ext cx="918210" cy="970280"/>
            </a:xfrm>
            <a:custGeom>
              <a:avLst/>
              <a:ahLst/>
              <a:rect l="l" t="t" r="r" b="b"/>
              <a:pathLst>
                <a:path w="918209" h="970279">
                  <a:moveTo>
                    <a:pt x="918193" y="0"/>
                  </a:moveTo>
                  <a:lnTo>
                    <a:pt x="895597" y="9939"/>
                  </a:lnTo>
                  <a:lnTo>
                    <a:pt x="863846" y="32970"/>
                  </a:lnTo>
                  <a:lnTo>
                    <a:pt x="830171" y="58916"/>
                  </a:lnTo>
                  <a:lnTo>
                    <a:pt x="801803" y="77595"/>
                  </a:lnTo>
                  <a:lnTo>
                    <a:pt x="777871" y="90272"/>
                  </a:lnTo>
                  <a:lnTo>
                    <a:pt x="750752" y="105016"/>
                  </a:lnTo>
                  <a:lnTo>
                    <a:pt x="723293" y="118982"/>
                  </a:lnTo>
                  <a:lnTo>
                    <a:pt x="698343" y="129325"/>
                  </a:lnTo>
                  <a:lnTo>
                    <a:pt x="691709" y="129617"/>
                  </a:lnTo>
                  <a:lnTo>
                    <a:pt x="684630" y="128060"/>
                  </a:lnTo>
                  <a:lnTo>
                    <a:pt x="677942" y="127136"/>
                  </a:lnTo>
                  <a:lnTo>
                    <a:pt x="672478" y="129325"/>
                  </a:lnTo>
                  <a:lnTo>
                    <a:pt x="670449" y="134854"/>
                  </a:lnTo>
                  <a:lnTo>
                    <a:pt x="671638" y="141652"/>
                  </a:lnTo>
                  <a:lnTo>
                    <a:pt x="673248" y="148752"/>
                  </a:lnTo>
                  <a:lnTo>
                    <a:pt x="672478" y="155190"/>
                  </a:lnTo>
                  <a:lnTo>
                    <a:pt x="664086" y="160481"/>
                  </a:lnTo>
                  <a:lnTo>
                    <a:pt x="647459" y="168113"/>
                  </a:lnTo>
                  <a:lnTo>
                    <a:pt x="630409" y="175749"/>
                  </a:lnTo>
                  <a:lnTo>
                    <a:pt x="620749" y="181055"/>
                  </a:lnTo>
                  <a:lnTo>
                    <a:pt x="594019" y="209806"/>
                  </a:lnTo>
                  <a:lnTo>
                    <a:pt x="567258" y="241012"/>
                  </a:lnTo>
                  <a:lnTo>
                    <a:pt x="538145" y="274571"/>
                  </a:lnTo>
                  <a:lnTo>
                    <a:pt x="504358" y="310379"/>
                  </a:lnTo>
                  <a:lnTo>
                    <a:pt x="499626" y="319152"/>
                  </a:lnTo>
                  <a:lnTo>
                    <a:pt x="497892" y="329777"/>
                  </a:lnTo>
                  <a:lnTo>
                    <a:pt x="496157" y="340403"/>
                  </a:lnTo>
                  <a:lnTo>
                    <a:pt x="491425" y="349176"/>
                  </a:lnTo>
                  <a:lnTo>
                    <a:pt x="477952" y="357921"/>
                  </a:lnTo>
                  <a:lnTo>
                    <a:pt x="459769" y="366066"/>
                  </a:lnTo>
                  <a:lnTo>
                    <a:pt x="441249" y="375466"/>
                  </a:lnTo>
                  <a:lnTo>
                    <a:pt x="426764" y="387973"/>
                  </a:lnTo>
                  <a:lnTo>
                    <a:pt x="425124" y="393840"/>
                  </a:lnTo>
                  <a:lnTo>
                    <a:pt x="426270" y="400601"/>
                  </a:lnTo>
                  <a:lnTo>
                    <a:pt x="427663" y="407514"/>
                  </a:lnTo>
                  <a:lnTo>
                    <a:pt x="426764" y="413839"/>
                  </a:lnTo>
                  <a:lnTo>
                    <a:pt x="415902" y="426531"/>
                  </a:lnTo>
                  <a:lnTo>
                    <a:pt x="397564" y="442762"/>
                  </a:lnTo>
                  <a:lnTo>
                    <a:pt x="377661" y="460698"/>
                  </a:lnTo>
                  <a:lnTo>
                    <a:pt x="346064" y="504705"/>
                  </a:lnTo>
                  <a:lnTo>
                    <a:pt x="319173" y="559035"/>
                  </a:lnTo>
                  <a:lnTo>
                    <a:pt x="310374" y="581961"/>
                  </a:lnTo>
                  <a:lnTo>
                    <a:pt x="302773" y="592700"/>
                  </a:lnTo>
                  <a:lnTo>
                    <a:pt x="291458" y="598997"/>
                  </a:lnTo>
                  <a:lnTo>
                    <a:pt x="279901" y="603242"/>
                  </a:lnTo>
                  <a:lnTo>
                    <a:pt x="271577" y="607825"/>
                  </a:lnTo>
                  <a:lnTo>
                    <a:pt x="251900" y="634069"/>
                  </a:lnTo>
                  <a:lnTo>
                    <a:pt x="228761" y="672465"/>
                  </a:lnTo>
                  <a:lnTo>
                    <a:pt x="207631" y="710872"/>
                  </a:lnTo>
                  <a:lnTo>
                    <a:pt x="193983" y="737149"/>
                  </a:lnTo>
                  <a:lnTo>
                    <a:pt x="166017" y="778420"/>
                  </a:lnTo>
                  <a:lnTo>
                    <a:pt x="132283" y="810677"/>
                  </a:lnTo>
                  <a:lnTo>
                    <a:pt x="97068" y="838501"/>
                  </a:lnTo>
                  <a:lnTo>
                    <a:pt x="64659" y="866475"/>
                  </a:lnTo>
                  <a:lnTo>
                    <a:pt x="58193" y="872941"/>
                  </a:lnTo>
                  <a:lnTo>
                    <a:pt x="51727" y="879407"/>
                  </a:lnTo>
                  <a:lnTo>
                    <a:pt x="45261" y="885873"/>
                  </a:lnTo>
                  <a:lnTo>
                    <a:pt x="38795" y="892340"/>
                  </a:lnTo>
                  <a:lnTo>
                    <a:pt x="37080" y="898095"/>
                  </a:lnTo>
                  <a:lnTo>
                    <a:pt x="38795" y="905272"/>
                  </a:lnTo>
                  <a:lnTo>
                    <a:pt x="40510" y="912449"/>
                  </a:lnTo>
                  <a:lnTo>
                    <a:pt x="38795" y="918204"/>
                  </a:lnTo>
                  <a:lnTo>
                    <a:pt x="24381" y="929198"/>
                  </a:lnTo>
                  <a:lnTo>
                    <a:pt x="11973" y="936985"/>
                  </a:lnTo>
                  <a:lnTo>
                    <a:pt x="3276" y="948314"/>
                  </a:lnTo>
                  <a:lnTo>
                    <a:pt x="-1" y="969934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8" name="object 12"/>
            <p:cNvSpPr/>
            <p:nvPr/>
          </p:nvSpPr>
          <p:spPr>
            <a:xfrm>
              <a:off x="6569688" y="5056591"/>
              <a:ext cx="1189990" cy="1138555"/>
            </a:xfrm>
            <a:custGeom>
              <a:avLst/>
              <a:ahLst/>
              <a:rect l="l" t="t" r="r" b="b"/>
              <a:pathLst>
                <a:path w="1189990" h="1138554">
                  <a:moveTo>
                    <a:pt x="1189786" y="0"/>
                  </a:moveTo>
                  <a:lnTo>
                    <a:pt x="1183486" y="32516"/>
                  </a:lnTo>
                  <a:lnTo>
                    <a:pt x="1167597" y="56121"/>
                  </a:lnTo>
                  <a:lnTo>
                    <a:pt x="1146638" y="77531"/>
                  </a:lnTo>
                  <a:lnTo>
                    <a:pt x="1125124" y="103460"/>
                  </a:lnTo>
                  <a:lnTo>
                    <a:pt x="1111948" y="130920"/>
                  </a:lnTo>
                  <a:lnTo>
                    <a:pt x="1100538" y="164093"/>
                  </a:lnTo>
                  <a:lnTo>
                    <a:pt x="1088489" y="196048"/>
                  </a:lnTo>
                  <a:lnTo>
                    <a:pt x="1073395" y="219852"/>
                  </a:lnTo>
                  <a:lnTo>
                    <a:pt x="1061849" y="225592"/>
                  </a:lnTo>
                  <a:lnTo>
                    <a:pt x="1060519" y="216169"/>
                  </a:lnTo>
                  <a:lnTo>
                    <a:pt x="1059161" y="211821"/>
                  </a:lnTo>
                  <a:lnTo>
                    <a:pt x="1047530" y="232784"/>
                  </a:lnTo>
                  <a:lnTo>
                    <a:pt x="1045888" y="245186"/>
                  </a:lnTo>
                  <a:lnTo>
                    <a:pt x="1054018" y="245200"/>
                  </a:lnTo>
                  <a:lnTo>
                    <a:pt x="1055671" y="248706"/>
                  </a:lnTo>
                  <a:lnTo>
                    <a:pt x="1034597" y="271581"/>
                  </a:lnTo>
                  <a:lnTo>
                    <a:pt x="1026110" y="276027"/>
                  </a:lnTo>
                  <a:lnTo>
                    <a:pt x="1015199" y="278048"/>
                  </a:lnTo>
                  <a:lnTo>
                    <a:pt x="1004287" y="280068"/>
                  </a:lnTo>
                  <a:lnTo>
                    <a:pt x="995800" y="284514"/>
                  </a:lnTo>
                  <a:lnTo>
                    <a:pt x="994085" y="290270"/>
                  </a:lnTo>
                  <a:lnTo>
                    <a:pt x="995800" y="297446"/>
                  </a:lnTo>
                  <a:lnTo>
                    <a:pt x="997514" y="304623"/>
                  </a:lnTo>
                  <a:lnTo>
                    <a:pt x="995800" y="310379"/>
                  </a:lnTo>
                  <a:lnTo>
                    <a:pt x="970318" y="338942"/>
                  </a:lnTo>
                  <a:lnTo>
                    <a:pt x="937405" y="376990"/>
                  </a:lnTo>
                  <a:lnTo>
                    <a:pt x="901358" y="414064"/>
                  </a:lnTo>
                  <a:lnTo>
                    <a:pt x="866475" y="439703"/>
                  </a:lnTo>
                  <a:lnTo>
                    <a:pt x="841345" y="455211"/>
                  </a:lnTo>
                  <a:lnTo>
                    <a:pt x="818946" y="474009"/>
                  </a:lnTo>
                  <a:lnTo>
                    <a:pt x="797680" y="495052"/>
                  </a:lnTo>
                  <a:lnTo>
                    <a:pt x="775948" y="517298"/>
                  </a:lnTo>
                  <a:lnTo>
                    <a:pt x="765757" y="523448"/>
                  </a:lnTo>
                  <a:lnTo>
                    <a:pt x="750083" y="530231"/>
                  </a:lnTo>
                  <a:lnTo>
                    <a:pt x="734409" y="537014"/>
                  </a:lnTo>
                  <a:lnTo>
                    <a:pt x="724218" y="543163"/>
                  </a:lnTo>
                  <a:lnTo>
                    <a:pt x="685494" y="581888"/>
                  </a:lnTo>
                  <a:lnTo>
                    <a:pt x="643955" y="623427"/>
                  </a:lnTo>
                  <a:lnTo>
                    <a:pt x="603751" y="663631"/>
                  </a:lnTo>
                  <a:lnTo>
                    <a:pt x="569029" y="698352"/>
                  </a:lnTo>
                  <a:lnTo>
                    <a:pt x="546153" y="719426"/>
                  </a:lnTo>
                  <a:lnTo>
                    <a:pt x="542648" y="717773"/>
                  </a:lnTo>
                  <a:lnTo>
                    <a:pt x="542633" y="709643"/>
                  </a:lnTo>
                  <a:lnTo>
                    <a:pt x="530231" y="711285"/>
                  </a:lnTo>
                  <a:lnTo>
                    <a:pt x="516399" y="722591"/>
                  </a:lnTo>
                  <a:lnTo>
                    <a:pt x="508631" y="736486"/>
                  </a:lnTo>
                  <a:lnTo>
                    <a:pt x="501965" y="750713"/>
                  </a:lnTo>
                  <a:lnTo>
                    <a:pt x="491434" y="763016"/>
                  </a:lnTo>
                  <a:lnTo>
                    <a:pt x="447478" y="794928"/>
                  </a:lnTo>
                  <a:lnTo>
                    <a:pt x="400749" y="827995"/>
                  </a:lnTo>
                  <a:lnTo>
                    <a:pt x="354011" y="861919"/>
                  </a:lnTo>
                  <a:lnTo>
                    <a:pt x="310033" y="896399"/>
                  </a:lnTo>
                  <a:lnTo>
                    <a:pt x="271581" y="931137"/>
                  </a:lnTo>
                  <a:lnTo>
                    <a:pt x="261588" y="937914"/>
                  </a:lnTo>
                  <a:lnTo>
                    <a:pt x="246951" y="945035"/>
                  </a:lnTo>
                  <a:lnTo>
                    <a:pt x="231697" y="951672"/>
                  </a:lnTo>
                  <a:lnTo>
                    <a:pt x="219853" y="957002"/>
                  </a:lnTo>
                  <a:lnTo>
                    <a:pt x="200364" y="972586"/>
                  </a:lnTo>
                  <a:lnTo>
                    <a:pt x="183559" y="994494"/>
                  </a:lnTo>
                  <a:lnTo>
                    <a:pt x="168735" y="1017055"/>
                  </a:lnTo>
                  <a:lnTo>
                    <a:pt x="155190" y="1034596"/>
                  </a:lnTo>
                  <a:lnTo>
                    <a:pt x="147309" y="1036415"/>
                  </a:lnTo>
                  <a:lnTo>
                    <a:pt x="135791" y="1034597"/>
                  </a:lnTo>
                  <a:lnTo>
                    <a:pt x="124273" y="1032778"/>
                  </a:lnTo>
                  <a:lnTo>
                    <a:pt x="116392" y="1034596"/>
                  </a:lnTo>
                  <a:lnTo>
                    <a:pt x="101564" y="1047404"/>
                  </a:lnTo>
                  <a:lnTo>
                    <a:pt x="83654" y="1060868"/>
                  </a:lnTo>
                  <a:lnTo>
                    <a:pt x="65948" y="1074128"/>
                  </a:lnTo>
                  <a:lnTo>
                    <a:pt x="51730" y="1086326"/>
                  </a:lnTo>
                  <a:lnTo>
                    <a:pt x="36075" y="1097439"/>
                  </a:lnTo>
                  <a:lnTo>
                    <a:pt x="19134" y="1106810"/>
                  </a:lnTo>
                  <a:lnTo>
                    <a:pt x="5558" y="1118871"/>
                  </a:lnTo>
                  <a:lnTo>
                    <a:pt x="0" y="1138055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9" name="object 13"/>
            <p:cNvSpPr/>
            <p:nvPr/>
          </p:nvSpPr>
          <p:spPr>
            <a:xfrm>
              <a:off x="7617218" y="5134185"/>
              <a:ext cx="1177290" cy="1177290"/>
            </a:xfrm>
            <a:custGeom>
              <a:avLst/>
              <a:ahLst/>
              <a:rect l="l" t="t" r="r" b="b"/>
              <a:pathLst>
                <a:path w="1177290" h="1177289">
                  <a:moveTo>
                    <a:pt x="1176854" y="11"/>
                  </a:moveTo>
                  <a:lnTo>
                    <a:pt x="1136890" y="30736"/>
                  </a:lnTo>
                  <a:lnTo>
                    <a:pt x="1097501" y="62446"/>
                  </a:lnTo>
                  <a:lnTo>
                    <a:pt x="1058677" y="95012"/>
                  </a:lnTo>
                  <a:lnTo>
                    <a:pt x="1020406" y="128307"/>
                  </a:lnTo>
                  <a:lnTo>
                    <a:pt x="982679" y="162204"/>
                  </a:lnTo>
                  <a:lnTo>
                    <a:pt x="945484" y="196575"/>
                  </a:lnTo>
                  <a:lnTo>
                    <a:pt x="908811" y="231293"/>
                  </a:lnTo>
                  <a:lnTo>
                    <a:pt x="872648" y="266230"/>
                  </a:lnTo>
                  <a:lnTo>
                    <a:pt x="836985" y="301259"/>
                  </a:lnTo>
                  <a:lnTo>
                    <a:pt x="801812" y="336252"/>
                  </a:lnTo>
                  <a:lnTo>
                    <a:pt x="797770" y="344335"/>
                  </a:lnTo>
                  <a:lnTo>
                    <a:pt x="788879" y="362117"/>
                  </a:lnTo>
                  <a:lnTo>
                    <a:pt x="779988" y="379899"/>
                  </a:lnTo>
                  <a:lnTo>
                    <a:pt x="775947" y="387982"/>
                  </a:lnTo>
                  <a:lnTo>
                    <a:pt x="751794" y="409705"/>
                  </a:lnTo>
                  <a:lnTo>
                    <a:pt x="740745" y="415121"/>
                  </a:lnTo>
                  <a:lnTo>
                    <a:pt x="736339" y="413177"/>
                  </a:lnTo>
                  <a:lnTo>
                    <a:pt x="732113" y="412818"/>
                  </a:lnTo>
                  <a:lnTo>
                    <a:pt x="721605" y="422992"/>
                  </a:lnTo>
                  <a:lnTo>
                    <a:pt x="698352" y="452644"/>
                  </a:lnTo>
                  <a:lnTo>
                    <a:pt x="669262" y="491556"/>
                  </a:lnTo>
                  <a:lnTo>
                    <a:pt x="639693" y="531107"/>
                  </a:lnTo>
                  <a:lnTo>
                    <a:pt x="609582" y="571011"/>
                  </a:lnTo>
                  <a:lnTo>
                    <a:pt x="578861" y="610982"/>
                  </a:lnTo>
                  <a:lnTo>
                    <a:pt x="547466" y="650733"/>
                  </a:lnTo>
                  <a:lnTo>
                    <a:pt x="515331" y="689978"/>
                  </a:lnTo>
                  <a:lnTo>
                    <a:pt x="482392" y="728431"/>
                  </a:lnTo>
                  <a:lnTo>
                    <a:pt x="448583" y="765806"/>
                  </a:lnTo>
                  <a:lnTo>
                    <a:pt x="413838" y="801817"/>
                  </a:lnTo>
                  <a:lnTo>
                    <a:pt x="391276" y="827431"/>
                  </a:lnTo>
                  <a:lnTo>
                    <a:pt x="370262" y="854610"/>
                  </a:lnTo>
                  <a:lnTo>
                    <a:pt x="348404" y="881257"/>
                  </a:lnTo>
                  <a:lnTo>
                    <a:pt x="323311" y="905276"/>
                  </a:lnTo>
                  <a:lnTo>
                    <a:pt x="317514" y="907006"/>
                  </a:lnTo>
                  <a:lnTo>
                    <a:pt x="310745" y="905850"/>
                  </a:lnTo>
                  <a:lnTo>
                    <a:pt x="303794" y="904407"/>
                  </a:lnTo>
                  <a:lnTo>
                    <a:pt x="297446" y="905276"/>
                  </a:lnTo>
                  <a:lnTo>
                    <a:pt x="294248" y="910916"/>
                  </a:lnTo>
                  <a:lnTo>
                    <a:pt x="287963" y="922950"/>
                  </a:lnTo>
                  <a:lnTo>
                    <a:pt x="279953" y="935845"/>
                  </a:lnTo>
                  <a:lnTo>
                    <a:pt x="271580" y="944073"/>
                  </a:lnTo>
                  <a:lnTo>
                    <a:pt x="223418" y="974878"/>
                  </a:lnTo>
                  <a:lnTo>
                    <a:pt x="178246" y="1013501"/>
                  </a:lnTo>
                  <a:lnTo>
                    <a:pt x="136463" y="1053532"/>
                  </a:lnTo>
                  <a:lnTo>
                    <a:pt x="98469" y="1088566"/>
                  </a:lnTo>
                  <a:lnTo>
                    <a:pt x="64662" y="1112194"/>
                  </a:lnTo>
                  <a:lnTo>
                    <a:pt x="46591" y="1127696"/>
                  </a:lnTo>
                  <a:lnTo>
                    <a:pt x="30282" y="1149323"/>
                  </a:lnTo>
                  <a:lnTo>
                    <a:pt x="14997" y="1168552"/>
                  </a:lnTo>
                  <a:lnTo>
                    <a:pt x="0" y="1176855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0" name="object 14"/>
            <p:cNvSpPr/>
            <p:nvPr/>
          </p:nvSpPr>
          <p:spPr>
            <a:xfrm>
              <a:off x="6375702" y="6323972"/>
              <a:ext cx="1138555" cy="0"/>
            </a:xfrm>
            <a:custGeom>
              <a:avLst/>
              <a:ahLst/>
              <a:rect l="l" t="t" r="r" b="b"/>
              <a:pathLst>
                <a:path w="1138554" h="0">
                  <a:moveTo>
                    <a:pt x="1138056" y="0"/>
                  </a:moveTo>
                  <a:lnTo>
                    <a:pt x="1138056" y="0"/>
                  </a:lnTo>
                  <a:lnTo>
                    <a:pt x="51730" y="0"/>
                  </a:lnTo>
                  <a:lnTo>
                    <a:pt x="0" y="0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1" name="object 15"/>
            <p:cNvSpPr/>
            <p:nvPr/>
          </p:nvSpPr>
          <p:spPr>
            <a:xfrm>
              <a:off x="7384434" y="6336905"/>
              <a:ext cx="427355" cy="0"/>
            </a:xfrm>
            <a:custGeom>
              <a:avLst/>
              <a:ahLst/>
              <a:rect l="l" t="t" r="r" b="b"/>
              <a:pathLst>
                <a:path w="427354" h="0">
                  <a:moveTo>
                    <a:pt x="426771" y="0"/>
                  </a:moveTo>
                  <a:lnTo>
                    <a:pt x="426771" y="0"/>
                  </a:lnTo>
                  <a:lnTo>
                    <a:pt x="53347" y="0"/>
                  </a:lnTo>
                  <a:lnTo>
                    <a:pt x="0" y="0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2" name="object 16"/>
            <p:cNvSpPr/>
            <p:nvPr/>
          </p:nvSpPr>
          <p:spPr>
            <a:xfrm>
              <a:off x="6387585" y="5100127"/>
              <a:ext cx="2733040" cy="1419860"/>
            </a:xfrm>
            <a:custGeom>
              <a:avLst/>
              <a:ahLst/>
              <a:rect l="l" t="t" r="r" b="b"/>
              <a:pathLst>
                <a:path w="2733040" h="1419859">
                  <a:moveTo>
                    <a:pt x="1565877" y="1197979"/>
                  </a:moveTo>
                  <a:lnTo>
                    <a:pt x="1573767" y="1182520"/>
                  </a:lnTo>
                  <a:lnTo>
                    <a:pt x="1592307" y="1164822"/>
                  </a:lnTo>
                  <a:lnTo>
                    <a:pt x="1613797" y="1147537"/>
                  </a:lnTo>
                  <a:lnTo>
                    <a:pt x="1630539" y="1133317"/>
                  </a:lnTo>
                  <a:lnTo>
                    <a:pt x="1658304" y="1099490"/>
                  </a:lnTo>
                  <a:lnTo>
                    <a:pt x="1683562" y="1060895"/>
                  </a:lnTo>
                  <a:lnTo>
                    <a:pt x="1708173" y="1022947"/>
                  </a:lnTo>
                  <a:lnTo>
                    <a:pt x="1733998" y="991059"/>
                  </a:lnTo>
                  <a:lnTo>
                    <a:pt x="1747587" y="981792"/>
                  </a:lnTo>
                  <a:lnTo>
                    <a:pt x="1767383" y="970275"/>
                  </a:lnTo>
                  <a:lnTo>
                    <a:pt x="1786653" y="956218"/>
                  </a:lnTo>
                  <a:lnTo>
                    <a:pt x="1798662" y="939330"/>
                  </a:lnTo>
                  <a:lnTo>
                    <a:pt x="1809013" y="918874"/>
                  </a:lnTo>
                  <a:lnTo>
                    <a:pt x="1824617" y="898351"/>
                  </a:lnTo>
                  <a:lnTo>
                    <a:pt x="1843408" y="875686"/>
                  </a:lnTo>
                  <a:lnTo>
                    <a:pt x="1863324" y="848803"/>
                  </a:lnTo>
                  <a:lnTo>
                    <a:pt x="1873610" y="839205"/>
                  </a:lnTo>
                  <a:lnTo>
                    <a:pt x="1883705" y="836474"/>
                  </a:lnTo>
                  <a:lnTo>
                    <a:pt x="1893310" y="833442"/>
                  </a:lnTo>
                  <a:lnTo>
                    <a:pt x="1902121" y="822938"/>
                  </a:lnTo>
                  <a:lnTo>
                    <a:pt x="1905492" y="811404"/>
                  </a:lnTo>
                  <a:lnTo>
                    <a:pt x="1900097" y="810560"/>
                  </a:lnTo>
                  <a:lnTo>
                    <a:pt x="1890300" y="815783"/>
                  </a:lnTo>
                  <a:lnTo>
                    <a:pt x="1880463" y="822454"/>
                  </a:lnTo>
                  <a:lnTo>
                    <a:pt x="1874950" y="825953"/>
                  </a:lnTo>
                  <a:lnTo>
                    <a:pt x="1927986" y="771208"/>
                  </a:lnTo>
                  <a:lnTo>
                    <a:pt x="1976052" y="736188"/>
                  </a:lnTo>
                  <a:lnTo>
                    <a:pt x="2000484" y="717023"/>
                  </a:lnTo>
                  <a:lnTo>
                    <a:pt x="2018513" y="693612"/>
                  </a:lnTo>
                  <a:lnTo>
                    <a:pt x="2028520" y="673162"/>
                  </a:lnTo>
                  <a:lnTo>
                    <a:pt x="2037051" y="656452"/>
                  </a:lnTo>
                  <a:lnTo>
                    <a:pt x="2046013" y="642156"/>
                  </a:lnTo>
                  <a:lnTo>
                    <a:pt x="2057311" y="628950"/>
                  </a:lnTo>
                  <a:lnTo>
                    <a:pt x="2061683" y="619679"/>
                  </a:lnTo>
                  <a:lnTo>
                    <a:pt x="2062818" y="608223"/>
                  </a:lnTo>
                  <a:lnTo>
                    <a:pt x="2064433" y="597431"/>
                  </a:lnTo>
                  <a:lnTo>
                    <a:pt x="2070242" y="590153"/>
                  </a:lnTo>
                  <a:lnTo>
                    <a:pt x="2076452" y="589069"/>
                  </a:lnTo>
                  <a:lnTo>
                    <a:pt x="2083175" y="590153"/>
                  </a:lnTo>
                  <a:lnTo>
                    <a:pt x="2089897" y="591237"/>
                  </a:lnTo>
                  <a:lnTo>
                    <a:pt x="2096107" y="590153"/>
                  </a:lnTo>
                  <a:lnTo>
                    <a:pt x="2099305" y="584512"/>
                  </a:lnTo>
                  <a:lnTo>
                    <a:pt x="2105590" y="572479"/>
                  </a:lnTo>
                  <a:lnTo>
                    <a:pt x="2113599" y="559583"/>
                  </a:lnTo>
                  <a:lnTo>
                    <a:pt x="2121972" y="551356"/>
                  </a:lnTo>
                  <a:lnTo>
                    <a:pt x="2142104" y="536881"/>
                  </a:lnTo>
                  <a:lnTo>
                    <a:pt x="2162009" y="516348"/>
                  </a:lnTo>
                  <a:lnTo>
                    <a:pt x="2181293" y="493920"/>
                  </a:lnTo>
                  <a:lnTo>
                    <a:pt x="2199566" y="473761"/>
                  </a:lnTo>
                  <a:lnTo>
                    <a:pt x="2228999" y="446349"/>
                  </a:lnTo>
                  <a:lnTo>
                    <a:pt x="2264029" y="415765"/>
                  </a:lnTo>
                  <a:lnTo>
                    <a:pt x="2302392" y="381848"/>
                  </a:lnTo>
                  <a:lnTo>
                    <a:pt x="2341824" y="344436"/>
                  </a:lnTo>
                  <a:lnTo>
                    <a:pt x="2379279" y="304262"/>
                  </a:lnTo>
                  <a:lnTo>
                    <a:pt x="2416315" y="261790"/>
                  </a:lnTo>
                  <a:lnTo>
                    <a:pt x="2452729" y="221299"/>
                  </a:lnTo>
                  <a:lnTo>
                    <a:pt x="2488318" y="187069"/>
                  </a:lnTo>
                  <a:lnTo>
                    <a:pt x="2522879" y="163382"/>
                  </a:lnTo>
                  <a:lnTo>
                    <a:pt x="2568842" y="132108"/>
                  </a:lnTo>
                  <a:lnTo>
                    <a:pt x="2605072" y="94245"/>
                  </a:lnTo>
                  <a:lnTo>
                    <a:pt x="2635770" y="55386"/>
                  </a:lnTo>
                  <a:lnTo>
                    <a:pt x="2665136" y="21124"/>
                  </a:lnTo>
                  <a:lnTo>
                    <a:pt x="2714062" y="0"/>
                  </a:lnTo>
                  <a:lnTo>
                    <a:pt x="2729798" y="8192"/>
                  </a:lnTo>
                  <a:lnTo>
                    <a:pt x="2732829" y="21326"/>
                  </a:lnTo>
                  <a:lnTo>
                    <a:pt x="2729798" y="40523"/>
                  </a:lnTo>
                  <a:lnTo>
                    <a:pt x="2726767" y="59720"/>
                  </a:lnTo>
                  <a:lnTo>
                    <a:pt x="2729798" y="72854"/>
                  </a:lnTo>
                  <a:lnTo>
                    <a:pt x="2701579" y="136103"/>
                  </a:lnTo>
                  <a:lnTo>
                    <a:pt x="2662537" y="173965"/>
                  </a:lnTo>
                  <a:lnTo>
                    <a:pt x="2626338" y="202179"/>
                  </a:lnTo>
                  <a:lnTo>
                    <a:pt x="2587751" y="229938"/>
                  </a:lnTo>
                  <a:lnTo>
                    <a:pt x="2550020" y="260956"/>
                  </a:lnTo>
                  <a:lnTo>
                    <a:pt x="2513380" y="294718"/>
                  </a:lnTo>
                  <a:lnTo>
                    <a:pt x="2478066" y="330711"/>
                  </a:lnTo>
                  <a:lnTo>
                    <a:pt x="2444312" y="368419"/>
                  </a:lnTo>
                  <a:lnTo>
                    <a:pt x="2412353" y="407329"/>
                  </a:lnTo>
                  <a:lnTo>
                    <a:pt x="2382423" y="446925"/>
                  </a:lnTo>
                  <a:lnTo>
                    <a:pt x="2354757" y="486694"/>
                  </a:lnTo>
                  <a:lnTo>
                    <a:pt x="2332931" y="508188"/>
                  </a:lnTo>
                  <a:lnTo>
                    <a:pt x="2304261" y="525989"/>
                  </a:lnTo>
                  <a:lnTo>
                    <a:pt x="2274974" y="543540"/>
                  </a:lnTo>
                  <a:lnTo>
                    <a:pt x="2251297" y="564288"/>
                  </a:lnTo>
                  <a:lnTo>
                    <a:pt x="2249882" y="570313"/>
                  </a:lnTo>
                  <a:lnTo>
                    <a:pt x="2251563" y="577459"/>
                  </a:lnTo>
                  <a:lnTo>
                    <a:pt x="2253112" y="584487"/>
                  </a:lnTo>
                  <a:lnTo>
                    <a:pt x="2251297" y="590153"/>
                  </a:lnTo>
                  <a:lnTo>
                    <a:pt x="2245768" y="592183"/>
                  </a:lnTo>
                  <a:lnTo>
                    <a:pt x="2238970" y="590994"/>
                  </a:lnTo>
                  <a:lnTo>
                    <a:pt x="2231869" y="589384"/>
                  </a:lnTo>
                  <a:lnTo>
                    <a:pt x="2225432" y="590153"/>
                  </a:lnTo>
                  <a:lnTo>
                    <a:pt x="2214287" y="597847"/>
                  </a:lnTo>
                  <a:lnTo>
                    <a:pt x="2204748" y="607769"/>
                  </a:lnTo>
                  <a:lnTo>
                    <a:pt x="2195852" y="618582"/>
                  </a:lnTo>
                  <a:lnTo>
                    <a:pt x="2186634" y="628950"/>
                  </a:lnTo>
                  <a:lnTo>
                    <a:pt x="2186634" y="632992"/>
                  </a:lnTo>
                  <a:lnTo>
                    <a:pt x="2186634" y="641883"/>
                  </a:lnTo>
                  <a:lnTo>
                    <a:pt x="2186634" y="650774"/>
                  </a:lnTo>
                  <a:lnTo>
                    <a:pt x="2186634" y="654815"/>
                  </a:lnTo>
                  <a:lnTo>
                    <a:pt x="2171505" y="670439"/>
                  </a:lnTo>
                  <a:lnTo>
                    <a:pt x="2155265" y="688579"/>
                  </a:lnTo>
                  <a:lnTo>
                    <a:pt x="2138544" y="709237"/>
                  </a:lnTo>
                  <a:lnTo>
                    <a:pt x="2121972" y="732410"/>
                  </a:lnTo>
                  <a:lnTo>
                    <a:pt x="2104249" y="750867"/>
                  </a:lnTo>
                  <a:lnTo>
                    <a:pt x="2079899" y="767919"/>
                  </a:lnTo>
                  <a:lnTo>
                    <a:pt x="2053954" y="783383"/>
                  </a:lnTo>
                  <a:lnTo>
                    <a:pt x="2031445" y="797073"/>
                  </a:lnTo>
                  <a:lnTo>
                    <a:pt x="2003588" y="821397"/>
                  </a:lnTo>
                  <a:lnTo>
                    <a:pt x="1979235" y="850812"/>
                  </a:lnTo>
                  <a:lnTo>
                    <a:pt x="1958356" y="879223"/>
                  </a:lnTo>
                  <a:lnTo>
                    <a:pt x="1940918" y="900532"/>
                  </a:lnTo>
                  <a:lnTo>
                    <a:pt x="1901965" y="935444"/>
                  </a:lnTo>
                  <a:lnTo>
                    <a:pt x="1862088" y="966430"/>
                  </a:lnTo>
                  <a:lnTo>
                    <a:pt x="1822829" y="996799"/>
                  </a:lnTo>
                  <a:lnTo>
                    <a:pt x="1785729" y="1029857"/>
                  </a:lnTo>
                  <a:lnTo>
                    <a:pt x="1748705" y="1070713"/>
                  </a:lnTo>
                  <a:lnTo>
                    <a:pt x="1714199" y="1114798"/>
                  </a:lnTo>
                  <a:lnTo>
                    <a:pt x="1681730" y="1159720"/>
                  </a:lnTo>
                  <a:lnTo>
                    <a:pt x="1650819" y="1203085"/>
                  </a:lnTo>
                  <a:lnTo>
                    <a:pt x="1620983" y="1242501"/>
                  </a:lnTo>
                  <a:lnTo>
                    <a:pt x="1591742" y="1275574"/>
                  </a:lnTo>
                  <a:lnTo>
                    <a:pt x="1566617" y="1281658"/>
                  </a:lnTo>
                  <a:lnTo>
                    <a:pt x="1523703" y="1280982"/>
                  </a:lnTo>
                  <a:lnTo>
                    <a:pt x="1479245" y="1277602"/>
                  </a:lnTo>
                  <a:lnTo>
                    <a:pt x="1449485" y="1275574"/>
                  </a:lnTo>
                  <a:lnTo>
                    <a:pt x="1398712" y="1276017"/>
                  </a:lnTo>
                  <a:lnTo>
                    <a:pt x="1347728" y="1277206"/>
                  </a:lnTo>
                  <a:lnTo>
                    <a:pt x="1296676" y="1278927"/>
                  </a:lnTo>
                  <a:lnTo>
                    <a:pt x="1245697" y="1280967"/>
                  </a:lnTo>
                  <a:lnTo>
                    <a:pt x="1194932" y="1283113"/>
                  </a:lnTo>
                  <a:lnTo>
                    <a:pt x="1144523" y="1285153"/>
                  </a:lnTo>
                  <a:lnTo>
                    <a:pt x="1094611" y="1286874"/>
                  </a:lnTo>
                  <a:lnTo>
                    <a:pt x="1045339" y="1288063"/>
                  </a:lnTo>
                  <a:lnTo>
                    <a:pt x="996848" y="1288506"/>
                  </a:lnTo>
                  <a:lnTo>
                    <a:pt x="951585" y="1288506"/>
                  </a:lnTo>
                  <a:lnTo>
                    <a:pt x="906322" y="1288506"/>
                  </a:lnTo>
                  <a:lnTo>
                    <a:pt x="861058" y="1288506"/>
                  </a:lnTo>
                  <a:lnTo>
                    <a:pt x="815795" y="1288506"/>
                  </a:lnTo>
                  <a:lnTo>
                    <a:pt x="798074" y="1287354"/>
                  </a:lnTo>
                  <a:lnTo>
                    <a:pt x="776121" y="1285433"/>
                  </a:lnTo>
                  <a:lnTo>
                    <a:pt x="754605" y="1285049"/>
                  </a:lnTo>
                  <a:lnTo>
                    <a:pt x="738199" y="1288506"/>
                  </a:lnTo>
                  <a:lnTo>
                    <a:pt x="695613" y="1305903"/>
                  </a:lnTo>
                  <a:lnTo>
                    <a:pt x="648068" y="1318885"/>
                  </a:lnTo>
                  <a:lnTo>
                    <a:pt x="596967" y="1328099"/>
                  </a:lnTo>
                  <a:lnTo>
                    <a:pt x="543716" y="1334190"/>
                  </a:lnTo>
                  <a:lnTo>
                    <a:pt x="489718" y="1337803"/>
                  </a:lnTo>
                  <a:lnTo>
                    <a:pt x="436379" y="1339585"/>
                  </a:lnTo>
                  <a:lnTo>
                    <a:pt x="385102" y="1340181"/>
                  </a:lnTo>
                  <a:lnTo>
                    <a:pt x="337293" y="1340236"/>
                  </a:lnTo>
                  <a:lnTo>
                    <a:pt x="281657" y="1342256"/>
                  </a:lnTo>
                  <a:lnTo>
                    <a:pt x="225591" y="1346702"/>
                  </a:lnTo>
                  <a:lnTo>
                    <a:pt x="170413" y="1351148"/>
                  </a:lnTo>
                  <a:lnTo>
                    <a:pt x="117441" y="1353168"/>
                  </a:lnTo>
                  <a:lnTo>
                    <a:pt x="98042" y="1353168"/>
                  </a:lnTo>
                  <a:lnTo>
                    <a:pt x="78643" y="1353168"/>
                  </a:lnTo>
                  <a:lnTo>
                    <a:pt x="59245" y="1353168"/>
                  </a:lnTo>
                  <a:lnTo>
                    <a:pt x="39846" y="1353168"/>
                  </a:lnTo>
                  <a:lnTo>
                    <a:pt x="26564" y="1352727"/>
                  </a:lnTo>
                  <a:lnTo>
                    <a:pt x="10893" y="1351992"/>
                  </a:lnTo>
                  <a:lnTo>
                    <a:pt x="0" y="1351845"/>
                  </a:lnTo>
                  <a:lnTo>
                    <a:pt x="1049" y="1353168"/>
                  </a:lnTo>
                  <a:lnTo>
                    <a:pt x="50303" y="1363364"/>
                  </a:lnTo>
                  <a:lnTo>
                    <a:pt x="100173" y="1369884"/>
                  </a:lnTo>
                  <a:lnTo>
                    <a:pt x="150560" y="1373314"/>
                  </a:lnTo>
                  <a:lnTo>
                    <a:pt x="201362" y="1374236"/>
                  </a:lnTo>
                  <a:lnTo>
                    <a:pt x="252479" y="1373236"/>
                  </a:lnTo>
                  <a:lnTo>
                    <a:pt x="303808" y="1370896"/>
                  </a:lnTo>
                  <a:lnTo>
                    <a:pt x="355250" y="1367802"/>
                  </a:lnTo>
                  <a:lnTo>
                    <a:pt x="406703" y="1364538"/>
                  </a:lnTo>
                  <a:lnTo>
                    <a:pt x="458067" y="1361687"/>
                  </a:lnTo>
                  <a:lnTo>
                    <a:pt x="509240" y="1359833"/>
                  </a:lnTo>
                  <a:lnTo>
                    <a:pt x="560121" y="1359562"/>
                  </a:lnTo>
                  <a:lnTo>
                    <a:pt x="610609" y="1361456"/>
                  </a:lnTo>
                  <a:lnTo>
                    <a:pt x="660604" y="1366101"/>
                  </a:lnTo>
                  <a:lnTo>
                    <a:pt x="697076" y="1373686"/>
                  </a:lnTo>
                  <a:lnTo>
                    <a:pt x="727624" y="1384433"/>
                  </a:lnTo>
                  <a:lnTo>
                    <a:pt x="756994" y="1395713"/>
                  </a:lnTo>
                  <a:lnTo>
                    <a:pt x="789929" y="1404898"/>
                  </a:lnTo>
                  <a:lnTo>
                    <a:pt x="834277" y="1407099"/>
                  </a:lnTo>
                  <a:lnTo>
                    <a:pt x="881254" y="1402362"/>
                  </a:lnTo>
                  <a:lnTo>
                    <a:pt x="927833" y="1398894"/>
                  </a:lnTo>
                  <a:lnTo>
                    <a:pt x="970984" y="1404898"/>
                  </a:lnTo>
                  <a:lnTo>
                    <a:pt x="1020757" y="1415970"/>
                  </a:lnTo>
                  <a:lnTo>
                    <a:pt x="1072684" y="1419410"/>
                  </a:lnTo>
                  <a:lnTo>
                    <a:pt x="1125491" y="1418828"/>
                  </a:lnTo>
                  <a:lnTo>
                    <a:pt x="1177903" y="1417832"/>
                  </a:lnTo>
                  <a:lnTo>
                    <a:pt x="1227786" y="1417832"/>
                  </a:lnTo>
                  <a:lnTo>
                    <a:pt x="1477197" y="1417832"/>
                  </a:lnTo>
                  <a:lnTo>
                    <a:pt x="1527080" y="1417832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33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object 2"/>
          <p:cNvSpPr/>
          <p:nvPr/>
        </p:nvSpPr>
        <p:spPr>
          <a:xfrm>
            <a:off x="1221723" y="4677060"/>
            <a:ext cx="2063750" cy="250190"/>
          </a:xfrm>
          <a:custGeom>
            <a:avLst/>
            <a:ahLst/>
            <a:rect l="l" t="t" r="r" b="b"/>
            <a:pathLst>
              <a:path w="2063750" h="250189">
                <a:moveTo>
                  <a:pt x="2019424" y="-6"/>
                </a:moveTo>
                <a:lnTo>
                  <a:pt x="44195" y="-6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5" y="250013"/>
                </a:lnTo>
                <a:lnTo>
                  <a:pt x="2019424" y="250013"/>
                </a:lnTo>
                <a:lnTo>
                  <a:pt x="2043978" y="215124"/>
                </a:lnTo>
                <a:lnTo>
                  <a:pt x="2058710" y="172098"/>
                </a:lnTo>
                <a:lnTo>
                  <a:pt x="2063621" y="125004"/>
                </a:lnTo>
                <a:lnTo>
                  <a:pt x="2058710" y="77909"/>
                </a:lnTo>
                <a:lnTo>
                  <a:pt x="2043978" y="34883"/>
                </a:lnTo>
                <a:lnTo>
                  <a:pt x="2019424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5" name="object 3"/>
          <p:cNvSpPr/>
          <p:nvPr/>
        </p:nvSpPr>
        <p:spPr>
          <a:xfrm>
            <a:off x="7556201" y="1860760"/>
            <a:ext cx="1906270" cy="250190"/>
          </a:xfrm>
          <a:custGeom>
            <a:avLst/>
            <a:ahLst/>
            <a:rect l="l" t="t" r="r" b="b"/>
            <a:pathLst>
              <a:path w="1906270" h="250189">
                <a:moveTo>
                  <a:pt x="1861943" y="0"/>
                </a:moveTo>
                <a:lnTo>
                  <a:pt x="44196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6" y="250006"/>
                </a:lnTo>
                <a:lnTo>
                  <a:pt x="1861943" y="250006"/>
                </a:lnTo>
                <a:lnTo>
                  <a:pt x="1886496" y="215118"/>
                </a:lnTo>
                <a:lnTo>
                  <a:pt x="1901228" y="172094"/>
                </a:lnTo>
                <a:lnTo>
                  <a:pt x="1906139" y="125003"/>
                </a:lnTo>
                <a:lnTo>
                  <a:pt x="1901228" y="77911"/>
                </a:lnTo>
                <a:lnTo>
                  <a:pt x="1886496" y="34887"/>
                </a:lnTo>
                <a:lnTo>
                  <a:pt x="186194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6" name="object 4"/>
          <p:cNvSpPr/>
          <p:nvPr/>
        </p:nvSpPr>
        <p:spPr>
          <a:xfrm>
            <a:off x="4771616" y="3470071"/>
            <a:ext cx="2935605" cy="250190"/>
          </a:xfrm>
          <a:custGeom>
            <a:avLst/>
            <a:ahLst/>
            <a:rect l="l" t="t" r="r" b="b"/>
            <a:pathLst>
              <a:path w="2935604" h="250189">
                <a:moveTo>
                  <a:pt x="2891144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5"/>
                </a:lnTo>
                <a:lnTo>
                  <a:pt x="2891144" y="250015"/>
                </a:lnTo>
                <a:lnTo>
                  <a:pt x="2915698" y="215126"/>
                </a:lnTo>
                <a:lnTo>
                  <a:pt x="2930430" y="172102"/>
                </a:lnTo>
                <a:lnTo>
                  <a:pt x="2935341" y="125010"/>
                </a:lnTo>
                <a:lnTo>
                  <a:pt x="2930430" y="77918"/>
                </a:lnTo>
                <a:lnTo>
                  <a:pt x="2915698" y="34894"/>
                </a:lnTo>
                <a:lnTo>
                  <a:pt x="289114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7" name="object 5"/>
          <p:cNvSpPr/>
          <p:nvPr/>
        </p:nvSpPr>
        <p:spPr>
          <a:xfrm>
            <a:off x="5354990" y="3067743"/>
            <a:ext cx="2314575" cy="250190"/>
          </a:xfrm>
          <a:custGeom>
            <a:avLst/>
            <a:ahLst/>
            <a:rect l="l" t="t" r="r" b="b"/>
            <a:pathLst>
              <a:path w="2314575" h="250189">
                <a:moveTo>
                  <a:pt x="2270103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6" y="250013"/>
                </a:lnTo>
                <a:lnTo>
                  <a:pt x="2270103" y="250013"/>
                </a:lnTo>
                <a:lnTo>
                  <a:pt x="2294657" y="215123"/>
                </a:lnTo>
                <a:lnTo>
                  <a:pt x="2309389" y="172097"/>
                </a:lnTo>
                <a:lnTo>
                  <a:pt x="2314300" y="125003"/>
                </a:lnTo>
                <a:lnTo>
                  <a:pt x="2309389" y="77909"/>
                </a:lnTo>
                <a:lnTo>
                  <a:pt x="2294657" y="34883"/>
                </a:lnTo>
                <a:lnTo>
                  <a:pt x="2270103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8" name="object 6"/>
          <p:cNvSpPr/>
          <p:nvPr/>
        </p:nvSpPr>
        <p:spPr>
          <a:xfrm>
            <a:off x="1416621" y="1860765"/>
            <a:ext cx="3707129" cy="250190"/>
          </a:xfrm>
          <a:custGeom>
            <a:avLst/>
            <a:ahLst/>
            <a:rect l="l" t="t" r="r" b="b"/>
            <a:pathLst>
              <a:path w="3707129" h="250189">
                <a:moveTo>
                  <a:pt x="3707003" y="125006"/>
                </a:moveTo>
                <a:lnTo>
                  <a:pt x="3702100" y="77914"/>
                </a:lnTo>
                <a:lnTo>
                  <a:pt x="3687368" y="34886"/>
                </a:lnTo>
                <a:lnTo>
                  <a:pt x="3662807" y="0"/>
                </a:lnTo>
                <a:lnTo>
                  <a:pt x="3353511" y="0"/>
                </a:lnTo>
                <a:lnTo>
                  <a:pt x="44196" y="0"/>
                </a:lnTo>
                <a:lnTo>
                  <a:pt x="19646" y="34886"/>
                </a:lnTo>
                <a:lnTo>
                  <a:pt x="4914" y="77914"/>
                </a:lnTo>
                <a:lnTo>
                  <a:pt x="0" y="125006"/>
                </a:lnTo>
                <a:lnTo>
                  <a:pt x="4914" y="172097"/>
                </a:lnTo>
                <a:lnTo>
                  <a:pt x="19646" y="215125"/>
                </a:lnTo>
                <a:lnTo>
                  <a:pt x="44196" y="250012"/>
                </a:lnTo>
                <a:lnTo>
                  <a:pt x="3353498" y="250012"/>
                </a:lnTo>
                <a:lnTo>
                  <a:pt x="3662807" y="250012"/>
                </a:lnTo>
                <a:lnTo>
                  <a:pt x="3687368" y="215125"/>
                </a:lnTo>
                <a:lnTo>
                  <a:pt x="3702100" y="172097"/>
                </a:lnTo>
                <a:lnTo>
                  <a:pt x="3707003" y="12500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9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0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1" name="object 9"/>
          <p:cNvSpPr txBox="1"/>
          <p:nvPr/>
        </p:nvSpPr>
        <p:spPr>
          <a:xfrm>
            <a:off x="556282" y="1693273"/>
            <a:ext cx="8950960" cy="393001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812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dirty="0" sz="1750" spc="5">
                <a:latin typeface="Microsoft Sans Serif"/>
                <a:cs typeface="Microsoft Sans Serif"/>
              </a:rPr>
              <a:t>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describes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tendency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become </a:t>
            </a:r>
            <a:r>
              <a:rPr dirty="0" sz="1750">
                <a:latin typeface="Microsoft Sans Serif"/>
                <a:cs typeface="Microsoft Sans Serif"/>
              </a:rPr>
              <a:t>internally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subjected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8382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-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polarizes 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response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electric </a:t>
            </a:r>
            <a:r>
              <a:rPr dirty="0" sz="1750">
                <a:latin typeface="Microsoft Sans Serif"/>
                <a:cs typeface="Microsoft Sans Serif"/>
              </a:rPr>
              <a:t>field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permittivity,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thereby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storing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34099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permittivity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dirty="0" sz="1750" i="1" spc="1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product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absolute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(vacuum)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ε</a:t>
            </a:r>
            <a:r>
              <a:rPr baseline="-21739" dirty="0" sz="1725" i="1" spc="15">
                <a:latin typeface="Arial"/>
                <a:cs typeface="Arial"/>
              </a:rPr>
              <a:t>0</a:t>
            </a:r>
            <a:r>
              <a:rPr baseline="-21739" dirty="0" sz="1725" i="1" spc="240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baseline="-21739" dirty="0" sz="1725" i="1" spc="24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indent="-382905" marL="458470" marR="11303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insulating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basically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phenomenon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interaction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between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and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carriers,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atoms,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ions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molecules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present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2" name="object 10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  <p:pic>
        <p:nvPicPr>
          <p:cNvPr id="2097164" name="object 1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94585" y="4378814"/>
            <a:ext cx="1096018" cy="216044"/>
          </a:xfrm>
          <a:prstGeom prst="rect"/>
        </p:spPr>
      </p:pic>
      <p:sp>
        <p:nvSpPr>
          <p:cNvPr id="1048743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object 2"/>
          <p:cNvSpPr/>
          <p:nvPr/>
        </p:nvSpPr>
        <p:spPr>
          <a:xfrm>
            <a:off x="969284" y="3872401"/>
            <a:ext cx="2271395" cy="250190"/>
          </a:xfrm>
          <a:custGeom>
            <a:avLst/>
            <a:ahLst/>
            <a:rect l="l" t="t" r="r" b="b"/>
            <a:pathLst>
              <a:path w="2271395" h="250189">
                <a:moveTo>
                  <a:pt x="2226652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6" y="250014"/>
                </a:lnTo>
                <a:lnTo>
                  <a:pt x="2226652" y="250014"/>
                </a:lnTo>
                <a:lnTo>
                  <a:pt x="2251206" y="215125"/>
                </a:lnTo>
                <a:lnTo>
                  <a:pt x="2265938" y="172098"/>
                </a:lnTo>
                <a:lnTo>
                  <a:pt x="2270849" y="125004"/>
                </a:lnTo>
                <a:lnTo>
                  <a:pt x="2265938" y="77909"/>
                </a:lnTo>
                <a:lnTo>
                  <a:pt x="2251206" y="34883"/>
                </a:lnTo>
                <a:lnTo>
                  <a:pt x="2226652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5" name="object 3"/>
          <p:cNvSpPr/>
          <p:nvPr/>
        </p:nvSpPr>
        <p:spPr>
          <a:xfrm>
            <a:off x="3211783" y="3872401"/>
            <a:ext cx="1456690" cy="250190"/>
          </a:xfrm>
          <a:custGeom>
            <a:avLst/>
            <a:ahLst/>
            <a:rect l="l" t="t" r="r" b="b"/>
            <a:pathLst>
              <a:path w="1456689" h="250189">
                <a:moveTo>
                  <a:pt x="1412101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6" y="250014"/>
                </a:lnTo>
                <a:lnTo>
                  <a:pt x="1412101" y="250014"/>
                </a:lnTo>
                <a:lnTo>
                  <a:pt x="1436655" y="215125"/>
                </a:lnTo>
                <a:lnTo>
                  <a:pt x="1451387" y="172098"/>
                </a:lnTo>
                <a:lnTo>
                  <a:pt x="1456298" y="125004"/>
                </a:lnTo>
                <a:lnTo>
                  <a:pt x="1451387" y="77909"/>
                </a:lnTo>
                <a:lnTo>
                  <a:pt x="1436655" y="34883"/>
                </a:lnTo>
                <a:lnTo>
                  <a:pt x="1412101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6" name="object 4"/>
          <p:cNvSpPr/>
          <p:nvPr/>
        </p:nvSpPr>
        <p:spPr>
          <a:xfrm>
            <a:off x="2521784" y="5481720"/>
            <a:ext cx="1940560" cy="250190"/>
          </a:xfrm>
          <a:custGeom>
            <a:avLst/>
            <a:ahLst/>
            <a:rect l="l" t="t" r="r" b="b"/>
            <a:pathLst>
              <a:path w="1940560" h="250189">
                <a:moveTo>
                  <a:pt x="1896234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1896234" y="250013"/>
                </a:lnTo>
                <a:lnTo>
                  <a:pt x="1920787" y="215124"/>
                </a:lnTo>
                <a:lnTo>
                  <a:pt x="1935519" y="172098"/>
                </a:lnTo>
                <a:lnTo>
                  <a:pt x="1940430" y="125004"/>
                </a:lnTo>
                <a:lnTo>
                  <a:pt x="1935519" y="77909"/>
                </a:lnTo>
                <a:lnTo>
                  <a:pt x="1920787" y="34883"/>
                </a:lnTo>
                <a:lnTo>
                  <a:pt x="1896234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7" name="object 5"/>
          <p:cNvSpPr/>
          <p:nvPr/>
        </p:nvSpPr>
        <p:spPr>
          <a:xfrm>
            <a:off x="969284" y="2665413"/>
            <a:ext cx="3916679" cy="250190"/>
          </a:xfrm>
          <a:custGeom>
            <a:avLst/>
            <a:ahLst/>
            <a:rect l="l" t="t" r="r" b="b"/>
            <a:pathLst>
              <a:path w="3916679" h="250189">
                <a:moveTo>
                  <a:pt x="3871896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3871896" y="250013"/>
                </a:lnTo>
                <a:lnTo>
                  <a:pt x="3896450" y="215125"/>
                </a:lnTo>
                <a:lnTo>
                  <a:pt x="3911183" y="172101"/>
                </a:lnTo>
                <a:lnTo>
                  <a:pt x="3916093" y="125009"/>
                </a:lnTo>
                <a:lnTo>
                  <a:pt x="3911183" y="77917"/>
                </a:lnTo>
                <a:lnTo>
                  <a:pt x="3896450" y="34893"/>
                </a:lnTo>
                <a:lnTo>
                  <a:pt x="387189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8" name="object 6"/>
          <p:cNvSpPr/>
          <p:nvPr/>
        </p:nvSpPr>
        <p:spPr>
          <a:xfrm>
            <a:off x="969284" y="2263077"/>
            <a:ext cx="1798320" cy="250190"/>
          </a:xfrm>
          <a:custGeom>
            <a:avLst/>
            <a:ahLst/>
            <a:rect l="l" t="t" r="r" b="b"/>
            <a:pathLst>
              <a:path w="1798320" h="250189">
                <a:moveTo>
                  <a:pt x="1753517" y="0"/>
                </a:moveTo>
                <a:lnTo>
                  <a:pt x="44197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7" y="250019"/>
                </a:lnTo>
                <a:lnTo>
                  <a:pt x="1753517" y="250019"/>
                </a:lnTo>
                <a:lnTo>
                  <a:pt x="1778070" y="215130"/>
                </a:lnTo>
                <a:lnTo>
                  <a:pt x="1792802" y="172103"/>
                </a:lnTo>
                <a:lnTo>
                  <a:pt x="1797713" y="125009"/>
                </a:lnTo>
                <a:lnTo>
                  <a:pt x="1792802" y="77915"/>
                </a:lnTo>
                <a:lnTo>
                  <a:pt x="1778070" y="34889"/>
                </a:lnTo>
                <a:lnTo>
                  <a:pt x="175351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9" name="object 7"/>
          <p:cNvSpPr/>
          <p:nvPr/>
        </p:nvSpPr>
        <p:spPr>
          <a:xfrm>
            <a:off x="4970382" y="1860760"/>
            <a:ext cx="1940560" cy="250190"/>
          </a:xfrm>
          <a:custGeom>
            <a:avLst/>
            <a:ahLst/>
            <a:rect l="l" t="t" r="r" b="b"/>
            <a:pathLst>
              <a:path w="1940559" h="250189">
                <a:moveTo>
                  <a:pt x="1896205" y="0"/>
                </a:moveTo>
                <a:lnTo>
                  <a:pt x="44196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6" y="250006"/>
                </a:lnTo>
                <a:lnTo>
                  <a:pt x="1896205" y="250006"/>
                </a:lnTo>
                <a:lnTo>
                  <a:pt x="1920759" y="215118"/>
                </a:lnTo>
                <a:lnTo>
                  <a:pt x="1935491" y="172094"/>
                </a:lnTo>
                <a:lnTo>
                  <a:pt x="1940402" y="125003"/>
                </a:lnTo>
                <a:lnTo>
                  <a:pt x="1935491" y="77911"/>
                </a:lnTo>
                <a:lnTo>
                  <a:pt x="1920759" y="34887"/>
                </a:lnTo>
                <a:lnTo>
                  <a:pt x="18962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50" name="object 8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1" name="object 9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2" name="object 10"/>
          <p:cNvSpPr txBox="1"/>
          <p:nvPr/>
        </p:nvSpPr>
        <p:spPr>
          <a:xfrm>
            <a:off x="618250" y="1693273"/>
            <a:ext cx="8811260" cy="3822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48895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Every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molecule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electrically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neutral.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most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centers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gravity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molecule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coincide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absence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365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 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placed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field,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shift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opposite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against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their</a:t>
            </a:r>
            <a:r>
              <a:rPr dirty="0" sz="1750" spc="5">
                <a:latin typeface="Microsoft Sans Serif"/>
                <a:cs typeface="Microsoft Sans Serif"/>
              </a:rPr>
              <a:t> mutual </a:t>
            </a:r>
            <a:r>
              <a:rPr dirty="0" sz="1750">
                <a:latin typeface="Microsoft Sans Serif"/>
                <a:cs typeface="Microsoft Sans Serif"/>
              </a:rPr>
              <a:t>attraction.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9304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0">
                <a:latin typeface="Microsoft Sans Serif"/>
                <a:cs typeface="Microsoft Sans Serif"/>
              </a:rPr>
              <a:t>Consequently,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small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 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formed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aligned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lines.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alignment 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nature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point</a:t>
            </a:r>
            <a:r>
              <a:rPr dirty="0" sz="1750">
                <a:latin typeface="Microsoft Sans Serif"/>
                <a:cs typeface="Microsoft Sans Serif"/>
              </a:rPr>
              <a:t> towards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point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towards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electrode.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5">
                <a:latin typeface="Microsoft Sans Serif"/>
                <a:cs typeface="Microsoft Sans Serif"/>
              </a:rPr>
              <a:t> process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polarization.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3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7</a:t>
            </a:r>
          </a:p>
        </p:txBody>
      </p:sp>
      <p:sp>
        <p:nvSpPr>
          <p:cNvPr id="1048754" name="object 11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  <p:pic>
        <p:nvPicPr>
          <p:cNvPr id="2097165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45664" y="1685257"/>
            <a:ext cx="4274819" cy="4700302"/>
          </a:xfrm>
          <a:prstGeom prst="rect"/>
        </p:spPr>
      </p:pic>
      <p:sp>
        <p:nvSpPr>
          <p:cNvPr id="1048762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object 2"/>
          <p:cNvSpPr/>
          <p:nvPr/>
        </p:nvSpPr>
        <p:spPr>
          <a:xfrm>
            <a:off x="969284" y="5079390"/>
            <a:ext cx="1010919" cy="250190"/>
          </a:xfrm>
          <a:custGeom>
            <a:avLst/>
            <a:ahLst/>
            <a:rect l="l" t="t" r="r" b="b"/>
            <a:pathLst>
              <a:path w="1010919" h="250189">
                <a:moveTo>
                  <a:pt x="966516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7" y="250013"/>
                </a:lnTo>
                <a:lnTo>
                  <a:pt x="966516" y="250013"/>
                </a:lnTo>
                <a:lnTo>
                  <a:pt x="991070" y="215125"/>
                </a:lnTo>
                <a:lnTo>
                  <a:pt x="1005802" y="172100"/>
                </a:lnTo>
                <a:lnTo>
                  <a:pt x="1010713" y="125007"/>
                </a:lnTo>
                <a:lnTo>
                  <a:pt x="1005802" y="77914"/>
                </a:lnTo>
                <a:lnTo>
                  <a:pt x="991070" y="34888"/>
                </a:lnTo>
                <a:lnTo>
                  <a:pt x="96651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4" name="object 3"/>
          <p:cNvSpPr/>
          <p:nvPr/>
        </p:nvSpPr>
        <p:spPr>
          <a:xfrm>
            <a:off x="8269165" y="4677060"/>
            <a:ext cx="499745" cy="250190"/>
          </a:xfrm>
          <a:custGeom>
            <a:avLst/>
            <a:ahLst/>
            <a:rect l="l" t="t" r="r" b="b"/>
            <a:pathLst>
              <a:path w="499745" h="250189">
                <a:moveTo>
                  <a:pt x="455517" y="0"/>
                </a:moveTo>
                <a:lnTo>
                  <a:pt x="44203" y="0"/>
                </a:lnTo>
                <a:lnTo>
                  <a:pt x="19650" y="34888"/>
                </a:lnTo>
                <a:lnTo>
                  <a:pt x="4917" y="77913"/>
                </a:lnTo>
                <a:lnTo>
                  <a:pt x="6" y="125007"/>
                </a:lnTo>
                <a:lnTo>
                  <a:pt x="4917" y="172100"/>
                </a:lnTo>
                <a:lnTo>
                  <a:pt x="19650" y="215125"/>
                </a:lnTo>
                <a:lnTo>
                  <a:pt x="44203" y="250013"/>
                </a:lnTo>
                <a:lnTo>
                  <a:pt x="455517" y="250013"/>
                </a:lnTo>
                <a:lnTo>
                  <a:pt x="480071" y="215125"/>
                </a:lnTo>
                <a:lnTo>
                  <a:pt x="494803" y="172100"/>
                </a:lnTo>
                <a:lnTo>
                  <a:pt x="499714" y="125007"/>
                </a:lnTo>
                <a:lnTo>
                  <a:pt x="494803" y="77913"/>
                </a:lnTo>
                <a:lnTo>
                  <a:pt x="480071" y="34888"/>
                </a:lnTo>
                <a:lnTo>
                  <a:pt x="45551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5" name="object 4"/>
          <p:cNvSpPr/>
          <p:nvPr/>
        </p:nvSpPr>
        <p:spPr>
          <a:xfrm>
            <a:off x="2860496" y="3872401"/>
            <a:ext cx="2621915" cy="250190"/>
          </a:xfrm>
          <a:custGeom>
            <a:avLst/>
            <a:ahLst/>
            <a:rect l="l" t="t" r="r" b="b"/>
            <a:pathLst>
              <a:path w="2621915" h="250189">
                <a:moveTo>
                  <a:pt x="2577251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6" y="250014"/>
                </a:lnTo>
                <a:lnTo>
                  <a:pt x="2577251" y="250014"/>
                </a:lnTo>
                <a:lnTo>
                  <a:pt x="2601805" y="215125"/>
                </a:lnTo>
                <a:lnTo>
                  <a:pt x="2616537" y="172098"/>
                </a:lnTo>
                <a:lnTo>
                  <a:pt x="2621448" y="125004"/>
                </a:lnTo>
                <a:lnTo>
                  <a:pt x="2616537" y="77909"/>
                </a:lnTo>
                <a:lnTo>
                  <a:pt x="2601805" y="34883"/>
                </a:lnTo>
                <a:lnTo>
                  <a:pt x="2577251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6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7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8" name="object 7"/>
          <p:cNvSpPr txBox="1"/>
          <p:nvPr/>
        </p:nvSpPr>
        <p:spPr>
          <a:xfrm>
            <a:off x="618250" y="1693273"/>
            <a:ext cx="8735695" cy="3441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2284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positive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bound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5">
                <a:latin typeface="Microsoft Sans Serif"/>
                <a:cs typeface="Microsoft Sans Serif"/>
              </a:rPr>
              <a:t> each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other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atomic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molecular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forces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only </a:t>
            </a:r>
            <a:r>
              <a:rPr dirty="0" sz="1750" spc="5">
                <a:latin typeface="Microsoft Sans Serif"/>
                <a:cs typeface="Microsoft Sans Serif"/>
              </a:rPr>
              <a:t>shift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positions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slightly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10">
                <a:latin typeface="Microsoft Sans Serif"/>
                <a:cs typeface="Microsoft Sans Serif"/>
              </a:rPr>
              <a:t> response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879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Since,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two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cannot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separate </a:t>
            </a: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other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migrate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opposite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unde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field.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Hence,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 are</a:t>
            </a:r>
            <a:r>
              <a:rPr dirty="0" sz="1750">
                <a:latin typeface="Microsoft Sans Serif"/>
                <a:cs typeface="Microsoft Sans Serif"/>
              </a:rPr>
              <a:t> called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bound</a:t>
            </a:r>
            <a:r>
              <a:rPr b="1" dirty="0" sz="1750" i="1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internal</a:t>
            </a:r>
            <a:r>
              <a:rPr b="1" dirty="0" sz="1750" i="1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charges.</a:t>
            </a:r>
            <a:endParaRPr sz="1750">
              <a:latin typeface="Arial"/>
              <a:cs typeface="Arial"/>
            </a:endParaRPr>
          </a:p>
          <a:p>
            <a:pPr indent="-382905" marL="394970" marR="30289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other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hand,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brought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supply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placed </a:t>
            </a:r>
            <a:r>
              <a:rPr dirty="0" sz="1750" spc="10">
                <a:latin typeface="Microsoft Sans Serif"/>
                <a:cs typeface="Microsoft Sans Serif"/>
              </a:rPr>
              <a:t>on </a:t>
            </a:r>
            <a:r>
              <a:rPr dirty="0" sz="1750" spc="5">
                <a:latin typeface="Microsoft Sans Serif"/>
                <a:cs typeface="Microsoft Sans Serif"/>
              </a:rPr>
              <a:t>the electrodes plates. These </a:t>
            </a:r>
            <a:r>
              <a:rPr dirty="0" sz="1750">
                <a:latin typeface="Microsoft Sans Serif"/>
                <a:cs typeface="Microsoft Sans Serif"/>
              </a:rPr>
              <a:t>charges </a:t>
            </a:r>
            <a:r>
              <a:rPr dirty="0" sz="1750" spc="5">
                <a:latin typeface="Microsoft Sans Serif"/>
                <a:cs typeface="Microsoft Sans Serif"/>
              </a:rPr>
              <a:t>are called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free 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charges.</a:t>
            </a:r>
            <a:endParaRPr sz="1750">
              <a:latin typeface="Arial"/>
              <a:cs typeface="Arial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positive and negative </a:t>
            </a:r>
            <a:r>
              <a:rPr dirty="0" sz="1750" spc="5">
                <a:latin typeface="Microsoft Sans Serif"/>
                <a:cs typeface="Microsoft Sans Serif"/>
              </a:rPr>
              <a:t>charges </a:t>
            </a:r>
            <a:r>
              <a:rPr dirty="0" sz="1750" spc="10">
                <a:latin typeface="Microsoft Sans Serif"/>
                <a:cs typeface="Microsoft Sans Serif"/>
              </a:rPr>
              <a:t>near each </a:t>
            </a:r>
            <a:r>
              <a:rPr dirty="0" sz="1750" spc="5">
                <a:latin typeface="Microsoft Sans Serif"/>
                <a:cs typeface="Microsoft Sans Serif"/>
              </a:rPr>
              <a:t>other in the </a:t>
            </a:r>
            <a:r>
              <a:rPr dirty="0" sz="1750">
                <a:latin typeface="Microsoft Sans Serif"/>
                <a:cs typeface="Microsoft Sans Serif"/>
              </a:rPr>
              <a:t>material </a:t>
            </a:r>
            <a:r>
              <a:rPr dirty="0" sz="1750" spc="5">
                <a:latin typeface="Microsoft Sans Serif"/>
                <a:cs typeface="Microsoft Sans Serif"/>
              </a:rPr>
              <a:t>cancel </a:t>
            </a:r>
            <a:r>
              <a:rPr dirty="0" sz="1750" spc="10">
                <a:latin typeface="Microsoft Sans Serif"/>
                <a:cs typeface="Microsoft Sans Serif"/>
              </a:rPr>
              <a:t>each </a:t>
            </a:r>
            <a:r>
              <a:rPr dirty="0" sz="1750" spc="5">
                <a:latin typeface="Microsoft Sans Serif"/>
                <a:cs typeface="Microsoft Sans Serif"/>
              </a:rPr>
              <a:t>other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out.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1</a:t>
            </a:r>
            <a:r>
              <a:rPr dirty="0"/>
              <a:t>9</a:t>
            </a:r>
          </a:p>
        </p:txBody>
      </p:sp>
      <p:sp>
        <p:nvSpPr>
          <p:cNvPr id="1048770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2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3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O</a:t>
            </a:r>
            <a:r>
              <a:rPr dirty="0" sz="2650" spc="-15">
                <a:solidFill>
                  <a:srgbClr val="0064BC"/>
                </a:solidFill>
              </a:rPr>
              <a:t>u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>
                <a:solidFill>
                  <a:srgbClr val="0064BC"/>
                </a:solidFill>
              </a:rPr>
              <a:t>l</a:t>
            </a:r>
            <a:r>
              <a:rPr dirty="0" sz="2650" spc="-3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n</a:t>
            </a:r>
            <a:r>
              <a:rPr dirty="0" sz="2650" spc="-1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1048594" name="object 6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595" name="object 5"/>
          <p:cNvSpPr txBox="1"/>
          <p:nvPr/>
        </p:nvSpPr>
        <p:spPr>
          <a:xfrm>
            <a:off x="618250" y="1848159"/>
            <a:ext cx="5323840" cy="425640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396240">
              <a:lnSpc>
                <a:spcPct val="100000"/>
              </a:lnSpc>
              <a:spcBef>
                <a:spcPts val="95"/>
              </a:spcBef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Non-destructive</a:t>
            </a:r>
            <a:r>
              <a:rPr b="1" dirty="0" sz="220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25">
                <a:solidFill>
                  <a:srgbClr val="0070BF"/>
                </a:solidFill>
                <a:latin typeface="Arial"/>
                <a:cs typeface="Arial"/>
              </a:rPr>
              <a:t>Testing</a:t>
            </a:r>
            <a:r>
              <a:rPr b="1" dirty="0" sz="220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220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Insulation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575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spc="5">
                <a:latin typeface="Arial"/>
                <a:cs typeface="Arial"/>
              </a:rPr>
              <a:t>High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voltage</a:t>
            </a:r>
            <a:r>
              <a:rPr b="1" dirty="0" sz="1750" spc="-2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testing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spc="5">
                <a:latin typeface="Arial"/>
                <a:cs typeface="Arial"/>
              </a:rPr>
              <a:t>Non-ideal</a:t>
            </a:r>
            <a:r>
              <a:rPr b="1" dirty="0" sz="1750" spc="-8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dielectrics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spc="5">
                <a:latin typeface="Arial"/>
                <a:cs typeface="Arial"/>
              </a:rPr>
              <a:t>Insulation</a:t>
            </a:r>
            <a:r>
              <a:rPr b="1" dirty="0" sz="1750" spc="-7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resistance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spc="5">
                <a:latin typeface="Arial"/>
                <a:cs typeface="Arial"/>
              </a:rPr>
              <a:t>Measurement</a:t>
            </a:r>
            <a:r>
              <a:rPr b="1" dirty="0" sz="1750" spc="-50">
                <a:latin typeface="Arial"/>
                <a:cs typeface="Arial"/>
              </a:rPr>
              <a:t> </a:t>
            </a:r>
            <a:r>
              <a:rPr b="1" dirty="0" sz="1750" spc="10">
                <a:latin typeface="Arial"/>
                <a:cs typeface="Arial"/>
              </a:rPr>
              <a:t>of</a:t>
            </a:r>
            <a:r>
              <a:rPr b="1" dirty="0" sz="1750" spc="-3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insulation</a:t>
            </a:r>
            <a:r>
              <a:rPr b="1" dirty="0" sz="1750" spc="-2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resistance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>
                <a:latin typeface="Arial"/>
                <a:cs typeface="Arial"/>
              </a:rPr>
              <a:t>Dielectric</a:t>
            </a:r>
            <a:r>
              <a:rPr b="1" dirty="0" sz="1750" spc="-3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constant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spc="5">
                <a:latin typeface="Arial"/>
                <a:cs typeface="Arial"/>
              </a:rPr>
              <a:t>Complex</a:t>
            </a:r>
            <a:r>
              <a:rPr b="1" dirty="0" sz="1750" spc="-5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Permittivity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>
                <a:latin typeface="Arial"/>
                <a:cs typeface="Arial"/>
              </a:rPr>
              <a:t>Dielectric</a:t>
            </a:r>
            <a:r>
              <a:rPr b="1" dirty="0" sz="1750" spc="-1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strength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spc="5">
                <a:latin typeface="Arial"/>
                <a:cs typeface="Arial"/>
              </a:rPr>
              <a:t>Losses</a:t>
            </a:r>
            <a:r>
              <a:rPr b="1" dirty="0" sz="1750" spc="-5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in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a</a:t>
            </a:r>
            <a:r>
              <a:rPr b="1" dirty="0" sz="1750" spc="-2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dielectric</a:t>
            </a:r>
            <a:endParaRPr sz="1750">
              <a:latin typeface="Arial"/>
              <a:cs typeface="Arial"/>
            </a:endParaRPr>
          </a:p>
          <a:p>
            <a:pPr indent="-384175" marL="3962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spc="5">
                <a:latin typeface="Arial"/>
                <a:cs typeface="Arial"/>
              </a:rPr>
              <a:t>Schering</a:t>
            </a:r>
            <a:r>
              <a:rPr b="1" dirty="0" sz="1750" spc="-6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bridge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object 2"/>
          <p:cNvSpPr/>
          <p:nvPr/>
        </p:nvSpPr>
        <p:spPr>
          <a:xfrm>
            <a:off x="4865277" y="4677060"/>
            <a:ext cx="2191385" cy="250190"/>
          </a:xfrm>
          <a:custGeom>
            <a:avLst/>
            <a:ahLst/>
            <a:rect l="l" t="t" r="r" b="b"/>
            <a:pathLst>
              <a:path w="2191384" h="250189">
                <a:moveTo>
                  <a:pt x="2146908" y="-6"/>
                </a:moveTo>
                <a:lnTo>
                  <a:pt x="44196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2146908" y="250013"/>
                </a:lnTo>
                <a:lnTo>
                  <a:pt x="2171461" y="215124"/>
                </a:lnTo>
                <a:lnTo>
                  <a:pt x="2186193" y="172098"/>
                </a:lnTo>
                <a:lnTo>
                  <a:pt x="2191104" y="125004"/>
                </a:lnTo>
                <a:lnTo>
                  <a:pt x="2186193" y="77909"/>
                </a:lnTo>
                <a:lnTo>
                  <a:pt x="2171461" y="34883"/>
                </a:lnTo>
                <a:lnTo>
                  <a:pt x="2146908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2" name="object 3"/>
          <p:cNvSpPr/>
          <p:nvPr/>
        </p:nvSpPr>
        <p:spPr>
          <a:xfrm>
            <a:off x="1342626" y="4274730"/>
            <a:ext cx="613410" cy="250190"/>
          </a:xfrm>
          <a:custGeom>
            <a:avLst/>
            <a:ahLst/>
            <a:rect l="l" t="t" r="r" b="b"/>
            <a:pathLst>
              <a:path w="613410" h="250189">
                <a:moveTo>
                  <a:pt x="569092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4"/>
                </a:lnTo>
                <a:lnTo>
                  <a:pt x="569092" y="250014"/>
                </a:lnTo>
                <a:lnTo>
                  <a:pt x="593646" y="215126"/>
                </a:lnTo>
                <a:lnTo>
                  <a:pt x="608378" y="172102"/>
                </a:lnTo>
                <a:lnTo>
                  <a:pt x="613289" y="125010"/>
                </a:lnTo>
                <a:lnTo>
                  <a:pt x="608378" y="77918"/>
                </a:lnTo>
                <a:lnTo>
                  <a:pt x="593646" y="34894"/>
                </a:lnTo>
                <a:lnTo>
                  <a:pt x="56909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3" name="object 4"/>
          <p:cNvSpPr/>
          <p:nvPr/>
        </p:nvSpPr>
        <p:spPr>
          <a:xfrm>
            <a:off x="1342626" y="3872401"/>
            <a:ext cx="997585" cy="250190"/>
          </a:xfrm>
          <a:custGeom>
            <a:avLst/>
            <a:ahLst/>
            <a:rect l="l" t="t" r="r" b="b"/>
            <a:pathLst>
              <a:path w="997585" h="250189">
                <a:moveTo>
                  <a:pt x="952850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7" y="250014"/>
                </a:lnTo>
                <a:lnTo>
                  <a:pt x="952850" y="250014"/>
                </a:lnTo>
                <a:lnTo>
                  <a:pt x="977404" y="215125"/>
                </a:lnTo>
                <a:lnTo>
                  <a:pt x="992136" y="172098"/>
                </a:lnTo>
                <a:lnTo>
                  <a:pt x="997047" y="125004"/>
                </a:lnTo>
                <a:lnTo>
                  <a:pt x="992136" y="77909"/>
                </a:lnTo>
                <a:lnTo>
                  <a:pt x="977404" y="34883"/>
                </a:lnTo>
                <a:lnTo>
                  <a:pt x="952850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4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5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6" name="object 7"/>
          <p:cNvSpPr txBox="1"/>
          <p:nvPr/>
        </p:nvSpPr>
        <p:spPr>
          <a:xfrm>
            <a:off x="618250" y="1693273"/>
            <a:ext cx="8745855" cy="384810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 spc="10">
                <a:latin typeface="Microsoft Sans Serif"/>
                <a:cs typeface="Microsoft Sans Serif"/>
              </a:rPr>
              <a:t> 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side,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other.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4953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begins generating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own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new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opposes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existing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>
                <a:latin typeface="Microsoft Sans Serif"/>
                <a:cs typeface="Microsoft Sans Serif"/>
              </a:rPr>
              <a:t> 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aligned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dipoles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dielectrics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classified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</a:t>
            </a:r>
            <a:r>
              <a:rPr dirty="0" sz="1750" spc="5">
                <a:latin typeface="Microsoft Sans Serif"/>
                <a:cs typeface="Microsoft Sans Serif"/>
              </a:rPr>
              <a:t> two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categories: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Non-polar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Polar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34620">
              <a:lnSpc>
                <a:spcPct val="150900"/>
              </a:lnSpc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In non-polar dielectrics, </a:t>
            </a:r>
            <a:r>
              <a:rPr dirty="0" sz="1750" spc="5">
                <a:latin typeface="Microsoft Sans Serif"/>
                <a:cs typeface="Microsoft Sans Serif"/>
              </a:rPr>
              <a:t>the centre of </a:t>
            </a:r>
            <a:r>
              <a:rPr dirty="0" sz="1750">
                <a:latin typeface="Microsoft Sans Serif"/>
                <a:cs typeface="Microsoft Sans Serif"/>
              </a:rPr>
              <a:t>positive and negative </a:t>
            </a:r>
            <a:r>
              <a:rPr dirty="0" sz="1750" spc="5">
                <a:latin typeface="Microsoft Sans Serif"/>
                <a:cs typeface="Microsoft Sans Serif"/>
              </a:rPr>
              <a:t>charges </a:t>
            </a:r>
            <a:r>
              <a:rPr dirty="0" sz="1750">
                <a:latin typeface="Microsoft Sans Serif"/>
                <a:cs typeface="Microsoft Sans Serif"/>
              </a:rPr>
              <a:t>coincide </a:t>
            </a:r>
            <a:r>
              <a:rPr dirty="0" sz="1750" spc="5">
                <a:latin typeface="Microsoft Sans Serif"/>
                <a:cs typeface="Microsoft Sans Serif"/>
              </a:rPr>
              <a:t>so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arrangement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present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absence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However,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formed.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77" name="object 9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778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0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1" name="object 4"/>
          <p:cNvSpPr txBox="1"/>
          <p:nvPr/>
        </p:nvSpPr>
        <p:spPr>
          <a:xfrm>
            <a:off x="618250" y="1693273"/>
            <a:ext cx="8773160" cy="1536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97790">
              <a:lnSpc>
                <a:spcPct val="150900"/>
              </a:lnSpc>
              <a:spcBef>
                <a:spcPts val="95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polar</a:t>
            </a:r>
            <a:r>
              <a:rPr b="1" dirty="0" sz="1750" i="1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dielectrics</a:t>
            </a:r>
            <a:r>
              <a:rPr b="1" dirty="0" sz="1750" i="1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(such 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water),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centre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do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coincide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dipole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arrangement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exist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without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application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electric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 </a:t>
            </a:r>
            <a:r>
              <a:rPr dirty="0" sz="1750">
                <a:latin typeface="Microsoft Sans Serif"/>
                <a:cs typeface="Microsoft Sans Serif"/>
              </a:rPr>
              <a:t>dipoles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randomly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oriented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under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application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experience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torque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align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82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68295" y="3749040"/>
            <a:ext cx="4799953" cy="2657521"/>
          </a:xfrm>
          <a:prstGeom prst="rect"/>
        </p:spPr>
      </p:pic>
      <p:sp>
        <p:nvSpPr>
          <p:cNvPr id="1048783" name="object 7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object 2"/>
          <p:cNvSpPr/>
          <p:nvPr/>
        </p:nvSpPr>
        <p:spPr>
          <a:xfrm>
            <a:off x="3738336" y="5079390"/>
            <a:ext cx="476250" cy="250190"/>
          </a:xfrm>
          <a:custGeom>
            <a:avLst/>
            <a:ahLst/>
            <a:rect l="l" t="t" r="r" b="b"/>
            <a:pathLst>
              <a:path w="476250" h="250189">
                <a:moveTo>
                  <a:pt x="431767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1" y="77918"/>
                </a:lnTo>
                <a:lnTo>
                  <a:pt x="0" y="125010"/>
                </a:lnTo>
                <a:lnTo>
                  <a:pt x="4911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431767" y="250013"/>
                </a:lnTo>
                <a:lnTo>
                  <a:pt x="456321" y="215126"/>
                </a:lnTo>
                <a:lnTo>
                  <a:pt x="471054" y="172102"/>
                </a:lnTo>
                <a:lnTo>
                  <a:pt x="475964" y="125010"/>
                </a:lnTo>
                <a:lnTo>
                  <a:pt x="471054" y="77918"/>
                </a:lnTo>
                <a:lnTo>
                  <a:pt x="456321" y="34894"/>
                </a:lnTo>
                <a:lnTo>
                  <a:pt x="43176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5" name="object 3"/>
          <p:cNvSpPr/>
          <p:nvPr/>
        </p:nvSpPr>
        <p:spPr>
          <a:xfrm>
            <a:off x="2876397" y="4677060"/>
            <a:ext cx="2378075" cy="250190"/>
          </a:xfrm>
          <a:custGeom>
            <a:avLst/>
            <a:ahLst/>
            <a:rect l="l" t="t" r="r" b="b"/>
            <a:pathLst>
              <a:path w="2378075" h="250189">
                <a:moveTo>
                  <a:pt x="2333739" y="-6"/>
                </a:moveTo>
                <a:lnTo>
                  <a:pt x="44196" y="-6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2333739" y="250013"/>
                </a:lnTo>
                <a:lnTo>
                  <a:pt x="2358293" y="215124"/>
                </a:lnTo>
                <a:lnTo>
                  <a:pt x="2373025" y="172098"/>
                </a:lnTo>
                <a:lnTo>
                  <a:pt x="2377936" y="125004"/>
                </a:lnTo>
                <a:lnTo>
                  <a:pt x="2373025" y="77909"/>
                </a:lnTo>
                <a:lnTo>
                  <a:pt x="2358293" y="34883"/>
                </a:lnTo>
                <a:lnTo>
                  <a:pt x="2333739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6" name="object 4"/>
          <p:cNvSpPr/>
          <p:nvPr/>
        </p:nvSpPr>
        <p:spPr>
          <a:xfrm>
            <a:off x="2253090" y="4274730"/>
            <a:ext cx="2677795" cy="250190"/>
          </a:xfrm>
          <a:custGeom>
            <a:avLst/>
            <a:ahLst/>
            <a:rect l="l" t="t" r="r" b="b"/>
            <a:pathLst>
              <a:path w="2677795" h="250189">
                <a:moveTo>
                  <a:pt x="2633249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4"/>
                </a:lnTo>
                <a:lnTo>
                  <a:pt x="2633249" y="250014"/>
                </a:lnTo>
                <a:lnTo>
                  <a:pt x="2657803" y="215126"/>
                </a:lnTo>
                <a:lnTo>
                  <a:pt x="2672535" y="172102"/>
                </a:lnTo>
                <a:lnTo>
                  <a:pt x="2677446" y="125010"/>
                </a:lnTo>
                <a:lnTo>
                  <a:pt x="2672535" y="77918"/>
                </a:lnTo>
                <a:lnTo>
                  <a:pt x="2657803" y="34894"/>
                </a:lnTo>
                <a:lnTo>
                  <a:pt x="2633249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7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8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9" name="object 7"/>
          <p:cNvSpPr txBox="1"/>
          <p:nvPr/>
        </p:nvSpPr>
        <p:spPr>
          <a:xfrm>
            <a:off x="594382" y="1693273"/>
            <a:ext cx="8834120" cy="123253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effect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polarization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analytically </a:t>
            </a:r>
            <a:r>
              <a:rPr dirty="0" sz="1750" spc="5">
                <a:latin typeface="Microsoft Sans Serif"/>
                <a:cs typeface="Microsoft Sans Serif"/>
              </a:rPr>
              <a:t>described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marL="4203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formed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polarization, </a:t>
            </a: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exists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moment</a:t>
            </a:r>
            <a:endParaRPr sz="1750">
              <a:latin typeface="Microsoft Sans Serif"/>
              <a:cs typeface="Microsoft Sans Serif"/>
            </a:endParaRPr>
          </a:p>
          <a:p>
            <a:pPr marL="420370">
              <a:lnSpc>
                <a:spcPct val="100000"/>
              </a:lnSpc>
              <a:spcBef>
                <a:spcPts val="1070"/>
              </a:spcBef>
            </a:pPr>
            <a:r>
              <a:rPr dirty="0" sz="1750" i="1" spc="5">
                <a:latin typeface="Arial"/>
                <a:cs typeface="Arial"/>
              </a:rPr>
              <a:t>p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90" name="object 8"/>
          <p:cNvSpPr txBox="1"/>
          <p:nvPr/>
        </p:nvSpPr>
        <p:spPr>
          <a:xfrm>
            <a:off x="1048036" y="3436089"/>
            <a:ext cx="634365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15">
                <a:latin typeface="Microsoft Sans Serif"/>
                <a:cs typeface="Microsoft Sans Serif"/>
              </a:rPr>
              <a:t>w</a:t>
            </a:r>
            <a:r>
              <a:rPr dirty="0" sz="1750" spc="10">
                <a:latin typeface="Microsoft Sans Serif"/>
                <a:cs typeface="Microsoft Sans Serif"/>
              </a:rPr>
              <a:t>he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91" name="object 9"/>
          <p:cNvSpPr txBox="1"/>
          <p:nvPr/>
        </p:nvSpPr>
        <p:spPr>
          <a:xfrm>
            <a:off x="1904436" y="3302592"/>
            <a:ext cx="5145405" cy="196024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750" i="1" spc="10">
                <a:latin typeface="Arial"/>
                <a:cs typeface="Arial"/>
              </a:rPr>
              <a:t>Q</a:t>
            </a:r>
            <a:r>
              <a:rPr dirty="0" sz="1750" i="1" spc="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magnitude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750" i="1" spc="5">
                <a:latin typeface="Arial"/>
                <a:cs typeface="Arial"/>
              </a:rPr>
              <a:t>d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vector</a:t>
            </a:r>
            <a:r>
              <a:rPr dirty="0" sz="1750" spc="5">
                <a:latin typeface="Microsoft Sans Serif"/>
                <a:cs typeface="Microsoft Sans Serif"/>
              </a:rPr>
              <a:t> from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negative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750" i="1" spc="5">
                <a:latin typeface="Arial"/>
                <a:cs typeface="Arial"/>
              </a:rPr>
              <a:t>n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number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volume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750" i="1" spc="5">
                <a:latin typeface="Arial"/>
                <a:cs typeface="Arial"/>
              </a:rPr>
              <a:t>Δv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total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volume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750" i="1" spc="10">
                <a:latin typeface="Arial"/>
                <a:cs typeface="Arial"/>
              </a:rPr>
              <a:t>N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total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nΔv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92" name="object 10"/>
          <p:cNvSpPr txBox="1"/>
          <p:nvPr/>
        </p:nvSpPr>
        <p:spPr>
          <a:xfrm>
            <a:off x="619782" y="4240748"/>
            <a:ext cx="72136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Le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93" name="object 11"/>
          <p:cNvSpPr txBox="1"/>
          <p:nvPr/>
        </p:nvSpPr>
        <p:spPr>
          <a:xfrm>
            <a:off x="619782" y="5447737"/>
            <a:ext cx="681037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By </a:t>
            </a:r>
            <a:r>
              <a:rPr dirty="0" sz="1750">
                <a:latin typeface="Microsoft Sans Serif"/>
                <a:cs typeface="Microsoft Sans Serif"/>
              </a:rPr>
              <a:t>principle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superposition,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total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moment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94" name="object 1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  <p:grpSp>
        <p:nvGrpSpPr>
          <p:cNvPr id="92" name="object 13"/>
          <p:cNvGrpSpPr/>
          <p:nvPr/>
        </p:nvGrpSpPr>
        <p:grpSpPr>
          <a:xfrm>
            <a:off x="4015450" y="2933119"/>
            <a:ext cx="1030605" cy="298450"/>
            <a:chOff x="4015450" y="2933119"/>
            <a:chExt cx="1030605" cy="298450"/>
          </a:xfrm>
        </p:grpSpPr>
        <p:pic>
          <p:nvPicPr>
            <p:cNvPr id="2097167" name="object 1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015450" y="2933119"/>
              <a:ext cx="1030386" cy="282520"/>
            </a:xfrm>
            <a:prstGeom prst="rect"/>
          </p:spPr>
        </p:pic>
        <p:sp>
          <p:nvSpPr>
            <p:cNvPr id="1048795" name="object 15"/>
            <p:cNvSpPr/>
            <p:nvPr/>
          </p:nvSpPr>
          <p:spPr>
            <a:xfrm>
              <a:off x="4073724" y="3142586"/>
              <a:ext cx="854075" cy="0"/>
            </a:xfrm>
            <a:custGeom>
              <a:avLst/>
              <a:ahLst/>
              <a:rect l="l" t="t" r="r" b="b"/>
              <a:pathLst>
                <a:path w="854075" h="0">
                  <a:moveTo>
                    <a:pt x="0" y="0"/>
                  </a:moveTo>
                  <a:lnTo>
                    <a:pt x="0" y="0"/>
                  </a:lnTo>
                  <a:lnTo>
                    <a:pt x="803333" y="0"/>
                  </a:lnTo>
                  <a:lnTo>
                    <a:pt x="853541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168" name="object 1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57200" y="5643371"/>
            <a:ext cx="8446007" cy="1071371"/>
          </a:xfrm>
          <a:prstGeom prst="rect"/>
        </p:spPr>
      </p:pic>
      <p:sp>
        <p:nvSpPr>
          <p:cNvPr id="1048796" name="object 17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object 2"/>
          <p:cNvSpPr/>
          <p:nvPr/>
        </p:nvSpPr>
        <p:spPr>
          <a:xfrm>
            <a:off x="969284" y="4274730"/>
            <a:ext cx="731520" cy="250190"/>
          </a:xfrm>
          <a:custGeom>
            <a:avLst/>
            <a:ahLst/>
            <a:rect l="l" t="t" r="r" b="b"/>
            <a:pathLst>
              <a:path w="731519" h="250189">
                <a:moveTo>
                  <a:pt x="687172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4"/>
                </a:lnTo>
                <a:lnTo>
                  <a:pt x="687172" y="250014"/>
                </a:lnTo>
                <a:lnTo>
                  <a:pt x="711726" y="215126"/>
                </a:lnTo>
                <a:lnTo>
                  <a:pt x="726458" y="172102"/>
                </a:lnTo>
                <a:lnTo>
                  <a:pt x="731369" y="125010"/>
                </a:lnTo>
                <a:lnTo>
                  <a:pt x="726458" y="77918"/>
                </a:lnTo>
                <a:lnTo>
                  <a:pt x="711726" y="34894"/>
                </a:lnTo>
                <a:lnTo>
                  <a:pt x="68717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8" name="object 3"/>
          <p:cNvSpPr/>
          <p:nvPr/>
        </p:nvSpPr>
        <p:spPr>
          <a:xfrm>
            <a:off x="2619733" y="2665413"/>
            <a:ext cx="5535930" cy="250190"/>
          </a:xfrm>
          <a:custGeom>
            <a:avLst/>
            <a:ahLst/>
            <a:rect l="l" t="t" r="r" b="b"/>
            <a:pathLst>
              <a:path w="5535930" h="250189">
                <a:moveTo>
                  <a:pt x="5491374" y="6"/>
                </a:moveTo>
                <a:lnTo>
                  <a:pt x="44195" y="6"/>
                </a:lnTo>
                <a:lnTo>
                  <a:pt x="19642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2" y="215125"/>
                </a:lnTo>
                <a:lnTo>
                  <a:pt x="44195" y="250013"/>
                </a:lnTo>
                <a:lnTo>
                  <a:pt x="5491374" y="250013"/>
                </a:lnTo>
                <a:lnTo>
                  <a:pt x="5515928" y="215125"/>
                </a:lnTo>
                <a:lnTo>
                  <a:pt x="5530660" y="172101"/>
                </a:lnTo>
                <a:lnTo>
                  <a:pt x="5535571" y="125009"/>
                </a:lnTo>
                <a:lnTo>
                  <a:pt x="5530660" y="77917"/>
                </a:lnTo>
                <a:lnTo>
                  <a:pt x="5515928" y="34893"/>
                </a:lnTo>
                <a:lnTo>
                  <a:pt x="549137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9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00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01" name="object 6"/>
          <p:cNvSpPr txBox="1"/>
          <p:nvPr/>
        </p:nvSpPr>
        <p:spPr>
          <a:xfrm>
            <a:off x="581682" y="1693273"/>
            <a:ext cx="8347709" cy="131635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431165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>
                <a:latin typeface="Microsoft Sans Serif"/>
                <a:cs typeface="Microsoft Sans Serif"/>
              </a:rPr>
              <a:t>If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dipoles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randomly </a:t>
            </a:r>
            <a:r>
              <a:rPr dirty="0" sz="1750" spc="5">
                <a:latin typeface="Microsoft Sans Serif"/>
                <a:cs typeface="Microsoft Sans Serif"/>
              </a:rPr>
              <a:t>oriented, </a:t>
            </a:r>
            <a:r>
              <a:rPr dirty="0" sz="1750" i="1" spc="5">
                <a:latin typeface="Arial"/>
                <a:cs typeface="Arial"/>
              </a:rPr>
              <a:t>p</a:t>
            </a:r>
            <a:r>
              <a:rPr baseline="-21739" dirty="0" sz="1725" i="1" spc="7">
                <a:latin typeface="Arial"/>
                <a:cs typeface="Arial"/>
              </a:rPr>
              <a:t>total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zero but </a:t>
            </a:r>
            <a:r>
              <a:rPr dirty="0" sz="1750">
                <a:latin typeface="Microsoft Sans Serif"/>
                <a:cs typeface="Microsoft Sans Serif"/>
              </a:rPr>
              <a:t>if dipoles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aligned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p</a:t>
            </a:r>
            <a:r>
              <a:rPr baseline="-21739" dirty="0" sz="1725" i="1" spc="7">
                <a:latin typeface="Arial"/>
                <a:cs typeface="Arial"/>
              </a:rPr>
              <a:t>total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has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significant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value.</a:t>
            </a:r>
            <a:endParaRPr sz="1750">
              <a:latin typeface="Microsoft Sans Serif"/>
              <a:cs typeface="Microsoft Sans Serif"/>
            </a:endParaRPr>
          </a:p>
          <a:p>
            <a:pPr indent="-381000" marL="43180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polarization </a:t>
            </a:r>
            <a:r>
              <a:rPr dirty="0" sz="1750" i="1" spc="5">
                <a:latin typeface="Arial"/>
                <a:cs typeface="Arial"/>
              </a:rPr>
              <a:t>P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total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moment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 volume.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02" name="object 7"/>
          <p:cNvSpPr txBox="1"/>
          <p:nvPr/>
        </p:nvSpPr>
        <p:spPr>
          <a:xfrm>
            <a:off x="568982" y="3704921"/>
            <a:ext cx="8927465" cy="233045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1000" marL="443865" marR="685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4500"/>
              </a:tabLst>
            </a:pP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5">
                <a:latin typeface="Microsoft Sans Serif"/>
                <a:cs typeface="Microsoft Sans Serif"/>
              </a:rPr>
              <a:t>unit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i="1" spc="5">
                <a:latin typeface="Arial"/>
                <a:cs typeface="Arial"/>
              </a:rPr>
              <a:t>P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same </a:t>
            </a:r>
            <a:r>
              <a:rPr dirty="0" sz="1750" spc="-5">
                <a:latin typeface="Microsoft Sans Serif"/>
                <a:cs typeface="Microsoft Sans Serif"/>
              </a:rPr>
              <a:t>as </a:t>
            </a:r>
            <a:r>
              <a:rPr dirty="0" sz="1750">
                <a:latin typeface="Microsoft Sans Serif"/>
                <a:cs typeface="Microsoft Sans Serif"/>
              </a:rPr>
              <a:t>that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flux </a:t>
            </a:r>
            <a:r>
              <a:rPr dirty="0" sz="1750" spc="-25">
                <a:latin typeface="Microsoft Sans Serif"/>
                <a:cs typeface="Microsoft Sans Serif"/>
              </a:rPr>
              <a:t>density, </a:t>
            </a:r>
            <a:r>
              <a:rPr dirty="0" sz="1750" spc="5">
                <a:latin typeface="Microsoft Sans Serif"/>
                <a:cs typeface="Microsoft Sans Serif"/>
              </a:rPr>
              <a:t>that </a:t>
            </a:r>
            <a:r>
              <a:rPr dirty="0" sz="1750" spc="-5">
                <a:latin typeface="Microsoft Sans Serif"/>
                <a:cs typeface="Microsoft Sans Serif"/>
              </a:rPr>
              <a:t>is, coulombs </a:t>
            </a:r>
            <a:r>
              <a:rPr dirty="0" sz="1750" spc="10">
                <a:latin typeface="Microsoft Sans Serif"/>
                <a:cs typeface="Microsoft Sans Serif"/>
              </a:rPr>
              <a:t>per </a:t>
            </a:r>
            <a:r>
              <a:rPr dirty="0" sz="1750">
                <a:latin typeface="Microsoft Sans Serif"/>
                <a:cs typeface="Microsoft Sans Serif"/>
              </a:rPr>
              <a:t>square </a:t>
            </a:r>
            <a:r>
              <a:rPr dirty="0" sz="1750" spc="5">
                <a:latin typeface="Microsoft Sans Serif"/>
                <a:cs typeface="Microsoft Sans Serif"/>
              </a:rPr>
              <a:t>meter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(C/m</a:t>
            </a:r>
            <a:r>
              <a:rPr baseline="26570" dirty="0" sz="1725">
                <a:latin typeface="Microsoft Sans Serif"/>
                <a:cs typeface="Microsoft Sans Serif"/>
              </a:rPr>
              <a:t>2</a:t>
            </a:r>
            <a:r>
              <a:rPr dirty="0" sz="1750">
                <a:latin typeface="Microsoft Sans Serif"/>
                <a:cs typeface="Microsoft Sans Serif"/>
              </a:rPr>
              <a:t>).</a:t>
            </a:r>
            <a:r>
              <a:rPr dirty="0" sz="1750" spc="5">
                <a:latin typeface="Microsoft Sans Serif"/>
                <a:cs typeface="Microsoft Sans Serif"/>
              </a:rPr>
              <a:t> Thus,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polarization</a:t>
            </a:r>
            <a:r>
              <a:rPr dirty="0" sz="1750">
                <a:latin typeface="Microsoft Sans Serif"/>
                <a:cs typeface="Microsoft Sans Serif"/>
              </a:rPr>
              <a:t> increases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electric</a:t>
            </a:r>
            <a:r>
              <a:rPr dirty="0" sz="1750">
                <a:latin typeface="Microsoft Sans Serif"/>
                <a:cs typeface="Microsoft Sans Serif"/>
              </a:rPr>
              <a:t> flux</a:t>
            </a:r>
            <a:r>
              <a:rPr dirty="0" sz="1750" spc="5">
                <a:latin typeface="Microsoft Sans Serif"/>
                <a:cs typeface="Microsoft Sans Serif"/>
              </a:rPr>
              <a:t> density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 </a:t>
            </a:r>
            <a:r>
              <a:rPr dirty="0" sz="1750" spc="-5">
                <a:latin typeface="Microsoft Sans Serif"/>
                <a:cs typeface="Microsoft Sans Serif"/>
              </a:rPr>
              <a:t>dielectric </a:t>
            </a:r>
            <a:r>
              <a:rPr dirty="0" sz="1750">
                <a:latin typeface="Microsoft Sans Serif"/>
                <a:cs typeface="Microsoft Sans Serif"/>
              </a:rPr>
              <a:t> material.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Hence,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flux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density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algn="just" indent="-381000" marL="443865" marR="685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4500"/>
              </a:tabLst>
            </a:pPr>
            <a:r>
              <a:rPr dirty="0" sz="1750" spc="5">
                <a:latin typeface="Microsoft Sans Serif"/>
                <a:cs typeface="Microsoft Sans Serif"/>
              </a:rPr>
              <a:t>For </a:t>
            </a:r>
            <a:r>
              <a:rPr dirty="0" sz="1750">
                <a:latin typeface="Microsoft Sans Serif"/>
                <a:cs typeface="Microsoft Sans Serif"/>
              </a:rPr>
              <a:t>isotropic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-5">
                <a:latin typeface="Microsoft Sans Serif"/>
                <a:cs typeface="Microsoft Sans Serif"/>
              </a:rPr>
              <a:t>linear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medium,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P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i="1" spc="5">
                <a:latin typeface="Arial"/>
                <a:cs typeface="Arial"/>
              </a:rPr>
              <a:t>E </a:t>
            </a:r>
            <a:r>
              <a:rPr dirty="0" sz="1750" spc="-5">
                <a:latin typeface="Microsoft Sans Serif"/>
                <a:cs typeface="Microsoft Sans Serif"/>
              </a:rPr>
              <a:t>are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each  </a:t>
            </a:r>
            <a:r>
              <a:rPr dirty="0" sz="1750">
                <a:latin typeface="Microsoft Sans Serif"/>
                <a:cs typeface="Microsoft Sans Serif"/>
              </a:rPr>
              <a:t>other</a:t>
            </a:r>
            <a:r>
              <a:rPr dirty="0" sz="1750" spc="459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 </a:t>
            </a:r>
            <a:r>
              <a:rPr dirty="0" sz="1750">
                <a:latin typeface="Microsoft Sans Serif"/>
                <a:cs typeface="Microsoft Sans Serif"/>
              </a:rPr>
              <a:t>every point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related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03" name="object 8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  <p:pic>
        <p:nvPicPr>
          <p:cNvPr id="209716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650489" y="3015498"/>
            <a:ext cx="2389580" cy="698862"/>
          </a:xfrm>
          <a:prstGeom prst="rect"/>
        </p:spPr>
      </p:pic>
      <p:grpSp>
        <p:nvGrpSpPr>
          <p:cNvPr id="94" name="object 10"/>
          <p:cNvGrpSpPr/>
          <p:nvPr/>
        </p:nvGrpSpPr>
        <p:grpSpPr>
          <a:xfrm>
            <a:off x="4099589" y="5007668"/>
            <a:ext cx="1611630" cy="336550"/>
            <a:chOff x="4099589" y="5007668"/>
            <a:chExt cx="1611630" cy="336550"/>
          </a:xfrm>
        </p:grpSpPr>
        <p:pic>
          <p:nvPicPr>
            <p:cNvPr id="2097170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115393" y="5007668"/>
              <a:ext cx="1595824" cy="336356"/>
            </a:xfrm>
            <a:prstGeom prst="rect"/>
          </p:spPr>
        </p:pic>
        <p:sp>
          <p:nvSpPr>
            <p:cNvPr id="1048804" name="object 12"/>
            <p:cNvSpPr/>
            <p:nvPr/>
          </p:nvSpPr>
          <p:spPr>
            <a:xfrm>
              <a:off x="4099589" y="5198849"/>
              <a:ext cx="1591310" cy="0"/>
            </a:xfrm>
            <a:custGeom>
              <a:avLst/>
              <a:ahLst/>
              <a:rect l="l" t="t" r="r" b="b"/>
              <a:pathLst>
                <a:path w="1591310" h="0">
                  <a:moveTo>
                    <a:pt x="0" y="0"/>
                  </a:moveTo>
                  <a:lnTo>
                    <a:pt x="0" y="0"/>
                  </a:lnTo>
                  <a:lnTo>
                    <a:pt x="1590703" y="0"/>
                  </a:lnTo>
                  <a:lnTo>
                    <a:pt x="1570496" y="0"/>
                  </a:lnTo>
                  <a:lnTo>
                    <a:pt x="25865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95" name="object 13"/>
          <p:cNvGrpSpPr/>
          <p:nvPr/>
        </p:nvGrpSpPr>
        <p:grpSpPr>
          <a:xfrm>
            <a:off x="4060767" y="6041085"/>
            <a:ext cx="1461770" cy="384810"/>
            <a:chOff x="4060767" y="6041085"/>
            <a:chExt cx="1461770" cy="384810"/>
          </a:xfrm>
        </p:grpSpPr>
        <p:pic>
          <p:nvPicPr>
            <p:cNvPr id="2097171" name="object 14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060767" y="6104813"/>
              <a:ext cx="1292629" cy="311226"/>
            </a:xfrm>
            <a:prstGeom prst="rect"/>
          </p:spPr>
        </p:pic>
        <p:sp>
          <p:nvSpPr>
            <p:cNvPr id="1048805" name="object 15"/>
            <p:cNvSpPr/>
            <p:nvPr/>
          </p:nvSpPr>
          <p:spPr>
            <a:xfrm>
              <a:off x="4224602" y="6336904"/>
              <a:ext cx="1297940" cy="0"/>
            </a:xfrm>
            <a:custGeom>
              <a:avLst/>
              <a:ahLst/>
              <a:rect l="l" t="t" r="r" b="b"/>
              <a:pathLst>
                <a:path w="1297939" h="0">
                  <a:moveTo>
                    <a:pt x="1297557" y="0"/>
                  </a:moveTo>
                  <a:lnTo>
                    <a:pt x="1297557" y="0"/>
                  </a:lnTo>
                  <a:lnTo>
                    <a:pt x="0" y="0"/>
                  </a:lnTo>
                  <a:lnTo>
                    <a:pt x="4311" y="0"/>
                  </a:lnTo>
                  <a:lnTo>
                    <a:pt x="1207029" y="0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806" name="object 16"/>
            <p:cNvSpPr/>
            <p:nvPr/>
          </p:nvSpPr>
          <p:spPr>
            <a:xfrm>
              <a:off x="4241847" y="6129985"/>
              <a:ext cx="1254760" cy="0"/>
            </a:xfrm>
            <a:custGeom>
              <a:avLst/>
              <a:ahLst/>
              <a:rect l="l" t="t" r="r" b="b"/>
              <a:pathLst>
                <a:path w="1254760" h="0">
                  <a:moveTo>
                    <a:pt x="1254447" y="0"/>
                  </a:moveTo>
                  <a:lnTo>
                    <a:pt x="1254447" y="0"/>
                  </a:lnTo>
                  <a:lnTo>
                    <a:pt x="50177" y="0"/>
                  </a:lnTo>
                  <a:lnTo>
                    <a:pt x="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07" name="object 17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object 2"/>
          <p:cNvGrpSpPr/>
          <p:nvPr/>
        </p:nvGrpSpPr>
        <p:grpSpPr>
          <a:xfrm>
            <a:off x="1464589" y="5884049"/>
            <a:ext cx="2696845" cy="250190"/>
            <a:chOff x="1464589" y="5884049"/>
            <a:chExt cx="2696845" cy="250190"/>
          </a:xfrm>
        </p:grpSpPr>
        <p:pic>
          <p:nvPicPr>
            <p:cNvPr id="209717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416841" y="5884686"/>
              <a:ext cx="225607" cy="166677"/>
            </a:xfrm>
            <a:prstGeom prst="rect"/>
          </p:spPr>
        </p:pic>
        <p:sp>
          <p:nvSpPr>
            <p:cNvPr id="1048808" name="object 4"/>
            <p:cNvSpPr/>
            <p:nvPr/>
          </p:nvSpPr>
          <p:spPr>
            <a:xfrm>
              <a:off x="3101365" y="5884062"/>
              <a:ext cx="1060450" cy="250190"/>
            </a:xfrm>
            <a:custGeom>
              <a:avLst/>
              <a:ahLst/>
              <a:rect l="l" t="t" r="r" b="b"/>
              <a:pathLst>
                <a:path w="1060450" h="250189">
                  <a:moveTo>
                    <a:pt x="388086" y="125006"/>
                  </a:moveTo>
                  <a:lnTo>
                    <a:pt x="383171" y="77914"/>
                  </a:lnTo>
                  <a:lnTo>
                    <a:pt x="368439" y="34886"/>
                  </a:lnTo>
                  <a:lnTo>
                    <a:pt x="343890" y="0"/>
                  </a:lnTo>
                  <a:lnTo>
                    <a:pt x="44196" y="0"/>
                  </a:lnTo>
                  <a:lnTo>
                    <a:pt x="19634" y="34886"/>
                  </a:lnTo>
                  <a:lnTo>
                    <a:pt x="4902" y="77914"/>
                  </a:lnTo>
                  <a:lnTo>
                    <a:pt x="0" y="125006"/>
                  </a:lnTo>
                  <a:lnTo>
                    <a:pt x="4902" y="172097"/>
                  </a:lnTo>
                  <a:lnTo>
                    <a:pt x="19634" y="215125"/>
                  </a:lnTo>
                  <a:lnTo>
                    <a:pt x="44196" y="250012"/>
                  </a:lnTo>
                  <a:lnTo>
                    <a:pt x="343890" y="250012"/>
                  </a:lnTo>
                  <a:lnTo>
                    <a:pt x="368439" y="215125"/>
                  </a:lnTo>
                  <a:lnTo>
                    <a:pt x="383171" y="172097"/>
                  </a:lnTo>
                  <a:lnTo>
                    <a:pt x="388086" y="125006"/>
                  </a:lnTo>
                  <a:close/>
                </a:path>
                <a:path w="1060450" h="250189">
                  <a:moveTo>
                    <a:pt x="1059954" y="125006"/>
                  </a:moveTo>
                  <a:lnTo>
                    <a:pt x="1055039" y="77914"/>
                  </a:lnTo>
                  <a:lnTo>
                    <a:pt x="1040307" y="34886"/>
                  </a:lnTo>
                  <a:lnTo>
                    <a:pt x="1015758" y="0"/>
                  </a:lnTo>
                  <a:lnTo>
                    <a:pt x="568388" y="0"/>
                  </a:lnTo>
                  <a:lnTo>
                    <a:pt x="543826" y="34886"/>
                  </a:lnTo>
                  <a:lnTo>
                    <a:pt x="529094" y="77914"/>
                  </a:lnTo>
                  <a:lnTo>
                    <a:pt x="524179" y="125006"/>
                  </a:lnTo>
                  <a:lnTo>
                    <a:pt x="529094" y="172097"/>
                  </a:lnTo>
                  <a:lnTo>
                    <a:pt x="543826" y="215125"/>
                  </a:lnTo>
                  <a:lnTo>
                    <a:pt x="568388" y="250012"/>
                  </a:lnTo>
                  <a:lnTo>
                    <a:pt x="1015758" y="250012"/>
                  </a:lnTo>
                  <a:lnTo>
                    <a:pt x="1040307" y="215125"/>
                  </a:lnTo>
                  <a:lnTo>
                    <a:pt x="1055039" y="172097"/>
                  </a:lnTo>
                  <a:lnTo>
                    <a:pt x="1059954" y="12500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09" name="object 5"/>
            <p:cNvSpPr/>
            <p:nvPr/>
          </p:nvSpPr>
          <p:spPr>
            <a:xfrm>
              <a:off x="2821002" y="5894824"/>
              <a:ext cx="300355" cy="224154"/>
            </a:xfrm>
            <a:custGeom>
              <a:avLst/>
              <a:ahLst/>
              <a:rect l="l" t="t" r="r" b="b"/>
              <a:pathLst>
                <a:path w="300355" h="224154">
                  <a:moveTo>
                    <a:pt x="262008" y="5"/>
                  </a:moveTo>
                  <a:lnTo>
                    <a:pt x="37980" y="5"/>
                  </a:lnTo>
                  <a:lnTo>
                    <a:pt x="12660" y="38472"/>
                  </a:lnTo>
                  <a:lnTo>
                    <a:pt x="0" y="86378"/>
                  </a:lnTo>
                  <a:lnTo>
                    <a:pt x="0" y="137430"/>
                  </a:lnTo>
                  <a:lnTo>
                    <a:pt x="12660" y="185335"/>
                  </a:lnTo>
                  <a:lnTo>
                    <a:pt x="37980" y="223802"/>
                  </a:lnTo>
                  <a:lnTo>
                    <a:pt x="262008" y="223802"/>
                  </a:lnTo>
                  <a:lnTo>
                    <a:pt x="287328" y="185335"/>
                  </a:lnTo>
                  <a:lnTo>
                    <a:pt x="299989" y="137430"/>
                  </a:lnTo>
                  <a:lnTo>
                    <a:pt x="299989" y="86378"/>
                  </a:lnTo>
                  <a:lnTo>
                    <a:pt x="287328" y="38472"/>
                  </a:lnTo>
                  <a:lnTo>
                    <a:pt x="262008" y="5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0" name="object 6"/>
            <p:cNvSpPr/>
            <p:nvPr/>
          </p:nvSpPr>
          <p:spPr>
            <a:xfrm>
              <a:off x="1464589" y="5884049"/>
              <a:ext cx="1377950" cy="250190"/>
            </a:xfrm>
            <a:custGeom>
              <a:avLst/>
              <a:ahLst/>
              <a:rect l="l" t="t" r="r" b="b"/>
              <a:pathLst>
                <a:path w="1377950" h="250189">
                  <a:moveTo>
                    <a:pt x="1333687" y="6"/>
                  </a:moveTo>
                  <a:lnTo>
                    <a:pt x="44196" y="6"/>
                  </a:lnTo>
                  <a:lnTo>
                    <a:pt x="19642" y="34894"/>
                  </a:lnTo>
                  <a:lnTo>
                    <a:pt x="4910" y="77918"/>
                  </a:lnTo>
                  <a:lnTo>
                    <a:pt x="0" y="125010"/>
                  </a:lnTo>
                  <a:lnTo>
                    <a:pt x="4910" y="172102"/>
                  </a:lnTo>
                  <a:lnTo>
                    <a:pt x="19642" y="215126"/>
                  </a:lnTo>
                  <a:lnTo>
                    <a:pt x="44196" y="250013"/>
                  </a:lnTo>
                  <a:lnTo>
                    <a:pt x="1333687" y="250013"/>
                  </a:lnTo>
                  <a:lnTo>
                    <a:pt x="1358241" y="215126"/>
                  </a:lnTo>
                  <a:lnTo>
                    <a:pt x="1372974" y="172102"/>
                  </a:lnTo>
                  <a:lnTo>
                    <a:pt x="1377884" y="125010"/>
                  </a:lnTo>
                  <a:lnTo>
                    <a:pt x="1372974" y="77918"/>
                  </a:lnTo>
                  <a:lnTo>
                    <a:pt x="1358241" y="34894"/>
                  </a:lnTo>
                  <a:lnTo>
                    <a:pt x="1333687" y="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98" name="object 7"/>
          <p:cNvGrpSpPr/>
          <p:nvPr/>
        </p:nvGrpSpPr>
        <p:grpSpPr>
          <a:xfrm>
            <a:off x="1934124" y="1860763"/>
            <a:ext cx="4748530" cy="289560"/>
            <a:chOff x="1934124" y="1860763"/>
            <a:chExt cx="4748530" cy="289560"/>
          </a:xfrm>
        </p:grpSpPr>
        <p:sp>
          <p:nvSpPr>
            <p:cNvPr id="1048811" name="object 8"/>
            <p:cNvSpPr/>
            <p:nvPr/>
          </p:nvSpPr>
          <p:spPr>
            <a:xfrm>
              <a:off x="2206793" y="1860763"/>
              <a:ext cx="4475480" cy="250190"/>
            </a:xfrm>
            <a:custGeom>
              <a:avLst/>
              <a:ahLst/>
              <a:rect l="l" t="t" r="r" b="b"/>
              <a:pathLst>
                <a:path w="4475480" h="250189">
                  <a:moveTo>
                    <a:pt x="4431080" y="0"/>
                  </a:moveTo>
                  <a:lnTo>
                    <a:pt x="44197" y="0"/>
                  </a:lnTo>
                  <a:lnTo>
                    <a:pt x="19643" y="34887"/>
                  </a:lnTo>
                  <a:lnTo>
                    <a:pt x="4910" y="77910"/>
                  </a:lnTo>
                  <a:lnTo>
                    <a:pt x="0" y="125002"/>
                  </a:lnTo>
                  <a:lnTo>
                    <a:pt x="4910" y="172093"/>
                  </a:lnTo>
                  <a:lnTo>
                    <a:pt x="19643" y="215116"/>
                  </a:lnTo>
                  <a:lnTo>
                    <a:pt x="44197" y="250004"/>
                  </a:lnTo>
                  <a:lnTo>
                    <a:pt x="4431080" y="250004"/>
                  </a:lnTo>
                  <a:lnTo>
                    <a:pt x="4455634" y="215116"/>
                  </a:lnTo>
                  <a:lnTo>
                    <a:pt x="4470366" y="172093"/>
                  </a:lnTo>
                  <a:lnTo>
                    <a:pt x="4475277" y="125002"/>
                  </a:lnTo>
                  <a:lnTo>
                    <a:pt x="4470366" y="77910"/>
                  </a:lnTo>
                  <a:lnTo>
                    <a:pt x="4455634" y="34887"/>
                  </a:lnTo>
                  <a:lnTo>
                    <a:pt x="4431080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12" name="object 9"/>
            <p:cNvSpPr/>
            <p:nvPr/>
          </p:nvSpPr>
          <p:spPr>
            <a:xfrm>
              <a:off x="1934124" y="1860763"/>
              <a:ext cx="305435" cy="289560"/>
            </a:xfrm>
            <a:custGeom>
              <a:avLst/>
              <a:ahLst/>
              <a:rect l="l" t="t" r="r" b="b"/>
              <a:pathLst>
                <a:path w="305435" h="289560">
                  <a:moveTo>
                    <a:pt x="255106" y="0"/>
                  </a:moveTo>
                  <a:lnTo>
                    <a:pt x="50068" y="0"/>
                  </a:lnTo>
                  <a:lnTo>
                    <a:pt x="25034" y="33895"/>
                  </a:lnTo>
                  <a:lnTo>
                    <a:pt x="8344" y="75198"/>
                  </a:lnTo>
                  <a:lnTo>
                    <a:pt x="0" y="120944"/>
                  </a:lnTo>
                  <a:lnTo>
                    <a:pt x="0" y="168172"/>
                  </a:lnTo>
                  <a:lnTo>
                    <a:pt x="8344" y="213918"/>
                  </a:lnTo>
                  <a:lnTo>
                    <a:pt x="25034" y="255221"/>
                  </a:lnTo>
                  <a:lnTo>
                    <a:pt x="50068" y="289117"/>
                  </a:lnTo>
                  <a:lnTo>
                    <a:pt x="255106" y="289117"/>
                  </a:lnTo>
                  <a:lnTo>
                    <a:pt x="280140" y="255221"/>
                  </a:lnTo>
                  <a:lnTo>
                    <a:pt x="296829" y="213918"/>
                  </a:lnTo>
                  <a:lnTo>
                    <a:pt x="305173" y="168172"/>
                  </a:lnTo>
                  <a:lnTo>
                    <a:pt x="305173" y="120944"/>
                  </a:lnTo>
                  <a:lnTo>
                    <a:pt x="296829" y="75198"/>
                  </a:lnTo>
                  <a:lnTo>
                    <a:pt x="280140" y="33895"/>
                  </a:lnTo>
                  <a:lnTo>
                    <a:pt x="255106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13" name="object 10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4" name="object 11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5" name="object 12"/>
          <p:cNvSpPr txBox="1"/>
          <p:nvPr/>
        </p:nvSpPr>
        <p:spPr>
          <a:xfrm>
            <a:off x="581682" y="1693273"/>
            <a:ext cx="8155305" cy="16351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431165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 spc="5">
                <a:latin typeface="Microsoft Sans Serif"/>
                <a:cs typeface="Microsoft Sans Serif"/>
              </a:rPr>
              <a:t>Note </a:t>
            </a:r>
            <a:r>
              <a:rPr dirty="0" sz="1750">
                <a:latin typeface="Microsoft Sans Serif"/>
                <a:cs typeface="Microsoft Sans Serif"/>
              </a:rPr>
              <a:t>that </a:t>
            </a:r>
            <a:r>
              <a:rPr dirty="0" sz="1750" i="1" spc="5">
                <a:latin typeface="Arial"/>
                <a:cs typeface="Arial"/>
              </a:rPr>
              <a:t>χ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called electric susceptibility </a:t>
            </a:r>
            <a:r>
              <a:rPr dirty="0" sz="1750" spc="5">
                <a:latin typeface="Microsoft Sans Serif"/>
                <a:cs typeface="Microsoft Sans Serif"/>
              </a:rPr>
              <a:t>of the </a:t>
            </a:r>
            <a:r>
              <a:rPr dirty="0" sz="1750">
                <a:latin typeface="Microsoft Sans Serif"/>
                <a:cs typeface="Microsoft Sans Serif"/>
              </a:rPr>
              <a:t>material. It is dimensionless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proportionality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indicates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degree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response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1000" marL="43180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>
                <a:latin typeface="Microsoft Sans Serif"/>
                <a:cs typeface="Microsoft Sans Serif"/>
              </a:rPr>
              <a:t>Substituting,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16" name="object 13"/>
          <p:cNvSpPr txBox="1"/>
          <p:nvPr/>
        </p:nvSpPr>
        <p:spPr>
          <a:xfrm>
            <a:off x="581682" y="4107251"/>
            <a:ext cx="8335009" cy="210121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431165" marR="31115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1165"/>
                <a:tab algn="l" pos="431800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quantity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</a:t>
            </a:r>
            <a:r>
              <a:rPr dirty="0" sz="1750" i="1" spc="5">
                <a:latin typeface="Arial"/>
                <a:cs typeface="Arial"/>
              </a:rPr>
              <a:t>χ</a:t>
            </a:r>
            <a:r>
              <a:rPr baseline="-21739" dirty="0" sz="1725" i="1" spc="7">
                <a:latin typeface="Arial"/>
                <a:cs typeface="Arial"/>
              </a:rPr>
              <a:t>e</a:t>
            </a:r>
            <a:r>
              <a:rPr baseline="-21739" dirty="0" sz="1725" i="1" spc="254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+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1)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denoted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baseline="-21739" dirty="0" sz="1725" i="1" spc="195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5">
                <a:latin typeface="Microsoft Sans Serif"/>
                <a:cs typeface="Microsoft Sans Serif"/>
              </a:rPr>
              <a:t> as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constant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25">
                <a:latin typeface="Microsoft Sans Serif"/>
                <a:cs typeface="Microsoft Sans Serif"/>
              </a:rPr>
              <a:t>Finally,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write,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478790" marR="43180">
              <a:lnSpc>
                <a:spcPct val="151000"/>
              </a:lnSpc>
            </a:pPr>
            <a:r>
              <a:rPr dirty="0" sz="1750">
                <a:latin typeface="Microsoft Sans Serif"/>
                <a:cs typeface="Microsoft Sans Serif"/>
              </a:rPr>
              <a:t>where, </a:t>
            </a:r>
            <a:r>
              <a:rPr dirty="0" sz="1750" i="1" spc="5">
                <a:latin typeface="Arial"/>
                <a:cs typeface="Arial"/>
              </a:rPr>
              <a:t>ε </a:t>
            </a:r>
            <a:r>
              <a:rPr dirty="0" sz="1750" spc="5">
                <a:latin typeface="Microsoft Sans Serif"/>
                <a:cs typeface="Microsoft Sans Serif"/>
              </a:rPr>
              <a:t>= </a:t>
            </a:r>
            <a:r>
              <a:rPr dirty="0" sz="1750" i="1" spc="-5">
                <a:latin typeface="Arial"/>
                <a:cs typeface="Arial"/>
              </a:rPr>
              <a:t>ε</a:t>
            </a:r>
            <a:r>
              <a:rPr baseline="-21739" dirty="0" sz="1725" i="1" spc="-7">
                <a:latin typeface="Arial"/>
                <a:cs typeface="Arial"/>
              </a:rPr>
              <a:t>r</a:t>
            </a:r>
            <a:r>
              <a:rPr dirty="0" sz="1750" i="1" spc="-5">
                <a:latin typeface="Arial"/>
                <a:cs typeface="Arial"/>
              </a:rPr>
              <a:t>.ε</a:t>
            </a:r>
            <a:r>
              <a:rPr baseline="-21739" dirty="0" sz="1725" i="1" spc="-7">
                <a:latin typeface="Arial"/>
                <a:cs typeface="Arial"/>
              </a:rPr>
              <a:t>0</a:t>
            </a:r>
            <a:r>
              <a:rPr baseline="-21739" dirty="0" sz="1725" i="1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called permittivity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-5">
                <a:latin typeface="Microsoft Sans Serif"/>
                <a:cs typeface="Microsoft Sans Serif"/>
              </a:rPr>
              <a:t>material, </a:t>
            </a:r>
            <a:r>
              <a:rPr dirty="0" sz="1750" i="1" spc="10">
                <a:latin typeface="Arial"/>
                <a:cs typeface="Arial"/>
              </a:rPr>
              <a:t>ε</a:t>
            </a:r>
            <a:r>
              <a:rPr baseline="-21739" dirty="0" sz="1725" i="1" spc="15">
                <a:latin typeface="Arial"/>
                <a:cs typeface="Arial"/>
              </a:rPr>
              <a:t>0</a:t>
            </a:r>
            <a:r>
              <a:rPr baseline="-21739" dirty="0" sz="1725" i="1" spc="2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permittivity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8.85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S UI Gothic"/>
                <a:cs typeface="MS UI Gothic"/>
              </a:rPr>
              <a:t>×</a:t>
            </a:r>
            <a:r>
              <a:rPr dirty="0" sz="1750" spc="-45">
                <a:latin typeface="MS UI Gothic"/>
                <a:cs typeface="MS UI Gothic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</a:t>
            </a:r>
            <a:r>
              <a:rPr baseline="26570" dirty="0" sz="1725" spc="15">
                <a:latin typeface="Microsoft Sans Serif"/>
                <a:cs typeface="Microsoft Sans Serif"/>
              </a:rPr>
              <a:t>-12</a:t>
            </a:r>
            <a:r>
              <a:rPr baseline="26570" dirty="0" sz="1725" spc="20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F/m.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17" name="object 14"/>
          <p:cNvSpPr txBox="1">
            <a:spLocks noGrp="1"/>
          </p:cNvSpPr>
          <p:nvPr>
            <p:ph type="title"/>
          </p:nvPr>
        </p:nvSpPr>
        <p:spPr>
          <a:xfrm>
            <a:off x="587792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  <p:pic>
        <p:nvPicPr>
          <p:cNvPr id="2097173" name="object 1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279379" y="3261069"/>
            <a:ext cx="2095342" cy="315758"/>
          </a:xfrm>
          <a:prstGeom prst="rect"/>
        </p:spPr>
      </p:pic>
      <p:grpSp>
        <p:nvGrpSpPr>
          <p:cNvPr id="99" name="object 16"/>
          <p:cNvGrpSpPr/>
          <p:nvPr/>
        </p:nvGrpSpPr>
        <p:grpSpPr>
          <a:xfrm>
            <a:off x="3312638" y="3809709"/>
            <a:ext cx="3140710" cy="316230"/>
            <a:chOff x="3312638" y="3809709"/>
            <a:chExt cx="3140710" cy="316230"/>
          </a:xfrm>
        </p:grpSpPr>
        <p:pic>
          <p:nvPicPr>
            <p:cNvPr id="2097174" name="object 1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312638" y="3809709"/>
              <a:ext cx="3093124" cy="315758"/>
            </a:xfrm>
            <a:prstGeom prst="rect"/>
          </p:spPr>
        </p:pic>
        <p:sp>
          <p:nvSpPr>
            <p:cNvPr id="1048818" name="object 18"/>
            <p:cNvSpPr/>
            <p:nvPr/>
          </p:nvSpPr>
          <p:spPr>
            <a:xfrm>
              <a:off x="5754944" y="3931467"/>
              <a:ext cx="698500" cy="0"/>
            </a:xfrm>
            <a:custGeom>
              <a:avLst/>
              <a:ahLst/>
              <a:rect l="l" t="t" r="r" b="b"/>
              <a:pathLst>
                <a:path w="698500" h="0">
                  <a:moveTo>
                    <a:pt x="698359" y="0"/>
                  </a:moveTo>
                  <a:lnTo>
                    <a:pt x="698359" y="0"/>
                  </a:lnTo>
                  <a:lnTo>
                    <a:pt x="49884" y="0"/>
                  </a:lnTo>
                  <a:lnTo>
                    <a:pt x="1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100" name="object 19"/>
          <p:cNvGrpSpPr/>
          <p:nvPr/>
        </p:nvGrpSpPr>
        <p:grpSpPr>
          <a:xfrm>
            <a:off x="3892670" y="5070057"/>
            <a:ext cx="1009015" cy="266065"/>
            <a:chOff x="3892670" y="5070057"/>
            <a:chExt cx="1009015" cy="266065"/>
          </a:xfrm>
        </p:grpSpPr>
        <p:pic>
          <p:nvPicPr>
            <p:cNvPr id="2097175" name="object 20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928576" y="5070057"/>
              <a:ext cx="897269" cy="265901"/>
            </a:xfrm>
            <a:prstGeom prst="rect"/>
          </p:spPr>
        </p:pic>
        <p:sp>
          <p:nvSpPr>
            <p:cNvPr id="1048819" name="object 21"/>
            <p:cNvSpPr/>
            <p:nvPr/>
          </p:nvSpPr>
          <p:spPr>
            <a:xfrm>
              <a:off x="3892670" y="5211781"/>
              <a:ext cx="1009015" cy="0"/>
            </a:xfrm>
            <a:custGeom>
              <a:avLst/>
              <a:ahLst/>
              <a:rect l="l" t="t" r="r" b="b"/>
              <a:pathLst>
                <a:path w="1009014" h="0">
                  <a:moveTo>
                    <a:pt x="1008732" y="0"/>
                  </a:moveTo>
                  <a:lnTo>
                    <a:pt x="1008732" y="0"/>
                  </a:lnTo>
                  <a:lnTo>
                    <a:pt x="50436" y="0"/>
                  </a:lnTo>
                  <a:lnTo>
                    <a:pt x="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20" name="object 22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2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3" name="object 4"/>
          <p:cNvSpPr txBox="1"/>
          <p:nvPr/>
        </p:nvSpPr>
        <p:spPr>
          <a:xfrm>
            <a:off x="619782" y="1693273"/>
            <a:ext cx="8595995" cy="774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Accordingly,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5">
                <a:latin typeface="Microsoft Sans Serif"/>
                <a:cs typeface="Microsoft Sans Serif"/>
              </a:rPr>
              <a:t>constant)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24" name="object 5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07784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Constant</a:t>
            </a:r>
            <a:endParaRPr sz="2650"/>
          </a:p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484854" y="2683508"/>
            <a:ext cx="897774" cy="611379"/>
          </a:xfrm>
          <a:prstGeom prst="rect"/>
        </p:spPr>
      </p:pic>
      <p:sp>
        <p:nvSpPr>
          <p:cNvPr id="1048825" name="object 7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object 2"/>
          <p:cNvSpPr/>
          <p:nvPr/>
        </p:nvSpPr>
        <p:spPr>
          <a:xfrm>
            <a:off x="3843525" y="4274730"/>
            <a:ext cx="874394" cy="250190"/>
          </a:xfrm>
          <a:custGeom>
            <a:avLst/>
            <a:ahLst/>
            <a:rect l="l" t="t" r="r" b="b"/>
            <a:pathLst>
              <a:path w="874395" h="250189">
                <a:moveTo>
                  <a:pt x="829622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4"/>
                </a:lnTo>
                <a:lnTo>
                  <a:pt x="829622" y="250014"/>
                </a:lnTo>
                <a:lnTo>
                  <a:pt x="854176" y="215126"/>
                </a:lnTo>
                <a:lnTo>
                  <a:pt x="868907" y="172102"/>
                </a:lnTo>
                <a:lnTo>
                  <a:pt x="873818" y="125010"/>
                </a:lnTo>
                <a:lnTo>
                  <a:pt x="868907" y="77918"/>
                </a:lnTo>
                <a:lnTo>
                  <a:pt x="854176" y="34894"/>
                </a:lnTo>
                <a:lnTo>
                  <a:pt x="82962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7" name="object 3"/>
          <p:cNvSpPr/>
          <p:nvPr/>
        </p:nvSpPr>
        <p:spPr>
          <a:xfrm>
            <a:off x="4103400" y="3470071"/>
            <a:ext cx="1259205" cy="250190"/>
          </a:xfrm>
          <a:custGeom>
            <a:avLst/>
            <a:ahLst/>
            <a:rect l="l" t="t" r="r" b="b"/>
            <a:pathLst>
              <a:path w="1259204" h="250189">
                <a:moveTo>
                  <a:pt x="1214955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5"/>
                </a:lnTo>
                <a:lnTo>
                  <a:pt x="1214955" y="250015"/>
                </a:lnTo>
                <a:lnTo>
                  <a:pt x="1239509" y="215126"/>
                </a:lnTo>
                <a:lnTo>
                  <a:pt x="1254241" y="172102"/>
                </a:lnTo>
                <a:lnTo>
                  <a:pt x="1259152" y="125010"/>
                </a:lnTo>
                <a:lnTo>
                  <a:pt x="1254241" y="77918"/>
                </a:lnTo>
                <a:lnTo>
                  <a:pt x="1239509" y="34894"/>
                </a:lnTo>
                <a:lnTo>
                  <a:pt x="121495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8" name="object 4"/>
          <p:cNvSpPr/>
          <p:nvPr/>
        </p:nvSpPr>
        <p:spPr>
          <a:xfrm>
            <a:off x="2573307" y="3067743"/>
            <a:ext cx="2388870" cy="250190"/>
          </a:xfrm>
          <a:custGeom>
            <a:avLst/>
            <a:ahLst/>
            <a:rect l="l" t="t" r="r" b="b"/>
            <a:pathLst>
              <a:path w="2388870" h="250189">
                <a:moveTo>
                  <a:pt x="2344268" y="-5"/>
                </a:moveTo>
                <a:lnTo>
                  <a:pt x="44195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5" y="250013"/>
                </a:lnTo>
                <a:lnTo>
                  <a:pt x="2344268" y="250013"/>
                </a:lnTo>
                <a:lnTo>
                  <a:pt x="2368822" y="215123"/>
                </a:lnTo>
                <a:lnTo>
                  <a:pt x="2383555" y="172097"/>
                </a:lnTo>
                <a:lnTo>
                  <a:pt x="2388465" y="125003"/>
                </a:lnTo>
                <a:lnTo>
                  <a:pt x="2383555" y="77909"/>
                </a:lnTo>
                <a:lnTo>
                  <a:pt x="2368822" y="34883"/>
                </a:lnTo>
                <a:lnTo>
                  <a:pt x="2344268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9" name="object 5"/>
          <p:cNvSpPr/>
          <p:nvPr/>
        </p:nvSpPr>
        <p:spPr>
          <a:xfrm>
            <a:off x="3093046" y="2263077"/>
            <a:ext cx="1559560" cy="250190"/>
          </a:xfrm>
          <a:custGeom>
            <a:avLst/>
            <a:ahLst/>
            <a:rect l="l" t="t" r="r" b="b"/>
            <a:pathLst>
              <a:path w="1559560" h="250189">
                <a:moveTo>
                  <a:pt x="1515137" y="0"/>
                </a:moveTo>
                <a:lnTo>
                  <a:pt x="44195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5" y="250019"/>
                </a:lnTo>
                <a:lnTo>
                  <a:pt x="1515137" y="250019"/>
                </a:lnTo>
                <a:lnTo>
                  <a:pt x="1539690" y="215130"/>
                </a:lnTo>
                <a:lnTo>
                  <a:pt x="1554422" y="172103"/>
                </a:lnTo>
                <a:lnTo>
                  <a:pt x="1559333" y="125009"/>
                </a:lnTo>
                <a:lnTo>
                  <a:pt x="1554422" y="77915"/>
                </a:lnTo>
                <a:lnTo>
                  <a:pt x="1539690" y="34889"/>
                </a:lnTo>
                <a:lnTo>
                  <a:pt x="151513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0" name="object 6"/>
          <p:cNvSpPr/>
          <p:nvPr/>
        </p:nvSpPr>
        <p:spPr>
          <a:xfrm>
            <a:off x="2235031" y="1860760"/>
            <a:ext cx="1907539" cy="250190"/>
          </a:xfrm>
          <a:custGeom>
            <a:avLst/>
            <a:ahLst/>
            <a:rect l="l" t="t" r="r" b="b"/>
            <a:pathLst>
              <a:path w="1907539" h="250189">
                <a:moveTo>
                  <a:pt x="1863273" y="0"/>
                </a:moveTo>
                <a:lnTo>
                  <a:pt x="44196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6" y="250006"/>
                </a:lnTo>
                <a:lnTo>
                  <a:pt x="1863273" y="250006"/>
                </a:lnTo>
                <a:lnTo>
                  <a:pt x="1887826" y="215118"/>
                </a:lnTo>
                <a:lnTo>
                  <a:pt x="1902558" y="172094"/>
                </a:lnTo>
                <a:lnTo>
                  <a:pt x="1907468" y="125003"/>
                </a:lnTo>
                <a:lnTo>
                  <a:pt x="1902558" y="77911"/>
                </a:lnTo>
                <a:lnTo>
                  <a:pt x="1887826" y="34887"/>
                </a:lnTo>
                <a:lnTo>
                  <a:pt x="186327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1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2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3" name="object 9"/>
          <p:cNvSpPr txBox="1"/>
          <p:nvPr/>
        </p:nvSpPr>
        <p:spPr>
          <a:xfrm>
            <a:off x="618250" y="1693273"/>
            <a:ext cx="8565515" cy="3441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4762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Consider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alternating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dipole. </a:t>
            </a:r>
            <a:r>
              <a:rPr dirty="0" sz="1750" spc="5">
                <a:latin typeface="Microsoft Sans Serif"/>
                <a:cs typeface="Microsoft Sans Serif"/>
              </a:rPr>
              <a:t>When 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strikes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dipole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rotates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align itself</a:t>
            </a:r>
            <a:r>
              <a:rPr dirty="0" sz="1750" spc="-5">
                <a:latin typeface="Microsoft Sans Serif"/>
                <a:cs typeface="Microsoft Sans Serif"/>
              </a:rPr>
              <a:t> 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428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As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passes,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reverses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direction,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5">
                <a:latin typeface="Microsoft Sans Serif"/>
                <a:cs typeface="Microsoft Sans Serif"/>
              </a:rPr>
              <a:t> must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rotate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again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>
                <a:latin typeface="Microsoft Sans Serif"/>
                <a:cs typeface="Microsoft Sans Serif"/>
              </a:rPr>
              <a:t> remain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aligned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correct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polarity.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As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diploe</a:t>
            </a:r>
            <a:r>
              <a:rPr dirty="0" sz="1750" spc="5">
                <a:latin typeface="Microsoft Sans Serif"/>
                <a:cs typeface="Microsoft Sans Serif"/>
              </a:rPr>
              <a:t> rotates,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generation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heat</a:t>
            </a:r>
            <a:r>
              <a:rPr dirty="0" sz="1750">
                <a:latin typeface="Microsoft Sans Serif"/>
                <a:cs typeface="Microsoft Sans Serif"/>
              </a:rPr>
              <a:t> (friction)</a:t>
            </a:r>
            <a:r>
              <a:rPr dirty="0" sz="1750" spc="5">
                <a:latin typeface="Microsoft Sans Serif"/>
                <a:cs typeface="Microsoft Sans Serif"/>
              </a:rPr>
              <a:t> 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well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acceleration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deceleration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rotational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motion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428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Furthermore,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finite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application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establishment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polarization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mechanism,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does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instantaneously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34" name="object 11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835" name="object 10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6042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Complex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Permittivity</a:t>
            </a:r>
            <a:endParaRPr sz="26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object 2"/>
          <p:cNvGrpSpPr/>
          <p:nvPr/>
        </p:nvGrpSpPr>
        <p:grpSpPr>
          <a:xfrm>
            <a:off x="4978635" y="2263084"/>
            <a:ext cx="2441575" cy="289560"/>
            <a:chOff x="4978635" y="2263084"/>
            <a:chExt cx="2441575" cy="289560"/>
          </a:xfrm>
        </p:grpSpPr>
        <p:pic>
          <p:nvPicPr>
            <p:cNvPr id="2097177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170361" y="2263084"/>
              <a:ext cx="249692" cy="250013"/>
            </a:xfrm>
            <a:prstGeom prst="rect"/>
          </p:spPr>
        </p:pic>
        <p:sp>
          <p:nvSpPr>
            <p:cNvPr id="1048836" name="object 4"/>
            <p:cNvSpPr/>
            <p:nvPr/>
          </p:nvSpPr>
          <p:spPr>
            <a:xfrm>
              <a:off x="6858202" y="2263084"/>
              <a:ext cx="345440" cy="289560"/>
            </a:xfrm>
            <a:custGeom>
              <a:avLst/>
              <a:ahLst/>
              <a:rect l="l" t="t" r="r" b="b"/>
              <a:pathLst>
                <a:path w="345440" h="289560">
                  <a:moveTo>
                    <a:pt x="294784" y="3"/>
                  </a:moveTo>
                  <a:lnTo>
                    <a:pt x="50068" y="3"/>
                  </a:lnTo>
                  <a:lnTo>
                    <a:pt x="25034" y="33900"/>
                  </a:lnTo>
                  <a:lnTo>
                    <a:pt x="8344" y="75204"/>
                  </a:lnTo>
                  <a:lnTo>
                    <a:pt x="0" y="120952"/>
                  </a:lnTo>
                  <a:lnTo>
                    <a:pt x="0" y="168182"/>
                  </a:lnTo>
                  <a:lnTo>
                    <a:pt x="8344" y="213930"/>
                  </a:lnTo>
                  <a:lnTo>
                    <a:pt x="25034" y="255234"/>
                  </a:lnTo>
                  <a:lnTo>
                    <a:pt x="50068" y="289132"/>
                  </a:lnTo>
                  <a:lnTo>
                    <a:pt x="294784" y="289132"/>
                  </a:lnTo>
                  <a:lnTo>
                    <a:pt x="319818" y="255234"/>
                  </a:lnTo>
                  <a:lnTo>
                    <a:pt x="336508" y="213930"/>
                  </a:lnTo>
                  <a:lnTo>
                    <a:pt x="344853" y="168182"/>
                  </a:lnTo>
                  <a:lnTo>
                    <a:pt x="344853" y="120952"/>
                  </a:lnTo>
                  <a:lnTo>
                    <a:pt x="336508" y="75204"/>
                  </a:lnTo>
                  <a:lnTo>
                    <a:pt x="319818" y="33900"/>
                  </a:lnTo>
                  <a:lnTo>
                    <a:pt x="294784" y="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37" name="object 5"/>
            <p:cNvSpPr/>
            <p:nvPr/>
          </p:nvSpPr>
          <p:spPr>
            <a:xfrm>
              <a:off x="4978635" y="2263084"/>
              <a:ext cx="1911350" cy="250190"/>
            </a:xfrm>
            <a:custGeom>
              <a:avLst/>
              <a:ahLst/>
              <a:rect l="l" t="t" r="r" b="b"/>
              <a:pathLst>
                <a:path w="1911350" h="250189">
                  <a:moveTo>
                    <a:pt x="1867095" y="3"/>
                  </a:moveTo>
                  <a:lnTo>
                    <a:pt x="44196" y="3"/>
                  </a:lnTo>
                  <a:lnTo>
                    <a:pt x="19643" y="34891"/>
                  </a:lnTo>
                  <a:lnTo>
                    <a:pt x="4910" y="77916"/>
                  </a:lnTo>
                  <a:lnTo>
                    <a:pt x="0" y="125008"/>
                  </a:lnTo>
                  <a:lnTo>
                    <a:pt x="4910" y="172101"/>
                  </a:lnTo>
                  <a:lnTo>
                    <a:pt x="19643" y="215125"/>
                  </a:lnTo>
                  <a:lnTo>
                    <a:pt x="44196" y="250014"/>
                  </a:lnTo>
                  <a:lnTo>
                    <a:pt x="1867095" y="250014"/>
                  </a:lnTo>
                  <a:lnTo>
                    <a:pt x="1891649" y="215125"/>
                  </a:lnTo>
                  <a:lnTo>
                    <a:pt x="1906381" y="172101"/>
                  </a:lnTo>
                  <a:lnTo>
                    <a:pt x="1911292" y="125008"/>
                  </a:lnTo>
                  <a:lnTo>
                    <a:pt x="1906381" y="77916"/>
                  </a:lnTo>
                  <a:lnTo>
                    <a:pt x="1891649" y="34891"/>
                  </a:lnTo>
                  <a:lnTo>
                    <a:pt x="1867095" y="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38" name="object 6"/>
          <p:cNvSpPr/>
          <p:nvPr/>
        </p:nvSpPr>
        <p:spPr>
          <a:xfrm>
            <a:off x="1686377" y="4274730"/>
            <a:ext cx="1456690" cy="250190"/>
          </a:xfrm>
          <a:custGeom>
            <a:avLst/>
            <a:ahLst/>
            <a:rect l="l" t="t" r="r" b="b"/>
            <a:pathLst>
              <a:path w="1456689" h="250189">
                <a:moveTo>
                  <a:pt x="1412363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4"/>
                </a:lnTo>
                <a:lnTo>
                  <a:pt x="1412363" y="250014"/>
                </a:lnTo>
                <a:lnTo>
                  <a:pt x="1436917" y="215126"/>
                </a:lnTo>
                <a:lnTo>
                  <a:pt x="1451650" y="172102"/>
                </a:lnTo>
                <a:lnTo>
                  <a:pt x="1456560" y="125010"/>
                </a:lnTo>
                <a:lnTo>
                  <a:pt x="1451650" y="77918"/>
                </a:lnTo>
                <a:lnTo>
                  <a:pt x="1436917" y="34894"/>
                </a:lnTo>
                <a:lnTo>
                  <a:pt x="1412363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9" name="object 7"/>
          <p:cNvSpPr/>
          <p:nvPr/>
        </p:nvSpPr>
        <p:spPr>
          <a:xfrm>
            <a:off x="970816" y="5481720"/>
            <a:ext cx="6943090" cy="250190"/>
          </a:xfrm>
          <a:custGeom>
            <a:avLst/>
            <a:ahLst/>
            <a:rect l="l" t="t" r="r" b="b"/>
            <a:pathLst>
              <a:path w="6943090" h="250189">
                <a:moveTo>
                  <a:pt x="6898710" y="-2"/>
                </a:moveTo>
                <a:lnTo>
                  <a:pt x="44196" y="-2"/>
                </a:lnTo>
                <a:lnTo>
                  <a:pt x="19643" y="34886"/>
                </a:lnTo>
                <a:lnTo>
                  <a:pt x="4910" y="77912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6" y="250013"/>
                </a:lnTo>
                <a:lnTo>
                  <a:pt x="6898710" y="250013"/>
                </a:lnTo>
                <a:lnTo>
                  <a:pt x="6923264" y="215124"/>
                </a:lnTo>
                <a:lnTo>
                  <a:pt x="6937996" y="172099"/>
                </a:lnTo>
                <a:lnTo>
                  <a:pt x="6942907" y="125006"/>
                </a:lnTo>
                <a:lnTo>
                  <a:pt x="6937996" y="77912"/>
                </a:lnTo>
                <a:lnTo>
                  <a:pt x="6923264" y="34886"/>
                </a:lnTo>
                <a:lnTo>
                  <a:pt x="6898710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105" name="object 8"/>
          <p:cNvGrpSpPr/>
          <p:nvPr/>
        </p:nvGrpSpPr>
        <p:grpSpPr>
          <a:xfrm>
            <a:off x="3858500" y="5079390"/>
            <a:ext cx="5024755" cy="289560"/>
            <a:chOff x="3858500" y="5079390"/>
            <a:chExt cx="5024755" cy="289560"/>
          </a:xfrm>
        </p:grpSpPr>
        <p:sp>
          <p:nvSpPr>
            <p:cNvPr id="1048840" name="object 9"/>
            <p:cNvSpPr/>
            <p:nvPr/>
          </p:nvSpPr>
          <p:spPr>
            <a:xfrm>
              <a:off x="5199871" y="5079390"/>
              <a:ext cx="3683635" cy="250190"/>
            </a:xfrm>
            <a:custGeom>
              <a:avLst/>
              <a:ahLst/>
              <a:rect l="l" t="t" r="r" b="b"/>
              <a:pathLst>
                <a:path w="3683634" h="250189">
                  <a:moveTo>
                    <a:pt x="3638911" y="-6"/>
                  </a:moveTo>
                  <a:lnTo>
                    <a:pt x="44196" y="-6"/>
                  </a:lnTo>
                  <a:lnTo>
                    <a:pt x="19642" y="34883"/>
                  </a:lnTo>
                  <a:lnTo>
                    <a:pt x="4910" y="77908"/>
                  </a:lnTo>
                  <a:lnTo>
                    <a:pt x="0" y="125002"/>
                  </a:lnTo>
                  <a:lnTo>
                    <a:pt x="4910" y="172095"/>
                  </a:lnTo>
                  <a:lnTo>
                    <a:pt x="19642" y="215121"/>
                  </a:lnTo>
                  <a:lnTo>
                    <a:pt x="44196" y="250009"/>
                  </a:lnTo>
                  <a:lnTo>
                    <a:pt x="3638911" y="250009"/>
                  </a:lnTo>
                  <a:lnTo>
                    <a:pt x="3663465" y="215121"/>
                  </a:lnTo>
                  <a:lnTo>
                    <a:pt x="3678197" y="172095"/>
                  </a:lnTo>
                  <a:lnTo>
                    <a:pt x="3683107" y="125002"/>
                  </a:lnTo>
                  <a:lnTo>
                    <a:pt x="3678197" y="77908"/>
                  </a:lnTo>
                  <a:lnTo>
                    <a:pt x="3663465" y="34883"/>
                  </a:lnTo>
                  <a:lnTo>
                    <a:pt x="3638911" y="-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41" name="object 10"/>
            <p:cNvSpPr/>
            <p:nvPr/>
          </p:nvSpPr>
          <p:spPr>
            <a:xfrm>
              <a:off x="4985157" y="5079390"/>
              <a:ext cx="249554" cy="289560"/>
            </a:xfrm>
            <a:custGeom>
              <a:avLst/>
              <a:ahLst/>
              <a:rect l="l" t="t" r="r" b="b"/>
              <a:pathLst>
                <a:path w="249554" h="289560">
                  <a:moveTo>
                    <a:pt x="198962" y="-6"/>
                  </a:moveTo>
                  <a:lnTo>
                    <a:pt x="50087" y="-6"/>
                  </a:lnTo>
                  <a:lnTo>
                    <a:pt x="25043" y="33905"/>
                  </a:lnTo>
                  <a:lnTo>
                    <a:pt x="8347" y="75226"/>
                  </a:lnTo>
                  <a:lnTo>
                    <a:pt x="0" y="120993"/>
                  </a:lnTo>
                  <a:lnTo>
                    <a:pt x="0" y="168242"/>
                  </a:lnTo>
                  <a:lnTo>
                    <a:pt x="8347" y="214009"/>
                  </a:lnTo>
                  <a:lnTo>
                    <a:pt x="25043" y="255330"/>
                  </a:lnTo>
                  <a:lnTo>
                    <a:pt x="50087" y="289241"/>
                  </a:lnTo>
                  <a:lnTo>
                    <a:pt x="198962" y="289241"/>
                  </a:lnTo>
                  <a:lnTo>
                    <a:pt x="224006" y="255330"/>
                  </a:lnTo>
                  <a:lnTo>
                    <a:pt x="240702" y="214009"/>
                  </a:lnTo>
                  <a:lnTo>
                    <a:pt x="249050" y="168242"/>
                  </a:lnTo>
                  <a:lnTo>
                    <a:pt x="249050" y="120993"/>
                  </a:lnTo>
                  <a:lnTo>
                    <a:pt x="240702" y="75226"/>
                  </a:lnTo>
                  <a:lnTo>
                    <a:pt x="224006" y="33905"/>
                  </a:lnTo>
                  <a:lnTo>
                    <a:pt x="198962" y="-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42" name="object 11"/>
            <p:cNvSpPr/>
            <p:nvPr/>
          </p:nvSpPr>
          <p:spPr>
            <a:xfrm>
              <a:off x="3858500" y="5079390"/>
              <a:ext cx="1162050" cy="250190"/>
            </a:xfrm>
            <a:custGeom>
              <a:avLst/>
              <a:ahLst/>
              <a:rect l="l" t="t" r="r" b="b"/>
              <a:pathLst>
                <a:path w="1162050" h="250189">
                  <a:moveTo>
                    <a:pt x="1117278" y="-6"/>
                  </a:moveTo>
                  <a:lnTo>
                    <a:pt x="44196" y="-6"/>
                  </a:lnTo>
                  <a:lnTo>
                    <a:pt x="19643" y="34883"/>
                  </a:lnTo>
                  <a:lnTo>
                    <a:pt x="4910" y="77908"/>
                  </a:lnTo>
                  <a:lnTo>
                    <a:pt x="0" y="125002"/>
                  </a:lnTo>
                  <a:lnTo>
                    <a:pt x="4910" y="172095"/>
                  </a:lnTo>
                  <a:lnTo>
                    <a:pt x="19643" y="215121"/>
                  </a:lnTo>
                  <a:lnTo>
                    <a:pt x="44196" y="250009"/>
                  </a:lnTo>
                  <a:lnTo>
                    <a:pt x="1117278" y="250009"/>
                  </a:lnTo>
                  <a:lnTo>
                    <a:pt x="1141831" y="215121"/>
                  </a:lnTo>
                  <a:lnTo>
                    <a:pt x="1156563" y="172095"/>
                  </a:lnTo>
                  <a:lnTo>
                    <a:pt x="1161474" y="125002"/>
                  </a:lnTo>
                  <a:lnTo>
                    <a:pt x="1156563" y="77908"/>
                  </a:lnTo>
                  <a:lnTo>
                    <a:pt x="1141831" y="34883"/>
                  </a:lnTo>
                  <a:lnTo>
                    <a:pt x="1117278" y="-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43" name="object 1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44" name="object 1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45" name="object 14"/>
          <p:cNvSpPr txBox="1"/>
          <p:nvPr/>
        </p:nvSpPr>
        <p:spPr>
          <a:xfrm>
            <a:off x="568982" y="1693273"/>
            <a:ext cx="8879840" cy="412559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457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field</a:t>
            </a:r>
            <a:r>
              <a:rPr dirty="0" sz="1750" spc="5">
                <a:latin typeface="Microsoft Sans Serif"/>
                <a:cs typeface="Microsoft Sans Serif"/>
              </a:rPr>
              <a:t> density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effect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negligible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lag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respect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  <a:p>
            <a:pPr marL="445770">
              <a:lnSpc>
                <a:spcPct val="100000"/>
              </a:lnSpc>
              <a:spcBef>
                <a:spcPts val="1065"/>
              </a:spcBef>
            </a:pP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according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Maxwell’s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25">
                <a:latin typeface="Microsoft Sans Serif"/>
                <a:cs typeface="Microsoft Sans Serif"/>
              </a:rPr>
              <a:t>law,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space </a:t>
            </a:r>
            <a:r>
              <a:rPr dirty="0" sz="1750">
                <a:latin typeface="Microsoft Sans Serif"/>
                <a:cs typeface="Microsoft Sans Serif"/>
              </a:rPr>
              <a:t>flux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20">
                <a:latin typeface="Microsoft Sans Serif"/>
                <a:cs typeface="Microsoft Sans Serif"/>
              </a:rPr>
              <a:t>density,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D</a:t>
            </a:r>
            <a:r>
              <a:rPr baseline="-21739" dirty="0" sz="1725" i="1" spc="7">
                <a:latin typeface="Arial"/>
                <a:cs typeface="Arial"/>
              </a:rPr>
              <a:t>0</a:t>
            </a:r>
            <a:r>
              <a:rPr baseline="-21739" dirty="0" sz="1725" i="1" spc="26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 indent="-382905" marL="445770" marR="4857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 a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5">
                <a:latin typeface="Microsoft Sans Serif"/>
                <a:cs typeface="Microsoft Sans Serif"/>
              </a:rPr>
              <a:t>medium (condensed matter) of </a:t>
            </a:r>
            <a:r>
              <a:rPr dirty="0" sz="1750">
                <a:latin typeface="Microsoft Sans Serif"/>
                <a:cs typeface="Microsoft Sans Serif"/>
              </a:rPr>
              <a:t>relative </a:t>
            </a:r>
            <a:r>
              <a:rPr dirty="0" sz="1750" spc="-10">
                <a:latin typeface="Microsoft Sans Serif"/>
                <a:cs typeface="Microsoft Sans Serif"/>
              </a:rPr>
              <a:t>permittivity, 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placed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planes,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flux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density</a:t>
            </a:r>
            <a:r>
              <a:rPr dirty="0" sz="1750" spc="-5">
                <a:latin typeface="Microsoft Sans Serif"/>
                <a:cs typeface="Microsoft Sans Serif"/>
              </a:rPr>
              <a:t> vector,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D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written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marL="491490" marR="367665">
              <a:lnSpc>
                <a:spcPct val="150900"/>
              </a:lnSpc>
            </a:pP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angle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δ</a:t>
            </a:r>
            <a:r>
              <a:rPr dirty="0" sz="1750" i="1" spc="-25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refers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phase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angular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difference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establishment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flux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density</a:t>
            </a:r>
            <a:r>
              <a:rPr dirty="0" sz="1750" spc="-10">
                <a:latin typeface="Microsoft Sans Serif"/>
                <a:cs typeface="Microsoft Sans Serif"/>
              </a:rPr>
              <a:t> vector.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019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noted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 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baseline="-21739" dirty="0" sz="1725" i="1" spc="23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 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excess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 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condensed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store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over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above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46" name="object 15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36042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Complex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Permittivity</a:t>
            </a:r>
            <a:endParaRPr sz="2650"/>
          </a:p>
        </p:txBody>
      </p:sp>
      <p:pic>
        <p:nvPicPr>
          <p:cNvPr id="2097178" name="object 1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750281" y="2646872"/>
            <a:ext cx="1728780" cy="327975"/>
          </a:xfrm>
          <a:prstGeom prst="rect"/>
        </p:spPr>
      </p:pic>
      <p:grpSp>
        <p:nvGrpSpPr>
          <p:cNvPr id="106" name="object 17"/>
          <p:cNvGrpSpPr/>
          <p:nvPr/>
        </p:nvGrpSpPr>
        <p:grpSpPr>
          <a:xfrm>
            <a:off x="3824949" y="3847723"/>
            <a:ext cx="2293620" cy="332105"/>
            <a:chOff x="3824949" y="3847723"/>
            <a:chExt cx="2293620" cy="332105"/>
          </a:xfrm>
        </p:grpSpPr>
        <p:pic>
          <p:nvPicPr>
            <p:cNvPr id="2097179" name="object 1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3824949" y="3847723"/>
              <a:ext cx="2293384" cy="331512"/>
            </a:xfrm>
            <a:prstGeom prst="rect"/>
          </p:spPr>
        </p:pic>
        <p:sp>
          <p:nvSpPr>
            <p:cNvPr id="1048847" name="object 19"/>
            <p:cNvSpPr/>
            <p:nvPr/>
          </p:nvSpPr>
          <p:spPr>
            <a:xfrm>
              <a:off x="5716147" y="3983197"/>
              <a:ext cx="362585" cy="0"/>
            </a:xfrm>
            <a:custGeom>
              <a:avLst/>
              <a:ahLst/>
              <a:rect l="l" t="t" r="r" b="b"/>
              <a:pathLst>
                <a:path w="362585" h="0">
                  <a:moveTo>
                    <a:pt x="362113" y="0"/>
                  </a:moveTo>
                  <a:lnTo>
                    <a:pt x="362113" y="0"/>
                  </a:lnTo>
                  <a:lnTo>
                    <a:pt x="51731" y="0"/>
                  </a:lnTo>
                  <a:lnTo>
                    <a:pt x="1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48" name="object 20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object 2"/>
          <p:cNvGrpSpPr/>
          <p:nvPr/>
        </p:nvGrpSpPr>
        <p:grpSpPr>
          <a:xfrm>
            <a:off x="1867049" y="5884049"/>
            <a:ext cx="2646045" cy="289560"/>
            <a:chOff x="1867049" y="5884049"/>
            <a:chExt cx="2646045" cy="289560"/>
          </a:xfrm>
        </p:grpSpPr>
        <p:sp>
          <p:nvSpPr>
            <p:cNvPr id="1048849" name="object 3"/>
            <p:cNvSpPr/>
            <p:nvPr/>
          </p:nvSpPr>
          <p:spPr>
            <a:xfrm>
              <a:off x="2161068" y="5884049"/>
              <a:ext cx="2352040" cy="250190"/>
            </a:xfrm>
            <a:custGeom>
              <a:avLst/>
              <a:ahLst/>
              <a:rect l="l" t="t" r="r" b="b"/>
              <a:pathLst>
                <a:path w="2352040" h="250189">
                  <a:moveTo>
                    <a:pt x="2307527" y="0"/>
                  </a:moveTo>
                  <a:lnTo>
                    <a:pt x="44195" y="0"/>
                  </a:lnTo>
                  <a:lnTo>
                    <a:pt x="19642" y="34888"/>
                  </a:lnTo>
                  <a:lnTo>
                    <a:pt x="4910" y="77913"/>
                  </a:lnTo>
                  <a:lnTo>
                    <a:pt x="0" y="125007"/>
                  </a:lnTo>
                  <a:lnTo>
                    <a:pt x="4910" y="172100"/>
                  </a:lnTo>
                  <a:lnTo>
                    <a:pt x="19642" y="215125"/>
                  </a:lnTo>
                  <a:lnTo>
                    <a:pt x="44195" y="250013"/>
                  </a:lnTo>
                  <a:lnTo>
                    <a:pt x="2307527" y="250013"/>
                  </a:lnTo>
                  <a:lnTo>
                    <a:pt x="2332081" y="215125"/>
                  </a:lnTo>
                  <a:lnTo>
                    <a:pt x="2346813" y="172100"/>
                  </a:lnTo>
                  <a:lnTo>
                    <a:pt x="2351724" y="125007"/>
                  </a:lnTo>
                  <a:lnTo>
                    <a:pt x="2346813" y="77913"/>
                  </a:lnTo>
                  <a:lnTo>
                    <a:pt x="2332081" y="34888"/>
                  </a:lnTo>
                  <a:lnTo>
                    <a:pt x="2307527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50" name="object 4"/>
            <p:cNvSpPr/>
            <p:nvPr/>
          </p:nvSpPr>
          <p:spPr>
            <a:xfrm>
              <a:off x="1867049" y="5884049"/>
              <a:ext cx="328930" cy="289560"/>
            </a:xfrm>
            <a:custGeom>
              <a:avLst/>
              <a:ahLst/>
              <a:rect l="l" t="t" r="r" b="b"/>
              <a:pathLst>
                <a:path w="328930" h="289560">
                  <a:moveTo>
                    <a:pt x="278817" y="0"/>
                  </a:moveTo>
                  <a:lnTo>
                    <a:pt x="50087" y="0"/>
                  </a:lnTo>
                  <a:lnTo>
                    <a:pt x="25043" y="33910"/>
                  </a:lnTo>
                  <a:lnTo>
                    <a:pt x="8347" y="75230"/>
                  </a:lnTo>
                  <a:lnTo>
                    <a:pt x="0" y="120995"/>
                  </a:lnTo>
                  <a:lnTo>
                    <a:pt x="0" y="168242"/>
                  </a:lnTo>
                  <a:lnTo>
                    <a:pt x="8347" y="214007"/>
                  </a:lnTo>
                  <a:lnTo>
                    <a:pt x="25043" y="255327"/>
                  </a:lnTo>
                  <a:lnTo>
                    <a:pt x="50087" y="289237"/>
                  </a:lnTo>
                  <a:lnTo>
                    <a:pt x="278817" y="289237"/>
                  </a:lnTo>
                  <a:lnTo>
                    <a:pt x="303861" y="255327"/>
                  </a:lnTo>
                  <a:lnTo>
                    <a:pt x="320556" y="214007"/>
                  </a:lnTo>
                  <a:lnTo>
                    <a:pt x="328904" y="168242"/>
                  </a:lnTo>
                  <a:lnTo>
                    <a:pt x="328904" y="120995"/>
                  </a:lnTo>
                  <a:lnTo>
                    <a:pt x="320556" y="75230"/>
                  </a:lnTo>
                  <a:lnTo>
                    <a:pt x="303861" y="33910"/>
                  </a:lnTo>
                  <a:lnTo>
                    <a:pt x="278817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51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52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53" name="object 7"/>
          <p:cNvSpPr txBox="1"/>
          <p:nvPr/>
        </p:nvSpPr>
        <p:spPr>
          <a:xfrm>
            <a:off x="594382" y="1693273"/>
            <a:ext cx="8615045" cy="8305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means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domain,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finite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lag </a:t>
            </a:r>
            <a:r>
              <a:rPr dirty="0" sz="1750">
                <a:latin typeface="Microsoft Sans Serif"/>
                <a:cs typeface="Microsoft Sans Serif"/>
              </a:rPr>
              <a:t>corresponding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δ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Since,</a:t>
            </a:r>
            <a:r>
              <a:rPr dirty="0" sz="1750">
                <a:latin typeface="Microsoft Sans Serif"/>
                <a:cs typeface="Microsoft Sans Serif"/>
              </a:rPr>
              <a:t> 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D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D</a:t>
            </a:r>
            <a:r>
              <a:rPr baseline="-21739" dirty="0" sz="1725" i="1" spc="7">
                <a:latin typeface="Arial"/>
                <a:cs typeface="Arial"/>
              </a:rPr>
              <a:t>0</a:t>
            </a:r>
            <a:r>
              <a:rPr baseline="-21739" dirty="0" sz="1725" i="1" spc="22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medium.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Thus: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54" name="object 8"/>
          <p:cNvSpPr txBox="1"/>
          <p:nvPr/>
        </p:nvSpPr>
        <p:spPr>
          <a:xfrm>
            <a:off x="581682" y="3302592"/>
            <a:ext cx="8127365" cy="16351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Since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quantity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RHS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complex,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LHS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should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complex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quantity,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denoted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dirty="0" sz="1750" i="1" spc="5">
                <a:latin typeface="Arial"/>
                <a:cs typeface="Arial"/>
              </a:rPr>
              <a:t>*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630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Separating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real and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imaginary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55" name="object 9"/>
          <p:cNvSpPr txBox="1"/>
          <p:nvPr/>
        </p:nvSpPr>
        <p:spPr>
          <a:xfrm>
            <a:off x="1048036" y="5447737"/>
            <a:ext cx="63436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15">
                <a:latin typeface="Microsoft Sans Serif"/>
                <a:cs typeface="Microsoft Sans Serif"/>
              </a:rPr>
              <a:t>w</a:t>
            </a:r>
            <a:r>
              <a:rPr dirty="0" sz="1750" spc="10">
                <a:latin typeface="Microsoft Sans Serif"/>
                <a:cs typeface="Microsoft Sans Serif"/>
              </a:rPr>
              <a:t>he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56" name="object 10"/>
          <p:cNvSpPr txBox="1"/>
          <p:nvPr/>
        </p:nvSpPr>
        <p:spPr>
          <a:xfrm>
            <a:off x="1879036" y="5314239"/>
            <a:ext cx="3122930" cy="91821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dirty="0" sz="1750" i="1" spc="5">
                <a:latin typeface="Arial"/>
                <a:cs typeface="Arial"/>
              </a:rPr>
              <a:t>′</a:t>
            </a:r>
            <a:r>
              <a:rPr dirty="0" sz="1750" i="1" spc="-3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10">
                <a:latin typeface="Microsoft Sans Serif"/>
                <a:cs typeface="Microsoft Sans Serif"/>
              </a:rPr>
              <a:t>permittivity,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endParaRPr sz="175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065"/>
              </a:spcBef>
            </a:pPr>
            <a:r>
              <a:rPr dirty="0" sz="1750" i="1" spc="5">
                <a:latin typeface="Arial"/>
                <a:cs typeface="Arial"/>
              </a:rPr>
              <a:t>ε</a:t>
            </a:r>
            <a:r>
              <a:rPr baseline="-21739" dirty="0" sz="1725" i="1" spc="7">
                <a:latin typeface="Arial"/>
                <a:cs typeface="Arial"/>
              </a:rPr>
              <a:t>r</a:t>
            </a:r>
            <a:r>
              <a:rPr dirty="0" sz="1750" i="1" spc="5">
                <a:latin typeface="Arial"/>
                <a:cs typeface="Arial"/>
              </a:rPr>
              <a:t>″</a:t>
            </a:r>
            <a:r>
              <a:rPr dirty="0" sz="1750" i="1" spc="-2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factor.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57" name="object 11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36042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Complex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Permittivity</a:t>
            </a:r>
            <a:endParaRPr sz="2650"/>
          </a:p>
        </p:txBody>
      </p:sp>
      <p:pic>
        <p:nvPicPr>
          <p:cNvPr id="2097180" name="object 1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84041" y="2666709"/>
            <a:ext cx="3958067" cy="664754"/>
          </a:xfrm>
          <a:prstGeom prst="rect"/>
        </p:spPr>
      </p:pic>
      <p:pic>
        <p:nvPicPr>
          <p:cNvPr id="2097181" name="object 1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370318" y="5089579"/>
            <a:ext cx="1563725" cy="282520"/>
          </a:xfrm>
          <a:prstGeom prst="rect"/>
        </p:spPr>
      </p:pic>
      <p:pic>
        <p:nvPicPr>
          <p:cNvPr id="2097182" name="object 14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802090" y="4295865"/>
            <a:ext cx="4090397" cy="283754"/>
          </a:xfrm>
          <a:prstGeom prst="rect"/>
        </p:spPr>
      </p:pic>
      <p:pic>
        <p:nvPicPr>
          <p:cNvPr id="2097183" name="object 15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140717" y="5077387"/>
            <a:ext cx="1497447" cy="282520"/>
          </a:xfrm>
          <a:prstGeom prst="rect"/>
        </p:spPr>
      </p:pic>
      <p:sp>
        <p:nvSpPr>
          <p:cNvPr id="1048858" name="object 16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object 2"/>
          <p:cNvSpPr/>
          <p:nvPr/>
        </p:nvSpPr>
        <p:spPr>
          <a:xfrm>
            <a:off x="970816" y="2263084"/>
            <a:ext cx="901065" cy="250190"/>
          </a:xfrm>
          <a:custGeom>
            <a:avLst/>
            <a:ahLst/>
            <a:rect l="l" t="t" r="r" b="b"/>
            <a:pathLst>
              <a:path w="901064" h="250189">
                <a:moveTo>
                  <a:pt x="856736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6" y="250013"/>
                </a:lnTo>
                <a:lnTo>
                  <a:pt x="856736" y="250013"/>
                </a:lnTo>
                <a:lnTo>
                  <a:pt x="881290" y="215124"/>
                </a:lnTo>
                <a:lnTo>
                  <a:pt x="896022" y="172099"/>
                </a:lnTo>
                <a:lnTo>
                  <a:pt x="900933" y="125006"/>
                </a:lnTo>
                <a:lnTo>
                  <a:pt x="896022" y="77913"/>
                </a:lnTo>
                <a:lnTo>
                  <a:pt x="881290" y="34888"/>
                </a:lnTo>
                <a:lnTo>
                  <a:pt x="85673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0" name="object 3"/>
          <p:cNvSpPr/>
          <p:nvPr/>
        </p:nvSpPr>
        <p:spPr>
          <a:xfrm>
            <a:off x="8607838" y="1860754"/>
            <a:ext cx="487680" cy="250190"/>
          </a:xfrm>
          <a:custGeom>
            <a:avLst/>
            <a:ahLst/>
            <a:rect l="l" t="t" r="r" b="b"/>
            <a:pathLst>
              <a:path w="487679" h="250189">
                <a:moveTo>
                  <a:pt x="442964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3"/>
                </a:lnTo>
                <a:lnTo>
                  <a:pt x="44196" y="250012"/>
                </a:lnTo>
                <a:lnTo>
                  <a:pt x="442964" y="250012"/>
                </a:lnTo>
                <a:lnTo>
                  <a:pt x="467518" y="215123"/>
                </a:lnTo>
                <a:lnTo>
                  <a:pt x="482250" y="172099"/>
                </a:lnTo>
                <a:lnTo>
                  <a:pt x="487161" y="125006"/>
                </a:lnTo>
                <a:lnTo>
                  <a:pt x="482250" y="77913"/>
                </a:lnTo>
                <a:lnTo>
                  <a:pt x="467518" y="34888"/>
                </a:lnTo>
                <a:lnTo>
                  <a:pt x="44296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1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62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63" name="object 6"/>
          <p:cNvSpPr txBox="1"/>
          <p:nvPr/>
        </p:nvSpPr>
        <p:spPr>
          <a:xfrm>
            <a:off x="619782" y="1693273"/>
            <a:ext cx="8444230" cy="194945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ratio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imaginary </a:t>
            </a:r>
            <a:r>
              <a:rPr dirty="0" sz="1750" spc="5">
                <a:latin typeface="Microsoft Sans Serif"/>
                <a:cs typeface="Microsoft Sans Serif"/>
              </a:rPr>
              <a:t>part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dissipation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factor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tangent,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indent="-382905" marL="394970" marR="58610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-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lossy</a:t>
            </a:r>
            <a:r>
              <a:rPr dirty="0" sz="1750" spc="-5">
                <a:latin typeface="Microsoft Sans Serif"/>
                <a:cs typeface="Microsoft Sans Serif"/>
              </a:rPr>
              <a:t> dielectric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often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used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possessing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considerable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factor.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64" name="object 7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36042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Complex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Permittivity</a:t>
            </a:r>
            <a:endParaRPr sz="2650"/>
          </a:p>
        </p:txBody>
      </p:sp>
      <p:pic>
        <p:nvPicPr>
          <p:cNvPr id="2097184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25311" y="3745991"/>
            <a:ext cx="3538727" cy="2734056"/>
          </a:xfrm>
          <a:prstGeom prst="rect"/>
        </p:spPr>
      </p:pic>
      <p:pic>
        <p:nvPicPr>
          <p:cNvPr id="2097185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535665" y="2334503"/>
            <a:ext cx="1263792" cy="686064"/>
          </a:xfrm>
          <a:prstGeom prst="rect"/>
        </p:spPr>
      </p:pic>
      <p:pic>
        <p:nvPicPr>
          <p:cNvPr id="2097186" name="object 1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947920" y="2538403"/>
            <a:ext cx="1597243" cy="282520"/>
          </a:xfrm>
          <a:prstGeom prst="rect"/>
        </p:spPr>
      </p:pic>
      <p:pic>
        <p:nvPicPr>
          <p:cNvPr id="2097187" name="object 11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719994" y="3820375"/>
            <a:ext cx="4938616" cy="2677806"/>
          </a:xfrm>
          <a:prstGeom prst="rect"/>
        </p:spPr>
      </p:pic>
      <p:grpSp>
        <p:nvGrpSpPr>
          <p:cNvPr id="110" name="object 12"/>
          <p:cNvGrpSpPr/>
          <p:nvPr/>
        </p:nvGrpSpPr>
        <p:grpSpPr>
          <a:xfrm>
            <a:off x="4305300" y="2478024"/>
            <a:ext cx="1202690" cy="387350"/>
            <a:chOff x="4305300" y="2478024"/>
            <a:chExt cx="1202690" cy="387350"/>
          </a:xfrm>
        </p:grpSpPr>
        <p:sp>
          <p:nvSpPr>
            <p:cNvPr id="1048865" name="object 13"/>
            <p:cNvSpPr/>
            <p:nvPr/>
          </p:nvSpPr>
          <p:spPr>
            <a:xfrm>
              <a:off x="4319016" y="2491740"/>
              <a:ext cx="1175385" cy="360045"/>
            </a:xfrm>
            <a:custGeom>
              <a:avLst/>
              <a:ahLst/>
              <a:rect l="l" t="t" r="r" b="b"/>
              <a:pathLst>
                <a:path w="1175385" h="360044">
                  <a:moveTo>
                    <a:pt x="995171" y="359663"/>
                  </a:moveTo>
                  <a:lnTo>
                    <a:pt x="995171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995171" y="89916"/>
                  </a:lnTo>
                  <a:lnTo>
                    <a:pt x="995171" y="0"/>
                  </a:lnTo>
                  <a:lnTo>
                    <a:pt x="1175003" y="179832"/>
                  </a:lnTo>
                  <a:lnTo>
                    <a:pt x="995171" y="359663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866" name="object 14"/>
            <p:cNvSpPr/>
            <p:nvPr/>
          </p:nvSpPr>
          <p:spPr>
            <a:xfrm>
              <a:off x="4319016" y="2491740"/>
              <a:ext cx="1175385" cy="360045"/>
            </a:xfrm>
            <a:custGeom>
              <a:avLst/>
              <a:ahLst/>
              <a:rect l="l" t="t" r="r" b="b"/>
              <a:pathLst>
                <a:path w="1175385" h="360044">
                  <a:moveTo>
                    <a:pt x="0" y="89916"/>
                  </a:moveTo>
                  <a:lnTo>
                    <a:pt x="995171" y="89916"/>
                  </a:lnTo>
                  <a:lnTo>
                    <a:pt x="995171" y="0"/>
                  </a:lnTo>
                  <a:lnTo>
                    <a:pt x="1175003" y="179832"/>
                  </a:lnTo>
                  <a:lnTo>
                    <a:pt x="995171" y="359663"/>
                  </a:lnTo>
                  <a:lnTo>
                    <a:pt x="995171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27432">
              <a:solidFill>
                <a:srgbClr val="0070B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867" name="object 15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/>
          <p:nvPr/>
        </p:nvSpPr>
        <p:spPr>
          <a:xfrm>
            <a:off x="1342626" y="3470071"/>
            <a:ext cx="1578610" cy="250190"/>
          </a:xfrm>
          <a:custGeom>
            <a:avLst/>
            <a:ahLst/>
            <a:rect l="l" t="t" r="r" b="b"/>
            <a:pathLst>
              <a:path w="1578610" h="250189">
                <a:moveTo>
                  <a:pt x="1533980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1" y="77918"/>
                </a:lnTo>
                <a:lnTo>
                  <a:pt x="0" y="125010"/>
                </a:lnTo>
                <a:lnTo>
                  <a:pt x="4911" y="172102"/>
                </a:lnTo>
                <a:lnTo>
                  <a:pt x="19643" y="215126"/>
                </a:lnTo>
                <a:lnTo>
                  <a:pt x="44197" y="250015"/>
                </a:lnTo>
                <a:lnTo>
                  <a:pt x="1533980" y="250015"/>
                </a:lnTo>
                <a:lnTo>
                  <a:pt x="1558534" y="215126"/>
                </a:lnTo>
                <a:lnTo>
                  <a:pt x="1573266" y="172102"/>
                </a:lnTo>
                <a:lnTo>
                  <a:pt x="1578177" y="125010"/>
                </a:lnTo>
                <a:lnTo>
                  <a:pt x="1573266" y="77918"/>
                </a:lnTo>
                <a:lnTo>
                  <a:pt x="1558534" y="34894"/>
                </a:lnTo>
                <a:lnTo>
                  <a:pt x="1533980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7" name="object 3"/>
          <p:cNvSpPr/>
          <p:nvPr/>
        </p:nvSpPr>
        <p:spPr>
          <a:xfrm>
            <a:off x="1342626" y="2665413"/>
            <a:ext cx="1894205" cy="250190"/>
          </a:xfrm>
          <a:custGeom>
            <a:avLst/>
            <a:ahLst/>
            <a:rect l="l" t="t" r="r" b="b"/>
            <a:pathLst>
              <a:path w="1894205" h="250189">
                <a:moveTo>
                  <a:pt x="1849844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1849844" y="250013"/>
                </a:lnTo>
                <a:lnTo>
                  <a:pt x="1874398" y="215125"/>
                </a:lnTo>
                <a:lnTo>
                  <a:pt x="1889130" y="172101"/>
                </a:lnTo>
                <a:lnTo>
                  <a:pt x="1894041" y="125009"/>
                </a:lnTo>
                <a:lnTo>
                  <a:pt x="1889130" y="77917"/>
                </a:lnTo>
                <a:lnTo>
                  <a:pt x="1874398" y="34893"/>
                </a:lnTo>
                <a:lnTo>
                  <a:pt x="184984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7004538" y="1860760"/>
            <a:ext cx="709930" cy="250190"/>
          </a:xfrm>
          <a:custGeom>
            <a:avLst/>
            <a:ahLst/>
            <a:rect l="l" t="t" r="r" b="b"/>
            <a:pathLst>
              <a:path w="709929" h="250189">
                <a:moveTo>
                  <a:pt x="665423" y="0"/>
                </a:moveTo>
                <a:lnTo>
                  <a:pt x="44197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7" y="250006"/>
                </a:lnTo>
                <a:lnTo>
                  <a:pt x="665423" y="250006"/>
                </a:lnTo>
                <a:lnTo>
                  <a:pt x="689977" y="215118"/>
                </a:lnTo>
                <a:lnTo>
                  <a:pt x="704710" y="172094"/>
                </a:lnTo>
                <a:lnTo>
                  <a:pt x="709620" y="125003"/>
                </a:lnTo>
                <a:lnTo>
                  <a:pt x="704710" y="77911"/>
                </a:lnTo>
                <a:lnTo>
                  <a:pt x="689977" y="34887"/>
                </a:lnTo>
                <a:lnTo>
                  <a:pt x="66542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0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1" name="object 7"/>
          <p:cNvSpPr txBox="1"/>
          <p:nvPr/>
        </p:nvSpPr>
        <p:spPr>
          <a:xfrm>
            <a:off x="618250" y="1693273"/>
            <a:ext cx="8474075" cy="3822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46799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subjected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varying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degrees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TEAM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(thermal,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electrical,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ambient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mechanical)</a:t>
            </a:r>
            <a:r>
              <a:rPr dirty="0" sz="1750" spc="5">
                <a:latin typeface="Microsoft Sans Serif"/>
                <a:cs typeface="Microsoft Sans Serif"/>
              </a:rPr>
              <a:t> stresses.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example: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50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Electrical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(normal operational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overvoltages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lightning,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faults)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826769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Environmental conditions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(UV-radiations,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pollution,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dirt,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dust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particles,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temperature,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pressure</a:t>
            </a:r>
            <a:r>
              <a:rPr dirty="0" sz="1750">
                <a:latin typeface="Microsoft Sans Serif"/>
                <a:cs typeface="Microsoft Sans Serif"/>
              </a:rPr>
              <a:t> 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humidity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etc.)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7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degradation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 would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cause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changes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parameters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anticipated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lifespan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143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-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ensure the </a:t>
            </a:r>
            <a:r>
              <a:rPr dirty="0" sz="1750" spc="-5">
                <a:latin typeface="Microsoft Sans Serif"/>
                <a:cs typeface="Microsoft Sans Serif"/>
              </a:rPr>
              <a:t>reliable </a:t>
            </a:r>
            <a:r>
              <a:rPr dirty="0" sz="1750" spc="5">
                <a:latin typeface="Microsoft Sans Serif"/>
                <a:cs typeface="Microsoft Sans Serif"/>
              </a:rPr>
              <a:t>operation of power </a:t>
            </a:r>
            <a:r>
              <a:rPr dirty="0" sz="1750">
                <a:latin typeface="Microsoft Sans Serif"/>
                <a:cs typeface="Microsoft Sans Serif"/>
              </a:rPr>
              <a:t>system,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dielectric parameters </a:t>
            </a:r>
            <a:r>
              <a:rPr dirty="0" sz="1750" spc="5">
                <a:latin typeface="Microsoft Sans Serif"/>
                <a:cs typeface="Microsoft Sans Serif"/>
              </a:rPr>
              <a:t>of 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various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should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monitored</a:t>
            </a:r>
            <a:r>
              <a:rPr dirty="0" sz="1750" spc="5">
                <a:latin typeface="Microsoft Sans Serif"/>
                <a:cs typeface="Microsoft Sans Serif"/>
              </a:rPr>
              <a:t> through </a:t>
            </a:r>
            <a:r>
              <a:rPr dirty="0" sz="1750">
                <a:latin typeface="Microsoft Sans Serif"/>
                <a:cs typeface="Microsoft Sans Serif"/>
              </a:rPr>
              <a:t>appropriate </a:t>
            </a:r>
            <a:r>
              <a:rPr dirty="0" sz="1750" spc="5">
                <a:latin typeface="Microsoft Sans Serif"/>
                <a:cs typeface="Microsoft Sans Serif"/>
              </a:rPr>
              <a:t>testing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methods.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2" name="object 9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03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0517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 Testing</a:t>
            </a:r>
            <a:endParaRPr sz="2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object 2"/>
          <p:cNvSpPr/>
          <p:nvPr/>
        </p:nvSpPr>
        <p:spPr>
          <a:xfrm>
            <a:off x="969284" y="4274730"/>
            <a:ext cx="858519" cy="250190"/>
          </a:xfrm>
          <a:custGeom>
            <a:avLst/>
            <a:ahLst/>
            <a:rect l="l" t="t" r="r" b="b"/>
            <a:pathLst>
              <a:path w="858519" h="250189">
                <a:moveTo>
                  <a:pt x="814172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4"/>
                </a:lnTo>
                <a:lnTo>
                  <a:pt x="814172" y="250014"/>
                </a:lnTo>
                <a:lnTo>
                  <a:pt x="838725" y="215125"/>
                </a:lnTo>
                <a:lnTo>
                  <a:pt x="853457" y="172100"/>
                </a:lnTo>
                <a:lnTo>
                  <a:pt x="858368" y="125007"/>
                </a:lnTo>
                <a:lnTo>
                  <a:pt x="853457" y="77913"/>
                </a:lnTo>
                <a:lnTo>
                  <a:pt x="838725" y="34888"/>
                </a:lnTo>
                <a:lnTo>
                  <a:pt x="81417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69" name="object 3"/>
          <p:cNvSpPr/>
          <p:nvPr/>
        </p:nvSpPr>
        <p:spPr>
          <a:xfrm>
            <a:off x="969284" y="3872401"/>
            <a:ext cx="8096884" cy="250190"/>
          </a:xfrm>
          <a:custGeom>
            <a:avLst/>
            <a:ahLst/>
            <a:rect l="l" t="t" r="r" b="b"/>
            <a:pathLst>
              <a:path w="8096884" h="250189">
                <a:moveTo>
                  <a:pt x="8052202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4"/>
                </a:lnTo>
                <a:lnTo>
                  <a:pt x="8052202" y="250014"/>
                </a:lnTo>
                <a:lnTo>
                  <a:pt x="8076756" y="215125"/>
                </a:lnTo>
                <a:lnTo>
                  <a:pt x="8091488" y="172100"/>
                </a:lnTo>
                <a:lnTo>
                  <a:pt x="8096399" y="125007"/>
                </a:lnTo>
                <a:lnTo>
                  <a:pt x="8091488" y="77914"/>
                </a:lnTo>
                <a:lnTo>
                  <a:pt x="8076756" y="34888"/>
                </a:lnTo>
                <a:lnTo>
                  <a:pt x="805220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70" name="object 4"/>
          <p:cNvSpPr/>
          <p:nvPr/>
        </p:nvSpPr>
        <p:spPr>
          <a:xfrm>
            <a:off x="3207301" y="3470071"/>
            <a:ext cx="3867150" cy="250190"/>
          </a:xfrm>
          <a:custGeom>
            <a:avLst/>
            <a:ahLst/>
            <a:rect l="l" t="t" r="r" b="b"/>
            <a:pathLst>
              <a:path w="3867150" h="250189">
                <a:moveTo>
                  <a:pt x="3822844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5"/>
                </a:lnTo>
                <a:lnTo>
                  <a:pt x="3822844" y="250015"/>
                </a:lnTo>
                <a:lnTo>
                  <a:pt x="3847398" y="215126"/>
                </a:lnTo>
                <a:lnTo>
                  <a:pt x="3862130" y="172102"/>
                </a:lnTo>
                <a:lnTo>
                  <a:pt x="3867041" y="125010"/>
                </a:lnTo>
                <a:lnTo>
                  <a:pt x="3862130" y="77918"/>
                </a:lnTo>
                <a:lnTo>
                  <a:pt x="3847398" y="34894"/>
                </a:lnTo>
                <a:lnTo>
                  <a:pt x="382284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71" name="object 5"/>
          <p:cNvSpPr/>
          <p:nvPr/>
        </p:nvSpPr>
        <p:spPr>
          <a:xfrm>
            <a:off x="969284" y="2665413"/>
            <a:ext cx="3504565" cy="250190"/>
          </a:xfrm>
          <a:custGeom>
            <a:avLst/>
            <a:ahLst/>
            <a:rect l="l" t="t" r="r" b="b"/>
            <a:pathLst>
              <a:path w="3504565" h="250189">
                <a:moveTo>
                  <a:pt x="3459916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7" y="250013"/>
                </a:lnTo>
                <a:lnTo>
                  <a:pt x="3459916" y="250013"/>
                </a:lnTo>
                <a:lnTo>
                  <a:pt x="3484469" y="215124"/>
                </a:lnTo>
                <a:lnTo>
                  <a:pt x="3499202" y="172099"/>
                </a:lnTo>
                <a:lnTo>
                  <a:pt x="3504113" y="125006"/>
                </a:lnTo>
                <a:lnTo>
                  <a:pt x="3499202" y="77913"/>
                </a:lnTo>
                <a:lnTo>
                  <a:pt x="3484469" y="34888"/>
                </a:lnTo>
                <a:lnTo>
                  <a:pt x="345991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72" name="object 6"/>
          <p:cNvSpPr/>
          <p:nvPr/>
        </p:nvSpPr>
        <p:spPr>
          <a:xfrm>
            <a:off x="3832333" y="2263084"/>
            <a:ext cx="5370195" cy="250190"/>
          </a:xfrm>
          <a:custGeom>
            <a:avLst/>
            <a:ahLst/>
            <a:rect l="l" t="t" r="r" b="b"/>
            <a:pathLst>
              <a:path w="5370195" h="250189">
                <a:moveTo>
                  <a:pt x="5325826" y="0"/>
                </a:moveTo>
                <a:lnTo>
                  <a:pt x="44199" y="0"/>
                </a:lnTo>
                <a:lnTo>
                  <a:pt x="19645" y="34888"/>
                </a:lnTo>
                <a:lnTo>
                  <a:pt x="4913" y="77913"/>
                </a:lnTo>
                <a:lnTo>
                  <a:pt x="2" y="125006"/>
                </a:lnTo>
                <a:lnTo>
                  <a:pt x="4913" y="172099"/>
                </a:lnTo>
                <a:lnTo>
                  <a:pt x="19645" y="215124"/>
                </a:lnTo>
                <a:lnTo>
                  <a:pt x="44199" y="250013"/>
                </a:lnTo>
                <a:lnTo>
                  <a:pt x="5325826" y="250013"/>
                </a:lnTo>
                <a:lnTo>
                  <a:pt x="5350379" y="215124"/>
                </a:lnTo>
                <a:lnTo>
                  <a:pt x="5365111" y="172099"/>
                </a:lnTo>
                <a:lnTo>
                  <a:pt x="5370022" y="125006"/>
                </a:lnTo>
                <a:lnTo>
                  <a:pt x="5365111" y="77913"/>
                </a:lnTo>
                <a:lnTo>
                  <a:pt x="5350379" y="34888"/>
                </a:lnTo>
                <a:lnTo>
                  <a:pt x="532582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73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74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75" name="object 9"/>
          <p:cNvSpPr txBox="1"/>
          <p:nvPr/>
        </p:nvSpPr>
        <p:spPr>
          <a:xfrm>
            <a:off x="618250" y="1693273"/>
            <a:ext cx="8696325" cy="2679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degree 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phase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incident 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10">
                <a:latin typeface="Microsoft Sans Serif"/>
                <a:cs typeface="Microsoft Sans Serif"/>
              </a:rPr>
              <a:t> and</a:t>
            </a:r>
            <a:r>
              <a:rPr dirty="0" sz="1750" spc="5">
                <a:latin typeface="Microsoft Sans Serif"/>
                <a:cs typeface="Microsoft Sans Serif"/>
              </a:rPr>
              <a:t> 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ensue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determine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how </a:t>
            </a:r>
            <a:r>
              <a:rPr dirty="0" sz="1750" spc="5">
                <a:latin typeface="Microsoft Sans Serif"/>
                <a:cs typeface="Microsoft Sans Serif"/>
              </a:rPr>
              <a:t>large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imaginary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function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frequency.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498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larger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imaginary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dissipated</a:t>
            </a:r>
            <a:r>
              <a:rPr dirty="0" sz="1750" spc="5">
                <a:latin typeface="Microsoft Sans Serif"/>
                <a:cs typeface="Microsoft Sans Serif"/>
              </a:rPr>
              <a:t> through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motion,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available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propagate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past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dipole.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2857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imaginary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relative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permittivity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directly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related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76" name="object 11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877" name="object 10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6042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Complex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Permittivity</a:t>
            </a:r>
            <a:endParaRPr sz="26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object 2"/>
          <p:cNvSpPr/>
          <p:nvPr/>
        </p:nvSpPr>
        <p:spPr>
          <a:xfrm>
            <a:off x="1957945" y="5079390"/>
            <a:ext cx="4091304" cy="250190"/>
          </a:xfrm>
          <a:custGeom>
            <a:avLst/>
            <a:ahLst/>
            <a:rect l="l" t="t" r="r" b="b"/>
            <a:pathLst>
              <a:path w="4091304" h="250189">
                <a:moveTo>
                  <a:pt x="4046645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4046645" y="250013"/>
                </a:lnTo>
                <a:lnTo>
                  <a:pt x="4071198" y="215126"/>
                </a:lnTo>
                <a:lnTo>
                  <a:pt x="4085931" y="172102"/>
                </a:lnTo>
                <a:lnTo>
                  <a:pt x="4090841" y="125010"/>
                </a:lnTo>
                <a:lnTo>
                  <a:pt x="4085931" y="77918"/>
                </a:lnTo>
                <a:lnTo>
                  <a:pt x="4071198" y="34894"/>
                </a:lnTo>
                <a:lnTo>
                  <a:pt x="404664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79" name="object 3"/>
          <p:cNvSpPr/>
          <p:nvPr/>
        </p:nvSpPr>
        <p:spPr>
          <a:xfrm>
            <a:off x="967753" y="3470071"/>
            <a:ext cx="8046084" cy="250190"/>
          </a:xfrm>
          <a:custGeom>
            <a:avLst/>
            <a:ahLst/>
            <a:rect l="l" t="t" r="r" b="b"/>
            <a:pathLst>
              <a:path w="8046084" h="250189">
                <a:moveTo>
                  <a:pt x="8001594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4"/>
                </a:lnTo>
                <a:lnTo>
                  <a:pt x="8001594" y="250014"/>
                </a:lnTo>
                <a:lnTo>
                  <a:pt x="8026148" y="215125"/>
                </a:lnTo>
                <a:lnTo>
                  <a:pt x="8040880" y="172100"/>
                </a:lnTo>
                <a:lnTo>
                  <a:pt x="8045790" y="125007"/>
                </a:lnTo>
                <a:lnTo>
                  <a:pt x="8040880" y="77914"/>
                </a:lnTo>
                <a:lnTo>
                  <a:pt x="8026148" y="34888"/>
                </a:lnTo>
                <a:lnTo>
                  <a:pt x="80015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80" name="object 4"/>
          <p:cNvSpPr/>
          <p:nvPr/>
        </p:nvSpPr>
        <p:spPr>
          <a:xfrm>
            <a:off x="4760507" y="3067743"/>
            <a:ext cx="4057650" cy="250190"/>
          </a:xfrm>
          <a:custGeom>
            <a:avLst/>
            <a:ahLst/>
            <a:rect l="l" t="t" r="r" b="b"/>
            <a:pathLst>
              <a:path w="4057650" h="250189">
                <a:moveTo>
                  <a:pt x="4013259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1" y="77913"/>
                </a:lnTo>
                <a:lnTo>
                  <a:pt x="0" y="125006"/>
                </a:lnTo>
                <a:lnTo>
                  <a:pt x="4911" y="172099"/>
                </a:lnTo>
                <a:lnTo>
                  <a:pt x="19643" y="215124"/>
                </a:lnTo>
                <a:lnTo>
                  <a:pt x="44197" y="250013"/>
                </a:lnTo>
                <a:lnTo>
                  <a:pt x="4013259" y="250013"/>
                </a:lnTo>
                <a:lnTo>
                  <a:pt x="4037813" y="215124"/>
                </a:lnTo>
                <a:lnTo>
                  <a:pt x="4052545" y="172099"/>
                </a:lnTo>
                <a:lnTo>
                  <a:pt x="4057455" y="125006"/>
                </a:lnTo>
                <a:lnTo>
                  <a:pt x="4052545" y="77913"/>
                </a:lnTo>
                <a:lnTo>
                  <a:pt x="4037813" y="34888"/>
                </a:lnTo>
                <a:lnTo>
                  <a:pt x="401325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81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82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83" name="object 7"/>
          <p:cNvSpPr txBox="1"/>
          <p:nvPr/>
        </p:nvSpPr>
        <p:spPr>
          <a:xfrm>
            <a:off x="618250" y="1693273"/>
            <a:ext cx="8679180" cy="3822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393065" marR="13271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maximum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>
                <a:latin typeface="Microsoft Sans Serif"/>
                <a:cs typeface="Microsoft Sans Serif"/>
              </a:rPr>
              <a:t> withstand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without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experiencing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breakdown.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065" marR="25781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>
                <a:latin typeface="Microsoft Sans Serif"/>
                <a:cs typeface="Microsoft Sans Serif"/>
              </a:rPr>
              <a:t>Although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often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deemed 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characteristic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found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function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several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variables,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 as,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temperature,</a:t>
            </a:r>
            <a:r>
              <a:rPr dirty="0" sz="1750">
                <a:latin typeface="Microsoft Sans Serif"/>
                <a:cs typeface="Microsoft Sans Serif"/>
              </a:rPr>
              <a:t> thickness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specimen,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geometry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waveform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local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conditions.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065" marR="14795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5">
                <a:latin typeface="Microsoft Sans Serif"/>
                <a:cs typeface="Microsoft Sans Serif"/>
              </a:rPr>
              <a:t>Even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under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controlled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conditions,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 </a:t>
            </a:r>
            <a:r>
              <a:rPr dirty="0" sz="1750">
                <a:latin typeface="Microsoft Sans Serif"/>
                <a:cs typeface="Microsoft Sans Serif"/>
              </a:rPr>
              <a:t>shows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degree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variability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hence, there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need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specify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only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nominal value, but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also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interval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 it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along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conditions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measurement.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065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-15">
                <a:latin typeface="Microsoft Sans Serif"/>
                <a:cs typeface="Microsoft Sans Serif"/>
              </a:rPr>
              <a:t>Normally,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 </a:t>
            </a:r>
            <a:r>
              <a:rPr dirty="0" sz="1750">
                <a:latin typeface="Microsoft Sans Serif"/>
                <a:cs typeface="Microsoft Sans Serif"/>
              </a:rPr>
              <a:t>plane,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plane-sphere</a:t>
            </a:r>
            <a:r>
              <a:rPr dirty="0" sz="1750" spc="5">
                <a:latin typeface="Microsoft Sans Serif"/>
                <a:cs typeface="Microsoft Sans Serif"/>
              </a:rPr>
              <a:t> electrode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geometries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 used 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hence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84" name="object 9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885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0067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Strength</a:t>
            </a:r>
            <a:endParaRPr sz="26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object 2"/>
          <p:cNvSpPr/>
          <p:nvPr/>
        </p:nvSpPr>
        <p:spPr>
          <a:xfrm>
            <a:off x="967753" y="2665413"/>
            <a:ext cx="2858770" cy="250190"/>
          </a:xfrm>
          <a:custGeom>
            <a:avLst/>
            <a:ahLst/>
            <a:rect l="l" t="t" r="r" b="b"/>
            <a:pathLst>
              <a:path w="2858770" h="250189">
                <a:moveTo>
                  <a:pt x="2814511" y="6"/>
                </a:moveTo>
                <a:lnTo>
                  <a:pt x="44197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7" y="250013"/>
                </a:lnTo>
                <a:lnTo>
                  <a:pt x="2814511" y="250013"/>
                </a:lnTo>
                <a:lnTo>
                  <a:pt x="2839064" y="215125"/>
                </a:lnTo>
                <a:lnTo>
                  <a:pt x="2853797" y="172101"/>
                </a:lnTo>
                <a:lnTo>
                  <a:pt x="2858707" y="125009"/>
                </a:lnTo>
                <a:lnTo>
                  <a:pt x="2853797" y="77917"/>
                </a:lnTo>
                <a:lnTo>
                  <a:pt x="2839064" y="34893"/>
                </a:lnTo>
                <a:lnTo>
                  <a:pt x="2814511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87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88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89" name="object 5"/>
          <p:cNvSpPr txBox="1"/>
          <p:nvPr/>
        </p:nvSpPr>
        <p:spPr>
          <a:xfrm>
            <a:off x="618250" y="1693273"/>
            <a:ext cx="8804910" cy="11639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1000" marL="393065" marR="36703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 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 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sufficiently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begins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pull electrons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completely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molecules,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becomes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conducting.</a:t>
            </a:r>
            <a:endParaRPr sz="1750">
              <a:latin typeface="Microsoft Sans Serif"/>
              <a:cs typeface="Microsoft Sans Serif"/>
            </a:endParaRPr>
          </a:p>
          <a:p>
            <a:pPr indent="-381000" marL="39370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3065"/>
                <a:tab algn="l" pos="393700"/>
              </a:tabLst>
            </a:pPr>
            <a:r>
              <a:rPr dirty="0" sz="1750" spc="-5">
                <a:latin typeface="Microsoft Sans Serif"/>
                <a:cs typeface="Microsoft Sans Serif"/>
              </a:rPr>
              <a:t>Dielectric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said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occurred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becomes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conducting.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90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0067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Dielectric</a:t>
            </a:r>
            <a:r>
              <a:rPr dirty="0" sz="2650" spc="-4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Strength</a:t>
            </a:r>
            <a:endParaRPr sz="2650"/>
          </a:p>
        </p:txBody>
      </p:sp>
      <p:pic>
        <p:nvPicPr>
          <p:cNvPr id="209718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71121" y="3008375"/>
            <a:ext cx="6721046" cy="3400980"/>
          </a:xfrm>
          <a:prstGeom prst="rect"/>
        </p:spPr>
      </p:pic>
      <p:sp>
        <p:nvSpPr>
          <p:cNvPr id="1048891" name="object 8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93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94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18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41604" y="3377184"/>
            <a:ext cx="3919502" cy="3055619"/>
          </a:xfrm>
          <a:prstGeom prst="rect"/>
        </p:spPr>
      </p:pic>
      <p:sp>
        <p:nvSpPr>
          <p:cNvPr id="1048895" name="object 6"/>
          <p:cNvSpPr txBox="1"/>
          <p:nvPr/>
        </p:nvSpPr>
        <p:spPr>
          <a:xfrm>
            <a:off x="592850" y="1693273"/>
            <a:ext cx="8957945" cy="474662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-5">
                <a:latin typeface="Microsoft Sans Serif"/>
                <a:cs typeface="Microsoft Sans Serif"/>
              </a:rPr>
              <a:t>Following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mechanisms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 lead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937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93750"/>
                <a:tab algn="l" pos="794385"/>
              </a:tabLst>
            </a:pPr>
            <a:r>
              <a:rPr dirty="0" sz="1750">
                <a:latin typeface="Microsoft Sans Serif"/>
                <a:cs typeface="Microsoft Sans Serif"/>
              </a:rPr>
              <a:t>Conduction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P</a:t>
            </a:r>
            <a:r>
              <a:rPr baseline="-21739" dirty="0" sz="1725" i="1" spc="15">
                <a:latin typeface="Arial"/>
                <a:cs typeface="Arial"/>
              </a:rPr>
              <a:t>c</a:t>
            </a:r>
            <a:r>
              <a:rPr baseline="-21739" dirty="0" sz="1725" i="1" spc="262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ionic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electronic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conduction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937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93750"/>
                <a:tab algn="l" pos="794385"/>
              </a:tabLst>
            </a:pPr>
            <a:r>
              <a:rPr dirty="0" sz="1750">
                <a:latin typeface="Microsoft Sans Serif"/>
                <a:cs typeface="Microsoft Sans Serif"/>
              </a:rPr>
              <a:t>Polarization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P</a:t>
            </a:r>
            <a:r>
              <a:rPr baseline="-21739" dirty="0" sz="1725" i="1" spc="7">
                <a:latin typeface="Arial"/>
                <a:cs typeface="Arial"/>
              </a:rPr>
              <a:t>p</a:t>
            </a:r>
            <a:r>
              <a:rPr baseline="-21739" dirty="0" sz="1725" i="1" spc="209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dirty="0" sz="1750">
                <a:latin typeface="Microsoft Sans Serif"/>
                <a:cs typeface="Microsoft Sans Serif"/>
              </a:rPr>
              <a:t>polarization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937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93750"/>
                <a:tab algn="l" pos="794385"/>
              </a:tabLst>
            </a:pPr>
            <a:r>
              <a:rPr dirty="0" sz="1750">
                <a:latin typeface="Microsoft Sans Serif"/>
                <a:cs typeface="Microsoft Sans Serif"/>
              </a:rPr>
              <a:t>Ionization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P</a:t>
            </a:r>
            <a:r>
              <a:rPr baseline="-21739" dirty="0" sz="1725" i="1" spc="7">
                <a:latin typeface="Arial"/>
                <a:cs typeface="Arial"/>
              </a:rPr>
              <a:t>i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internal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zones</a:t>
            </a:r>
            <a:endParaRPr sz="1750">
              <a:latin typeface="Microsoft Sans Serif"/>
              <a:cs typeface="Microsoft Sans Serif"/>
            </a:endParaRPr>
          </a:p>
          <a:p>
            <a:pPr indent="-382905" lvl="2" marL="4795520" marR="353060">
              <a:lnSpc>
                <a:spcPct val="150900"/>
              </a:lnSpc>
              <a:spcBef>
                <a:spcPts val="1305"/>
              </a:spcBef>
              <a:buClr>
                <a:srgbClr val="0070BF"/>
              </a:buClr>
              <a:buChar char="•"/>
              <a:tabLst>
                <a:tab algn="l" pos="4795520"/>
                <a:tab algn="l" pos="4796155"/>
              </a:tabLst>
            </a:pPr>
            <a:r>
              <a:rPr dirty="0" sz="1750">
                <a:latin typeface="Microsoft Sans Serif"/>
                <a:cs typeface="Microsoft Sans Serif"/>
              </a:rPr>
              <a:t>Conduction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can 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 </a:t>
            </a:r>
            <a:r>
              <a:rPr dirty="0" sz="1750" spc="5">
                <a:latin typeface="Microsoft Sans Serif"/>
                <a:cs typeface="Microsoft Sans Serif"/>
              </a:rPr>
              <a:t> account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0</a:t>
            </a:r>
            <a:r>
              <a:rPr baseline="-21739" dirty="0" sz="1725" i="1" spc="217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(σ)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parallel.</a:t>
            </a:r>
            <a:endParaRPr sz="1750">
              <a:latin typeface="Microsoft Sans Serif"/>
              <a:cs typeface="Microsoft Sans Serif"/>
            </a:endParaRPr>
          </a:p>
          <a:p>
            <a:pPr indent="-382905" lvl="2" marL="4795520" marR="2851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795520"/>
                <a:tab algn="l" pos="4796155"/>
              </a:tabLst>
            </a:pPr>
            <a:r>
              <a:rPr dirty="0" sz="1750">
                <a:latin typeface="Microsoft Sans Serif"/>
                <a:cs typeface="Microsoft Sans Serif"/>
              </a:rPr>
              <a:t>Polarization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losses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produce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real </a:t>
            </a:r>
            <a:r>
              <a:rPr dirty="0" sz="1750" spc="5">
                <a:latin typeface="Microsoft Sans Serif"/>
                <a:cs typeface="Microsoft Sans Serif"/>
              </a:rPr>
              <a:t> component of </a:t>
            </a:r>
            <a:r>
              <a:rPr dirty="0" sz="1750">
                <a:latin typeface="Microsoft Sans Serif"/>
                <a:cs typeface="Microsoft Sans Serif"/>
              </a:rPr>
              <a:t>the displacement </a:t>
            </a:r>
            <a:r>
              <a:rPr dirty="0" sz="1750" spc="5">
                <a:latin typeface="Microsoft Sans Serif"/>
                <a:cs typeface="Microsoft Sans Serif"/>
              </a:rPr>
              <a:t>current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simulated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dirty="0" sz="1750" spc="5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lvl="2" marL="479552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795520"/>
                <a:tab algn="l" pos="4796155"/>
              </a:tabLst>
            </a:pPr>
            <a:r>
              <a:rPr dirty="0" sz="1750" spc="5">
                <a:latin typeface="Microsoft Sans Serif"/>
                <a:cs typeface="Microsoft Sans Serif"/>
              </a:rPr>
              <a:t>Pulse </a:t>
            </a:r>
            <a:r>
              <a:rPr dirty="0" sz="1750">
                <a:latin typeface="Microsoft Sans Serif"/>
                <a:cs typeface="Microsoft Sans Serif"/>
              </a:rPr>
              <a:t>partial discharges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simulated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right</a:t>
            </a:r>
            <a:r>
              <a:rPr dirty="0" sz="1750" spc="10">
                <a:latin typeface="Microsoft Sans Serif"/>
                <a:cs typeface="Microsoft Sans Serif"/>
              </a:rPr>
              <a:t> hand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branch.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96" name="object 7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object 2"/>
          <p:cNvGrpSpPr/>
          <p:nvPr/>
        </p:nvGrpSpPr>
        <p:grpSpPr>
          <a:xfrm>
            <a:off x="5154919" y="2665422"/>
            <a:ext cx="977265" cy="289560"/>
            <a:chOff x="5154919" y="2665422"/>
            <a:chExt cx="977265" cy="289560"/>
          </a:xfrm>
        </p:grpSpPr>
        <p:sp>
          <p:nvSpPr>
            <p:cNvPr id="1048897" name="object 3"/>
            <p:cNvSpPr/>
            <p:nvPr/>
          </p:nvSpPr>
          <p:spPr>
            <a:xfrm>
              <a:off x="5639661" y="2665422"/>
              <a:ext cx="492759" cy="289560"/>
            </a:xfrm>
            <a:custGeom>
              <a:avLst/>
              <a:ahLst/>
              <a:rect l="l" t="t" r="r" b="b"/>
              <a:pathLst>
                <a:path w="492760" h="289560">
                  <a:moveTo>
                    <a:pt x="442424" y="0"/>
                  </a:moveTo>
                  <a:lnTo>
                    <a:pt x="50069" y="0"/>
                  </a:lnTo>
                  <a:lnTo>
                    <a:pt x="25034" y="33897"/>
                  </a:lnTo>
                  <a:lnTo>
                    <a:pt x="8344" y="75201"/>
                  </a:lnTo>
                  <a:lnTo>
                    <a:pt x="0" y="120949"/>
                  </a:lnTo>
                  <a:lnTo>
                    <a:pt x="0" y="168179"/>
                  </a:lnTo>
                  <a:lnTo>
                    <a:pt x="8344" y="213927"/>
                  </a:lnTo>
                  <a:lnTo>
                    <a:pt x="25034" y="255231"/>
                  </a:lnTo>
                  <a:lnTo>
                    <a:pt x="50069" y="289128"/>
                  </a:lnTo>
                  <a:lnTo>
                    <a:pt x="442424" y="289128"/>
                  </a:lnTo>
                  <a:lnTo>
                    <a:pt x="467459" y="255231"/>
                  </a:lnTo>
                  <a:lnTo>
                    <a:pt x="484149" y="213927"/>
                  </a:lnTo>
                  <a:lnTo>
                    <a:pt x="492494" y="168179"/>
                  </a:lnTo>
                  <a:lnTo>
                    <a:pt x="492494" y="120949"/>
                  </a:lnTo>
                  <a:lnTo>
                    <a:pt x="484149" y="75201"/>
                  </a:lnTo>
                  <a:lnTo>
                    <a:pt x="467459" y="33897"/>
                  </a:lnTo>
                  <a:lnTo>
                    <a:pt x="442424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898" name="object 4"/>
            <p:cNvSpPr/>
            <p:nvPr/>
          </p:nvSpPr>
          <p:spPr>
            <a:xfrm>
              <a:off x="5154919" y="2665422"/>
              <a:ext cx="485775" cy="250190"/>
            </a:xfrm>
            <a:custGeom>
              <a:avLst/>
              <a:ahLst/>
              <a:rect l="l" t="t" r="r" b="b"/>
              <a:pathLst>
                <a:path w="485775" h="250189">
                  <a:moveTo>
                    <a:pt x="441392" y="0"/>
                  </a:moveTo>
                  <a:lnTo>
                    <a:pt x="44196" y="0"/>
                  </a:lnTo>
                  <a:lnTo>
                    <a:pt x="19643" y="34887"/>
                  </a:lnTo>
                  <a:lnTo>
                    <a:pt x="4910" y="77910"/>
                  </a:lnTo>
                  <a:lnTo>
                    <a:pt x="0" y="125002"/>
                  </a:lnTo>
                  <a:lnTo>
                    <a:pt x="4910" y="172094"/>
                  </a:lnTo>
                  <a:lnTo>
                    <a:pt x="19643" y="215118"/>
                  </a:lnTo>
                  <a:lnTo>
                    <a:pt x="44196" y="250006"/>
                  </a:lnTo>
                  <a:lnTo>
                    <a:pt x="441392" y="250006"/>
                  </a:lnTo>
                  <a:lnTo>
                    <a:pt x="465946" y="215118"/>
                  </a:lnTo>
                  <a:lnTo>
                    <a:pt x="480678" y="172094"/>
                  </a:lnTo>
                  <a:lnTo>
                    <a:pt x="485589" y="125002"/>
                  </a:lnTo>
                  <a:lnTo>
                    <a:pt x="480678" y="77910"/>
                  </a:lnTo>
                  <a:lnTo>
                    <a:pt x="465946" y="34887"/>
                  </a:lnTo>
                  <a:lnTo>
                    <a:pt x="441392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899" name="object 5"/>
          <p:cNvSpPr/>
          <p:nvPr/>
        </p:nvSpPr>
        <p:spPr>
          <a:xfrm>
            <a:off x="5925333" y="2263077"/>
            <a:ext cx="918844" cy="250190"/>
          </a:xfrm>
          <a:custGeom>
            <a:avLst/>
            <a:ahLst/>
            <a:rect l="l" t="t" r="r" b="b"/>
            <a:pathLst>
              <a:path w="918845" h="250189">
                <a:moveTo>
                  <a:pt x="874273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874273" y="250019"/>
                </a:lnTo>
                <a:lnTo>
                  <a:pt x="898826" y="215130"/>
                </a:lnTo>
                <a:lnTo>
                  <a:pt x="913558" y="172103"/>
                </a:lnTo>
                <a:lnTo>
                  <a:pt x="918469" y="125009"/>
                </a:lnTo>
                <a:lnTo>
                  <a:pt x="913558" y="77915"/>
                </a:lnTo>
                <a:lnTo>
                  <a:pt x="898826" y="34889"/>
                </a:lnTo>
                <a:lnTo>
                  <a:pt x="87427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00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01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02" name="object 8"/>
          <p:cNvSpPr txBox="1">
            <a:spLocks noGrp="1"/>
          </p:cNvSpPr>
          <p:nvPr>
            <p:ph type="body" idx="1"/>
          </p:nvPr>
        </p:nvSpPr>
        <p:spPr>
          <a:xfrm>
            <a:off x="574652" y="1693273"/>
            <a:ext cx="8909094" cy="1409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0055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1325"/>
                <a:tab algn="l" pos="441959"/>
              </a:tabLst>
            </a:pPr>
            <a:r>
              <a:rPr dirty="0"/>
              <a:t>Suppose</a:t>
            </a:r>
            <a:r>
              <a:rPr dirty="0" spc="85"/>
              <a:t> </a:t>
            </a:r>
            <a:r>
              <a:rPr dirty="0" spc="5"/>
              <a:t>that</a:t>
            </a:r>
            <a:r>
              <a:rPr dirty="0" spc="90"/>
              <a:t> </a:t>
            </a:r>
            <a:r>
              <a:rPr dirty="0" spc="5"/>
              <a:t>a</a:t>
            </a:r>
            <a:r>
              <a:rPr dirty="0" spc="90"/>
              <a:t> </a:t>
            </a:r>
            <a:r>
              <a:rPr dirty="0"/>
              <a:t>vacuum</a:t>
            </a:r>
            <a:r>
              <a:rPr dirty="0" spc="80"/>
              <a:t> </a:t>
            </a:r>
            <a:r>
              <a:rPr dirty="0"/>
              <a:t>capacitor</a:t>
            </a:r>
            <a:r>
              <a:rPr dirty="0" spc="75"/>
              <a:t> </a:t>
            </a:r>
            <a:r>
              <a:rPr dirty="0"/>
              <a:t>with</a:t>
            </a:r>
            <a:r>
              <a:rPr dirty="0" spc="90"/>
              <a:t> </a:t>
            </a:r>
            <a:r>
              <a:rPr dirty="0"/>
              <a:t>capacitance</a:t>
            </a:r>
            <a:r>
              <a:rPr dirty="0" spc="95"/>
              <a:t> </a:t>
            </a:r>
            <a:r>
              <a:rPr dirty="0" i="1">
                <a:latin typeface="Arial"/>
                <a:cs typeface="Arial"/>
              </a:rPr>
              <a:t>C</a:t>
            </a:r>
            <a:r>
              <a:rPr baseline="-21739" dirty="0" sz="1725" i="1">
                <a:latin typeface="Arial"/>
                <a:cs typeface="Arial"/>
              </a:rPr>
              <a:t>0</a:t>
            </a:r>
            <a:r>
              <a:rPr baseline="-21739" dirty="0" sz="1725" i="1" spc="359">
                <a:latin typeface="Arial"/>
                <a:cs typeface="Arial"/>
              </a:rPr>
              <a:t> </a:t>
            </a:r>
            <a:r>
              <a:rPr dirty="0" sz="1750" spc="-5"/>
              <a:t>is</a:t>
            </a:r>
            <a:r>
              <a:rPr dirty="0" sz="1750" spc="80"/>
              <a:t> </a:t>
            </a:r>
            <a:r>
              <a:rPr dirty="0" sz="1750"/>
              <a:t>connected</a:t>
            </a:r>
            <a:r>
              <a:rPr dirty="0" sz="1750" spc="90"/>
              <a:t> </a:t>
            </a:r>
            <a:r>
              <a:rPr dirty="0" sz="1750" spc="5"/>
              <a:t>to</a:t>
            </a:r>
            <a:r>
              <a:rPr dirty="0" sz="1750" spc="90"/>
              <a:t> </a:t>
            </a:r>
            <a:r>
              <a:rPr dirty="0" sz="1750" spc="10"/>
              <a:t>an</a:t>
            </a:r>
            <a:r>
              <a:rPr dirty="0" sz="1750" spc="90"/>
              <a:t> </a:t>
            </a:r>
            <a:r>
              <a:rPr dirty="0" sz="1750" spc="-5"/>
              <a:t>ac</a:t>
            </a:r>
            <a:r>
              <a:rPr dirty="0" sz="1750" spc="85"/>
              <a:t> </a:t>
            </a:r>
            <a:r>
              <a:rPr dirty="0" sz="1750"/>
              <a:t>voltage </a:t>
            </a:r>
            <a:r>
              <a:rPr dirty="0" sz="1750" spc="-450"/>
              <a:t> </a:t>
            </a:r>
            <a:r>
              <a:rPr dirty="0" sz="1750" spc="5"/>
              <a:t>source</a:t>
            </a:r>
            <a:r>
              <a:rPr dirty="0" sz="1750" spc="-15"/>
              <a:t> </a:t>
            </a:r>
            <a:r>
              <a:rPr dirty="0" sz="1750" i="1" spc="5">
                <a:latin typeface="Arial"/>
                <a:cs typeface="Arial"/>
              </a:rPr>
              <a:t>V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V</a:t>
            </a:r>
            <a:r>
              <a:rPr baseline="-21739" dirty="0" sz="1725" i="1" spc="7">
                <a:latin typeface="Arial"/>
                <a:cs typeface="Arial"/>
              </a:rPr>
              <a:t>0</a:t>
            </a:r>
            <a:r>
              <a:rPr baseline="-21739" dirty="0" sz="1725" i="1" spc="-7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exp</a:t>
            </a:r>
            <a:r>
              <a:rPr dirty="0" sz="1750" i="1" spc="-2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(jωt)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spc="-5"/>
              <a:t>with</a:t>
            </a:r>
            <a:r>
              <a:rPr dirty="0" sz="1750" spc="15"/>
              <a:t> </a:t>
            </a:r>
            <a:r>
              <a:rPr dirty="0" sz="1750"/>
              <a:t>an</a:t>
            </a:r>
            <a:r>
              <a:rPr dirty="0" sz="1750" spc="35"/>
              <a:t> </a:t>
            </a:r>
            <a:r>
              <a:rPr dirty="0" sz="1750"/>
              <a:t>angular</a:t>
            </a:r>
            <a:r>
              <a:rPr dirty="0" sz="1750" spc="5"/>
              <a:t> frequency</a:t>
            </a:r>
            <a:r>
              <a:rPr dirty="0" sz="1750"/>
              <a:t> </a:t>
            </a:r>
            <a:r>
              <a:rPr dirty="0" sz="1750" i="1" spc="10">
                <a:latin typeface="Arial"/>
                <a:cs typeface="Arial"/>
              </a:rPr>
              <a:t>ω </a:t>
            </a:r>
            <a:r>
              <a:rPr dirty="0" sz="1750" spc="5"/>
              <a:t>=</a:t>
            </a:r>
            <a:r>
              <a:rPr dirty="0" sz="1750" spc="25"/>
              <a:t> </a:t>
            </a:r>
            <a:r>
              <a:rPr dirty="0" sz="1750" i="1">
                <a:latin typeface="Arial"/>
                <a:cs typeface="Arial"/>
              </a:rPr>
              <a:t>2πf</a:t>
            </a:r>
            <a:r>
              <a:rPr dirty="0" sz="1750"/>
              <a:t>.</a:t>
            </a:r>
            <a:endParaRPr sz="1750">
              <a:latin typeface="Arial"/>
              <a:cs typeface="Arial"/>
            </a:endParaRPr>
          </a:p>
          <a:p>
            <a:pPr indent="-382905" marL="440055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1325"/>
                <a:tab algn="l" pos="441959"/>
              </a:tabLst>
            </a:pPr>
            <a:r>
              <a:rPr dirty="0"/>
              <a:t>The</a:t>
            </a:r>
            <a:r>
              <a:rPr dirty="0" spc="265"/>
              <a:t> </a:t>
            </a:r>
            <a:r>
              <a:rPr dirty="0"/>
              <a:t>charged</a:t>
            </a:r>
            <a:r>
              <a:rPr dirty="0" spc="250"/>
              <a:t> </a:t>
            </a:r>
            <a:r>
              <a:rPr dirty="0"/>
              <a:t>stored</a:t>
            </a:r>
            <a:r>
              <a:rPr dirty="0" spc="270"/>
              <a:t> </a:t>
            </a:r>
            <a:r>
              <a:rPr dirty="0" spc="-5"/>
              <a:t>by</a:t>
            </a:r>
            <a:r>
              <a:rPr dirty="0" spc="245"/>
              <a:t> </a:t>
            </a:r>
            <a:r>
              <a:rPr dirty="0" spc="5"/>
              <a:t>the</a:t>
            </a:r>
            <a:r>
              <a:rPr dirty="0" spc="245"/>
              <a:t> </a:t>
            </a:r>
            <a:r>
              <a:rPr dirty="0"/>
              <a:t>capacitors</a:t>
            </a:r>
            <a:r>
              <a:rPr dirty="0" spc="260"/>
              <a:t> </a:t>
            </a:r>
            <a:r>
              <a:rPr dirty="0" spc="-5"/>
              <a:t>is</a:t>
            </a:r>
            <a:r>
              <a:rPr dirty="0" spc="260"/>
              <a:t> </a:t>
            </a:r>
            <a:r>
              <a:rPr dirty="0" spc="10"/>
              <a:t>Q</a:t>
            </a:r>
            <a:r>
              <a:rPr dirty="0" spc="265"/>
              <a:t> </a:t>
            </a:r>
            <a:r>
              <a:rPr dirty="0" spc="5"/>
              <a:t>=</a:t>
            </a:r>
            <a:r>
              <a:rPr dirty="0" spc="265"/>
              <a:t> </a:t>
            </a:r>
            <a:r>
              <a:rPr dirty="0"/>
              <a:t>C</a:t>
            </a:r>
            <a:r>
              <a:rPr baseline="-21739" dirty="0" sz="1725"/>
              <a:t>0</a:t>
            </a:r>
            <a:r>
              <a:rPr dirty="0" sz="1750"/>
              <a:t>V</a:t>
            </a:r>
            <a:r>
              <a:rPr dirty="0" sz="1750" spc="250"/>
              <a:t> </a:t>
            </a:r>
            <a:r>
              <a:rPr dirty="0" sz="1750"/>
              <a:t>and</a:t>
            </a:r>
            <a:r>
              <a:rPr dirty="0" sz="1750" spc="270"/>
              <a:t> </a:t>
            </a:r>
            <a:r>
              <a:rPr dirty="0" sz="1750"/>
              <a:t>the</a:t>
            </a:r>
            <a:r>
              <a:rPr dirty="0" sz="1750" spc="270"/>
              <a:t> </a:t>
            </a:r>
            <a:r>
              <a:rPr dirty="0" sz="1750"/>
              <a:t>current</a:t>
            </a:r>
            <a:r>
              <a:rPr dirty="0" sz="1750" spc="265"/>
              <a:t> </a:t>
            </a:r>
            <a:r>
              <a:rPr dirty="0" sz="1750" i="1" spc="5">
                <a:latin typeface="Arial"/>
                <a:cs typeface="Arial"/>
              </a:rPr>
              <a:t>I</a:t>
            </a:r>
            <a:r>
              <a:rPr baseline="-21739" dirty="0" sz="1725" i="1" spc="7">
                <a:latin typeface="Arial"/>
                <a:cs typeface="Arial"/>
              </a:rPr>
              <a:t>c</a:t>
            </a:r>
            <a:r>
              <a:rPr baseline="-21739" dirty="0" sz="1725" i="1" spc="120">
                <a:latin typeface="Arial"/>
                <a:cs typeface="Arial"/>
              </a:rPr>
              <a:t> </a:t>
            </a:r>
            <a:r>
              <a:rPr dirty="0" sz="1750" spc="-5"/>
              <a:t>flowing</a:t>
            </a:r>
            <a:r>
              <a:rPr dirty="0" sz="1750" spc="265"/>
              <a:t> </a:t>
            </a:r>
            <a:r>
              <a:rPr dirty="0" sz="1750" spc="-5"/>
              <a:t>in</a:t>
            </a:r>
            <a:r>
              <a:rPr dirty="0" sz="1750" spc="250"/>
              <a:t> </a:t>
            </a:r>
            <a:r>
              <a:rPr dirty="0" sz="1750"/>
              <a:t>the </a:t>
            </a:r>
            <a:r>
              <a:rPr dirty="0" sz="1750" spc="-450"/>
              <a:t> </a:t>
            </a:r>
            <a:r>
              <a:rPr dirty="0" sz="1750"/>
              <a:t>circuit,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903" name="object 9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190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165604" y="3986777"/>
            <a:ext cx="5207129" cy="2503938"/>
          </a:xfrm>
          <a:prstGeom prst="rect"/>
        </p:spPr>
      </p:pic>
      <p:pic>
        <p:nvPicPr>
          <p:cNvPr id="2097191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984968" y="3224492"/>
            <a:ext cx="4090265" cy="619034"/>
          </a:xfrm>
          <a:prstGeom prst="rect"/>
        </p:spPr>
      </p:pic>
      <p:sp>
        <p:nvSpPr>
          <p:cNvPr id="1048904" name="object 12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object 2"/>
          <p:cNvSpPr/>
          <p:nvPr/>
        </p:nvSpPr>
        <p:spPr>
          <a:xfrm>
            <a:off x="969284" y="1860760"/>
            <a:ext cx="3839210" cy="250190"/>
          </a:xfrm>
          <a:custGeom>
            <a:avLst/>
            <a:ahLst/>
            <a:rect l="l" t="t" r="r" b="b"/>
            <a:pathLst>
              <a:path w="3839210" h="250189">
                <a:moveTo>
                  <a:pt x="3794394" y="0"/>
                </a:moveTo>
                <a:lnTo>
                  <a:pt x="44197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7" y="250006"/>
                </a:lnTo>
                <a:lnTo>
                  <a:pt x="3794394" y="250006"/>
                </a:lnTo>
                <a:lnTo>
                  <a:pt x="3818948" y="215118"/>
                </a:lnTo>
                <a:lnTo>
                  <a:pt x="3833681" y="172094"/>
                </a:lnTo>
                <a:lnTo>
                  <a:pt x="3838591" y="125003"/>
                </a:lnTo>
                <a:lnTo>
                  <a:pt x="3833681" y="77911"/>
                </a:lnTo>
                <a:lnTo>
                  <a:pt x="3818948" y="34887"/>
                </a:lnTo>
                <a:lnTo>
                  <a:pt x="37943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06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07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08" name="object 5"/>
          <p:cNvSpPr txBox="1"/>
          <p:nvPr/>
        </p:nvSpPr>
        <p:spPr>
          <a:xfrm>
            <a:off x="605550" y="1693273"/>
            <a:ext cx="8840470" cy="20701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07670" marR="177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>
                <a:latin typeface="Microsoft Sans Serif"/>
                <a:cs typeface="Microsoft Sans Serif"/>
              </a:rPr>
              <a:t>Suppose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6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material</a:t>
            </a:r>
            <a:r>
              <a:rPr dirty="0" sz="1750" spc="6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has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been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inserted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into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shown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7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figure.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076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total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consists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components: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810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81050"/>
                <a:tab algn="l" pos="781685"/>
              </a:tabLst>
            </a:pPr>
            <a:r>
              <a:rPr dirty="0" sz="1750">
                <a:latin typeface="Microsoft Sans Serif"/>
                <a:cs typeface="Microsoft Sans Serif"/>
              </a:rPr>
              <a:t>Charging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</a:t>
            </a:r>
            <a:r>
              <a:rPr dirty="0" sz="1750" i="1" spc="5">
                <a:latin typeface="Arial"/>
                <a:cs typeface="Arial"/>
              </a:rPr>
              <a:t>I</a:t>
            </a:r>
            <a:r>
              <a:rPr baseline="-21739" dirty="0" sz="1725" i="1" spc="7">
                <a:latin typeface="Arial"/>
                <a:cs typeface="Arial"/>
              </a:rPr>
              <a:t>c</a:t>
            </a:r>
            <a:r>
              <a:rPr dirty="0" sz="1750" i="1" spc="5">
                <a:latin typeface="Arial"/>
                <a:cs typeface="Arial"/>
              </a:rPr>
              <a:t>)</a:t>
            </a:r>
            <a:r>
              <a:rPr dirty="0" sz="1750" i="1" spc="20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leads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90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810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81050"/>
                <a:tab algn="l" pos="781685"/>
              </a:tabLst>
            </a:pPr>
            <a:r>
              <a:rPr dirty="0" sz="1750" spc="5">
                <a:latin typeface="Microsoft Sans Serif"/>
                <a:cs typeface="Microsoft Sans Serif"/>
              </a:rPr>
              <a:t>Loss current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</a:t>
            </a:r>
            <a:r>
              <a:rPr dirty="0" sz="1750" i="1">
                <a:latin typeface="Arial"/>
                <a:cs typeface="Arial"/>
              </a:rPr>
              <a:t>I</a:t>
            </a:r>
            <a:r>
              <a:rPr baseline="-21739" dirty="0" sz="1725" i="1">
                <a:latin typeface="Arial"/>
                <a:cs typeface="Arial"/>
              </a:rPr>
              <a:t>l</a:t>
            </a:r>
            <a:r>
              <a:rPr dirty="0" sz="1750" i="1">
                <a:latin typeface="Arial"/>
                <a:cs typeface="Arial"/>
              </a:rPr>
              <a:t>)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phase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09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19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32907" y="3906011"/>
            <a:ext cx="4537296" cy="2357816"/>
          </a:xfrm>
          <a:prstGeom prst="rect"/>
        </p:spPr>
      </p:pic>
      <p:sp>
        <p:nvSpPr>
          <p:cNvPr id="1048910" name="object 8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object 2"/>
          <p:cNvSpPr/>
          <p:nvPr/>
        </p:nvSpPr>
        <p:spPr>
          <a:xfrm>
            <a:off x="970816" y="5884049"/>
            <a:ext cx="2202815" cy="250190"/>
          </a:xfrm>
          <a:custGeom>
            <a:avLst/>
            <a:ahLst/>
            <a:rect l="l" t="t" r="r" b="b"/>
            <a:pathLst>
              <a:path w="2202815" h="250189">
                <a:moveTo>
                  <a:pt x="2158324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3"/>
                </a:lnTo>
                <a:lnTo>
                  <a:pt x="2158324" y="250013"/>
                </a:lnTo>
                <a:lnTo>
                  <a:pt x="2182877" y="215125"/>
                </a:lnTo>
                <a:lnTo>
                  <a:pt x="2197610" y="172100"/>
                </a:lnTo>
                <a:lnTo>
                  <a:pt x="2202521" y="125007"/>
                </a:lnTo>
                <a:lnTo>
                  <a:pt x="2197610" y="77913"/>
                </a:lnTo>
                <a:lnTo>
                  <a:pt x="2182877" y="34888"/>
                </a:lnTo>
                <a:lnTo>
                  <a:pt x="215832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12" name="object 3"/>
          <p:cNvSpPr/>
          <p:nvPr/>
        </p:nvSpPr>
        <p:spPr>
          <a:xfrm>
            <a:off x="7138418" y="5481720"/>
            <a:ext cx="2310765" cy="250190"/>
          </a:xfrm>
          <a:custGeom>
            <a:avLst/>
            <a:ahLst/>
            <a:rect l="l" t="t" r="r" b="b"/>
            <a:pathLst>
              <a:path w="2310765" h="250189">
                <a:moveTo>
                  <a:pt x="2266533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3"/>
                </a:lnTo>
                <a:lnTo>
                  <a:pt x="2266533" y="250013"/>
                </a:lnTo>
                <a:lnTo>
                  <a:pt x="2291086" y="215125"/>
                </a:lnTo>
                <a:lnTo>
                  <a:pt x="2305818" y="172100"/>
                </a:lnTo>
                <a:lnTo>
                  <a:pt x="2310729" y="125007"/>
                </a:lnTo>
                <a:lnTo>
                  <a:pt x="2305818" y="77914"/>
                </a:lnTo>
                <a:lnTo>
                  <a:pt x="2291086" y="34888"/>
                </a:lnTo>
                <a:lnTo>
                  <a:pt x="226653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13" name="object 4"/>
          <p:cNvSpPr/>
          <p:nvPr/>
        </p:nvSpPr>
        <p:spPr>
          <a:xfrm>
            <a:off x="5220586" y="5079390"/>
            <a:ext cx="2339340" cy="250190"/>
          </a:xfrm>
          <a:custGeom>
            <a:avLst/>
            <a:ahLst/>
            <a:rect l="l" t="t" r="r" b="b"/>
            <a:pathLst>
              <a:path w="2339340" h="250189">
                <a:moveTo>
                  <a:pt x="2294844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3"/>
                </a:lnTo>
                <a:lnTo>
                  <a:pt x="2294844" y="250013"/>
                </a:lnTo>
                <a:lnTo>
                  <a:pt x="2319397" y="215126"/>
                </a:lnTo>
                <a:lnTo>
                  <a:pt x="2334130" y="172102"/>
                </a:lnTo>
                <a:lnTo>
                  <a:pt x="2339040" y="125010"/>
                </a:lnTo>
                <a:lnTo>
                  <a:pt x="2334130" y="77918"/>
                </a:lnTo>
                <a:lnTo>
                  <a:pt x="2319397" y="34894"/>
                </a:lnTo>
                <a:lnTo>
                  <a:pt x="229484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14" name="object 5"/>
          <p:cNvSpPr/>
          <p:nvPr/>
        </p:nvSpPr>
        <p:spPr>
          <a:xfrm>
            <a:off x="4503397" y="3872401"/>
            <a:ext cx="685800" cy="250190"/>
          </a:xfrm>
          <a:custGeom>
            <a:avLst/>
            <a:ahLst/>
            <a:rect l="l" t="t" r="r" b="b"/>
            <a:pathLst>
              <a:path w="685800" h="250189">
                <a:moveTo>
                  <a:pt x="641559" y="-5"/>
                </a:moveTo>
                <a:lnTo>
                  <a:pt x="44195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5" y="250014"/>
                </a:lnTo>
                <a:lnTo>
                  <a:pt x="641559" y="250014"/>
                </a:lnTo>
                <a:lnTo>
                  <a:pt x="666113" y="215125"/>
                </a:lnTo>
                <a:lnTo>
                  <a:pt x="680845" y="172098"/>
                </a:lnTo>
                <a:lnTo>
                  <a:pt x="685756" y="125004"/>
                </a:lnTo>
                <a:lnTo>
                  <a:pt x="680845" y="77909"/>
                </a:lnTo>
                <a:lnTo>
                  <a:pt x="666113" y="34883"/>
                </a:lnTo>
                <a:lnTo>
                  <a:pt x="641559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119" name="object 6"/>
          <p:cNvGrpSpPr/>
          <p:nvPr/>
        </p:nvGrpSpPr>
        <p:grpSpPr>
          <a:xfrm>
            <a:off x="970816" y="3470071"/>
            <a:ext cx="4450715" cy="289560"/>
            <a:chOff x="970816" y="3470071"/>
            <a:chExt cx="4450715" cy="289560"/>
          </a:xfrm>
        </p:grpSpPr>
        <p:sp>
          <p:nvSpPr>
            <p:cNvPr id="1048915" name="object 7"/>
            <p:cNvSpPr/>
            <p:nvPr/>
          </p:nvSpPr>
          <p:spPr>
            <a:xfrm>
              <a:off x="3134284" y="3470071"/>
              <a:ext cx="2287270" cy="250190"/>
            </a:xfrm>
            <a:custGeom>
              <a:avLst/>
              <a:ahLst/>
              <a:rect l="l" t="t" r="r" b="b"/>
              <a:pathLst>
                <a:path w="2287270" h="250189">
                  <a:moveTo>
                    <a:pt x="2242663" y="7"/>
                  </a:moveTo>
                  <a:lnTo>
                    <a:pt x="44196" y="7"/>
                  </a:lnTo>
                  <a:lnTo>
                    <a:pt x="19643" y="34895"/>
                  </a:lnTo>
                  <a:lnTo>
                    <a:pt x="4910" y="77919"/>
                  </a:lnTo>
                  <a:lnTo>
                    <a:pt x="0" y="125011"/>
                  </a:lnTo>
                  <a:lnTo>
                    <a:pt x="4910" y="172103"/>
                  </a:lnTo>
                  <a:lnTo>
                    <a:pt x="19643" y="215127"/>
                  </a:lnTo>
                  <a:lnTo>
                    <a:pt x="44196" y="250015"/>
                  </a:lnTo>
                  <a:lnTo>
                    <a:pt x="2242663" y="250015"/>
                  </a:lnTo>
                  <a:lnTo>
                    <a:pt x="2267216" y="215127"/>
                  </a:lnTo>
                  <a:lnTo>
                    <a:pt x="2281948" y="172103"/>
                  </a:lnTo>
                  <a:lnTo>
                    <a:pt x="2286859" y="125011"/>
                  </a:lnTo>
                  <a:lnTo>
                    <a:pt x="2281948" y="77919"/>
                  </a:lnTo>
                  <a:lnTo>
                    <a:pt x="2267216" y="34895"/>
                  </a:lnTo>
                  <a:lnTo>
                    <a:pt x="2242663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916" name="object 8"/>
            <p:cNvSpPr/>
            <p:nvPr/>
          </p:nvSpPr>
          <p:spPr>
            <a:xfrm>
              <a:off x="2926270" y="3470071"/>
              <a:ext cx="237490" cy="289560"/>
            </a:xfrm>
            <a:custGeom>
              <a:avLst/>
              <a:ahLst/>
              <a:rect l="l" t="t" r="r" b="b"/>
              <a:pathLst>
                <a:path w="237489" h="289560">
                  <a:moveTo>
                    <a:pt x="187323" y="7"/>
                  </a:moveTo>
                  <a:lnTo>
                    <a:pt x="50071" y="7"/>
                  </a:lnTo>
                  <a:lnTo>
                    <a:pt x="25035" y="33906"/>
                  </a:lnTo>
                  <a:lnTo>
                    <a:pt x="8345" y="75212"/>
                  </a:lnTo>
                  <a:lnTo>
                    <a:pt x="0" y="120962"/>
                  </a:lnTo>
                  <a:lnTo>
                    <a:pt x="0" y="168194"/>
                  </a:lnTo>
                  <a:lnTo>
                    <a:pt x="8345" y="213944"/>
                  </a:lnTo>
                  <a:lnTo>
                    <a:pt x="25035" y="255251"/>
                  </a:lnTo>
                  <a:lnTo>
                    <a:pt x="50071" y="289150"/>
                  </a:lnTo>
                  <a:lnTo>
                    <a:pt x="187323" y="289150"/>
                  </a:lnTo>
                  <a:lnTo>
                    <a:pt x="212359" y="255251"/>
                  </a:lnTo>
                  <a:lnTo>
                    <a:pt x="229049" y="213944"/>
                  </a:lnTo>
                  <a:lnTo>
                    <a:pt x="237395" y="168194"/>
                  </a:lnTo>
                  <a:lnTo>
                    <a:pt x="237395" y="120962"/>
                  </a:lnTo>
                  <a:lnTo>
                    <a:pt x="229049" y="75212"/>
                  </a:lnTo>
                  <a:lnTo>
                    <a:pt x="212359" y="33906"/>
                  </a:lnTo>
                  <a:lnTo>
                    <a:pt x="187323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917" name="object 9"/>
            <p:cNvSpPr/>
            <p:nvPr/>
          </p:nvSpPr>
          <p:spPr>
            <a:xfrm>
              <a:off x="970816" y="3470071"/>
              <a:ext cx="1990089" cy="250190"/>
            </a:xfrm>
            <a:custGeom>
              <a:avLst/>
              <a:ahLst/>
              <a:rect l="l" t="t" r="r" b="b"/>
              <a:pathLst>
                <a:path w="1990089" h="250189">
                  <a:moveTo>
                    <a:pt x="1945282" y="7"/>
                  </a:moveTo>
                  <a:lnTo>
                    <a:pt x="44196" y="7"/>
                  </a:lnTo>
                  <a:lnTo>
                    <a:pt x="19643" y="34895"/>
                  </a:lnTo>
                  <a:lnTo>
                    <a:pt x="4910" y="77919"/>
                  </a:lnTo>
                  <a:lnTo>
                    <a:pt x="0" y="125011"/>
                  </a:lnTo>
                  <a:lnTo>
                    <a:pt x="4910" y="172103"/>
                  </a:lnTo>
                  <a:lnTo>
                    <a:pt x="19643" y="215127"/>
                  </a:lnTo>
                  <a:lnTo>
                    <a:pt x="44196" y="250015"/>
                  </a:lnTo>
                  <a:lnTo>
                    <a:pt x="1945282" y="250015"/>
                  </a:lnTo>
                  <a:lnTo>
                    <a:pt x="1969836" y="215127"/>
                  </a:lnTo>
                  <a:lnTo>
                    <a:pt x="1984569" y="172103"/>
                  </a:lnTo>
                  <a:lnTo>
                    <a:pt x="1989479" y="125011"/>
                  </a:lnTo>
                  <a:lnTo>
                    <a:pt x="1984569" y="77919"/>
                  </a:lnTo>
                  <a:lnTo>
                    <a:pt x="1969836" y="34895"/>
                  </a:lnTo>
                  <a:lnTo>
                    <a:pt x="1945282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918" name="object 10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19" name="object 11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20" name="object 12"/>
          <p:cNvSpPr txBox="1"/>
          <p:nvPr/>
        </p:nvSpPr>
        <p:spPr>
          <a:xfrm>
            <a:off x="556282" y="1826771"/>
            <a:ext cx="8937625" cy="38112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584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total current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leads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5">
                <a:latin typeface="Microsoft Sans Serif"/>
                <a:cs typeface="Microsoft Sans Serif"/>
              </a:rPr>
              <a:t> angle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than </a:t>
            </a:r>
            <a:r>
              <a:rPr dirty="0" sz="1750" spc="10">
                <a:latin typeface="Microsoft Sans Serif"/>
                <a:cs typeface="Microsoft Sans Serif"/>
              </a:rPr>
              <a:t>90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2800">
              <a:latin typeface="Microsoft Sans Serif"/>
              <a:cs typeface="Microsoft Sans Serif"/>
            </a:endParaRPr>
          </a:p>
          <a:p>
            <a:pPr algn="just" indent="-662305" marL="1120775" marR="1574800">
              <a:lnSpc>
                <a:spcPct val="150900"/>
              </a:lnSpc>
            </a:pPr>
            <a:r>
              <a:rPr dirty="0" sz="1750">
                <a:latin typeface="Microsoft Sans Serif"/>
                <a:cs typeface="Microsoft Sans Serif"/>
              </a:rPr>
              <a:t>where </a:t>
            </a:r>
            <a:r>
              <a:rPr dirty="0" sz="1750" spc="10">
                <a:latin typeface="Microsoft Sans Serif"/>
                <a:cs typeface="Microsoft Sans Serif"/>
              </a:rPr>
              <a:t>C </a:t>
            </a:r>
            <a:r>
              <a:rPr dirty="0" sz="1750">
                <a:latin typeface="Microsoft Sans Serif"/>
                <a:cs typeface="Microsoft Sans Serif"/>
              </a:rPr>
              <a:t>is the capacitance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capacitor </a:t>
            </a:r>
            <a:r>
              <a:rPr dirty="0" sz="1750" spc="5">
                <a:latin typeface="Microsoft Sans Serif"/>
                <a:cs typeface="Microsoft Sans Serif"/>
              </a:rPr>
              <a:t>loaded </a:t>
            </a:r>
            <a:r>
              <a:rPr dirty="0" sz="1750" spc="-5">
                <a:latin typeface="Microsoft Sans Serif"/>
                <a:cs typeface="Microsoft Sans Serif"/>
              </a:rPr>
              <a:t>with </a:t>
            </a:r>
            <a:r>
              <a:rPr dirty="0" sz="1750">
                <a:latin typeface="Microsoft Sans Serif"/>
                <a:cs typeface="Microsoft Sans Serif"/>
              </a:rPr>
              <a:t>dielectric material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58470" marR="24828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angle </a:t>
            </a:r>
            <a:r>
              <a:rPr dirty="0" sz="1750">
                <a:latin typeface="Microsoft Sans Serif"/>
                <a:cs typeface="Microsoft Sans Serif"/>
              </a:rPr>
              <a:t>between </a:t>
            </a:r>
            <a:r>
              <a:rPr dirty="0" sz="1750" i="1" spc="5">
                <a:latin typeface="Arial"/>
                <a:cs typeface="Arial"/>
              </a:rPr>
              <a:t>I</a:t>
            </a:r>
            <a:r>
              <a:rPr baseline="-21739" dirty="0" sz="1725" i="1" spc="7">
                <a:latin typeface="Arial"/>
                <a:cs typeface="Arial"/>
              </a:rPr>
              <a:t>c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i="1">
                <a:latin typeface="Arial"/>
                <a:cs typeface="Arial"/>
              </a:rPr>
              <a:t>I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also </a:t>
            </a:r>
            <a:r>
              <a:rPr dirty="0" sz="1750" spc="5">
                <a:latin typeface="Microsoft Sans Serif"/>
                <a:cs typeface="Microsoft Sans Serif"/>
              </a:rPr>
              <a:t>known as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loss angle δ</a:t>
            </a:r>
            <a:r>
              <a:rPr dirty="0" sz="1750" spc="5">
                <a:latin typeface="Microsoft Sans Serif"/>
                <a:cs typeface="Microsoft Sans Serif"/>
              </a:rPr>
              <a:t>,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is equal </a:t>
            </a:r>
            <a:r>
              <a:rPr dirty="0" sz="1750" spc="5">
                <a:latin typeface="Microsoft Sans Serif"/>
                <a:cs typeface="Microsoft Sans Serif"/>
              </a:rPr>
              <a:t>to (90 </a:t>
            </a:r>
            <a:r>
              <a:rPr dirty="0" sz="1750">
                <a:latin typeface="Microsoft Sans Serif"/>
                <a:cs typeface="Microsoft Sans Serif"/>
              </a:rPr>
              <a:t>- θ)º.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 is </a:t>
            </a:r>
            <a:r>
              <a:rPr dirty="0" sz="1750" spc="-5">
                <a:latin typeface="Microsoft Sans Serif"/>
                <a:cs typeface="Microsoft Sans Serif"/>
              </a:rPr>
              <a:t>typically </a:t>
            </a:r>
            <a:r>
              <a:rPr dirty="0" sz="1750" spc="5">
                <a:latin typeface="Microsoft Sans Serif"/>
                <a:cs typeface="Microsoft Sans Serif"/>
              </a:rPr>
              <a:t>expressed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terms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tan δ </a:t>
            </a:r>
            <a:r>
              <a:rPr dirty="0" sz="1750" spc="5">
                <a:latin typeface="Microsoft Sans Serif"/>
                <a:cs typeface="Microsoft Sans Serif"/>
              </a:rPr>
              <a:t>(also </a:t>
            </a:r>
            <a:r>
              <a:rPr dirty="0" sz="1750">
                <a:latin typeface="Microsoft Sans Serif"/>
                <a:cs typeface="Microsoft Sans Serif"/>
              </a:rPr>
              <a:t>called </a:t>
            </a:r>
            <a:r>
              <a:rPr dirty="0" sz="1750" spc="5">
                <a:latin typeface="Microsoft Sans Serif"/>
                <a:cs typeface="Microsoft Sans Serif"/>
              </a:rPr>
              <a:t>loss tangent or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5">
                <a:latin typeface="Microsoft Sans Serif"/>
                <a:cs typeface="Microsoft Sans Serif"/>
              </a:rPr>
              <a:t>loss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angle).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58470" marR="2006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Dielectrics </a:t>
            </a:r>
            <a:r>
              <a:rPr dirty="0" sz="1750" spc="5">
                <a:latin typeface="Microsoft Sans Serif"/>
                <a:cs typeface="Microsoft Sans Serif"/>
              </a:rPr>
              <a:t>having high value of </a:t>
            </a:r>
            <a:r>
              <a:rPr dirty="0" sz="1750" i="1" spc="5">
                <a:latin typeface="Arial"/>
                <a:cs typeface="Arial"/>
              </a:rPr>
              <a:t>tan δ </a:t>
            </a:r>
            <a:r>
              <a:rPr dirty="0" sz="1750">
                <a:latin typeface="Microsoft Sans Serif"/>
                <a:cs typeface="Microsoft Sans Serif"/>
              </a:rPr>
              <a:t>indicates </a:t>
            </a:r>
            <a:r>
              <a:rPr dirty="0" sz="1750" spc="5">
                <a:latin typeface="Microsoft Sans Serif"/>
                <a:cs typeface="Microsoft Sans Serif"/>
              </a:rPr>
              <a:t>high </a:t>
            </a:r>
            <a:r>
              <a:rPr dirty="0" sz="1750">
                <a:latin typeface="Microsoft Sans Serif"/>
                <a:cs typeface="Microsoft Sans Serif"/>
              </a:rPr>
              <a:t>power </a:t>
            </a:r>
            <a:r>
              <a:rPr dirty="0" sz="1750" spc="5">
                <a:latin typeface="Microsoft Sans Serif"/>
                <a:cs typeface="Microsoft Sans Serif"/>
              </a:rPr>
              <a:t>loss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are regarded </a:t>
            </a:r>
            <a:r>
              <a:rPr dirty="0" sz="1750" spc="-5">
                <a:latin typeface="Microsoft Sans Serif"/>
                <a:cs typeface="Microsoft Sans Serif"/>
              </a:rPr>
              <a:t>as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value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i="1" spc="5">
                <a:latin typeface="Arial"/>
                <a:cs typeface="Arial"/>
              </a:rPr>
              <a:t>tan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δ</a:t>
            </a:r>
            <a:r>
              <a:rPr dirty="0" sz="1750" i="1" spc="-15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undesirable.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5847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measurement of </a:t>
            </a:r>
            <a:r>
              <a:rPr dirty="0" sz="1750" i="1" spc="5">
                <a:latin typeface="Arial"/>
                <a:cs typeface="Arial"/>
              </a:rPr>
              <a:t>tan δ </a:t>
            </a: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 spc="-5">
                <a:latin typeface="Microsoft Sans Serif"/>
                <a:cs typeface="Microsoft Sans Serif"/>
              </a:rPr>
              <a:t>insulating </a:t>
            </a:r>
            <a:r>
              <a:rPr dirty="0" sz="1750">
                <a:latin typeface="Microsoft Sans Serif"/>
                <a:cs typeface="Microsoft Sans Serif"/>
              </a:rPr>
              <a:t>materials provides </a:t>
            </a:r>
            <a:r>
              <a:rPr dirty="0" sz="1750" spc="10">
                <a:latin typeface="Microsoft Sans Serif"/>
                <a:cs typeface="Microsoft Sans Serif"/>
              </a:rPr>
              <a:t>an </a:t>
            </a:r>
            <a:r>
              <a:rPr dirty="0" sz="1750" spc="-5">
                <a:latin typeface="Microsoft Sans Serif"/>
                <a:cs typeface="Microsoft Sans Serif"/>
              </a:rPr>
              <a:t>indication </a:t>
            </a:r>
            <a:r>
              <a:rPr dirty="0" sz="1750" spc="5">
                <a:latin typeface="Microsoft Sans Serif"/>
                <a:cs typeface="Microsoft Sans Serif"/>
              </a:rPr>
              <a:t>of the </a:t>
            </a:r>
            <a:r>
              <a:rPr dirty="0" sz="1750">
                <a:latin typeface="Microsoft Sans Serif"/>
                <a:cs typeface="Microsoft Sans Serif"/>
              </a:rPr>
              <a:t>quality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21" name="object 1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193" name="object 1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49086" y="2284108"/>
            <a:ext cx="4720817" cy="279259"/>
          </a:xfrm>
          <a:prstGeom prst="rect"/>
        </p:spPr>
      </p:pic>
      <p:sp>
        <p:nvSpPr>
          <p:cNvPr id="1048922" name="object 15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object 2"/>
          <p:cNvSpPr/>
          <p:nvPr/>
        </p:nvSpPr>
        <p:spPr>
          <a:xfrm>
            <a:off x="1418159" y="1860760"/>
            <a:ext cx="2018030" cy="250190"/>
          </a:xfrm>
          <a:custGeom>
            <a:avLst/>
            <a:ahLst/>
            <a:rect l="l" t="t" r="r" b="b"/>
            <a:pathLst>
              <a:path w="2018029" h="250189">
                <a:moveTo>
                  <a:pt x="1973721" y="0"/>
                </a:moveTo>
                <a:lnTo>
                  <a:pt x="44195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5" y="250006"/>
                </a:lnTo>
                <a:lnTo>
                  <a:pt x="1973721" y="250006"/>
                </a:lnTo>
                <a:lnTo>
                  <a:pt x="1998274" y="215118"/>
                </a:lnTo>
                <a:lnTo>
                  <a:pt x="2013006" y="172094"/>
                </a:lnTo>
                <a:lnTo>
                  <a:pt x="2017917" y="125003"/>
                </a:lnTo>
                <a:lnTo>
                  <a:pt x="2013006" y="77911"/>
                </a:lnTo>
                <a:lnTo>
                  <a:pt x="1998274" y="34887"/>
                </a:lnTo>
                <a:lnTo>
                  <a:pt x="197372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24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25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26" name="object 5"/>
          <p:cNvSpPr txBox="1"/>
          <p:nvPr/>
        </p:nvSpPr>
        <p:spPr>
          <a:xfrm>
            <a:off x="619782" y="1693273"/>
            <a:ext cx="8586470" cy="774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4175" marL="39624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electrical </a:t>
            </a:r>
            <a:r>
              <a:rPr dirty="0" sz="1750" spc="5">
                <a:latin typeface="Microsoft Sans Serif"/>
                <a:cs typeface="Microsoft Sans Serif"/>
              </a:rPr>
              <a:t>behaviour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insulating materials </a:t>
            </a:r>
            <a:r>
              <a:rPr dirty="0" sz="1750" spc="5">
                <a:latin typeface="Microsoft Sans Serif"/>
                <a:cs typeface="Microsoft Sans Serif"/>
              </a:rPr>
              <a:t>under a.c voltages can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represented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circuits, </a:t>
            </a:r>
            <a:r>
              <a:rPr dirty="0" sz="1750">
                <a:latin typeface="Microsoft Sans Serif"/>
                <a:cs typeface="Microsoft Sans Serif"/>
              </a:rPr>
              <a:t>losses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simulated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27" name="object 6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grpSp>
        <p:nvGrpSpPr>
          <p:cNvPr id="121" name="object 7"/>
          <p:cNvGrpSpPr/>
          <p:nvPr/>
        </p:nvGrpSpPr>
        <p:grpSpPr>
          <a:xfrm>
            <a:off x="3542829" y="2540508"/>
            <a:ext cx="6224270" cy="3935095"/>
            <a:chOff x="3542829" y="2540508"/>
            <a:chExt cx="6224270" cy="3935095"/>
          </a:xfrm>
        </p:grpSpPr>
        <p:pic>
          <p:nvPicPr>
            <p:cNvPr id="2097194" name="object 8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606312" y="2540508"/>
              <a:ext cx="2047509" cy="1785887"/>
            </a:xfrm>
            <a:prstGeom prst="rect"/>
          </p:spPr>
        </p:pic>
        <p:pic>
          <p:nvPicPr>
            <p:cNvPr id="2097195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542829" y="4360164"/>
              <a:ext cx="2552203" cy="2115155"/>
            </a:xfrm>
            <a:prstGeom prst="rect"/>
          </p:spPr>
        </p:pic>
        <p:pic>
          <p:nvPicPr>
            <p:cNvPr id="2097196" name="object 1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472145" y="5277303"/>
              <a:ext cx="2393661" cy="697615"/>
            </a:xfrm>
            <a:prstGeom prst="rect"/>
          </p:spPr>
        </p:pic>
        <p:sp>
          <p:nvSpPr>
            <p:cNvPr id="1048928" name="object 11"/>
            <p:cNvSpPr/>
            <p:nvPr/>
          </p:nvSpPr>
          <p:spPr>
            <a:xfrm>
              <a:off x="5944245" y="4804579"/>
              <a:ext cx="3733800" cy="1510030"/>
            </a:xfrm>
            <a:custGeom>
              <a:avLst/>
              <a:ahLst/>
              <a:rect l="l" t="t" r="r" b="b"/>
              <a:pathLst>
                <a:path w="3733800" h="1510029">
                  <a:moveTo>
                    <a:pt x="315064" y="316674"/>
                  </a:moveTo>
                  <a:lnTo>
                    <a:pt x="360212" y="299363"/>
                  </a:lnTo>
                  <a:lnTo>
                    <a:pt x="406600" y="280994"/>
                  </a:lnTo>
                  <a:lnTo>
                    <a:pt x="454037" y="261887"/>
                  </a:lnTo>
                  <a:lnTo>
                    <a:pt x="502335" y="242365"/>
                  </a:lnTo>
                  <a:lnTo>
                    <a:pt x="551305" y="222748"/>
                  </a:lnTo>
                  <a:lnTo>
                    <a:pt x="600758" y="203357"/>
                  </a:lnTo>
                  <a:lnTo>
                    <a:pt x="650505" y="184514"/>
                  </a:lnTo>
                  <a:lnTo>
                    <a:pt x="700356" y="166540"/>
                  </a:lnTo>
                  <a:lnTo>
                    <a:pt x="750123" y="149755"/>
                  </a:lnTo>
                  <a:lnTo>
                    <a:pt x="799616" y="134482"/>
                  </a:lnTo>
                  <a:lnTo>
                    <a:pt x="848646" y="121042"/>
                  </a:lnTo>
                  <a:lnTo>
                    <a:pt x="897024" y="109755"/>
                  </a:lnTo>
                  <a:lnTo>
                    <a:pt x="946662" y="99535"/>
                  </a:lnTo>
                  <a:lnTo>
                    <a:pt x="996485" y="89741"/>
                  </a:lnTo>
                  <a:lnTo>
                    <a:pt x="1046482" y="80386"/>
                  </a:lnTo>
                  <a:lnTo>
                    <a:pt x="1096642" y="71482"/>
                  </a:lnTo>
                  <a:lnTo>
                    <a:pt x="1146952" y="63040"/>
                  </a:lnTo>
                  <a:lnTo>
                    <a:pt x="1197402" y="55072"/>
                  </a:lnTo>
                  <a:lnTo>
                    <a:pt x="1247979" y="47591"/>
                  </a:lnTo>
                  <a:lnTo>
                    <a:pt x="1298672" y="40607"/>
                  </a:lnTo>
                  <a:lnTo>
                    <a:pt x="1349469" y="34134"/>
                  </a:lnTo>
                  <a:lnTo>
                    <a:pt x="1400359" y="28183"/>
                  </a:lnTo>
                  <a:lnTo>
                    <a:pt x="1451331" y="22765"/>
                  </a:lnTo>
                  <a:lnTo>
                    <a:pt x="1502371" y="17894"/>
                  </a:lnTo>
                  <a:lnTo>
                    <a:pt x="1553470" y="13580"/>
                  </a:lnTo>
                  <a:lnTo>
                    <a:pt x="1604615" y="9836"/>
                  </a:lnTo>
                  <a:lnTo>
                    <a:pt x="1655795" y="6673"/>
                  </a:lnTo>
                  <a:lnTo>
                    <a:pt x="1706997" y="4104"/>
                  </a:lnTo>
                  <a:lnTo>
                    <a:pt x="1758211" y="2140"/>
                  </a:lnTo>
                  <a:lnTo>
                    <a:pt x="1809425" y="793"/>
                  </a:lnTo>
                  <a:lnTo>
                    <a:pt x="1860627" y="76"/>
                  </a:lnTo>
                  <a:lnTo>
                    <a:pt x="1911805" y="0"/>
                  </a:lnTo>
                  <a:lnTo>
                    <a:pt x="1962949" y="576"/>
                  </a:lnTo>
                  <a:lnTo>
                    <a:pt x="2014046" y="1818"/>
                  </a:lnTo>
                  <a:lnTo>
                    <a:pt x="2065084" y="3737"/>
                  </a:lnTo>
                  <a:lnTo>
                    <a:pt x="2116053" y="6344"/>
                  </a:lnTo>
                  <a:lnTo>
                    <a:pt x="2166940" y="9652"/>
                  </a:lnTo>
                  <a:lnTo>
                    <a:pt x="2217734" y="13672"/>
                  </a:lnTo>
                  <a:lnTo>
                    <a:pt x="2268423" y="18418"/>
                  </a:lnTo>
                  <a:lnTo>
                    <a:pt x="2318996" y="23899"/>
                  </a:lnTo>
                  <a:lnTo>
                    <a:pt x="2369441" y="30129"/>
                  </a:lnTo>
                  <a:lnTo>
                    <a:pt x="2419746" y="37119"/>
                  </a:lnTo>
                  <a:lnTo>
                    <a:pt x="2469900" y="44881"/>
                  </a:lnTo>
                  <a:lnTo>
                    <a:pt x="2519892" y="53428"/>
                  </a:lnTo>
                  <a:lnTo>
                    <a:pt x="2569708" y="62770"/>
                  </a:lnTo>
                  <a:lnTo>
                    <a:pt x="2619339" y="72920"/>
                  </a:lnTo>
                  <a:lnTo>
                    <a:pt x="2668772" y="83890"/>
                  </a:lnTo>
                  <a:lnTo>
                    <a:pt x="2720235" y="95563"/>
                  </a:lnTo>
                  <a:lnTo>
                    <a:pt x="2771470" y="106862"/>
                  </a:lnTo>
                  <a:lnTo>
                    <a:pt x="2822492" y="117916"/>
                  </a:lnTo>
                  <a:lnTo>
                    <a:pt x="2873317" y="128857"/>
                  </a:lnTo>
                  <a:lnTo>
                    <a:pt x="2923960" y="139815"/>
                  </a:lnTo>
                  <a:lnTo>
                    <a:pt x="2974437" y="150920"/>
                  </a:lnTo>
                  <a:lnTo>
                    <a:pt x="3024763" y="162302"/>
                  </a:lnTo>
                  <a:lnTo>
                    <a:pt x="3074954" y="174092"/>
                  </a:lnTo>
                  <a:lnTo>
                    <a:pt x="3125025" y="186421"/>
                  </a:lnTo>
                  <a:lnTo>
                    <a:pt x="3174990" y="199418"/>
                  </a:lnTo>
                  <a:lnTo>
                    <a:pt x="3224867" y="213215"/>
                  </a:lnTo>
                  <a:lnTo>
                    <a:pt x="3271707" y="225786"/>
                  </a:lnTo>
                  <a:lnTo>
                    <a:pt x="3327306" y="240780"/>
                  </a:lnTo>
                  <a:lnTo>
                    <a:pt x="3383415" y="258157"/>
                  </a:lnTo>
                  <a:lnTo>
                    <a:pt x="3431787" y="277877"/>
                  </a:lnTo>
                  <a:lnTo>
                    <a:pt x="3441637" y="281113"/>
                  </a:lnTo>
                  <a:lnTo>
                    <a:pt x="3504409" y="327638"/>
                  </a:lnTo>
                  <a:lnTo>
                    <a:pt x="3535828" y="367731"/>
                  </a:lnTo>
                  <a:lnTo>
                    <a:pt x="3564894" y="410626"/>
                  </a:lnTo>
                  <a:lnTo>
                    <a:pt x="3591659" y="455864"/>
                  </a:lnTo>
                  <a:lnTo>
                    <a:pt x="3616176" y="502985"/>
                  </a:lnTo>
                  <a:lnTo>
                    <a:pt x="3638497" y="551529"/>
                  </a:lnTo>
                  <a:lnTo>
                    <a:pt x="3658674" y="601036"/>
                  </a:lnTo>
                  <a:lnTo>
                    <a:pt x="3676760" y="651045"/>
                  </a:lnTo>
                  <a:lnTo>
                    <a:pt x="3692806" y="701096"/>
                  </a:lnTo>
                  <a:lnTo>
                    <a:pt x="3706866" y="750730"/>
                  </a:lnTo>
                  <a:lnTo>
                    <a:pt x="3718991" y="799487"/>
                  </a:lnTo>
                  <a:lnTo>
                    <a:pt x="3729234" y="846905"/>
                  </a:lnTo>
                  <a:lnTo>
                    <a:pt x="3733614" y="896480"/>
                  </a:lnTo>
                  <a:lnTo>
                    <a:pt x="3730245" y="950493"/>
                  </a:lnTo>
                  <a:lnTo>
                    <a:pt x="3722098" y="1005584"/>
                  </a:lnTo>
                  <a:lnTo>
                    <a:pt x="3712148" y="1058391"/>
                  </a:lnTo>
                  <a:lnTo>
                    <a:pt x="3703369" y="1105555"/>
                  </a:lnTo>
                  <a:lnTo>
                    <a:pt x="3691286" y="1155259"/>
                  </a:lnTo>
                  <a:lnTo>
                    <a:pt x="3672306" y="1203388"/>
                  </a:lnTo>
                  <a:lnTo>
                    <a:pt x="3647216" y="1249171"/>
                  </a:lnTo>
                  <a:lnTo>
                    <a:pt x="3616803" y="1291838"/>
                  </a:lnTo>
                  <a:lnTo>
                    <a:pt x="3581853" y="1330617"/>
                  </a:lnTo>
                  <a:lnTo>
                    <a:pt x="3543154" y="1364740"/>
                  </a:lnTo>
                  <a:lnTo>
                    <a:pt x="3501491" y="1393436"/>
                  </a:lnTo>
                  <a:lnTo>
                    <a:pt x="3457652" y="1415934"/>
                  </a:lnTo>
                  <a:lnTo>
                    <a:pt x="3412256" y="1431341"/>
                  </a:lnTo>
                  <a:lnTo>
                    <a:pt x="3363782" y="1440981"/>
                  </a:lnTo>
                  <a:lnTo>
                    <a:pt x="3313095" y="1445999"/>
                  </a:lnTo>
                  <a:lnTo>
                    <a:pt x="3261061" y="1447538"/>
                  </a:lnTo>
                  <a:lnTo>
                    <a:pt x="3208544" y="1446744"/>
                  </a:lnTo>
                  <a:lnTo>
                    <a:pt x="3156410" y="1444759"/>
                  </a:lnTo>
                  <a:lnTo>
                    <a:pt x="3105522" y="1442729"/>
                  </a:lnTo>
                  <a:lnTo>
                    <a:pt x="3056746" y="1441799"/>
                  </a:lnTo>
                  <a:lnTo>
                    <a:pt x="3002977" y="1442413"/>
                  </a:lnTo>
                  <a:lnTo>
                    <a:pt x="2949413" y="1444156"/>
                  </a:lnTo>
                  <a:lnTo>
                    <a:pt x="2896039" y="1446877"/>
                  </a:lnTo>
                  <a:lnTo>
                    <a:pt x="2842841" y="1450423"/>
                  </a:lnTo>
                  <a:lnTo>
                    <a:pt x="2789804" y="1454645"/>
                  </a:lnTo>
                  <a:lnTo>
                    <a:pt x="2736912" y="1459392"/>
                  </a:lnTo>
                  <a:lnTo>
                    <a:pt x="2684152" y="1464511"/>
                  </a:lnTo>
                  <a:lnTo>
                    <a:pt x="2631509" y="1469852"/>
                  </a:lnTo>
                  <a:lnTo>
                    <a:pt x="2578968" y="1475264"/>
                  </a:lnTo>
                  <a:lnTo>
                    <a:pt x="2526514" y="1480596"/>
                  </a:lnTo>
                  <a:lnTo>
                    <a:pt x="2477265" y="1485214"/>
                  </a:lnTo>
                  <a:lnTo>
                    <a:pt x="2427970" y="1489250"/>
                  </a:lnTo>
                  <a:lnTo>
                    <a:pt x="2378633" y="1492743"/>
                  </a:lnTo>
                  <a:lnTo>
                    <a:pt x="2329260" y="1495732"/>
                  </a:lnTo>
                  <a:lnTo>
                    <a:pt x="2279853" y="1498256"/>
                  </a:lnTo>
                  <a:lnTo>
                    <a:pt x="2230418" y="1500353"/>
                  </a:lnTo>
                  <a:lnTo>
                    <a:pt x="2180958" y="1502064"/>
                  </a:lnTo>
                  <a:lnTo>
                    <a:pt x="2131478" y="1503426"/>
                  </a:lnTo>
                  <a:lnTo>
                    <a:pt x="2081980" y="1504479"/>
                  </a:lnTo>
                  <a:lnTo>
                    <a:pt x="2032471" y="1505262"/>
                  </a:lnTo>
                  <a:lnTo>
                    <a:pt x="1982953" y="1505814"/>
                  </a:lnTo>
                  <a:lnTo>
                    <a:pt x="1933431" y="1506174"/>
                  </a:lnTo>
                  <a:lnTo>
                    <a:pt x="1883910" y="1506381"/>
                  </a:lnTo>
                  <a:lnTo>
                    <a:pt x="1834392" y="1506475"/>
                  </a:lnTo>
                  <a:lnTo>
                    <a:pt x="1784883" y="1506493"/>
                  </a:lnTo>
                  <a:lnTo>
                    <a:pt x="1735386" y="1506475"/>
                  </a:lnTo>
                  <a:lnTo>
                    <a:pt x="1685905" y="1506461"/>
                  </a:lnTo>
                  <a:lnTo>
                    <a:pt x="1233268" y="1506461"/>
                  </a:lnTo>
                  <a:lnTo>
                    <a:pt x="1195413" y="1507568"/>
                  </a:lnTo>
                  <a:lnTo>
                    <a:pt x="1155392" y="1509414"/>
                  </a:lnTo>
                  <a:lnTo>
                    <a:pt x="1115513" y="1509783"/>
                  </a:lnTo>
                  <a:lnTo>
                    <a:pt x="1078079" y="1506461"/>
                  </a:lnTo>
                  <a:lnTo>
                    <a:pt x="1052538" y="1499509"/>
                  </a:lnTo>
                  <a:lnTo>
                    <a:pt x="1052214" y="1493528"/>
                  </a:lnTo>
                  <a:lnTo>
                    <a:pt x="1051891" y="1487547"/>
                  </a:lnTo>
                  <a:lnTo>
                    <a:pt x="1026350" y="1480596"/>
                  </a:lnTo>
                  <a:lnTo>
                    <a:pt x="976673" y="1471486"/>
                  </a:lnTo>
                  <a:lnTo>
                    <a:pt x="926853" y="1460715"/>
                  </a:lnTo>
                  <a:lnTo>
                    <a:pt x="876996" y="1448337"/>
                  </a:lnTo>
                  <a:lnTo>
                    <a:pt x="827209" y="1434408"/>
                  </a:lnTo>
                  <a:lnTo>
                    <a:pt x="777602" y="1418982"/>
                  </a:lnTo>
                  <a:lnTo>
                    <a:pt x="728280" y="1402113"/>
                  </a:lnTo>
                  <a:lnTo>
                    <a:pt x="679352" y="1383856"/>
                  </a:lnTo>
                  <a:lnTo>
                    <a:pt x="630926" y="1364267"/>
                  </a:lnTo>
                  <a:lnTo>
                    <a:pt x="583109" y="1343400"/>
                  </a:lnTo>
                  <a:lnTo>
                    <a:pt x="536009" y="1321309"/>
                  </a:lnTo>
                  <a:lnTo>
                    <a:pt x="489733" y="1298050"/>
                  </a:lnTo>
                  <a:lnTo>
                    <a:pt x="444389" y="1273676"/>
                  </a:lnTo>
                  <a:lnTo>
                    <a:pt x="404889" y="1249816"/>
                  </a:lnTo>
                  <a:lnTo>
                    <a:pt x="363827" y="1221640"/>
                  </a:lnTo>
                  <a:lnTo>
                    <a:pt x="322586" y="1190490"/>
                  </a:lnTo>
                  <a:lnTo>
                    <a:pt x="282546" y="1157709"/>
                  </a:lnTo>
                  <a:lnTo>
                    <a:pt x="245091" y="1124639"/>
                  </a:lnTo>
                  <a:lnTo>
                    <a:pt x="211604" y="1092622"/>
                  </a:lnTo>
                  <a:lnTo>
                    <a:pt x="192733" y="1077670"/>
                  </a:lnTo>
                  <a:lnTo>
                    <a:pt x="149962" y="1047587"/>
                  </a:lnTo>
                  <a:lnTo>
                    <a:pt x="110913" y="981147"/>
                  </a:lnTo>
                  <a:lnTo>
                    <a:pt x="90965" y="932815"/>
                  </a:lnTo>
                  <a:lnTo>
                    <a:pt x="73140" y="883558"/>
                  </a:lnTo>
                  <a:lnTo>
                    <a:pt x="56415" y="833973"/>
                  </a:lnTo>
                  <a:lnTo>
                    <a:pt x="43295" y="801940"/>
                  </a:lnTo>
                  <a:lnTo>
                    <a:pt x="28020" y="770483"/>
                  </a:lnTo>
                  <a:lnTo>
                    <a:pt x="14010" y="738440"/>
                  </a:lnTo>
                  <a:lnTo>
                    <a:pt x="4685" y="704649"/>
                  </a:lnTo>
                  <a:lnTo>
                    <a:pt x="0" y="647819"/>
                  </a:lnTo>
                  <a:lnTo>
                    <a:pt x="4357" y="595924"/>
                  </a:lnTo>
                  <a:lnTo>
                    <a:pt x="15344" y="546661"/>
                  </a:lnTo>
                  <a:lnTo>
                    <a:pt x="30550" y="497729"/>
                  </a:lnTo>
                  <a:lnTo>
                    <a:pt x="43618" y="456719"/>
                  </a:lnTo>
                  <a:lnTo>
                    <a:pt x="56844" y="414920"/>
                  </a:lnTo>
                  <a:lnTo>
                    <a:pt x="71377" y="373831"/>
                  </a:lnTo>
                  <a:lnTo>
                    <a:pt x="88367" y="334951"/>
                  </a:lnTo>
                  <a:lnTo>
                    <a:pt x="108964" y="299779"/>
                  </a:lnTo>
                  <a:lnTo>
                    <a:pt x="134316" y="269813"/>
                  </a:lnTo>
                  <a:lnTo>
                    <a:pt x="165574" y="246554"/>
                  </a:lnTo>
                  <a:lnTo>
                    <a:pt x="203885" y="231498"/>
                  </a:lnTo>
                  <a:lnTo>
                    <a:pt x="250401" y="226147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197" name="object 12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200246" y="4490146"/>
            <a:ext cx="1502108" cy="1953079"/>
          </a:xfrm>
          <a:prstGeom prst="rect"/>
        </p:spPr>
      </p:pic>
      <p:pic>
        <p:nvPicPr>
          <p:cNvPr id="2097198" name="object 13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591693" y="2996983"/>
            <a:ext cx="581211" cy="1052827"/>
          </a:xfrm>
          <a:prstGeom prst="rect"/>
        </p:spPr>
      </p:pic>
      <p:sp>
        <p:nvSpPr>
          <p:cNvPr id="1048929" name="object 14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19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55018" y="2179320"/>
            <a:ext cx="1041664" cy="3270503"/>
          </a:xfrm>
          <a:prstGeom prst="rect"/>
        </p:spPr>
      </p:pic>
      <p:pic>
        <p:nvPicPr>
          <p:cNvPr id="2097200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608367" y="2682240"/>
            <a:ext cx="2505408" cy="1924801"/>
          </a:xfrm>
          <a:prstGeom prst="rect"/>
        </p:spPr>
      </p:pic>
      <p:pic>
        <p:nvPicPr>
          <p:cNvPr id="2097201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882355" y="5298367"/>
            <a:ext cx="1728653" cy="282520"/>
          </a:xfrm>
          <a:prstGeom prst="rect"/>
        </p:spPr>
      </p:pic>
      <p:sp>
        <p:nvSpPr>
          <p:cNvPr id="1048931" name="object 6"/>
          <p:cNvSpPr txBox="1"/>
          <p:nvPr/>
        </p:nvSpPr>
        <p:spPr>
          <a:xfrm>
            <a:off x="8884422" y="6939382"/>
            <a:ext cx="57912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object 2"/>
          <p:cNvSpPr/>
          <p:nvPr/>
        </p:nvSpPr>
        <p:spPr>
          <a:xfrm>
            <a:off x="970816" y="4274730"/>
            <a:ext cx="2301240" cy="250190"/>
          </a:xfrm>
          <a:custGeom>
            <a:avLst/>
            <a:ahLst/>
            <a:rect l="l" t="t" r="r" b="b"/>
            <a:pathLst>
              <a:path w="2301240" h="250189">
                <a:moveTo>
                  <a:pt x="2256900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4"/>
                </a:lnTo>
                <a:lnTo>
                  <a:pt x="2256900" y="250014"/>
                </a:lnTo>
                <a:lnTo>
                  <a:pt x="2281453" y="215126"/>
                </a:lnTo>
                <a:lnTo>
                  <a:pt x="2296186" y="172102"/>
                </a:lnTo>
                <a:lnTo>
                  <a:pt x="2301097" y="125010"/>
                </a:lnTo>
                <a:lnTo>
                  <a:pt x="2296186" y="77918"/>
                </a:lnTo>
                <a:lnTo>
                  <a:pt x="2281453" y="34894"/>
                </a:lnTo>
                <a:lnTo>
                  <a:pt x="2256900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33" name="object 3"/>
          <p:cNvSpPr/>
          <p:nvPr/>
        </p:nvSpPr>
        <p:spPr>
          <a:xfrm>
            <a:off x="970816" y="5079390"/>
            <a:ext cx="2303145" cy="250190"/>
          </a:xfrm>
          <a:custGeom>
            <a:avLst/>
            <a:ahLst/>
            <a:rect l="l" t="t" r="r" b="b"/>
            <a:pathLst>
              <a:path w="2303145" h="250189">
                <a:moveTo>
                  <a:pt x="2258918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3"/>
                </a:lnTo>
                <a:lnTo>
                  <a:pt x="2258918" y="250013"/>
                </a:lnTo>
                <a:lnTo>
                  <a:pt x="2283471" y="215125"/>
                </a:lnTo>
                <a:lnTo>
                  <a:pt x="2298203" y="172100"/>
                </a:lnTo>
                <a:lnTo>
                  <a:pt x="2303114" y="125007"/>
                </a:lnTo>
                <a:lnTo>
                  <a:pt x="2298203" y="77914"/>
                </a:lnTo>
                <a:lnTo>
                  <a:pt x="2283471" y="34888"/>
                </a:lnTo>
                <a:lnTo>
                  <a:pt x="225891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34" name="object 4"/>
          <p:cNvSpPr/>
          <p:nvPr/>
        </p:nvSpPr>
        <p:spPr>
          <a:xfrm>
            <a:off x="970816" y="4677060"/>
            <a:ext cx="7981315" cy="250190"/>
          </a:xfrm>
          <a:custGeom>
            <a:avLst/>
            <a:ahLst/>
            <a:rect l="l" t="t" r="r" b="b"/>
            <a:pathLst>
              <a:path w="7981315" h="250189">
                <a:moveTo>
                  <a:pt x="7936623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3"/>
                </a:lnTo>
                <a:lnTo>
                  <a:pt x="7936623" y="250013"/>
                </a:lnTo>
                <a:lnTo>
                  <a:pt x="7961177" y="215125"/>
                </a:lnTo>
                <a:lnTo>
                  <a:pt x="7975909" y="172100"/>
                </a:lnTo>
                <a:lnTo>
                  <a:pt x="7980820" y="125007"/>
                </a:lnTo>
                <a:lnTo>
                  <a:pt x="7975909" y="77913"/>
                </a:lnTo>
                <a:lnTo>
                  <a:pt x="7961177" y="34888"/>
                </a:lnTo>
                <a:lnTo>
                  <a:pt x="793662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35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36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37" name="object 7"/>
          <p:cNvSpPr txBox="1"/>
          <p:nvPr/>
        </p:nvSpPr>
        <p:spPr>
          <a:xfrm>
            <a:off x="568982" y="1693273"/>
            <a:ext cx="8802370" cy="36061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5770" marR="177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As </a:t>
            </a:r>
            <a:r>
              <a:rPr dirty="0" sz="1750" spc="5">
                <a:latin typeface="Microsoft Sans Serif"/>
                <a:cs typeface="Microsoft Sans Serif"/>
              </a:rPr>
              <a:t>mentioned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earlier,</a:t>
            </a:r>
            <a:r>
              <a:rPr dirty="0" sz="1750">
                <a:latin typeface="Microsoft Sans Serif"/>
                <a:cs typeface="Microsoft Sans Serif"/>
              </a:rPr>
              <a:t> 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consists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three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components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corresponding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three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mechanism: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indent="-382905" marL="445770">
              <a:lnSpc>
                <a:spcPct val="1000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individual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loss </a:t>
            </a:r>
            <a:r>
              <a:rPr dirty="0" sz="1750" spc="5">
                <a:latin typeface="Microsoft Sans Serif"/>
                <a:cs typeface="Microsoft Sans Serif"/>
              </a:rPr>
              <a:t>tangent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indent="-382905" marL="445770" marR="3911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only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occur,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loss 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terms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specific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45593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power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unit volume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defined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specific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denoted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W</a:t>
            </a:r>
            <a:r>
              <a:rPr baseline="-21739" b="1" dirty="0" sz="1725" i="1" spc="7">
                <a:solidFill>
                  <a:srgbClr val="0070BF"/>
                </a:solidFill>
                <a:latin typeface="Arial"/>
                <a:cs typeface="Arial"/>
              </a:rPr>
              <a:t>vol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938" name="object 8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20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267455" y="3493928"/>
            <a:ext cx="3690850" cy="311498"/>
          </a:xfrm>
          <a:prstGeom prst="rect"/>
        </p:spPr>
      </p:pic>
      <p:grpSp>
        <p:nvGrpSpPr>
          <p:cNvPr id="124" name="object 10"/>
          <p:cNvGrpSpPr/>
          <p:nvPr/>
        </p:nvGrpSpPr>
        <p:grpSpPr>
          <a:xfrm>
            <a:off x="3728951" y="2675466"/>
            <a:ext cx="2327910" cy="307340"/>
            <a:chOff x="3728951" y="2675466"/>
            <a:chExt cx="2327910" cy="307340"/>
          </a:xfrm>
        </p:grpSpPr>
        <p:pic>
          <p:nvPicPr>
            <p:cNvPr id="2097203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728951" y="2675466"/>
              <a:ext cx="2327563" cy="307001"/>
            </a:xfrm>
            <a:prstGeom prst="rect"/>
          </p:spPr>
        </p:pic>
        <p:sp>
          <p:nvSpPr>
            <p:cNvPr id="1048939" name="object 12"/>
            <p:cNvSpPr/>
            <p:nvPr/>
          </p:nvSpPr>
          <p:spPr>
            <a:xfrm>
              <a:off x="3828007" y="2806343"/>
              <a:ext cx="375285" cy="0"/>
            </a:xfrm>
            <a:custGeom>
              <a:avLst/>
              <a:ahLst/>
              <a:rect l="l" t="t" r="r" b="b"/>
              <a:pathLst>
                <a:path w="375285" h="0">
                  <a:moveTo>
                    <a:pt x="0" y="0"/>
                  </a:moveTo>
                  <a:lnTo>
                    <a:pt x="0" y="0"/>
                  </a:lnTo>
                  <a:lnTo>
                    <a:pt x="321466" y="0"/>
                  </a:lnTo>
                  <a:lnTo>
                    <a:pt x="375044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/>
          <p:nvPr/>
        </p:nvSpPr>
        <p:spPr>
          <a:xfrm>
            <a:off x="1342626" y="2665413"/>
            <a:ext cx="2661920" cy="250190"/>
          </a:xfrm>
          <a:custGeom>
            <a:avLst/>
            <a:ahLst/>
            <a:rect l="l" t="t" r="r" b="b"/>
            <a:pathLst>
              <a:path w="2661920" h="250189">
                <a:moveTo>
                  <a:pt x="2617360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2617360" y="250013"/>
                </a:lnTo>
                <a:lnTo>
                  <a:pt x="2641913" y="215125"/>
                </a:lnTo>
                <a:lnTo>
                  <a:pt x="2656645" y="172101"/>
                </a:lnTo>
                <a:lnTo>
                  <a:pt x="2661556" y="125009"/>
                </a:lnTo>
                <a:lnTo>
                  <a:pt x="2656645" y="77917"/>
                </a:lnTo>
                <a:lnTo>
                  <a:pt x="2641913" y="34893"/>
                </a:lnTo>
                <a:lnTo>
                  <a:pt x="2617360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5" name="object 3"/>
          <p:cNvSpPr/>
          <p:nvPr/>
        </p:nvSpPr>
        <p:spPr>
          <a:xfrm>
            <a:off x="1342626" y="2263077"/>
            <a:ext cx="2934970" cy="250190"/>
          </a:xfrm>
          <a:custGeom>
            <a:avLst/>
            <a:ahLst/>
            <a:rect l="l" t="t" r="r" b="b"/>
            <a:pathLst>
              <a:path w="2934970" h="250189">
                <a:moveTo>
                  <a:pt x="2890681" y="0"/>
                </a:moveTo>
                <a:lnTo>
                  <a:pt x="44197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7" y="250019"/>
                </a:lnTo>
                <a:lnTo>
                  <a:pt x="2890681" y="250019"/>
                </a:lnTo>
                <a:lnTo>
                  <a:pt x="2915235" y="215130"/>
                </a:lnTo>
                <a:lnTo>
                  <a:pt x="2929968" y="172103"/>
                </a:lnTo>
                <a:lnTo>
                  <a:pt x="2934879" y="125009"/>
                </a:lnTo>
                <a:lnTo>
                  <a:pt x="2929968" y="77915"/>
                </a:lnTo>
                <a:lnTo>
                  <a:pt x="2915235" y="34889"/>
                </a:lnTo>
                <a:lnTo>
                  <a:pt x="289068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4"/>
          <p:cNvSpPr/>
          <p:nvPr/>
        </p:nvSpPr>
        <p:spPr>
          <a:xfrm>
            <a:off x="2583058" y="5079390"/>
            <a:ext cx="1894205" cy="250190"/>
          </a:xfrm>
          <a:custGeom>
            <a:avLst/>
            <a:ahLst/>
            <a:rect l="l" t="t" r="r" b="b"/>
            <a:pathLst>
              <a:path w="1894204" h="250189">
                <a:moveTo>
                  <a:pt x="1849618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1849618" y="250013"/>
                </a:lnTo>
                <a:lnTo>
                  <a:pt x="1874172" y="215126"/>
                </a:lnTo>
                <a:lnTo>
                  <a:pt x="1888904" y="172102"/>
                </a:lnTo>
                <a:lnTo>
                  <a:pt x="1893815" y="125010"/>
                </a:lnTo>
                <a:lnTo>
                  <a:pt x="1888904" y="77918"/>
                </a:lnTo>
                <a:lnTo>
                  <a:pt x="1874172" y="34894"/>
                </a:lnTo>
                <a:lnTo>
                  <a:pt x="184961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7" name="object 5"/>
          <p:cNvSpPr/>
          <p:nvPr/>
        </p:nvSpPr>
        <p:spPr>
          <a:xfrm>
            <a:off x="5890350" y="4677060"/>
            <a:ext cx="1571625" cy="250190"/>
          </a:xfrm>
          <a:custGeom>
            <a:avLst/>
            <a:ahLst/>
            <a:rect l="l" t="t" r="r" b="b"/>
            <a:pathLst>
              <a:path w="1571625" h="250189">
                <a:moveTo>
                  <a:pt x="1527250" y="-6"/>
                </a:moveTo>
                <a:lnTo>
                  <a:pt x="44196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1527250" y="250013"/>
                </a:lnTo>
                <a:lnTo>
                  <a:pt x="1551804" y="215124"/>
                </a:lnTo>
                <a:lnTo>
                  <a:pt x="1566536" y="172098"/>
                </a:lnTo>
                <a:lnTo>
                  <a:pt x="1571447" y="125004"/>
                </a:lnTo>
                <a:lnTo>
                  <a:pt x="1566536" y="77909"/>
                </a:lnTo>
                <a:lnTo>
                  <a:pt x="1551804" y="34883"/>
                </a:lnTo>
                <a:lnTo>
                  <a:pt x="1527250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8" name="object 6"/>
          <p:cNvSpPr/>
          <p:nvPr/>
        </p:nvSpPr>
        <p:spPr>
          <a:xfrm>
            <a:off x="5701279" y="3872401"/>
            <a:ext cx="2153920" cy="250190"/>
          </a:xfrm>
          <a:custGeom>
            <a:avLst/>
            <a:ahLst/>
            <a:rect l="l" t="t" r="r" b="b"/>
            <a:pathLst>
              <a:path w="2153920" h="250189">
                <a:moveTo>
                  <a:pt x="2109717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6" y="250014"/>
                </a:lnTo>
                <a:lnTo>
                  <a:pt x="2109717" y="250014"/>
                </a:lnTo>
                <a:lnTo>
                  <a:pt x="2134270" y="215125"/>
                </a:lnTo>
                <a:lnTo>
                  <a:pt x="2149002" y="172098"/>
                </a:lnTo>
                <a:lnTo>
                  <a:pt x="2153913" y="125004"/>
                </a:lnTo>
                <a:lnTo>
                  <a:pt x="2149002" y="77909"/>
                </a:lnTo>
                <a:lnTo>
                  <a:pt x="2134270" y="34883"/>
                </a:lnTo>
                <a:lnTo>
                  <a:pt x="2109717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7"/>
          <p:cNvSpPr/>
          <p:nvPr/>
        </p:nvSpPr>
        <p:spPr>
          <a:xfrm>
            <a:off x="5267446" y="1860760"/>
            <a:ext cx="1592580" cy="250190"/>
          </a:xfrm>
          <a:custGeom>
            <a:avLst/>
            <a:ahLst/>
            <a:rect l="l" t="t" r="r" b="b"/>
            <a:pathLst>
              <a:path w="1592579" h="250189">
                <a:moveTo>
                  <a:pt x="1548318" y="0"/>
                </a:moveTo>
                <a:lnTo>
                  <a:pt x="44197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7" y="250006"/>
                </a:lnTo>
                <a:lnTo>
                  <a:pt x="1548318" y="250006"/>
                </a:lnTo>
                <a:lnTo>
                  <a:pt x="1572872" y="215118"/>
                </a:lnTo>
                <a:lnTo>
                  <a:pt x="1587604" y="172094"/>
                </a:lnTo>
                <a:lnTo>
                  <a:pt x="1592515" y="125003"/>
                </a:lnTo>
                <a:lnTo>
                  <a:pt x="1587604" y="77911"/>
                </a:lnTo>
                <a:lnTo>
                  <a:pt x="1572872" y="34887"/>
                </a:lnTo>
                <a:lnTo>
                  <a:pt x="154831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0" name="object 8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1" name="object 9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2" name="object 10"/>
          <p:cNvSpPr txBox="1"/>
          <p:nvPr/>
        </p:nvSpPr>
        <p:spPr>
          <a:xfrm>
            <a:off x="618250" y="1693273"/>
            <a:ext cx="8318500" cy="348424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5">
                <a:latin typeface="Microsoft Sans Serif"/>
                <a:cs typeface="Microsoft Sans Serif"/>
              </a:rPr>
              <a:t> voltage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mainly classified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into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categories: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Destructive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Non-destructive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</a:t>
            </a:r>
            <a:endParaRPr sz="1750">
              <a:latin typeface="Microsoft Sans Serif"/>
              <a:cs typeface="Microsoft Sans Serif"/>
            </a:endParaRPr>
          </a:p>
          <a:p>
            <a:pPr indent="-382905" marL="396240" marR="5080">
              <a:lnSpc>
                <a:spcPct val="150900"/>
              </a:lnSpc>
              <a:buFont typeface="Microsoft Sans Serif"/>
              <a:buChar char="•"/>
              <a:tabLst>
                <a:tab algn="l" pos="396240"/>
                <a:tab algn="l" pos="396875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destructive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testing</a:t>
            </a:r>
            <a:r>
              <a:rPr dirty="0" sz="1750" i="1">
                <a:latin typeface="Arial"/>
                <a:cs typeface="Arial"/>
              </a:rPr>
              <a:t>,</a:t>
            </a:r>
            <a:r>
              <a:rPr dirty="0" sz="1750" i="1" spc="-2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objective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investigate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under</a:t>
            </a:r>
            <a:r>
              <a:rPr dirty="0" sz="1750" spc="-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DC,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23749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No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conclusion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could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drawn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regarding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cause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knowledge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voltage.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No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information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obtained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regarding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life </a:t>
            </a:r>
            <a:r>
              <a:rPr dirty="0" sz="1750" spc="-10">
                <a:latin typeface="Microsoft Sans Serif"/>
                <a:cs typeface="Microsoft Sans Serif"/>
              </a:rPr>
              <a:t>expectancy.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5">
                <a:latin typeface="Microsoft Sans Serif"/>
                <a:cs typeface="Microsoft Sans Serif"/>
              </a:rPr>
              <a:t>Possibility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permanent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failure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 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13" name="object 12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14" name="object 11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0517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 Testing</a:t>
            </a:r>
            <a:endParaRPr sz="265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41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42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0055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40055"/>
                <a:tab algn="l" pos="440690"/>
              </a:tabLst>
            </a:pPr>
            <a:r>
              <a:rPr dirty="0"/>
              <a:t>When</a:t>
            </a:r>
            <a:r>
              <a:rPr dirty="0" spc="315"/>
              <a:t> </a:t>
            </a:r>
            <a:r>
              <a:rPr dirty="0" spc="5"/>
              <a:t>a</a:t>
            </a:r>
            <a:r>
              <a:rPr dirty="0" spc="320"/>
              <a:t> </a:t>
            </a:r>
            <a:r>
              <a:rPr dirty="0" spc="-5"/>
              <a:t>dielectric</a:t>
            </a:r>
            <a:r>
              <a:rPr dirty="0" spc="310"/>
              <a:t> </a:t>
            </a:r>
            <a:r>
              <a:rPr dirty="0" spc="-15"/>
              <a:t>is</a:t>
            </a:r>
            <a:r>
              <a:rPr dirty="0" spc="330"/>
              <a:t> </a:t>
            </a:r>
            <a:r>
              <a:rPr dirty="0"/>
              <a:t>subjected</a:t>
            </a:r>
            <a:r>
              <a:rPr dirty="0" spc="305"/>
              <a:t> </a:t>
            </a:r>
            <a:r>
              <a:rPr dirty="0" spc="5"/>
              <a:t>to</a:t>
            </a:r>
            <a:r>
              <a:rPr dirty="0" spc="315"/>
              <a:t> </a:t>
            </a:r>
            <a:r>
              <a:rPr dirty="0" spc="5"/>
              <a:t>a</a:t>
            </a:r>
            <a:r>
              <a:rPr dirty="0" spc="320"/>
              <a:t> </a:t>
            </a:r>
            <a:r>
              <a:rPr dirty="0"/>
              <a:t>steady</a:t>
            </a:r>
            <a:r>
              <a:rPr dirty="0" spc="280"/>
              <a:t> </a:t>
            </a:r>
            <a:r>
              <a:rPr dirty="0" spc="10"/>
              <a:t>state</a:t>
            </a:r>
            <a:r>
              <a:rPr dirty="0" spc="300"/>
              <a:t> </a:t>
            </a:r>
            <a:r>
              <a:rPr dirty="0"/>
              <a:t>static</a:t>
            </a:r>
            <a:r>
              <a:rPr dirty="0" spc="315"/>
              <a:t> </a:t>
            </a:r>
            <a:r>
              <a:rPr dirty="0" spc="-5"/>
              <a:t>electric</a:t>
            </a:r>
            <a:r>
              <a:rPr dirty="0" spc="310"/>
              <a:t> </a:t>
            </a:r>
            <a:r>
              <a:rPr dirty="0" spc="-5"/>
              <a:t>field</a:t>
            </a:r>
            <a:r>
              <a:rPr dirty="0" spc="310"/>
              <a:t> </a:t>
            </a:r>
            <a:r>
              <a:rPr dirty="0" i="1">
                <a:latin typeface="Arial"/>
                <a:cs typeface="Arial"/>
              </a:rPr>
              <a:t>E</a:t>
            </a:r>
            <a:r>
              <a:rPr dirty="0"/>
              <a:t>,</a:t>
            </a:r>
            <a:r>
              <a:rPr dirty="0" spc="320"/>
              <a:t> </a:t>
            </a:r>
            <a:r>
              <a:rPr dirty="0" spc="5"/>
              <a:t>the</a:t>
            </a:r>
            <a:r>
              <a:rPr dirty="0" spc="300"/>
              <a:t> </a:t>
            </a:r>
            <a:r>
              <a:rPr dirty="0" spc="5"/>
              <a:t>current </a:t>
            </a:r>
            <a:r>
              <a:rPr dirty="0" spc="-450"/>
              <a:t> </a:t>
            </a:r>
            <a:r>
              <a:rPr dirty="0"/>
              <a:t>density</a:t>
            </a:r>
            <a:r>
              <a:rPr dirty="0" spc="-5"/>
              <a:t> </a:t>
            </a:r>
            <a:r>
              <a:rPr dirty="0" i="1" spc="10">
                <a:latin typeface="Arial"/>
                <a:cs typeface="Arial"/>
              </a:rPr>
              <a:t>J</a:t>
            </a:r>
            <a:r>
              <a:rPr baseline="-21739" dirty="0" sz="1725" i="1" spc="15">
                <a:latin typeface="Arial"/>
                <a:cs typeface="Arial"/>
              </a:rPr>
              <a:t>c</a:t>
            </a:r>
            <a:r>
              <a:rPr baseline="-21739" dirty="0" sz="1725" i="1" spc="254">
                <a:latin typeface="Arial"/>
                <a:cs typeface="Arial"/>
              </a:rPr>
              <a:t> </a:t>
            </a:r>
            <a:r>
              <a:rPr dirty="0" sz="1750" spc="-5"/>
              <a:t>is</a:t>
            </a:r>
            <a:r>
              <a:rPr dirty="0" sz="1750" spc="25"/>
              <a:t> </a:t>
            </a:r>
            <a:r>
              <a:rPr dirty="0" sz="1750"/>
              <a:t>given</a:t>
            </a:r>
            <a:r>
              <a:rPr dirty="0" sz="1750" spc="15"/>
              <a:t> </a:t>
            </a:r>
            <a:r>
              <a:rPr dirty="0" sz="1750" spc="-10"/>
              <a:t>by:</a:t>
            </a:r>
            <a:endParaRPr sz="1750">
              <a:latin typeface="Arial"/>
              <a:cs typeface="Arial"/>
            </a:endParaRPr>
          </a:p>
          <a:p>
            <a:pPr marL="698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2300"/>
          </a:p>
          <a:p>
            <a:pPr indent="-382905" marL="440055">
              <a:lnSpc>
                <a:spcPct val="100000"/>
              </a:lnSpc>
              <a:spcBef>
                <a:spcPts val="1630"/>
              </a:spcBef>
              <a:buClr>
                <a:srgbClr val="0070BF"/>
              </a:buClr>
              <a:buChar char="•"/>
              <a:tabLst>
                <a:tab algn="l" pos="440055"/>
                <a:tab algn="l" pos="440690"/>
              </a:tabLst>
            </a:pPr>
            <a:r>
              <a:rPr dirty="0" spc="5"/>
              <a:t>Assuming</a:t>
            </a:r>
            <a:r>
              <a:rPr dirty="0" spc="-20"/>
              <a:t> </a:t>
            </a:r>
            <a:r>
              <a:rPr dirty="0" spc="5"/>
              <a:t>a</a:t>
            </a:r>
            <a:r>
              <a:rPr dirty="0" spc="40"/>
              <a:t> </a:t>
            </a:r>
            <a:r>
              <a:rPr dirty="0"/>
              <a:t>cuboid</a:t>
            </a:r>
            <a:r>
              <a:rPr dirty="0" spc="5"/>
              <a:t> of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insulating</a:t>
            </a:r>
            <a:r>
              <a:rPr dirty="0" spc="20"/>
              <a:t> </a:t>
            </a:r>
            <a:r>
              <a:rPr dirty="0" spc="-5"/>
              <a:t>material</a:t>
            </a:r>
            <a:r>
              <a:rPr dirty="0" spc="-10"/>
              <a:t> </a:t>
            </a:r>
            <a:r>
              <a:rPr dirty="0" spc="-5"/>
              <a:t>with</a:t>
            </a:r>
            <a:r>
              <a:rPr dirty="0" spc="20"/>
              <a:t> </a:t>
            </a:r>
            <a:r>
              <a:rPr dirty="0" spc="10"/>
              <a:t>an</a:t>
            </a:r>
            <a:r>
              <a:rPr dirty="0" spc="20"/>
              <a:t> </a:t>
            </a:r>
            <a:r>
              <a:rPr dirty="0" spc="5"/>
              <a:t>area </a:t>
            </a:r>
            <a:r>
              <a:rPr dirty="0" i="1" spc="5">
                <a:latin typeface="Arial"/>
                <a:cs typeface="Arial"/>
              </a:rPr>
              <a:t>A</a:t>
            </a:r>
            <a:r>
              <a:rPr dirty="0" i="1" spc="10">
                <a:latin typeface="Arial"/>
                <a:cs typeface="Arial"/>
              </a:rPr>
              <a:t> </a:t>
            </a:r>
            <a:r>
              <a:rPr dirty="0" spc="10"/>
              <a:t>and</a:t>
            </a:r>
            <a:r>
              <a:rPr dirty="0" spc="5"/>
              <a:t> thickness</a:t>
            </a:r>
            <a:r>
              <a:rPr dirty="0" spc="-20"/>
              <a:t> </a:t>
            </a:r>
            <a:r>
              <a:rPr dirty="0" i="1" spc="5">
                <a:latin typeface="Arial"/>
                <a:cs typeface="Arial"/>
              </a:rPr>
              <a:t>d</a:t>
            </a:r>
            <a:r>
              <a:rPr dirty="0" spc="5"/>
              <a:t>,</a:t>
            </a:r>
            <a:r>
              <a:rPr dirty="0" spc="35"/>
              <a:t> </a:t>
            </a:r>
            <a:r>
              <a:rPr dirty="0"/>
              <a:t>then</a:t>
            </a:r>
          </a:p>
        </p:txBody>
      </p:sp>
      <p:sp>
        <p:nvSpPr>
          <p:cNvPr id="1048943" name="object 5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20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95344" y="2617651"/>
            <a:ext cx="1096476" cy="282520"/>
          </a:xfrm>
          <a:prstGeom prst="rect"/>
        </p:spPr>
      </p:pic>
      <p:pic>
        <p:nvPicPr>
          <p:cNvPr id="209720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90058" y="3577771"/>
            <a:ext cx="2028697" cy="282520"/>
          </a:xfrm>
          <a:prstGeom prst="rect"/>
        </p:spPr>
      </p:pic>
      <p:pic>
        <p:nvPicPr>
          <p:cNvPr id="2097206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61087" y="3909060"/>
            <a:ext cx="6483656" cy="765459"/>
          </a:xfrm>
          <a:prstGeom prst="rect"/>
        </p:spPr>
      </p:pic>
      <p:pic>
        <p:nvPicPr>
          <p:cNvPr id="2097207" name="object 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105362" y="4807929"/>
            <a:ext cx="4056878" cy="619035"/>
          </a:xfrm>
          <a:prstGeom prst="rect"/>
        </p:spPr>
      </p:pic>
      <p:grpSp>
        <p:nvGrpSpPr>
          <p:cNvPr id="126" name="object 10"/>
          <p:cNvGrpSpPr/>
          <p:nvPr/>
        </p:nvGrpSpPr>
        <p:grpSpPr>
          <a:xfrm>
            <a:off x="990044" y="5650757"/>
            <a:ext cx="5320030" cy="400050"/>
            <a:chOff x="990044" y="5650757"/>
            <a:chExt cx="5320030" cy="400050"/>
          </a:xfrm>
        </p:grpSpPr>
        <p:pic>
          <p:nvPicPr>
            <p:cNvPr id="2097208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990044" y="5650757"/>
              <a:ext cx="5320010" cy="399522"/>
            </a:xfrm>
            <a:prstGeom prst="rect"/>
          </p:spPr>
        </p:pic>
        <p:sp>
          <p:nvSpPr>
            <p:cNvPr id="1048944" name="object 12"/>
            <p:cNvSpPr/>
            <p:nvPr/>
          </p:nvSpPr>
          <p:spPr>
            <a:xfrm>
              <a:off x="5767876" y="5974796"/>
              <a:ext cx="0" cy="39370"/>
            </a:xfrm>
            <a:custGeom>
              <a:avLst/>
              <a:ahLst/>
              <a:rect l="l" t="t" r="r" b="b"/>
              <a:pathLst>
                <a:path w="0" h="39370">
                  <a:moveTo>
                    <a:pt x="0" y="38796"/>
                  </a:moveTo>
                  <a:lnTo>
                    <a:pt x="0" y="29097"/>
                  </a:lnTo>
                  <a:lnTo>
                    <a:pt x="0" y="19398"/>
                  </a:lnTo>
                  <a:lnTo>
                    <a:pt x="0" y="9698"/>
                  </a:lnTo>
                  <a:lnTo>
                    <a:pt x="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object 2"/>
          <p:cNvSpPr/>
          <p:nvPr/>
        </p:nvSpPr>
        <p:spPr>
          <a:xfrm>
            <a:off x="970816" y="1860760"/>
            <a:ext cx="1461135" cy="250190"/>
          </a:xfrm>
          <a:custGeom>
            <a:avLst/>
            <a:ahLst/>
            <a:rect l="l" t="t" r="r" b="b"/>
            <a:pathLst>
              <a:path w="1461135" h="250189">
                <a:moveTo>
                  <a:pt x="1416805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1416805" y="250006"/>
                </a:lnTo>
                <a:lnTo>
                  <a:pt x="1441359" y="215118"/>
                </a:lnTo>
                <a:lnTo>
                  <a:pt x="1456091" y="172094"/>
                </a:lnTo>
                <a:lnTo>
                  <a:pt x="1461002" y="125003"/>
                </a:lnTo>
                <a:lnTo>
                  <a:pt x="1456091" y="77911"/>
                </a:lnTo>
                <a:lnTo>
                  <a:pt x="1441359" y="34887"/>
                </a:lnTo>
                <a:lnTo>
                  <a:pt x="14168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46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47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48" name="object 5"/>
          <p:cNvSpPr txBox="1"/>
          <p:nvPr/>
        </p:nvSpPr>
        <p:spPr>
          <a:xfrm>
            <a:off x="619782" y="1693273"/>
            <a:ext cx="8811260" cy="7740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Suppose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alternating</a:t>
            </a:r>
            <a:r>
              <a:rPr dirty="0" sz="1750">
                <a:latin typeface="Microsoft Sans Serif"/>
                <a:cs typeface="Microsoft Sans Serif"/>
              </a:rPr>
              <a:t> 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>
                <a:latin typeface="Microsoft Sans Serif"/>
                <a:cs typeface="Microsoft Sans Serif"/>
              </a:rPr>
              <a:t> across</a:t>
            </a:r>
            <a:r>
              <a:rPr dirty="0" sz="1750" spc="5">
                <a:latin typeface="Microsoft Sans Serif"/>
                <a:cs typeface="Microsoft Sans Serif"/>
              </a:rPr>
              <a:t> a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homogeneous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A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thickness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d</a:t>
            </a:r>
            <a:r>
              <a:rPr dirty="0" sz="1750" i="1" spc="15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dielectric.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49" name="object 6"/>
          <p:cNvSpPr txBox="1"/>
          <p:nvPr/>
        </p:nvSpPr>
        <p:spPr>
          <a:xfrm>
            <a:off x="619782" y="3436089"/>
            <a:ext cx="3942715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Impedance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55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50" name="object 7"/>
          <p:cNvSpPr txBox="1"/>
          <p:nvPr/>
        </p:nvSpPr>
        <p:spPr>
          <a:xfrm>
            <a:off x="619782" y="4643078"/>
            <a:ext cx="4926330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admittance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given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51" name="object 8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20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891272" y="2701747"/>
            <a:ext cx="3648618" cy="1836724"/>
          </a:xfrm>
          <a:prstGeom prst="rect"/>
        </p:spPr>
      </p:pic>
      <p:pic>
        <p:nvPicPr>
          <p:cNvPr id="2097210" name="object 1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611560" y="2675809"/>
            <a:ext cx="1229896" cy="609934"/>
          </a:xfrm>
          <a:prstGeom prst="rect"/>
        </p:spPr>
      </p:pic>
      <p:pic>
        <p:nvPicPr>
          <p:cNvPr id="2097211" name="object 11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411909" y="3843225"/>
            <a:ext cx="2426267" cy="676958"/>
          </a:xfrm>
          <a:prstGeom prst="rect"/>
        </p:spPr>
      </p:pic>
      <p:pic>
        <p:nvPicPr>
          <p:cNvPr id="2097212" name="object 12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045888" y="5298635"/>
            <a:ext cx="2094549" cy="614484"/>
          </a:xfrm>
          <a:prstGeom prst="rect"/>
        </p:spPr>
      </p:pic>
      <p:pic>
        <p:nvPicPr>
          <p:cNvPr id="2097213" name="object 13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219153" y="5496922"/>
            <a:ext cx="1595393" cy="317137"/>
          </a:xfrm>
          <a:prstGeom prst="rect"/>
        </p:spPr>
      </p:pic>
      <p:grpSp>
        <p:nvGrpSpPr>
          <p:cNvPr id="128" name="object 14"/>
          <p:cNvGrpSpPr/>
          <p:nvPr/>
        </p:nvGrpSpPr>
        <p:grpSpPr>
          <a:xfrm>
            <a:off x="4590288" y="5445252"/>
            <a:ext cx="1202690" cy="387350"/>
            <a:chOff x="4590288" y="5445252"/>
            <a:chExt cx="1202690" cy="387350"/>
          </a:xfrm>
        </p:grpSpPr>
        <p:sp>
          <p:nvSpPr>
            <p:cNvPr id="1048952" name="object 15"/>
            <p:cNvSpPr/>
            <p:nvPr/>
          </p:nvSpPr>
          <p:spPr>
            <a:xfrm>
              <a:off x="4604004" y="5458968"/>
              <a:ext cx="1175385" cy="360045"/>
            </a:xfrm>
            <a:custGeom>
              <a:avLst/>
              <a:ahLst/>
              <a:rect l="l" t="t" r="r" b="b"/>
              <a:pathLst>
                <a:path w="1175385" h="360045">
                  <a:moveTo>
                    <a:pt x="995172" y="359664"/>
                  </a:moveTo>
                  <a:lnTo>
                    <a:pt x="995172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995172" y="89916"/>
                  </a:lnTo>
                  <a:lnTo>
                    <a:pt x="995172" y="0"/>
                  </a:lnTo>
                  <a:lnTo>
                    <a:pt x="1175003" y="179832"/>
                  </a:lnTo>
                  <a:lnTo>
                    <a:pt x="995172" y="35966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953" name="object 16"/>
            <p:cNvSpPr/>
            <p:nvPr/>
          </p:nvSpPr>
          <p:spPr>
            <a:xfrm>
              <a:off x="4604004" y="5458968"/>
              <a:ext cx="1175385" cy="360045"/>
            </a:xfrm>
            <a:custGeom>
              <a:avLst/>
              <a:ahLst/>
              <a:rect l="l" t="t" r="r" b="b"/>
              <a:pathLst>
                <a:path w="1175385" h="360045">
                  <a:moveTo>
                    <a:pt x="0" y="89916"/>
                  </a:moveTo>
                  <a:lnTo>
                    <a:pt x="995172" y="89916"/>
                  </a:lnTo>
                  <a:lnTo>
                    <a:pt x="995172" y="0"/>
                  </a:lnTo>
                  <a:lnTo>
                    <a:pt x="1175003" y="179832"/>
                  </a:lnTo>
                  <a:lnTo>
                    <a:pt x="995172" y="359664"/>
                  </a:lnTo>
                  <a:lnTo>
                    <a:pt x="995172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27432">
              <a:solidFill>
                <a:srgbClr val="0070BF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954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3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3" y="0"/>
                </a:lnTo>
                <a:lnTo>
                  <a:pt x="8787383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56" name="object 3"/>
          <p:cNvSpPr/>
          <p:nvPr/>
        </p:nvSpPr>
        <p:spPr>
          <a:xfrm>
            <a:off x="630936" y="1367027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3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3" y="0"/>
                </a:lnTo>
                <a:lnTo>
                  <a:pt x="8787383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57" name="object 4"/>
          <p:cNvSpPr txBox="1"/>
          <p:nvPr/>
        </p:nvSpPr>
        <p:spPr>
          <a:xfrm>
            <a:off x="619782" y="3436089"/>
            <a:ext cx="8705850" cy="1085089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admittance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expressed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form,</a:t>
            </a:r>
            <a:endParaRPr sz="1750">
              <a:latin typeface="Microsoft Sans Serif"/>
              <a:cs typeface="Microsoft Sans Serif"/>
            </a:endParaRPr>
          </a:p>
          <a:p>
            <a:pPr marL="4698365" marR="5080">
              <a:lnSpc>
                <a:spcPct val="150900"/>
              </a:lnSpc>
              <a:spcBef>
                <a:spcPts val="434"/>
              </a:spcBef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Note: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The admittance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of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the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dielectric </a:t>
            </a:r>
            <a:r>
              <a:rPr b="1" dirty="0" sz="1750" spc="-47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medium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is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equivalent</a:t>
            </a:r>
            <a:r>
              <a:rPr b="1" dirty="0" sz="175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to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a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parallel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958" name="object 5"/>
          <p:cNvSpPr txBox="1"/>
          <p:nvPr/>
        </p:nvSpPr>
        <p:spPr>
          <a:xfrm>
            <a:off x="1048036" y="4643078"/>
            <a:ext cx="63436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15">
                <a:latin typeface="Microsoft Sans Serif"/>
                <a:cs typeface="Microsoft Sans Serif"/>
              </a:rPr>
              <a:t>w</a:t>
            </a:r>
            <a:r>
              <a:rPr dirty="0" sz="1750" spc="10">
                <a:latin typeface="Microsoft Sans Serif"/>
                <a:cs typeface="Microsoft Sans Serif"/>
              </a:rPr>
              <a:t>he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59" name="object 6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sp>
        <p:nvSpPr>
          <p:cNvPr id="1048960" name="object 7"/>
          <p:cNvSpPr txBox="1"/>
          <p:nvPr/>
        </p:nvSpPr>
        <p:spPr>
          <a:xfrm>
            <a:off x="5280679" y="4564493"/>
            <a:ext cx="4441190" cy="1307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38100" marR="30480">
              <a:lnSpc>
                <a:spcPct val="150900"/>
              </a:lnSpc>
              <a:spcBef>
                <a:spcPts val="95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combination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of an ideal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lossless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capacitor</a:t>
            </a:r>
            <a:r>
              <a:rPr b="1" dirty="0" sz="1750" spc="-4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C’</a:t>
            </a:r>
            <a:r>
              <a:rPr b="1" dirty="0" sz="1750" spc="-9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with</a:t>
            </a:r>
            <a:r>
              <a:rPr b="1" dirty="0" sz="1750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relative</a:t>
            </a:r>
            <a:r>
              <a:rPr b="1" dirty="0" sz="1750" spc="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permittivity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ε</a:t>
            </a:r>
            <a:r>
              <a:rPr baseline="-21739" b="1" dirty="0" sz="1725" i="1">
                <a:solidFill>
                  <a:srgbClr val="0070BF"/>
                </a:solidFill>
                <a:latin typeface="Arial"/>
                <a:cs typeface="Arial"/>
              </a:rPr>
              <a:t>r</a:t>
            </a: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' </a:t>
            </a:r>
            <a:r>
              <a:rPr b="1" dirty="0" sz="1750" i="1" spc="-47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and resistance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of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1/G</a:t>
            </a:r>
            <a:r>
              <a:rPr baseline="-21739" b="1" dirty="0" sz="1725" i="1" spc="7">
                <a:solidFill>
                  <a:srgbClr val="0070BF"/>
                </a:solidFill>
                <a:latin typeface="Arial"/>
                <a:cs typeface="Arial"/>
              </a:rPr>
              <a:t>p</a:t>
            </a:r>
            <a:r>
              <a:rPr baseline="-21739" b="1" dirty="0" sz="1725" i="1" spc="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or conductance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G</a:t>
            </a:r>
            <a:r>
              <a:rPr baseline="-21739" b="1" dirty="0" sz="1725" i="1" spc="7">
                <a:solidFill>
                  <a:srgbClr val="0070BF"/>
                </a:solidFill>
                <a:latin typeface="Arial"/>
                <a:cs typeface="Arial"/>
              </a:rPr>
              <a:t>p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2097214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66189" y="1641064"/>
            <a:ext cx="2492759" cy="631636"/>
          </a:xfrm>
          <a:prstGeom prst="rect"/>
        </p:spPr>
      </p:pic>
      <p:pic>
        <p:nvPicPr>
          <p:cNvPr id="2097215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57888" y="4596079"/>
            <a:ext cx="1337955" cy="631240"/>
          </a:xfrm>
          <a:prstGeom prst="rect"/>
        </p:spPr>
      </p:pic>
      <p:pic>
        <p:nvPicPr>
          <p:cNvPr id="2097216" name="object 1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49576" y="5385511"/>
            <a:ext cx="1645388" cy="631240"/>
          </a:xfrm>
          <a:prstGeom prst="rect"/>
        </p:spPr>
      </p:pic>
      <p:pic>
        <p:nvPicPr>
          <p:cNvPr id="2097217" name="object 11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432703" y="2596591"/>
            <a:ext cx="4288845" cy="631240"/>
          </a:xfrm>
          <a:prstGeom prst="rect"/>
        </p:spPr>
      </p:pic>
      <p:pic>
        <p:nvPicPr>
          <p:cNvPr id="2097218" name="object 12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2419832" y="3997113"/>
            <a:ext cx="1762166" cy="340190"/>
          </a:xfrm>
          <a:prstGeom prst="rect"/>
        </p:spPr>
      </p:pic>
      <p:sp>
        <p:nvSpPr>
          <p:cNvPr id="1048961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63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64" name="object 4"/>
          <p:cNvSpPr txBox="1"/>
          <p:nvPr/>
        </p:nvSpPr>
        <p:spPr>
          <a:xfrm>
            <a:off x="619782" y="1826771"/>
            <a:ext cx="316992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input </a:t>
            </a:r>
            <a:r>
              <a:rPr dirty="0" sz="1750">
                <a:latin typeface="Microsoft Sans Serif"/>
                <a:cs typeface="Microsoft Sans Serif"/>
              </a:rPr>
              <a:t>power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65" name="object 5"/>
          <p:cNvSpPr txBox="1"/>
          <p:nvPr/>
        </p:nvSpPr>
        <p:spPr>
          <a:xfrm>
            <a:off x="594382" y="3033759"/>
            <a:ext cx="4258945" cy="331469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Specific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 </a:t>
            </a:r>
            <a:r>
              <a:rPr dirty="0" sz="1750" i="1" spc="10">
                <a:latin typeface="Arial"/>
                <a:cs typeface="Arial"/>
              </a:rPr>
              <a:t>W</a:t>
            </a:r>
            <a:r>
              <a:rPr baseline="-21739" dirty="0" sz="1725" i="1" spc="15">
                <a:latin typeface="Arial"/>
                <a:cs typeface="Arial"/>
              </a:rPr>
              <a:t>vol</a:t>
            </a:r>
            <a:r>
              <a:rPr baseline="-21739" dirty="0" sz="1725" i="1" spc="-7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66" name="object 6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grpSp>
        <p:nvGrpSpPr>
          <p:cNvPr id="131" name="object 7"/>
          <p:cNvGrpSpPr/>
          <p:nvPr/>
        </p:nvGrpSpPr>
        <p:grpSpPr>
          <a:xfrm>
            <a:off x="4344923" y="4370832"/>
            <a:ext cx="1203960" cy="387350"/>
            <a:chOff x="4344923" y="4370832"/>
            <a:chExt cx="1203960" cy="387350"/>
          </a:xfrm>
        </p:grpSpPr>
        <p:sp>
          <p:nvSpPr>
            <p:cNvPr id="1048967" name="object 8"/>
            <p:cNvSpPr/>
            <p:nvPr/>
          </p:nvSpPr>
          <p:spPr>
            <a:xfrm>
              <a:off x="4358639" y="4384548"/>
              <a:ext cx="1176655" cy="360045"/>
            </a:xfrm>
            <a:custGeom>
              <a:avLst/>
              <a:ahLst/>
              <a:rect l="l" t="t" r="r" b="b"/>
              <a:pathLst>
                <a:path w="1176654" h="360045">
                  <a:moveTo>
                    <a:pt x="996695" y="359663"/>
                  </a:moveTo>
                  <a:lnTo>
                    <a:pt x="996695" y="269748"/>
                  </a:lnTo>
                  <a:lnTo>
                    <a:pt x="0" y="269748"/>
                  </a:lnTo>
                  <a:lnTo>
                    <a:pt x="0" y="89916"/>
                  </a:lnTo>
                  <a:lnTo>
                    <a:pt x="996695" y="89916"/>
                  </a:lnTo>
                  <a:lnTo>
                    <a:pt x="996695" y="0"/>
                  </a:lnTo>
                  <a:lnTo>
                    <a:pt x="1176527" y="179832"/>
                  </a:lnTo>
                  <a:lnTo>
                    <a:pt x="996695" y="359663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968" name="object 9"/>
            <p:cNvSpPr/>
            <p:nvPr/>
          </p:nvSpPr>
          <p:spPr>
            <a:xfrm>
              <a:off x="4358639" y="4384548"/>
              <a:ext cx="1176655" cy="360045"/>
            </a:xfrm>
            <a:custGeom>
              <a:avLst/>
              <a:ahLst/>
              <a:rect l="l" t="t" r="r" b="b"/>
              <a:pathLst>
                <a:path w="1176654" h="360045">
                  <a:moveTo>
                    <a:pt x="0" y="89916"/>
                  </a:moveTo>
                  <a:lnTo>
                    <a:pt x="996695" y="89916"/>
                  </a:lnTo>
                  <a:lnTo>
                    <a:pt x="996695" y="0"/>
                  </a:lnTo>
                  <a:lnTo>
                    <a:pt x="1176527" y="179832"/>
                  </a:lnTo>
                  <a:lnTo>
                    <a:pt x="996695" y="359663"/>
                  </a:lnTo>
                  <a:lnTo>
                    <a:pt x="996695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27432">
              <a:solidFill>
                <a:srgbClr val="004889"/>
              </a:solidFill>
            </a:ln>
          </p:spPr>
          <p:txBody>
            <a:bodyPr bIns="0" lIns="0" rIns="0" rtlCol="0" tIns="0" wrap="square"/>
            <a:p/>
          </p:txBody>
        </p:sp>
      </p:grpSp>
      <p:pic>
        <p:nvPicPr>
          <p:cNvPr id="2097219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46061" y="2247593"/>
            <a:ext cx="2459891" cy="751638"/>
          </a:xfrm>
          <a:prstGeom prst="rect"/>
        </p:spPr>
      </p:pic>
      <p:pic>
        <p:nvPicPr>
          <p:cNvPr id="2097220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18568" y="3773111"/>
            <a:ext cx="2327698" cy="614484"/>
          </a:xfrm>
          <a:prstGeom prst="rect"/>
        </p:spPr>
      </p:pic>
      <p:pic>
        <p:nvPicPr>
          <p:cNvPr id="2097221" name="object 12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418558" y="4836865"/>
            <a:ext cx="1562397" cy="660202"/>
          </a:xfrm>
          <a:prstGeom prst="rect"/>
        </p:spPr>
      </p:pic>
      <p:pic>
        <p:nvPicPr>
          <p:cNvPr id="2097222" name="object 13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363953" y="3843251"/>
            <a:ext cx="2228215" cy="652549"/>
          </a:xfrm>
          <a:prstGeom prst="rect"/>
        </p:spPr>
      </p:pic>
      <p:pic>
        <p:nvPicPr>
          <p:cNvPr id="2097223" name="object 14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6406320" y="4856731"/>
            <a:ext cx="2027654" cy="657101"/>
          </a:xfrm>
          <a:prstGeom prst="rect"/>
        </p:spPr>
      </p:pic>
      <p:sp>
        <p:nvSpPr>
          <p:cNvPr id="1048969" name="object 1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object 2"/>
          <p:cNvSpPr/>
          <p:nvPr/>
        </p:nvSpPr>
        <p:spPr>
          <a:xfrm>
            <a:off x="1344157" y="5079390"/>
            <a:ext cx="7175500" cy="250190"/>
          </a:xfrm>
          <a:custGeom>
            <a:avLst/>
            <a:ahLst/>
            <a:rect l="l" t="t" r="r" b="b"/>
            <a:pathLst>
              <a:path w="7175500" h="250189">
                <a:moveTo>
                  <a:pt x="7131075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3"/>
                </a:lnTo>
                <a:lnTo>
                  <a:pt x="7131075" y="250013"/>
                </a:lnTo>
                <a:lnTo>
                  <a:pt x="7155628" y="215126"/>
                </a:lnTo>
                <a:lnTo>
                  <a:pt x="7170360" y="172102"/>
                </a:lnTo>
                <a:lnTo>
                  <a:pt x="7175271" y="125010"/>
                </a:lnTo>
                <a:lnTo>
                  <a:pt x="7170360" y="77918"/>
                </a:lnTo>
                <a:lnTo>
                  <a:pt x="7155628" y="34894"/>
                </a:lnTo>
                <a:lnTo>
                  <a:pt x="713107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71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72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73" name="object 5"/>
          <p:cNvSpPr txBox="1"/>
          <p:nvPr/>
        </p:nvSpPr>
        <p:spPr>
          <a:xfrm>
            <a:off x="1048036" y="3033759"/>
            <a:ext cx="63436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15">
                <a:latin typeface="Microsoft Sans Serif"/>
                <a:cs typeface="Microsoft Sans Serif"/>
              </a:rPr>
              <a:t>w</a:t>
            </a:r>
            <a:r>
              <a:rPr dirty="0" sz="1750" spc="10">
                <a:latin typeface="Microsoft Sans Serif"/>
                <a:cs typeface="Microsoft Sans Serif"/>
              </a:rPr>
              <a:t>he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74" name="object 6"/>
          <p:cNvSpPr txBox="1"/>
          <p:nvPr/>
        </p:nvSpPr>
        <p:spPr>
          <a:xfrm>
            <a:off x="1904436" y="2900262"/>
            <a:ext cx="2528570" cy="79121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750" i="1" spc="10">
                <a:latin typeface="Arial"/>
                <a:cs typeface="Arial"/>
              </a:rPr>
              <a:t>ω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radian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75" name="object 7"/>
          <p:cNvSpPr txBox="1"/>
          <p:nvPr/>
        </p:nvSpPr>
        <p:spPr>
          <a:xfrm>
            <a:off x="619782" y="3704921"/>
            <a:ext cx="8736330" cy="1943101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Conclusions:</a:t>
            </a:r>
            <a:endParaRPr sz="1750">
              <a:latin typeface="Arial"/>
              <a:cs typeface="Arial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function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ω,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E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tan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δ</a:t>
            </a:r>
            <a:endParaRPr sz="1750">
              <a:latin typeface="Arial"/>
              <a:cs typeface="Arial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10">
                <a:latin typeface="Microsoft Sans Serif"/>
                <a:cs typeface="Microsoft Sans Serif"/>
              </a:rPr>
              <a:t>Low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tan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δ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desirable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ensure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 loss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good</a:t>
            </a:r>
            <a:r>
              <a:rPr dirty="0" sz="1750">
                <a:latin typeface="Microsoft Sans Serif"/>
                <a:cs typeface="Microsoft Sans Serif"/>
              </a:rPr>
              <a:t> 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8350" marR="50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tan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δ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varies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changes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abruptly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application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</a:t>
            </a:r>
            <a:r>
              <a:rPr dirty="0" sz="1750">
                <a:latin typeface="Microsoft Sans Serif"/>
                <a:cs typeface="Microsoft Sans Serif"/>
              </a:rPr>
              <a:t>voltage,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shows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inception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internal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76" name="object 8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22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704539" y="1528294"/>
            <a:ext cx="764133" cy="598516"/>
          </a:xfrm>
          <a:prstGeom prst="rect"/>
        </p:spPr>
      </p:pic>
      <p:pic>
        <p:nvPicPr>
          <p:cNvPr id="2097225" name="object 1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897800" y="2517357"/>
            <a:ext cx="4022698" cy="315758"/>
          </a:xfrm>
          <a:prstGeom prst="rect"/>
        </p:spPr>
      </p:pic>
      <p:sp>
        <p:nvSpPr>
          <p:cNvPr id="104897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4512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Losses</a:t>
            </a:r>
            <a:r>
              <a:rPr dirty="0" sz="2650" spc="-10">
                <a:solidFill>
                  <a:srgbClr val="0064BC"/>
                </a:solidFill>
              </a:rPr>
              <a:t> </a:t>
            </a:r>
            <a:r>
              <a:rPr dirty="0" sz="2650" spc="-5">
                <a:solidFill>
                  <a:srgbClr val="0064BC"/>
                </a:solidFill>
              </a:rPr>
              <a:t>in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a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</a:t>
            </a:r>
            <a:endParaRPr sz="2650"/>
          </a:p>
        </p:txBody>
      </p:sp>
      <p:pic>
        <p:nvPicPr>
          <p:cNvPr id="209722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29283" y="1557527"/>
            <a:ext cx="7176516" cy="4861559"/>
          </a:xfrm>
          <a:prstGeom prst="rect"/>
        </p:spPr>
      </p:pic>
      <p:sp>
        <p:nvSpPr>
          <p:cNvPr id="1048979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object 2"/>
          <p:cNvGrpSpPr/>
          <p:nvPr/>
        </p:nvGrpSpPr>
        <p:grpSpPr>
          <a:xfrm>
            <a:off x="2897433" y="5481720"/>
            <a:ext cx="3815715" cy="289560"/>
            <a:chOff x="2897433" y="5481720"/>
            <a:chExt cx="3815715" cy="289560"/>
          </a:xfrm>
        </p:grpSpPr>
        <p:sp>
          <p:nvSpPr>
            <p:cNvPr id="1048980" name="object 3"/>
            <p:cNvSpPr/>
            <p:nvPr/>
          </p:nvSpPr>
          <p:spPr>
            <a:xfrm>
              <a:off x="6052051" y="5481720"/>
              <a:ext cx="661035" cy="250190"/>
            </a:xfrm>
            <a:custGeom>
              <a:avLst/>
              <a:ahLst/>
              <a:rect l="l" t="t" r="r" b="b"/>
              <a:pathLst>
                <a:path w="661034" h="250189">
                  <a:moveTo>
                    <a:pt x="616809" y="3"/>
                  </a:moveTo>
                  <a:lnTo>
                    <a:pt x="44196" y="3"/>
                  </a:lnTo>
                  <a:lnTo>
                    <a:pt x="19642" y="34892"/>
                  </a:lnTo>
                  <a:lnTo>
                    <a:pt x="4910" y="77916"/>
                  </a:lnTo>
                  <a:lnTo>
                    <a:pt x="0" y="125009"/>
                  </a:lnTo>
                  <a:lnTo>
                    <a:pt x="4910" y="172101"/>
                  </a:lnTo>
                  <a:lnTo>
                    <a:pt x="19642" y="215126"/>
                  </a:lnTo>
                  <a:lnTo>
                    <a:pt x="44196" y="250014"/>
                  </a:lnTo>
                  <a:lnTo>
                    <a:pt x="616809" y="250014"/>
                  </a:lnTo>
                  <a:lnTo>
                    <a:pt x="641363" y="215126"/>
                  </a:lnTo>
                  <a:lnTo>
                    <a:pt x="656095" y="172101"/>
                  </a:lnTo>
                  <a:lnTo>
                    <a:pt x="661006" y="125009"/>
                  </a:lnTo>
                  <a:lnTo>
                    <a:pt x="656095" y="77916"/>
                  </a:lnTo>
                  <a:lnTo>
                    <a:pt x="641363" y="34892"/>
                  </a:lnTo>
                  <a:lnTo>
                    <a:pt x="616809" y="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981" name="object 4"/>
            <p:cNvSpPr/>
            <p:nvPr/>
          </p:nvSpPr>
          <p:spPr>
            <a:xfrm>
              <a:off x="5747872" y="5481720"/>
              <a:ext cx="335915" cy="289560"/>
            </a:xfrm>
            <a:custGeom>
              <a:avLst/>
              <a:ahLst/>
              <a:rect l="l" t="t" r="r" b="b"/>
              <a:pathLst>
                <a:path w="335914" h="289560">
                  <a:moveTo>
                    <a:pt x="285714" y="3"/>
                  </a:moveTo>
                  <a:lnTo>
                    <a:pt x="50087" y="3"/>
                  </a:lnTo>
                  <a:lnTo>
                    <a:pt x="25043" y="33913"/>
                  </a:lnTo>
                  <a:lnTo>
                    <a:pt x="8347" y="75233"/>
                  </a:lnTo>
                  <a:lnTo>
                    <a:pt x="0" y="120998"/>
                  </a:lnTo>
                  <a:lnTo>
                    <a:pt x="0" y="168246"/>
                  </a:lnTo>
                  <a:lnTo>
                    <a:pt x="8347" y="214011"/>
                  </a:lnTo>
                  <a:lnTo>
                    <a:pt x="25043" y="255331"/>
                  </a:lnTo>
                  <a:lnTo>
                    <a:pt x="50087" y="289241"/>
                  </a:lnTo>
                  <a:lnTo>
                    <a:pt x="285714" y="289241"/>
                  </a:lnTo>
                  <a:lnTo>
                    <a:pt x="310758" y="255331"/>
                  </a:lnTo>
                  <a:lnTo>
                    <a:pt x="327454" y="214011"/>
                  </a:lnTo>
                  <a:lnTo>
                    <a:pt x="335802" y="168246"/>
                  </a:lnTo>
                  <a:lnTo>
                    <a:pt x="335802" y="120998"/>
                  </a:lnTo>
                  <a:lnTo>
                    <a:pt x="327454" y="75233"/>
                  </a:lnTo>
                  <a:lnTo>
                    <a:pt x="310758" y="33913"/>
                  </a:lnTo>
                  <a:lnTo>
                    <a:pt x="285714" y="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982" name="object 5"/>
            <p:cNvSpPr/>
            <p:nvPr/>
          </p:nvSpPr>
          <p:spPr>
            <a:xfrm>
              <a:off x="2897433" y="5481720"/>
              <a:ext cx="2885440" cy="250190"/>
            </a:xfrm>
            <a:custGeom>
              <a:avLst/>
              <a:ahLst/>
              <a:rect l="l" t="t" r="r" b="b"/>
              <a:pathLst>
                <a:path w="2885440" h="250189">
                  <a:moveTo>
                    <a:pt x="2840712" y="3"/>
                  </a:moveTo>
                  <a:lnTo>
                    <a:pt x="44195" y="3"/>
                  </a:lnTo>
                  <a:lnTo>
                    <a:pt x="19642" y="34892"/>
                  </a:lnTo>
                  <a:lnTo>
                    <a:pt x="4910" y="77916"/>
                  </a:lnTo>
                  <a:lnTo>
                    <a:pt x="0" y="125009"/>
                  </a:lnTo>
                  <a:lnTo>
                    <a:pt x="4910" y="172101"/>
                  </a:lnTo>
                  <a:lnTo>
                    <a:pt x="19642" y="215126"/>
                  </a:lnTo>
                  <a:lnTo>
                    <a:pt x="44195" y="250014"/>
                  </a:lnTo>
                  <a:lnTo>
                    <a:pt x="2840712" y="250014"/>
                  </a:lnTo>
                  <a:lnTo>
                    <a:pt x="2865266" y="215126"/>
                  </a:lnTo>
                  <a:lnTo>
                    <a:pt x="2879999" y="172101"/>
                  </a:lnTo>
                  <a:lnTo>
                    <a:pt x="2884909" y="125009"/>
                  </a:lnTo>
                  <a:lnTo>
                    <a:pt x="2879999" y="77916"/>
                  </a:lnTo>
                  <a:lnTo>
                    <a:pt x="2865266" y="34892"/>
                  </a:lnTo>
                  <a:lnTo>
                    <a:pt x="2840712" y="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983" name="object 6"/>
          <p:cNvSpPr/>
          <p:nvPr/>
        </p:nvSpPr>
        <p:spPr>
          <a:xfrm>
            <a:off x="2969055" y="2263077"/>
            <a:ext cx="3928745" cy="250190"/>
          </a:xfrm>
          <a:custGeom>
            <a:avLst/>
            <a:ahLst/>
            <a:rect l="l" t="t" r="r" b="b"/>
            <a:pathLst>
              <a:path w="3928745" h="250189">
                <a:moveTo>
                  <a:pt x="3884438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3884438" y="250019"/>
                </a:lnTo>
                <a:lnTo>
                  <a:pt x="3908991" y="215130"/>
                </a:lnTo>
                <a:lnTo>
                  <a:pt x="3923723" y="172103"/>
                </a:lnTo>
                <a:lnTo>
                  <a:pt x="3928634" y="125009"/>
                </a:lnTo>
                <a:lnTo>
                  <a:pt x="3923723" y="77915"/>
                </a:lnTo>
                <a:lnTo>
                  <a:pt x="3908991" y="34889"/>
                </a:lnTo>
                <a:lnTo>
                  <a:pt x="388443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84" name="object 7"/>
          <p:cNvSpPr/>
          <p:nvPr/>
        </p:nvSpPr>
        <p:spPr>
          <a:xfrm>
            <a:off x="4373695" y="3872401"/>
            <a:ext cx="1965325" cy="250190"/>
          </a:xfrm>
          <a:custGeom>
            <a:avLst/>
            <a:ahLst/>
            <a:rect l="l" t="t" r="r" b="b"/>
            <a:pathLst>
              <a:path w="1965325" h="250189">
                <a:moveTo>
                  <a:pt x="1920859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7" y="250014"/>
                </a:lnTo>
                <a:lnTo>
                  <a:pt x="1920859" y="250014"/>
                </a:lnTo>
                <a:lnTo>
                  <a:pt x="1945413" y="215125"/>
                </a:lnTo>
                <a:lnTo>
                  <a:pt x="1960145" y="172098"/>
                </a:lnTo>
                <a:lnTo>
                  <a:pt x="1965056" y="125004"/>
                </a:lnTo>
                <a:lnTo>
                  <a:pt x="1960145" y="77909"/>
                </a:lnTo>
                <a:lnTo>
                  <a:pt x="1945413" y="34883"/>
                </a:lnTo>
                <a:lnTo>
                  <a:pt x="1920859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985" name="object 8"/>
          <p:cNvSpPr/>
          <p:nvPr/>
        </p:nvSpPr>
        <p:spPr>
          <a:xfrm>
            <a:off x="3552303" y="1860760"/>
            <a:ext cx="1978660" cy="250190"/>
          </a:xfrm>
          <a:custGeom>
            <a:avLst/>
            <a:ahLst/>
            <a:rect l="l" t="t" r="r" b="b"/>
            <a:pathLst>
              <a:path w="1978660" h="250189">
                <a:moveTo>
                  <a:pt x="1934290" y="0"/>
                </a:moveTo>
                <a:lnTo>
                  <a:pt x="44196" y="0"/>
                </a:lnTo>
                <a:lnTo>
                  <a:pt x="19642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2" y="215118"/>
                </a:lnTo>
                <a:lnTo>
                  <a:pt x="44196" y="250006"/>
                </a:lnTo>
                <a:lnTo>
                  <a:pt x="1934290" y="250006"/>
                </a:lnTo>
                <a:lnTo>
                  <a:pt x="1958844" y="215118"/>
                </a:lnTo>
                <a:lnTo>
                  <a:pt x="1973576" y="172094"/>
                </a:lnTo>
                <a:lnTo>
                  <a:pt x="1978487" y="125003"/>
                </a:lnTo>
                <a:lnTo>
                  <a:pt x="1973576" y="77911"/>
                </a:lnTo>
                <a:lnTo>
                  <a:pt x="1958844" y="34887"/>
                </a:lnTo>
                <a:lnTo>
                  <a:pt x="193429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136" name="object 9"/>
          <p:cNvGrpSpPr/>
          <p:nvPr/>
        </p:nvGrpSpPr>
        <p:grpSpPr>
          <a:xfrm>
            <a:off x="3517988" y="5079390"/>
            <a:ext cx="2574290" cy="289560"/>
            <a:chOff x="3517988" y="5079390"/>
            <a:chExt cx="2574290" cy="289560"/>
          </a:xfrm>
        </p:grpSpPr>
        <p:sp>
          <p:nvSpPr>
            <p:cNvPr id="1048986" name="object 10"/>
            <p:cNvSpPr/>
            <p:nvPr/>
          </p:nvSpPr>
          <p:spPr>
            <a:xfrm>
              <a:off x="5070511" y="5079390"/>
              <a:ext cx="1021715" cy="250190"/>
            </a:xfrm>
            <a:custGeom>
              <a:avLst/>
              <a:ahLst/>
              <a:rect l="l" t="t" r="r" b="b"/>
              <a:pathLst>
                <a:path w="1021714" h="250189">
                  <a:moveTo>
                    <a:pt x="977488" y="-4"/>
                  </a:moveTo>
                  <a:lnTo>
                    <a:pt x="44196" y="-4"/>
                  </a:lnTo>
                  <a:lnTo>
                    <a:pt x="19643" y="34884"/>
                  </a:lnTo>
                  <a:lnTo>
                    <a:pt x="4911" y="77910"/>
                  </a:lnTo>
                  <a:lnTo>
                    <a:pt x="0" y="125004"/>
                  </a:lnTo>
                  <a:lnTo>
                    <a:pt x="4911" y="172098"/>
                  </a:lnTo>
                  <a:lnTo>
                    <a:pt x="19643" y="215123"/>
                  </a:lnTo>
                  <a:lnTo>
                    <a:pt x="44196" y="250012"/>
                  </a:lnTo>
                  <a:lnTo>
                    <a:pt x="977488" y="250012"/>
                  </a:lnTo>
                  <a:lnTo>
                    <a:pt x="1002042" y="215123"/>
                  </a:lnTo>
                  <a:lnTo>
                    <a:pt x="1016775" y="172098"/>
                  </a:lnTo>
                  <a:lnTo>
                    <a:pt x="1021685" y="125004"/>
                  </a:lnTo>
                  <a:lnTo>
                    <a:pt x="1016775" y="77910"/>
                  </a:lnTo>
                  <a:lnTo>
                    <a:pt x="1002042" y="34884"/>
                  </a:lnTo>
                  <a:lnTo>
                    <a:pt x="977488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987" name="object 11"/>
            <p:cNvSpPr/>
            <p:nvPr/>
          </p:nvSpPr>
          <p:spPr>
            <a:xfrm>
              <a:off x="4766645" y="5079390"/>
              <a:ext cx="335915" cy="289560"/>
            </a:xfrm>
            <a:custGeom>
              <a:avLst/>
              <a:ahLst/>
              <a:rect l="l" t="t" r="r" b="b"/>
              <a:pathLst>
                <a:path w="335914" h="289560">
                  <a:moveTo>
                    <a:pt x="285488" y="-4"/>
                  </a:moveTo>
                  <a:lnTo>
                    <a:pt x="50088" y="-4"/>
                  </a:lnTo>
                  <a:lnTo>
                    <a:pt x="25044" y="33906"/>
                  </a:lnTo>
                  <a:lnTo>
                    <a:pt x="8348" y="75228"/>
                  </a:lnTo>
                  <a:lnTo>
                    <a:pt x="0" y="120995"/>
                  </a:lnTo>
                  <a:lnTo>
                    <a:pt x="0" y="168244"/>
                  </a:lnTo>
                  <a:lnTo>
                    <a:pt x="8348" y="214011"/>
                  </a:lnTo>
                  <a:lnTo>
                    <a:pt x="25044" y="255333"/>
                  </a:lnTo>
                  <a:lnTo>
                    <a:pt x="50088" y="289244"/>
                  </a:lnTo>
                  <a:lnTo>
                    <a:pt x="285488" y="289244"/>
                  </a:lnTo>
                  <a:lnTo>
                    <a:pt x="310532" y="255333"/>
                  </a:lnTo>
                  <a:lnTo>
                    <a:pt x="327229" y="214011"/>
                  </a:lnTo>
                  <a:lnTo>
                    <a:pt x="335577" y="168244"/>
                  </a:lnTo>
                  <a:lnTo>
                    <a:pt x="335577" y="120995"/>
                  </a:lnTo>
                  <a:lnTo>
                    <a:pt x="327229" y="75228"/>
                  </a:lnTo>
                  <a:lnTo>
                    <a:pt x="310532" y="33906"/>
                  </a:lnTo>
                  <a:lnTo>
                    <a:pt x="285488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988" name="object 12"/>
            <p:cNvSpPr/>
            <p:nvPr/>
          </p:nvSpPr>
          <p:spPr>
            <a:xfrm>
              <a:off x="3517988" y="5079390"/>
              <a:ext cx="1286510" cy="250190"/>
            </a:xfrm>
            <a:custGeom>
              <a:avLst/>
              <a:ahLst/>
              <a:rect l="l" t="t" r="r" b="b"/>
              <a:pathLst>
                <a:path w="1286510" h="250189">
                  <a:moveTo>
                    <a:pt x="1241843" y="-4"/>
                  </a:moveTo>
                  <a:lnTo>
                    <a:pt x="44196" y="-4"/>
                  </a:lnTo>
                  <a:lnTo>
                    <a:pt x="19642" y="34884"/>
                  </a:lnTo>
                  <a:lnTo>
                    <a:pt x="4910" y="77910"/>
                  </a:lnTo>
                  <a:lnTo>
                    <a:pt x="0" y="125004"/>
                  </a:lnTo>
                  <a:lnTo>
                    <a:pt x="4910" y="172098"/>
                  </a:lnTo>
                  <a:lnTo>
                    <a:pt x="19642" y="215123"/>
                  </a:lnTo>
                  <a:lnTo>
                    <a:pt x="44196" y="250012"/>
                  </a:lnTo>
                  <a:lnTo>
                    <a:pt x="1241843" y="250012"/>
                  </a:lnTo>
                  <a:lnTo>
                    <a:pt x="1266397" y="215123"/>
                  </a:lnTo>
                  <a:lnTo>
                    <a:pt x="1281129" y="172098"/>
                  </a:lnTo>
                  <a:lnTo>
                    <a:pt x="1286040" y="125004"/>
                  </a:lnTo>
                  <a:lnTo>
                    <a:pt x="1281129" y="77910"/>
                  </a:lnTo>
                  <a:lnTo>
                    <a:pt x="1266397" y="34884"/>
                  </a:lnTo>
                  <a:lnTo>
                    <a:pt x="1241843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989" name="object 1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90" name="object 1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991" name="object 15"/>
          <p:cNvSpPr txBox="1"/>
          <p:nvPr/>
        </p:nvSpPr>
        <p:spPr>
          <a:xfrm>
            <a:off x="568982" y="1693273"/>
            <a:ext cx="8645525" cy="437261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4450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43865"/>
                <a:tab algn="l" pos="444500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>
                <a:latin typeface="Microsoft Sans Serif"/>
                <a:cs typeface="Microsoft Sans Serif"/>
              </a:rPr>
              <a:t>quantified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δ.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17244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17244"/>
                <a:tab algn="l" pos="817880"/>
              </a:tabLst>
            </a:pPr>
            <a:r>
              <a:rPr dirty="0" sz="1750" spc="5">
                <a:latin typeface="Microsoft Sans Serif"/>
                <a:cs typeface="Microsoft Sans Serif"/>
              </a:rPr>
              <a:t>Too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losses during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cause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thermal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17244" marR="22606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817244"/>
                <a:tab algn="l" pos="817880"/>
              </a:tabLst>
            </a:pP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losses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provide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information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about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quality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newly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manufactured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17244" marR="177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817244"/>
                <a:tab algn="l" pos="817880"/>
              </a:tabLst>
            </a:pP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dissipation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factor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shall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essentially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increasing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systems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linear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44704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Schering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bridge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widely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used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measurement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resistance,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δ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insulators,</a:t>
            </a:r>
            <a:r>
              <a:rPr dirty="0" sz="1750" spc="5">
                <a:latin typeface="Microsoft Sans Serif"/>
                <a:cs typeface="Microsoft Sans Serif"/>
              </a:rPr>
              <a:t> cable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sample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capacitors.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12573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bridge </a:t>
            </a:r>
            <a:r>
              <a:rPr dirty="0" sz="1750" spc="5">
                <a:latin typeface="Microsoft Sans Serif"/>
                <a:cs typeface="Microsoft Sans Serif"/>
              </a:rPr>
              <a:t>measures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capacitance C</a:t>
            </a:r>
            <a:r>
              <a:rPr baseline="-21739" dirty="0" sz="1725" spc="7">
                <a:latin typeface="Microsoft Sans Serif"/>
                <a:cs typeface="Microsoft Sans Serif"/>
              </a:rPr>
              <a:t>x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tan δ of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test specimen </a:t>
            </a:r>
            <a:r>
              <a:rPr dirty="0" sz="1750" spc="-5">
                <a:latin typeface="Microsoft Sans Serif"/>
                <a:cs typeface="Microsoft Sans Serif"/>
              </a:rPr>
              <a:t>by 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comparing </a:t>
            </a:r>
            <a:r>
              <a:rPr dirty="0" sz="1750">
                <a:latin typeface="Microsoft Sans Serif"/>
                <a:cs typeface="Microsoft Sans Serif"/>
              </a:rPr>
              <a:t>it with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gas-filled standard capacitor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s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 </a:t>
            </a:r>
            <a:r>
              <a:rPr dirty="0" sz="1750" spc="10">
                <a:latin typeface="Microsoft Sans Serif"/>
                <a:cs typeface="Microsoft Sans Serif"/>
              </a:rPr>
              <a:t>has </a:t>
            </a:r>
            <a:r>
              <a:rPr dirty="0" sz="1750" spc="5">
                <a:latin typeface="Microsoft Sans Serif"/>
                <a:cs typeface="Microsoft Sans Serif"/>
              </a:rPr>
              <a:t>very </a:t>
            </a:r>
            <a:r>
              <a:rPr dirty="0" sz="1750">
                <a:latin typeface="Microsoft Sans Serif"/>
                <a:cs typeface="Microsoft Sans Serif"/>
              </a:rPr>
              <a:t>low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nearly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negligible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over</a:t>
            </a:r>
            <a:r>
              <a:rPr dirty="0" sz="1750" spc="5">
                <a:latin typeface="Microsoft Sans Serif"/>
                <a:cs typeface="Microsoft Sans Serif"/>
              </a:rPr>
              <a:t> 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wide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range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frequency.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992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6</a:t>
            </a:r>
          </a:p>
        </p:txBody>
      </p:sp>
      <p:sp>
        <p:nvSpPr>
          <p:cNvPr id="1048993" name="object 1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  <p:grpSp>
        <p:nvGrpSpPr>
          <p:cNvPr id="138" name="object 3"/>
          <p:cNvGrpSpPr/>
          <p:nvPr/>
        </p:nvGrpSpPr>
        <p:grpSpPr>
          <a:xfrm>
            <a:off x="1541978" y="1775460"/>
            <a:ext cx="6805930" cy="4216400"/>
            <a:chOff x="1541978" y="1775460"/>
            <a:chExt cx="6805930" cy="4216400"/>
          </a:xfrm>
        </p:grpSpPr>
        <p:pic>
          <p:nvPicPr>
            <p:cNvPr id="2097227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541978" y="2732228"/>
              <a:ext cx="4492189" cy="3259262"/>
            </a:xfrm>
            <a:prstGeom prst="rect"/>
          </p:spPr>
        </p:pic>
        <p:pic>
          <p:nvPicPr>
            <p:cNvPr id="2097228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593888" y="3022113"/>
              <a:ext cx="753465" cy="2179862"/>
            </a:xfrm>
            <a:prstGeom prst="rect"/>
          </p:spPr>
        </p:pic>
        <p:sp>
          <p:nvSpPr>
            <p:cNvPr id="1048995" name="object 6"/>
            <p:cNvSpPr/>
            <p:nvPr/>
          </p:nvSpPr>
          <p:spPr>
            <a:xfrm>
              <a:off x="5548883" y="1789175"/>
              <a:ext cx="2466340" cy="1190625"/>
            </a:xfrm>
            <a:custGeom>
              <a:avLst/>
              <a:ahLst/>
              <a:rect l="l" t="t" r="r" b="b"/>
              <a:pathLst>
                <a:path w="2466340" h="1190625">
                  <a:moveTo>
                    <a:pt x="2234183" y="1190243"/>
                  </a:moveTo>
                  <a:lnTo>
                    <a:pt x="1871471" y="893063"/>
                  </a:lnTo>
                  <a:lnTo>
                    <a:pt x="2019299" y="893063"/>
                  </a:lnTo>
                  <a:lnTo>
                    <a:pt x="2003673" y="860410"/>
                  </a:lnTo>
                  <a:lnTo>
                    <a:pt x="1967891" y="796388"/>
                  </a:lnTo>
                  <a:lnTo>
                    <a:pt x="1926240" y="734153"/>
                  </a:lnTo>
                  <a:lnTo>
                    <a:pt x="1903279" y="703733"/>
                  </a:lnTo>
                  <a:lnTo>
                    <a:pt x="1878928" y="673795"/>
                  </a:lnTo>
                  <a:lnTo>
                    <a:pt x="1853212" y="644348"/>
                  </a:lnTo>
                  <a:lnTo>
                    <a:pt x="1826157" y="615405"/>
                  </a:lnTo>
                  <a:lnTo>
                    <a:pt x="1797789" y="586976"/>
                  </a:lnTo>
                  <a:lnTo>
                    <a:pt x="1768134" y="559074"/>
                  </a:lnTo>
                  <a:lnTo>
                    <a:pt x="1737217" y="531709"/>
                  </a:lnTo>
                  <a:lnTo>
                    <a:pt x="1705063" y="504892"/>
                  </a:lnTo>
                  <a:lnTo>
                    <a:pt x="1671699" y="478636"/>
                  </a:lnTo>
                  <a:lnTo>
                    <a:pt x="1637150" y="452951"/>
                  </a:lnTo>
                  <a:lnTo>
                    <a:pt x="1601441" y="427848"/>
                  </a:lnTo>
                  <a:lnTo>
                    <a:pt x="1564599" y="403340"/>
                  </a:lnTo>
                  <a:lnTo>
                    <a:pt x="1526649" y="379437"/>
                  </a:lnTo>
                  <a:lnTo>
                    <a:pt x="1487616" y="356150"/>
                  </a:lnTo>
                  <a:lnTo>
                    <a:pt x="1447526" y="333492"/>
                  </a:lnTo>
                  <a:lnTo>
                    <a:pt x="1406405" y="311473"/>
                  </a:lnTo>
                  <a:lnTo>
                    <a:pt x="1364279" y="290104"/>
                  </a:lnTo>
                  <a:lnTo>
                    <a:pt x="1321172" y="269397"/>
                  </a:lnTo>
                  <a:lnTo>
                    <a:pt x="1277111" y="249364"/>
                  </a:lnTo>
                  <a:lnTo>
                    <a:pt x="1232122" y="230015"/>
                  </a:lnTo>
                  <a:lnTo>
                    <a:pt x="1186230" y="211362"/>
                  </a:lnTo>
                  <a:lnTo>
                    <a:pt x="1139460" y="193417"/>
                  </a:lnTo>
                  <a:lnTo>
                    <a:pt x="1091838" y="176190"/>
                  </a:lnTo>
                  <a:lnTo>
                    <a:pt x="1043390" y="159693"/>
                  </a:lnTo>
                  <a:lnTo>
                    <a:pt x="994142" y="143937"/>
                  </a:lnTo>
                  <a:lnTo>
                    <a:pt x="944118" y="128934"/>
                  </a:lnTo>
                  <a:lnTo>
                    <a:pt x="893346" y="114695"/>
                  </a:lnTo>
                  <a:lnTo>
                    <a:pt x="841849" y="101231"/>
                  </a:lnTo>
                  <a:lnTo>
                    <a:pt x="789655" y="88553"/>
                  </a:lnTo>
                  <a:lnTo>
                    <a:pt x="736789" y="76673"/>
                  </a:lnTo>
                  <a:lnTo>
                    <a:pt x="683275" y="65603"/>
                  </a:lnTo>
                  <a:lnTo>
                    <a:pt x="629141" y="55353"/>
                  </a:lnTo>
                  <a:lnTo>
                    <a:pt x="574411" y="45935"/>
                  </a:lnTo>
                  <a:lnTo>
                    <a:pt x="519111" y="37360"/>
                  </a:lnTo>
                  <a:lnTo>
                    <a:pt x="463267" y="29640"/>
                  </a:lnTo>
                  <a:lnTo>
                    <a:pt x="406905" y="22785"/>
                  </a:lnTo>
                  <a:lnTo>
                    <a:pt x="350049" y="16808"/>
                  </a:lnTo>
                  <a:lnTo>
                    <a:pt x="292726" y="11719"/>
                  </a:lnTo>
                  <a:lnTo>
                    <a:pt x="234962" y="7530"/>
                  </a:lnTo>
                  <a:lnTo>
                    <a:pt x="176781" y="4253"/>
                  </a:lnTo>
                  <a:lnTo>
                    <a:pt x="118210" y="1897"/>
                  </a:lnTo>
                  <a:lnTo>
                    <a:pt x="59274" y="476"/>
                  </a:lnTo>
                  <a:lnTo>
                    <a:pt x="0" y="0"/>
                  </a:lnTo>
                  <a:lnTo>
                    <a:pt x="297179" y="0"/>
                  </a:lnTo>
                  <a:lnTo>
                    <a:pt x="356454" y="476"/>
                  </a:lnTo>
                  <a:lnTo>
                    <a:pt x="415390" y="1897"/>
                  </a:lnTo>
                  <a:lnTo>
                    <a:pt x="473961" y="4253"/>
                  </a:lnTo>
                  <a:lnTo>
                    <a:pt x="532142" y="7530"/>
                  </a:lnTo>
                  <a:lnTo>
                    <a:pt x="589906" y="11719"/>
                  </a:lnTo>
                  <a:lnTo>
                    <a:pt x="647229" y="16808"/>
                  </a:lnTo>
                  <a:lnTo>
                    <a:pt x="704085" y="22785"/>
                  </a:lnTo>
                  <a:lnTo>
                    <a:pt x="760447" y="29640"/>
                  </a:lnTo>
                  <a:lnTo>
                    <a:pt x="816291" y="37360"/>
                  </a:lnTo>
                  <a:lnTo>
                    <a:pt x="871591" y="45935"/>
                  </a:lnTo>
                  <a:lnTo>
                    <a:pt x="926321" y="55353"/>
                  </a:lnTo>
                  <a:lnTo>
                    <a:pt x="980455" y="65603"/>
                  </a:lnTo>
                  <a:lnTo>
                    <a:pt x="1033969" y="76673"/>
                  </a:lnTo>
                  <a:lnTo>
                    <a:pt x="1086835" y="88553"/>
                  </a:lnTo>
                  <a:lnTo>
                    <a:pt x="1139030" y="101231"/>
                  </a:lnTo>
                  <a:lnTo>
                    <a:pt x="1190526" y="114695"/>
                  </a:lnTo>
                  <a:lnTo>
                    <a:pt x="1241298" y="128934"/>
                  </a:lnTo>
                  <a:lnTo>
                    <a:pt x="1291322" y="143937"/>
                  </a:lnTo>
                  <a:lnTo>
                    <a:pt x="1340570" y="159693"/>
                  </a:lnTo>
                  <a:lnTo>
                    <a:pt x="1389018" y="176190"/>
                  </a:lnTo>
                  <a:lnTo>
                    <a:pt x="1436640" y="193417"/>
                  </a:lnTo>
                  <a:lnTo>
                    <a:pt x="1483410" y="211362"/>
                  </a:lnTo>
                  <a:lnTo>
                    <a:pt x="1529302" y="230015"/>
                  </a:lnTo>
                  <a:lnTo>
                    <a:pt x="1574291" y="249364"/>
                  </a:lnTo>
                  <a:lnTo>
                    <a:pt x="1618352" y="269397"/>
                  </a:lnTo>
                  <a:lnTo>
                    <a:pt x="1661459" y="290104"/>
                  </a:lnTo>
                  <a:lnTo>
                    <a:pt x="1703585" y="311473"/>
                  </a:lnTo>
                  <a:lnTo>
                    <a:pt x="1744706" y="333492"/>
                  </a:lnTo>
                  <a:lnTo>
                    <a:pt x="1784796" y="356150"/>
                  </a:lnTo>
                  <a:lnTo>
                    <a:pt x="1823829" y="379437"/>
                  </a:lnTo>
                  <a:lnTo>
                    <a:pt x="1861779" y="403340"/>
                  </a:lnTo>
                  <a:lnTo>
                    <a:pt x="1898621" y="427848"/>
                  </a:lnTo>
                  <a:lnTo>
                    <a:pt x="1934330" y="452951"/>
                  </a:lnTo>
                  <a:lnTo>
                    <a:pt x="1968879" y="478636"/>
                  </a:lnTo>
                  <a:lnTo>
                    <a:pt x="2002243" y="504892"/>
                  </a:lnTo>
                  <a:lnTo>
                    <a:pt x="2034397" y="531709"/>
                  </a:lnTo>
                  <a:lnTo>
                    <a:pt x="2065314" y="559074"/>
                  </a:lnTo>
                  <a:lnTo>
                    <a:pt x="2094969" y="586976"/>
                  </a:lnTo>
                  <a:lnTo>
                    <a:pt x="2123337" y="615405"/>
                  </a:lnTo>
                  <a:lnTo>
                    <a:pt x="2150392" y="644348"/>
                  </a:lnTo>
                  <a:lnTo>
                    <a:pt x="2176108" y="673795"/>
                  </a:lnTo>
                  <a:lnTo>
                    <a:pt x="2200459" y="703733"/>
                  </a:lnTo>
                  <a:lnTo>
                    <a:pt x="2223420" y="734153"/>
                  </a:lnTo>
                  <a:lnTo>
                    <a:pt x="2265071" y="796388"/>
                  </a:lnTo>
                  <a:lnTo>
                    <a:pt x="2300853" y="860410"/>
                  </a:lnTo>
                  <a:lnTo>
                    <a:pt x="2316479" y="893063"/>
                  </a:lnTo>
                  <a:lnTo>
                    <a:pt x="2465831" y="893063"/>
                  </a:lnTo>
                  <a:lnTo>
                    <a:pt x="2234183" y="1190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996" name="object 7"/>
            <p:cNvSpPr/>
            <p:nvPr/>
          </p:nvSpPr>
          <p:spPr>
            <a:xfrm>
              <a:off x="3464051" y="1789176"/>
              <a:ext cx="2234565" cy="1190625"/>
            </a:xfrm>
            <a:custGeom>
              <a:avLst/>
              <a:ahLst/>
              <a:rect l="l" t="t" r="r" b="b"/>
              <a:pathLst>
                <a:path w="2234565" h="1190625">
                  <a:moveTo>
                    <a:pt x="297179" y="1190243"/>
                  </a:moveTo>
                  <a:lnTo>
                    <a:pt x="0" y="1190243"/>
                  </a:lnTo>
                  <a:lnTo>
                    <a:pt x="857" y="1155789"/>
                  </a:lnTo>
                  <a:lnTo>
                    <a:pt x="7646" y="1087617"/>
                  </a:lnTo>
                  <a:lnTo>
                    <a:pt x="21048" y="1020516"/>
                  </a:lnTo>
                  <a:lnTo>
                    <a:pt x="40878" y="954593"/>
                  </a:lnTo>
                  <a:lnTo>
                    <a:pt x="66950" y="889953"/>
                  </a:lnTo>
                  <a:lnTo>
                    <a:pt x="99080" y="826704"/>
                  </a:lnTo>
                  <a:lnTo>
                    <a:pt x="137082" y="764951"/>
                  </a:lnTo>
                  <a:lnTo>
                    <a:pt x="180773" y="704800"/>
                  </a:lnTo>
                  <a:lnTo>
                    <a:pt x="229967" y="646358"/>
                  </a:lnTo>
                  <a:lnTo>
                    <a:pt x="256570" y="617811"/>
                  </a:lnTo>
                  <a:lnTo>
                    <a:pt x="284479" y="589731"/>
                  </a:lnTo>
                  <a:lnTo>
                    <a:pt x="313672" y="562131"/>
                  </a:lnTo>
                  <a:lnTo>
                    <a:pt x="344125" y="535025"/>
                  </a:lnTo>
                  <a:lnTo>
                    <a:pt x="375816" y="508426"/>
                  </a:lnTo>
                  <a:lnTo>
                    <a:pt x="408720" y="482347"/>
                  </a:lnTo>
                  <a:lnTo>
                    <a:pt x="442815" y="456802"/>
                  </a:lnTo>
                  <a:lnTo>
                    <a:pt x="478078" y="431803"/>
                  </a:lnTo>
                  <a:lnTo>
                    <a:pt x="514486" y="407365"/>
                  </a:lnTo>
                  <a:lnTo>
                    <a:pt x="552015" y="383499"/>
                  </a:lnTo>
                  <a:lnTo>
                    <a:pt x="590643" y="360220"/>
                  </a:lnTo>
                  <a:lnTo>
                    <a:pt x="630346" y="337541"/>
                  </a:lnTo>
                  <a:lnTo>
                    <a:pt x="671102" y="315475"/>
                  </a:lnTo>
                  <a:lnTo>
                    <a:pt x="712886" y="294036"/>
                  </a:lnTo>
                  <a:lnTo>
                    <a:pt x="755677" y="273236"/>
                  </a:lnTo>
                  <a:lnTo>
                    <a:pt x="799451" y="253090"/>
                  </a:lnTo>
                  <a:lnTo>
                    <a:pt x="844185" y="233609"/>
                  </a:lnTo>
                  <a:lnTo>
                    <a:pt x="889855" y="214808"/>
                  </a:lnTo>
                  <a:lnTo>
                    <a:pt x="936439" y="196700"/>
                  </a:lnTo>
                  <a:lnTo>
                    <a:pt x="983914" y="179298"/>
                  </a:lnTo>
                  <a:lnTo>
                    <a:pt x="1032255" y="162616"/>
                  </a:lnTo>
                  <a:lnTo>
                    <a:pt x="1081442" y="146666"/>
                  </a:lnTo>
                  <a:lnTo>
                    <a:pt x="1131449" y="131462"/>
                  </a:lnTo>
                  <a:lnTo>
                    <a:pt x="1182255" y="117018"/>
                  </a:lnTo>
                  <a:lnTo>
                    <a:pt x="1233836" y="103346"/>
                  </a:lnTo>
                  <a:lnTo>
                    <a:pt x="1286168" y="90459"/>
                  </a:lnTo>
                  <a:lnTo>
                    <a:pt x="1339229" y="78372"/>
                  </a:lnTo>
                  <a:lnTo>
                    <a:pt x="1392996" y="67097"/>
                  </a:lnTo>
                  <a:lnTo>
                    <a:pt x="1447446" y="56648"/>
                  </a:lnTo>
                  <a:lnTo>
                    <a:pt x="1502555" y="47038"/>
                  </a:lnTo>
                  <a:lnTo>
                    <a:pt x="1558300" y="38280"/>
                  </a:lnTo>
                  <a:lnTo>
                    <a:pt x="1614659" y="30387"/>
                  </a:lnTo>
                  <a:lnTo>
                    <a:pt x="1671608" y="23374"/>
                  </a:lnTo>
                  <a:lnTo>
                    <a:pt x="1729123" y="17252"/>
                  </a:lnTo>
                  <a:lnTo>
                    <a:pt x="1787183" y="12036"/>
                  </a:lnTo>
                  <a:lnTo>
                    <a:pt x="1845764" y="7738"/>
                  </a:lnTo>
                  <a:lnTo>
                    <a:pt x="1904842" y="4372"/>
                  </a:lnTo>
                  <a:lnTo>
                    <a:pt x="1964395" y="1952"/>
                  </a:lnTo>
                  <a:lnTo>
                    <a:pt x="2024399" y="490"/>
                  </a:lnTo>
                  <a:lnTo>
                    <a:pt x="2084831" y="0"/>
                  </a:lnTo>
                  <a:lnTo>
                    <a:pt x="2122312" y="261"/>
                  </a:lnTo>
                  <a:lnTo>
                    <a:pt x="2159507" y="952"/>
                  </a:lnTo>
                  <a:lnTo>
                    <a:pt x="2234183" y="3048"/>
                  </a:lnTo>
                  <a:lnTo>
                    <a:pt x="2172684" y="6053"/>
                  </a:lnTo>
                  <a:lnTo>
                    <a:pt x="2111734" y="10056"/>
                  </a:lnTo>
                  <a:lnTo>
                    <a:pt x="2051355" y="15042"/>
                  </a:lnTo>
                  <a:lnTo>
                    <a:pt x="1991574" y="20995"/>
                  </a:lnTo>
                  <a:lnTo>
                    <a:pt x="1932413" y="27902"/>
                  </a:lnTo>
                  <a:lnTo>
                    <a:pt x="1873898" y="35747"/>
                  </a:lnTo>
                  <a:lnTo>
                    <a:pt x="1816051" y="44516"/>
                  </a:lnTo>
                  <a:lnTo>
                    <a:pt x="1758898" y="54194"/>
                  </a:lnTo>
                  <a:lnTo>
                    <a:pt x="1702463" y="64765"/>
                  </a:lnTo>
                  <a:lnTo>
                    <a:pt x="1646770" y="76216"/>
                  </a:lnTo>
                  <a:lnTo>
                    <a:pt x="1591843" y="88531"/>
                  </a:lnTo>
                  <a:lnTo>
                    <a:pt x="1537706" y="101696"/>
                  </a:lnTo>
                  <a:lnTo>
                    <a:pt x="1484384" y="115695"/>
                  </a:lnTo>
                  <a:lnTo>
                    <a:pt x="1431900" y="130515"/>
                  </a:lnTo>
                  <a:lnTo>
                    <a:pt x="1380279" y="146139"/>
                  </a:lnTo>
                  <a:lnTo>
                    <a:pt x="1329546" y="162554"/>
                  </a:lnTo>
                  <a:lnTo>
                    <a:pt x="1279723" y="179745"/>
                  </a:lnTo>
                  <a:lnTo>
                    <a:pt x="1230836" y="197696"/>
                  </a:lnTo>
                  <a:lnTo>
                    <a:pt x="1182909" y="216393"/>
                  </a:lnTo>
                  <a:lnTo>
                    <a:pt x="1135966" y="235821"/>
                  </a:lnTo>
                  <a:lnTo>
                    <a:pt x="1090031" y="255966"/>
                  </a:lnTo>
                  <a:lnTo>
                    <a:pt x="1045128" y="276812"/>
                  </a:lnTo>
                  <a:lnTo>
                    <a:pt x="1001281" y="298345"/>
                  </a:lnTo>
                  <a:lnTo>
                    <a:pt x="958515" y="320549"/>
                  </a:lnTo>
                  <a:lnTo>
                    <a:pt x="916854" y="343411"/>
                  </a:lnTo>
                  <a:lnTo>
                    <a:pt x="876322" y="366916"/>
                  </a:lnTo>
                  <a:lnTo>
                    <a:pt x="836944" y="391047"/>
                  </a:lnTo>
                  <a:lnTo>
                    <a:pt x="798743" y="415792"/>
                  </a:lnTo>
                  <a:lnTo>
                    <a:pt x="761743" y="441134"/>
                  </a:lnTo>
                  <a:lnTo>
                    <a:pt x="725970" y="467060"/>
                  </a:lnTo>
                  <a:lnTo>
                    <a:pt x="691446" y="493554"/>
                  </a:lnTo>
                  <a:lnTo>
                    <a:pt x="658197" y="520601"/>
                  </a:lnTo>
                  <a:lnTo>
                    <a:pt x="626246" y="548187"/>
                  </a:lnTo>
                  <a:lnTo>
                    <a:pt x="595618" y="576297"/>
                  </a:lnTo>
                  <a:lnTo>
                    <a:pt x="566337" y="604916"/>
                  </a:lnTo>
                  <a:lnTo>
                    <a:pt x="538427" y="634030"/>
                  </a:lnTo>
                  <a:lnTo>
                    <a:pt x="511912" y="663623"/>
                  </a:lnTo>
                  <a:lnTo>
                    <a:pt x="486817" y="693680"/>
                  </a:lnTo>
                  <a:lnTo>
                    <a:pt x="463165" y="724188"/>
                  </a:lnTo>
                  <a:lnTo>
                    <a:pt x="420290" y="786493"/>
                  </a:lnTo>
                  <a:lnTo>
                    <a:pt x="383479" y="850421"/>
                  </a:lnTo>
                  <a:lnTo>
                    <a:pt x="352928" y="915852"/>
                  </a:lnTo>
                  <a:lnTo>
                    <a:pt x="328828" y="982668"/>
                  </a:lnTo>
                  <a:lnTo>
                    <a:pt x="311375" y="1050751"/>
                  </a:lnTo>
                  <a:lnTo>
                    <a:pt x="300761" y="1119982"/>
                  </a:lnTo>
                  <a:lnTo>
                    <a:pt x="298079" y="1154992"/>
                  </a:lnTo>
                  <a:lnTo>
                    <a:pt x="297179" y="1190243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997" name="object 8"/>
            <p:cNvSpPr/>
            <p:nvPr/>
          </p:nvSpPr>
          <p:spPr>
            <a:xfrm>
              <a:off x="3464051" y="1789176"/>
              <a:ext cx="4551045" cy="1190625"/>
            </a:xfrm>
            <a:custGeom>
              <a:avLst/>
              <a:ahLst/>
              <a:rect l="l" t="t" r="r" b="b"/>
              <a:pathLst>
                <a:path w="4551045" h="1190625">
                  <a:moveTo>
                    <a:pt x="2234183" y="3048"/>
                  </a:moveTo>
                  <a:lnTo>
                    <a:pt x="2172684" y="6053"/>
                  </a:lnTo>
                  <a:lnTo>
                    <a:pt x="2111734" y="10056"/>
                  </a:lnTo>
                  <a:lnTo>
                    <a:pt x="2051355" y="15042"/>
                  </a:lnTo>
                  <a:lnTo>
                    <a:pt x="1991574" y="20995"/>
                  </a:lnTo>
                  <a:lnTo>
                    <a:pt x="1932413" y="27902"/>
                  </a:lnTo>
                  <a:lnTo>
                    <a:pt x="1873898" y="35747"/>
                  </a:lnTo>
                  <a:lnTo>
                    <a:pt x="1816051" y="44516"/>
                  </a:lnTo>
                  <a:lnTo>
                    <a:pt x="1758898" y="54194"/>
                  </a:lnTo>
                  <a:lnTo>
                    <a:pt x="1702463" y="64765"/>
                  </a:lnTo>
                  <a:lnTo>
                    <a:pt x="1646770" y="76216"/>
                  </a:lnTo>
                  <a:lnTo>
                    <a:pt x="1591843" y="88531"/>
                  </a:lnTo>
                  <a:lnTo>
                    <a:pt x="1537706" y="101696"/>
                  </a:lnTo>
                  <a:lnTo>
                    <a:pt x="1484384" y="115695"/>
                  </a:lnTo>
                  <a:lnTo>
                    <a:pt x="1431900" y="130515"/>
                  </a:lnTo>
                  <a:lnTo>
                    <a:pt x="1380279" y="146139"/>
                  </a:lnTo>
                  <a:lnTo>
                    <a:pt x="1329546" y="162554"/>
                  </a:lnTo>
                  <a:lnTo>
                    <a:pt x="1279723" y="179745"/>
                  </a:lnTo>
                  <a:lnTo>
                    <a:pt x="1230836" y="197696"/>
                  </a:lnTo>
                  <a:lnTo>
                    <a:pt x="1182909" y="216393"/>
                  </a:lnTo>
                  <a:lnTo>
                    <a:pt x="1135966" y="235821"/>
                  </a:lnTo>
                  <a:lnTo>
                    <a:pt x="1090031" y="255966"/>
                  </a:lnTo>
                  <a:lnTo>
                    <a:pt x="1045128" y="276812"/>
                  </a:lnTo>
                  <a:lnTo>
                    <a:pt x="1001281" y="298345"/>
                  </a:lnTo>
                  <a:lnTo>
                    <a:pt x="958515" y="320549"/>
                  </a:lnTo>
                  <a:lnTo>
                    <a:pt x="916854" y="343411"/>
                  </a:lnTo>
                  <a:lnTo>
                    <a:pt x="876322" y="366916"/>
                  </a:lnTo>
                  <a:lnTo>
                    <a:pt x="836944" y="391047"/>
                  </a:lnTo>
                  <a:lnTo>
                    <a:pt x="798743" y="415792"/>
                  </a:lnTo>
                  <a:lnTo>
                    <a:pt x="761743" y="441134"/>
                  </a:lnTo>
                  <a:lnTo>
                    <a:pt x="725970" y="467060"/>
                  </a:lnTo>
                  <a:lnTo>
                    <a:pt x="691446" y="493554"/>
                  </a:lnTo>
                  <a:lnTo>
                    <a:pt x="658197" y="520601"/>
                  </a:lnTo>
                  <a:lnTo>
                    <a:pt x="626246" y="548187"/>
                  </a:lnTo>
                  <a:lnTo>
                    <a:pt x="595618" y="576297"/>
                  </a:lnTo>
                  <a:lnTo>
                    <a:pt x="566337" y="604916"/>
                  </a:lnTo>
                  <a:lnTo>
                    <a:pt x="538427" y="634030"/>
                  </a:lnTo>
                  <a:lnTo>
                    <a:pt x="511912" y="663623"/>
                  </a:lnTo>
                  <a:lnTo>
                    <a:pt x="486817" y="693680"/>
                  </a:lnTo>
                  <a:lnTo>
                    <a:pt x="463165" y="724188"/>
                  </a:lnTo>
                  <a:lnTo>
                    <a:pt x="420290" y="786493"/>
                  </a:lnTo>
                  <a:lnTo>
                    <a:pt x="383479" y="850421"/>
                  </a:lnTo>
                  <a:lnTo>
                    <a:pt x="352928" y="915852"/>
                  </a:lnTo>
                  <a:lnTo>
                    <a:pt x="328828" y="982668"/>
                  </a:lnTo>
                  <a:lnTo>
                    <a:pt x="311375" y="1050751"/>
                  </a:lnTo>
                  <a:lnTo>
                    <a:pt x="300761" y="1119982"/>
                  </a:lnTo>
                  <a:lnTo>
                    <a:pt x="297179" y="1190243"/>
                  </a:lnTo>
                  <a:lnTo>
                    <a:pt x="0" y="1190243"/>
                  </a:lnTo>
                  <a:lnTo>
                    <a:pt x="3414" y="1121576"/>
                  </a:lnTo>
                  <a:lnTo>
                    <a:pt x="13532" y="1053926"/>
                  </a:lnTo>
                  <a:lnTo>
                    <a:pt x="30171" y="987401"/>
                  </a:lnTo>
                  <a:lnTo>
                    <a:pt x="53145" y="922106"/>
                  </a:lnTo>
                  <a:lnTo>
                    <a:pt x="82269" y="858148"/>
                  </a:lnTo>
                  <a:lnTo>
                    <a:pt x="117358" y="795633"/>
                  </a:lnTo>
                  <a:lnTo>
                    <a:pt x="158228" y="734668"/>
                  </a:lnTo>
                  <a:lnTo>
                    <a:pt x="204694" y="675359"/>
                  </a:lnTo>
                  <a:lnTo>
                    <a:pt x="229967" y="646358"/>
                  </a:lnTo>
                  <a:lnTo>
                    <a:pt x="256570" y="617811"/>
                  </a:lnTo>
                  <a:lnTo>
                    <a:pt x="284479" y="589731"/>
                  </a:lnTo>
                  <a:lnTo>
                    <a:pt x="313672" y="562131"/>
                  </a:lnTo>
                  <a:lnTo>
                    <a:pt x="344125" y="535025"/>
                  </a:lnTo>
                  <a:lnTo>
                    <a:pt x="375816" y="508426"/>
                  </a:lnTo>
                  <a:lnTo>
                    <a:pt x="408720" y="482347"/>
                  </a:lnTo>
                  <a:lnTo>
                    <a:pt x="442815" y="456802"/>
                  </a:lnTo>
                  <a:lnTo>
                    <a:pt x="478078" y="431803"/>
                  </a:lnTo>
                  <a:lnTo>
                    <a:pt x="514486" y="407365"/>
                  </a:lnTo>
                  <a:lnTo>
                    <a:pt x="552015" y="383499"/>
                  </a:lnTo>
                  <a:lnTo>
                    <a:pt x="590643" y="360220"/>
                  </a:lnTo>
                  <a:lnTo>
                    <a:pt x="630346" y="337541"/>
                  </a:lnTo>
                  <a:lnTo>
                    <a:pt x="671102" y="315475"/>
                  </a:lnTo>
                  <a:lnTo>
                    <a:pt x="712886" y="294036"/>
                  </a:lnTo>
                  <a:lnTo>
                    <a:pt x="755677" y="273236"/>
                  </a:lnTo>
                  <a:lnTo>
                    <a:pt x="799451" y="253090"/>
                  </a:lnTo>
                  <a:lnTo>
                    <a:pt x="844185" y="233609"/>
                  </a:lnTo>
                  <a:lnTo>
                    <a:pt x="889855" y="214808"/>
                  </a:lnTo>
                  <a:lnTo>
                    <a:pt x="936439" y="196700"/>
                  </a:lnTo>
                  <a:lnTo>
                    <a:pt x="983914" y="179298"/>
                  </a:lnTo>
                  <a:lnTo>
                    <a:pt x="1032255" y="162616"/>
                  </a:lnTo>
                  <a:lnTo>
                    <a:pt x="1081442" y="146666"/>
                  </a:lnTo>
                  <a:lnTo>
                    <a:pt x="1131449" y="131462"/>
                  </a:lnTo>
                  <a:lnTo>
                    <a:pt x="1182255" y="117018"/>
                  </a:lnTo>
                  <a:lnTo>
                    <a:pt x="1233836" y="103346"/>
                  </a:lnTo>
                  <a:lnTo>
                    <a:pt x="1286168" y="90459"/>
                  </a:lnTo>
                  <a:lnTo>
                    <a:pt x="1339229" y="78372"/>
                  </a:lnTo>
                  <a:lnTo>
                    <a:pt x="1392996" y="67097"/>
                  </a:lnTo>
                  <a:lnTo>
                    <a:pt x="1447446" y="56648"/>
                  </a:lnTo>
                  <a:lnTo>
                    <a:pt x="1502555" y="47038"/>
                  </a:lnTo>
                  <a:lnTo>
                    <a:pt x="1558300" y="38280"/>
                  </a:lnTo>
                  <a:lnTo>
                    <a:pt x="1614659" y="30387"/>
                  </a:lnTo>
                  <a:lnTo>
                    <a:pt x="1671608" y="23374"/>
                  </a:lnTo>
                  <a:lnTo>
                    <a:pt x="1729123" y="17252"/>
                  </a:lnTo>
                  <a:lnTo>
                    <a:pt x="1787183" y="12036"/>
                  </a:lnTo>
                  <a:lnTo>
                    <a:pt x="1845764" y="7738"/>
                  </a:lnTo>
                  <a:lnTo>
                    <a:pt x="1904842" y="4372"/>
                  </a:lnTo>
                  <a:lnTo>
                    <a:pt x="1964395" y="1952"/>
                  </a:lnTo>
                  <a:lnTo>
                    <a:pt x="2024399" y="490"/>
                  </a:lnTo>
                  <a:lnTo>
                    <a:pt x="2084831" y="0"/>
                  </a:lnTo>
                  <a:lnTo>
                    <a:pt x="2382011" y="0"/>
                  </a:lnTo>
                  <a:lnTo>
                    <a:pt x="2441286" y="476"/>
                  </a:lnTo>
                  <a:lnTo>
                    <a:pt x="2500222" y="1897"/>
                  </a:lnTo>
                  <a:lnTo>
                    <a:pt x="2558793" y="4253"/>
                  </a:lnTo>
                  <a:lnTo>
                    <a:pt x="2616974" y="7530"/>
                  </a:lnTo>
                  <a:lnTo>
                    <a:pt x="2674738" y="11719"/>
                  </a:lnTo>
                  <a:lnTo>
                    <a:pt x="2732061" y="16808"/>
                  </a:lnTo>
                  <a:lnTo>
                    <a:pt x="2788917" y="22785"/>
                  </a:lnTo>
                  <a:lnTo>
                    <a:pt x="2845279" y="29640"/>
                  </a:lnTo>
                  <a:lnTo>
                    <a:pt x="2901123" y="37360"/>
                  </a:lnTo>
                  <a:lnTo>
                    <a:pt x="2956423" y="45935"/>
                  </a:lnTo>
                  <a:lnTo>
                    <a:pt x="3011153" y="55353"/>
                  </a:lnTo>
                  <a:lnTo>
                    <a:pt x="3065287" y="65603"/>
                  </a:lnTo>
                  <a:lnTo>
                    <a:pt x="3118801" y="76673"/>
                  </a:lnTo>
                  <a:lnTo>
                    <a:pt x="3171667" y="88553"/>
                  </a:lnTo>
                  <a:lnTo>
                    <a:pt x="3223861" y="101231"/>
                  </a:lnTo>
                  <a:lnTo>
                    <a:pt x="3275358" y="114695"/>
                  </a:lnTo>
                  <a:lnTo>
                    <a:pt x="3326130" y="128934"/>
                  </a:lnTo>
                  <a:lnTo>
                    <a:pt x="3376154" y="143937"/>
                  </a:lnTo>
                  <a:lnTo>
                    <a:pt x="3425402" y="159693"/>
                  </a:lnTo>
                  <a:lnTo>
                    <a:pt x="3473850" y="176190"/>
                  </a:lnTo>
                  <a:lnTo>
                    <a:pt x="3521472" y="193417"/>
                  </a:lnTo>
                  <a:lnTo>
                    <a:pt x="3568242" y="211362"/>
                  </a:lnTo>
                  <a:lnTo>
                    <a:pt x="3614134" y="230015"/>
                  </a:lnTo>
                  <a:lnTo>
                    <a:pt x="3659123" y="249364"/>
                  </a:lnTo>
                  <a:lnTo>
                    <a:pt x="3703184" y="269397"/>
                  </a:lnTo>
                  <a:lnTo>
                    <a:pt x="3746291" y="290104"/>
                  </a:lnTo>
                  <a:lnTo>
                    <a:pt x="3788417" y="311473"/>
                  </a:lnTo>
                  <a:lnTo>
                    <a:pt x="3829538" y="333492"/>
                  </a:lnTo>
                  <a:lnTo>
                    <a:pt x="3869628" y="356150"/>
                  </a:lnTo>
                  <a:lnTo>
                    <a:pt x="3908661" y="379437"/>
                  </a:lnTo>
                  <a:lnTo>
                    <a:pt x="3946611" y="403340"/>
                  </a:lnTo>
                  <a:lnTo>
                    <a:pt x="3983453" y="427848"/>
                  </a:lnTo>
                  <a:lnTo>
                    <a:pt x="4019162" y="452951"/>
                  </a:lnTo>
                  <a:lnTo>
                    <a:pt x="4053711" y="478636"/>
                  </a:lnTo>
                  <a:lnTo>
                    <a:pt x="4087075" y="504892"/>
                  </a:lnTo>
                  <a:lnTo>
                    <a:pt x="4119229" y="531709"/>
                  </a:lnTo>
                  <a:lnTo>
                    <a:pt x="4150146" y="559074"/>
                  </a:lnTo>
                  <a:lnTo>
                    <a:pt x="4179801" y="586976"/>
                  </a:lnTo>
                  <a:lnTo>
                    <a:pt x="4208169" y="615405"/>
                  </a:lnTo>
                  <a:lnTo>
                    <a:pt x="4235224" y="644348"/>
                  </a:lnTo>
                  <a:lnTo>
                    <a:pt x="4260940" y="673795"/>
                  </a:lnTo>
                  <a:lnTo>
                    <a:pt x="4285291" y="703733"/>
                  </a:lnTo>
                  <a:lnTo>
                    <a:pt x="4308252" y="734153"/>
                  </a:lnTo>
                  <a:lnTo>
                    <a:pt x="4349903" y="796388"/>
                  </a:lnTo>
                  <a:lnTo>
                    <a:pt x="4385685" y="860411"/>
                  </a:lnTo>
                  <a:lnTo>
                    <a:pt x="4401312" y="893064"/>
                  </a:lnTo>
                  <a:lnTo>
                    <a:pt x="4550663" y="893064"/>
                  </a:lnTo>
                  <a:lnTo>
                    <a:pt x="4319016" y="1190243"/>
                  </a:lnTo>
                  <a:lnTo>
                    <a:pt x="3956304" y="893064"/>
                  </a:lnTo>
                  <a:lnTo>
                    <a:pt x="4104132" y="893064"/>
                  </a:lnTo>
                  <a:lnTo>
                    <a:pt x="4088505" y="860411"/>
                  </a:lnTo>
                  <a:lnTo>
                    <a:pt x="4052723" y="796388"/>
                  </a:lnTo>
                  <a:lnTo>
                    <a:pt x="4011072" y="734153"/>
                  </a:lnTo>
                  <a:lnTo>
                    <a:pt x="3988111" y="703733"/>
                  </a:lnTo>
                  <a:lnTo>
                    <a:pt x="3963760" y="673795"/>
                  </a:lnTo>
                  <a:lnTo>
                    <a:pt x="3938044" y="644348"/>
                  </a:lnTo>
                  <a:lnTo>
                    <a:pt x="3910989" y="615405"/>
                  </a:lnTo>
                  <a:lnTo>
                    <a:pt x="3882621" y="586976"/>
                  </a:lnTo>
                  <a:lnTo>
                    <a:pt x="3852966" y="559074"/>
                  </a:lnTo>
                  <a:lnTo>
                    <a:pt x="3822049" y="531709"/>
                  </a:lnTo>
                  <a:lnTo>
                    <a:pt x="3789895" y="504892"/>
                  </a:lnTo>
                  <a:lnTo>
                    <a:pt x="3756531" y="478636"/>
                  </a:lnTo>
                  <a:lnTo>
                    <a:pt x="3721982" y="452951"/>
                  </a:lnTo>
                  <a:lnTo>
                    <a:pt x="3686273" y="427848"/>
                  </a:lnTo>
                  <a:lnTo>
                    <a:pt x="3649431" y="403340"/>
                  </a:lnTo>
                  <a:lnTo>
                    <a:pt x="3611481" y="379437"/>
                  </a:lnTo>
                  <a:lnTo>
                    <a:pt x="3572448" y="356150"/>
                  </a:lnTo>
                  <a:lnTo>
                    <a:pt x="3532358" y="333492"/>
                  </a:lnTo>
                  <a:lnTo>
                    <a:pt x="3491237" y="311473"/>
                  </a:lnTo>
                  <a:lnTo>
                    <a:pt x="3449111" y="290104"/>
                  </a:lnTo>
                  <a:lnTo>
                    <a:pt x="3406004" y="269397"/>
                  </a:lnTo>
                  <a:lnTo>
                    <a:pt x="3361944" y="249364"/>
                  </a:lnTo>
                  <a:lnTo>
                    <a:pt x="3316954" y="230015"/>
                  </a:lnTo>
                  <a:lnTo>
                    <a:pt x="3271062" y="211362"/>
                  </a:lnTo>
                  <a:lnTo>
                    <a:pt x="3224292" y="193417"/>
                  </a:lnTo>
                  <a:lnTo>
                    <a:pt x="3176670" y="176190"/>
                  </a:lnTo>
                  <a:lnTo>
                    <a:pt x="3128222" y="159693"/>
                  </a:lnTo>
                  <a:lnTo>
                    <a:pt x="3078974" y="143937"/>
                  </a:lnTo>
                  <a:lnTo>
                    <a:pt x="3028950" y="128934"/>
                  </a:lnTo>
                  <a:lnTo>
                    <a:pt x="2978178" y="114695"/>
                  </a:lnTo>
                  <a:lnTo>
                    <a:pt x="2926682" y="101231"/>
                  </a:lnTo>
                  <a:lnTo>
                    <a:pt x="2874487" y="88553"/>
                  </a:lnTo>
                  <a:lnTo>
                    <a:pt x="2821621" y="76673"/>
                  </a:lnTo>
                  <a:lnTo>
                    <a:pt x="2768107" y="65603"/>
                  </a:lnTo>
                  <a:lnTo>
                    <a:pt x="2713973" y="55353"/>
                  </a:lnTo>
                  <a:lnTo>
                    <a:pt x="2659243" y="45935"/>
                  </a:lnTo>
                  <a:lnTo>
                    <a:pt x="2603943" y="37360"/>
                  </a:lnTo>
                  <a:lnTo>
                    <a:pt x="2548099" y="29640"/>
                  </a:lnTo>
                  <a:lnTo>
                    <a:pt x="2491737" y="22785"/>
                  </a:lnTo>
                  <a:lnTo>
                    <a:pt x="2434881" y="16808"/>
                  </a:lnTo>
                  <a:lnTo>
                    <a:pt x="2377558" y="11719"/>
                  </a:lnTo>
                  <a:lnTo>
                    <a:pt x="2319794" y="7530"/>
                  </a:lnTo>
                  <a:lnTo>
                    <a:pt x="2261613" y="4253"/>
                  </a:lnTo>
                  <a:lnTo>
                    <a:pt x="2203042" y="1897"/>
                  </a:lnTo>
                  <a:lnTo>
                    <a:pt x="2144106" y="476"/>
                  </a:lnTo>
                  <a:lnTo>
                    <a:pt x="2084831" y="0"/>
                  </a:lnTo>
                </a:path>
              </a:pathLst>
            </a:custGeom>
            <a:ln w="27432">
              <a:solidFill>
                <a:srgbClr val="00488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998" name="object 9"/>
            <p:cNvSpPr/>
            <p:nvPr/>
          </p:nvSpPr>
          <p:spPr>
            <a:xfrm>
              <a:off x="1681219" y="3634021"/>
              <a:ext cx="0" cy="181610"/>
            </a:xfrm>
            <a:custGeom>
              <a:avLst/>
              <a:ahLst/>
              <a:rect l="l" t="t" r="r" b="b"/>
              <a:pathLst>
                <a:path w="0" h="181610">
                  <a:moveTo>
                    <a:pt x="0" y="116387"/>
                  </a:moveTo>
                  <a:lnTo>
                    <a:pt x="0" y="116387"/>
                  </a:lnTo>
                  <a:lnTo>
                    <a:pt x="0" y="103454"/>
                  </a:lnTo>
                  <a:lnTo>
                    <a:pt x="0" y="181050"/>
                  </a:lnTo>
                  <a:lnTo>
                    <a:pt x="0" y="162863"/>
                  </a:lnTo>
                  <a:lnTo>
                    <a:pt x="0" y="-6"/>
                  </a:lnTo>
                  <a:lnTo>
                    <a:pt x="0" y="12117"/>
                  </a:lnTo>
                  <a:lnTo>
                    <a:pt x="0" y="38791"/>
                  </a:lnTo>
                  <a:lnTo>
                    <a:pt x="0" y="65464"/>
                  </a:lnTo>
                  <a:lnTo>
                    <a:pt x="0" y="77589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9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2"/>
          <p:cNvGrpSpPr/>
          <p:nvPr/>
        </p:nvGrpSpPr>
        <p:grpSpPr>
          <a:xfrm>
            <a:off x="5895757" y="1860763"/>
            <a:ext cx="1085215" cy="289560"/>
            <a:chOff x="5895757" y="1860763"/>
            <a:chExt cx="1085215" cy="289560"/>
          </a:xfrm>
        </p:grpSpPr>
        <p:sp>
          <p:nvSpPr>
            <p:cNvPr id="1049000" name="object 3"/>
            <p:cNvSpPr/>
            <p:nvPr/>
          </p:nvSpPr>
          <p:spPr>
            <a:xfrm>
              <a:off x="6636676" y="1860763"/>
              <a:ext cx="344170" cy="289560"/>
            </a:xfrm>
            <a:custGeom>
              <a:avLst/>
              <a:ahLst/>
              <a:rect l="l" t="t" r="r" b="b"/>
              <a:pathLst>
                <a:path w="344170" h="289560">
                  <a:moveTo>
                    <a:pt x="293794" y="0"/>
                  </a:moveTo>
                  <a:lnTo>
                    <a:pt x="50067" y="0"/>
                  </a:lnTo>
                  <a:lnTo>
                    <a:pt x="25033" y="33895"/>
                  </a:lnTo>
                  <a:lnTo>
                    <a:pt x="8344" y="75198"/>
                  </a:lnTo>
                  <a:lnTo>
                    <a:pt x="0" y="120944"/>
                  </a:lnTo>
                  <a:lnTo>
                    <a:pt x="0" y="168172"/>
                  </a:lnTo>
                  <a:lnTo>
                    <a:pt x="8344" y="213918"/>
                  </a:lnTo>
                  <a:lnTo>
                    <a:pt x="25033" y="255221"/>
                  </a:lnTo>
                  <a:lnTo>
                    <a:pt x="50067" y="289117"/>
                  </a:lnTo>
                  <a:lnTo>
                    <a:pt x="293794" y="289117"/>
                  </a:lnTo>
                  <a:lnTo>
                    <a:pt x="318828" y="255221"/>
                  </a:lnTo>
                  <a:lnTo>
                    <a:pt x="335518" y="213918"/>
                  </a:lnTo>
                  <a:lnTo>
                    <a:pt x="343862" y="168172"/>
                  </a:lnTo>
                  <a:lnTo>
                    <a:pt x="343862" y="120944"/>
                  </a:lnTo>
                  <a:lnTo>
                    <a:pt x="335518" y="75198"/>
                  </a:lnTo>
                  <a:lnTo>
                    <a:pt x="318828" y="33895"/>
                  </a:lnTo>
                  <a:lnTo>
                    <a:pt x="293794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9001" name="object 4"/>
            <p:cNvSpPr/>
            <p:nvPr/>
          </p:nvSpPr>
          <p:spPr>
            <a:xfrm>
              <a:off x="6205695" y="1860763"/>
              <a:ext cx="464184" cy="250190"/>
            </a:xfrm>
            <a:custGeom>
              <a:avLst/>
              <a:ahLst/>
              <a:rect l="l" t="t" r="r" b="b"/>
              <a:pathLst>
                <a:path w="464184" h="250189">
                  <a:moveTo>
                    <a:pt x="419667" y="0"/>
                  </a:moveTo>
                  <a:lnTo>
                    <a:pt x="44197" y="0"/>
                  </a:lnTo>
                  <a:lnTo>
                    <a:pt x="19643" y="34887"/>
                  </a:lnTo>
                  <a:lnTo>
                    <a:pt x="4910" y="77910"/>
                  </a:lnTo>
                  <a:lnTo>
                    <a:pt x="0" y="125002"/>
                  </a:lnTo>
                  <a:lnTo>
                    <a:pt x="4910" y="172093"/>
                  </a:lnTo>
                  <a:lnTo>
                    <a:pt x="19643" y="215116"/>
                  </a:lnTo>
                  <a:lnTo>
                    <a:pt x="44197" y="250004"/>
                  </a:lnTo>
                  <a:lnTo>
                    <a:pt x="419667" y="250004"/>
                  </a:lnTo>
                  <a:lnTo>
                    <a:pt x="444220" y="215116"/>
                  </a:lnTo>
                  <a:lnTo>
                    <a:pt x="458953" y="172093"/>
                  </a:lnTo>
                  <a:lnTo>
                    <a:pt x="463864" y="125002"/>
                  </a:lnTo>
                  <a:lnTo>
                    <a:pt x="458953" y="77910"/>
                  </a:lnTo>
                  <a:lnTo>
                    <a:pt x="444220" y="34887"/>
                  </a:lnTo>
                  <a:lnTo>
                    <a:pt x="419667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9002" name="object 5"/>
            <p:cNvSpPr/>
            <p:nvPr/>
          </p:nvSpPr>
          <p:spPr>
            <a:xfrm>
              <a:off x="5895757" y="1860763"/>
              <a:ext cx="344170" cy="289560"/>
            </a:xfrm>
            <a:custGeom>
              <a:avLst/>
              <a:ahLst/>
              <a:rect l="l" t="t" r="r" b="b"/>
              <a:pathLst>
                <a:path w="344170" h="289560">
                  <a:moveTo>
                    <a:pt x="294006" y="0"/>
                  </a:moveTo>
                  <a:lnTo>
                    <a:pt x="50068" y="0"/>
                  </a:lnTo>
                  <a:lnTo>
                    <a:pt x="25034" y="33895"/>
                  </a:lnTo>
                  <a:lnTo>
                    <a:pt x="8344" y="75198"/>
                  </a:lnTo>
                  <a:lnTo>
                    <a:pt x="0" y="120944"/>
                  </a:lnTo>
                  <a:lnTo>
                    <a:pt x="0" y="168172"/>
                  </a:lnTo>
                  <a:lnTo>
                    <a:pt x="8344" y="213918"/>
                  </a:lnTo>
                  <a:lnTo>
                    <a:pt x="25034" y="255221"/>
                  </a:lnTo>
                  <a:lnTo>
                    <a:pt x="50068" y="289117"/>
                  </a:lnTo>
                  <a:lnTo>
                    <a:pt x="294006" y="289117"/>
                  </a:lnTo>
                  <a:lnTo>
                    <a:pt x="319040" y="255221"/>
                  </a:lnTo>
                  <a:lnTo>
                    <a:pt x="335730" y="213918"/>
                  </a:lnTo>
                  <a:lnTo>
                    <a:pt x="344074" y="168172"/>
                  </a:lnTo>
                  <a:lnTo>
                    <a:pt x="344074" y="120944"/>
                  </a:lnTo>
                  <a:lnTo>
                    <a:pt x="335730" y="75198"/>
                  </a:lnTo>
                  <a:lnTo>
                    <a:pt x="319040" y="33895"/>
                  </a:lnTo>
                  <a:lnTo>
                    <a:pt x="294006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9003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04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05" name="object 8"/>
          <p:cNvSpPr txBox="1"/>
          <p:nvPr/>
        </p:nvSpPr>
        <p:spPr>
          <a:xfrm>
            <a:off x="581682" y="1693273"/>
            <a:ext cx="8848725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bridge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balanced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successive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variation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54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254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until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oscilloscope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(detector)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horizontal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straight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 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observed.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balance: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06" name="object 9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  <p:grpSp>
        <p:nvGrpSpPr>
          <p:cNvPr id="141" name="object 10"/>
          <p:cNvGrpSpPr/>
          <p:nvPr/>
        </p:nvGrpSpPr>
        <p:grpSpPr>
          <a:xfrm>
            <a:off x="4927092" y="4099559"/>
            <a:ext cx="2370455" cy="1668145"/>
            <a:chOff x="4927092" y="4099559"/>
            <a:chExt cx="2370455" cy="1668145"/>
          </a:xfrm>
        </p:grpSpPr>
        <p:pic>
          <p:nvPicPr>
            <p:cNvPr id="2097229" name="object 11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972812" y="4099559"/>
              <a:ext cx="1584401" cy="805786"/>
            </a:xfrm>
            <a:prstGeom prst="rect"/>
          </p:spPr>
        </p:pic>
        <p:pic>
          <p:nvPicPr>
            <p:cNvPr id="2097230" name="object 12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927092" y="4930139"/>
              <a:ext cx="2370111" cy="837507"/>
            </a:xfrm>
            <a:prstGeom prst="rect"/>
          </p:spPr>
        </p:pic>
      </p:grpSp>
      <p:pic>
        <p:nvPicPr>
          <p:cNvPr id="2097231" name="object 13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586483" y="5141180"/>
            <a:ext cx="1237487" cy="546387"/>
          </a:xfrm>
          <a:prstGeom prst="rect"/>
        </p:spPr>
      </p:pic>
      <p:pic>
        <p:nvPicPr>
          <p:cNvPr id="2097232" name="object 14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1559051" y="4099559"/>
            <a:ext cx="1732239" cy="771143"/>
          </a:xfrm>
          <a:prstGeom prst="rect"/>
        </p:spPr>
      </p:pic>
      <p:pic>
        <p:nvPicPr>
          <p:cNvPr id="2097233" name="object 15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3675577" y="3224493"/>
            <a:ext cx="1195855" cy="664754"/>
          </a:xfrm>
          <a:prstGeom prst="rect"/>
        </p:spPr>
      </p:pic>
      <p:sp>
        <p:nvSpPr>
          <p:cNvPr id="1049007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09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10" name="object 4"/>
          <p:cNvSpPr txBox="1"/>
          <p:nvPr/>
        </p:nvSpPr>
        <p:spPr>
          <a:xfrm>
            <a:off x="618250" y="1826771"/>
            <a:ext cx="3168015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Balance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becomes: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11" name="object 5"/>
          <p:cNvSpPr txBox="1"/>
          <p:nvPr/>
        </p:nvSpPr>
        <p:spPr>
          <a:xfrm>
            <a:off x="618250" y="4240748"/>
            <a:ext cx="418719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Equating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imaginary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12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  <p:pic>
        <p:nvPicPr>
          <p:cNvPr id="209723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129027" y="2415539"/>
            <a:ext cx="3484905" cy="1517947"/>
          </a:xfrm>
          <a:prstGeom prst="rect"/>
        </p:spPr>
      </p:pic>
      <p:grpSp>
        <p:nvGrpSpPr>
          <p:cNvPr id="143" name="object 8"/>
          <p:cNvGrpSpPr/>
          <p:nvPr/>
        </p:nvGrpSpPr>
        <p:grpSpPr>
          <a:xfrm>
            <a:off x="1615067" y="4663440"/>
            <a:ext cx="1592580" cy="1646555"/>
            <a:chOff x="1615067" y="4663440"/>
            <a:chExt cx="1592580" cy="1646555"/>
          </a:xfrm>
        </p:grpSpPr>
        <p:pic>
          <p:nvPicPr>
            <p:cNvPr id="2097235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615067" y="4663440"/>
              <a:ext cx="1446546" cy="1624828"/>
            </a:xfrm>
            <a:prstGeom prst="rect"/>
          </p:spPr>
        </p:pic>
        <p:sp>
          <p:nvSpPr>
            <p:cNvPr id="1049013" name="object 10"/>
            <p:cNvSpPr/>
            <p:nvPr/>
          </p:nvSpPr>
          <p:spPr>
            <a:xfrm>
              <a:off x="1797612" y="6220513"/>
              <a:ext cx="1409700" cy="0"/>
            </a:xfrm>
            <a:custGeom>
              <a:avLst/>
              <a:ahLst/>
              <a:rect l="l" t="t" r="r" b="b"/>
              <a:pathLst>
                <a:path w="1409700" h="0">
                  <a:moveTo>
                    <a:pt x="1409637" y="0"/>
                  </a:moveTo>
                  <a:lnTo>
                    <a:pt x="1409637" y="0"/>
                  </a:lnTo>
                  <a:lnTo>
                    <a:pt x="50344" y="0"/>
                  </a:lnTo>
                  <a:lnTo>
                    <a:pt x="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grpSp>
        <p:nvGrpSpPr>
          <p:cNvPr id="144" name="object 11"/>
          <p:cNvGrpSpPr/>
          <p:nvPr/>
        </p:nvGrpSpPr>
        <p:grpSpPr>
          <a:xfrm>
            <a:off x="4878323" y="4861560"/>
            <a:ext cx="2183130" cy="1411605"/>
            <a:chOff x="4878323" y="4861560"/>
            <a:chExt cx="2183130" cy="1411605"/>
          </a:xfrm>
        </p:grpSpPr>
        <p:pic>
          <p:nvPicPr>
            <p:cNvPr id="2097236" name="object 12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878323" y="4861560"/>
              <a:ext cx="1928499" cy="1411511"/>
            </a:xfrm>
            <a:prstGeom prst="rect"/>
          </p:spPr>
        </p:pic>
        <p:sp>
          <p:nvSpPr>
            <p:cNvPr id="1049014" name="object 13"/>
            <p:cNvSpPr/>
            <p:nvPr/>
          </p:nvSpPr>
          <p:spPr>
            <a:xfrm>
              <a:off x="5470429" y="6052390"/>
              <a:ext cx="1591310" cy="0"/>
            </a:xfrm>
            <a:custGeom>
              <a:avLst/>
              <a:ahLst/>
              <a:rect l="l" t="t" r="r" b="b"/>
              <a:pathLst>
                <a:path w="1591309" h="0">
                  <a:moveTo>
                    <a:pt x="1590692" y="0"/>
                  </a:moveTo>
                  <a:lnTo>
                    <a:pt x="1590692" y="0"/>
                  </a:lnTo>
                  <a:lnTo>
                    <a:pt x="51312" y="0"/>
                  </a:lnTo>
                  <a:lnTo>
                    <a:pt x="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9015" name="object 1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r>
              <a:rPr dirty="0"/>
              <a:t>4</a:t>
            </a: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4366735" y="1860760"/>
            <a:ext cx="4279265" cy="250190"/>
          </a:xfrm>
          <a:custGeom>
            <a:avLst/>
            <a:ahLst/>
            <a:rect l="l" t="t" r="r" b="b"/>
            <a:pathLst>
              <a:path w="4279265" h="250189">
                <a:moveTo>
                  <a:pt x="4234822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4234822" y="250006"/>
                </a:lnTo>
                <a:lnTo>
                  <a:pt x="4259376" y="215118"/>
                </a:lnTo>
                <a:lnTo>
                  <a:pt x="4274108" y="172094"/>
                </a:lnTo>
                <a:lnTo>
                  <a:pt x="4279019" y="125003"/>
                </a:lnTo>
                <a:lnTo>
                  <a:pt x="4274108" y="77911"/>
                </a:lnTo>
                <a:lnTo>
                  <a:pt x="4259376" y="34887"/>
                </a:lnTo>
                <a:lnTo>
                  <a:pt x="423482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1342626" y="5884049"/>
            <a:ext cx="1867535" cy="250190"/>
          </a:xfrm>
          <a:custGeom>
            <a:avLst/>
            <a:ahLst/>
            <a:rect l="l" t="t" r="r" b="b"/>
            <a:pathLst>
              <a:path w="1867535" h="250189">
                <a:moveTo>
                  <a:pt x="1822962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1822962" y="250013"/>
                </a:lnTo>
                <a:lnTo>
                  <a:pt x="1847516" y="215126"/>
                </a:lnTo>
                <a:lnTo>
                  <a:pt x="1862248" y="172102"/>
                </a:lnTo>
                <a:lnTo>
                  <a:pt x="1867159" y="125010"/>
                </a:lnTo>
                <a:lnTo>
                  <a:pt x="1862248" y="77918"/>
                </a:lnTo>
                <a:lnTo>
                  <a:pt x="1847516" y="34894"/>
                </a:lnTo>
                <a:lnTo>
                  <a:pt x="182296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1342626" y="5481720"/>
            <a:ext cx="1880235" cy="250190"/>
          </a:xfrm>
          <a:custGeom>
            <a:avLst/>
            <a:ahLst/>
            <a:rect l="l" t="t" r="r" b="b"/>
            <a:pathLst>
              <a:path w="1880235" h="250189">
                <a:moveTo>
                  <a:pt x="1835517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1835517" y="250013"/>
                </a:lnTo>
                <a:lnTo>
                  <a:pt x="1860071" y="215124"/>
                </a:lnTo>
                <a:lnTo>
                  <a:pt x="1874803" y="172098"/>
                </a:lnTo>
                <a:lnTo>
                  <a:pt x="1879714" y="125004"/>
                </a:lnTo>
                <a:lnTo>
                  <a:pt x="1874803" y="77909"/>
                </a:lnTo>
                <a:lnTo>
                  <a:pt x="1860071" y="34883"/>
                </a:lnTo>
                <a:lnTo>
                  <a:pt x="1835517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/>
          <p:nvPr/>
        </p:nvSpPr>
        <p:spPr>
          <a:xfrm>
            <a:off x="1342626" y="5079390"/>
            <a:ext cx="587375" cy="250190"/>
          </a:xfrm>
          <a:custGeom>
            <a:avLst/>
            <a:ahLst/>
            <a:rect l="l" t="t" r="r" b="b"/>
            <a:pathLst>
              <a:path w="587375" h="250189">
                <a:moveTo>
                  <a:pt x="542652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3"/>
                </a:lnTo>
                <a:lnTo>
                  <a:pt x="542652" y="250013"/>
                </a:lnTo>
                <a:lnTo>
                  <a:pt x="567206" y="215126"/>
                </a:lnTo>
                <a:lnTo>
                  <a:pt x="581938" y="172102"/>
                </a:lnTo>
                <a:lnTo>
                  <a:pt x="586848" y="125010"/>
                </a:lnTo>
                <a:lnTo>
                  <a:pt x="581938" y="77918"/>
                </a:lnTo>
                <a:lnTo>
                  <a:pt x="567206" y="34894"/>
                </a:lnTo>
                <a:lnTo>
                  <a:pt x="54265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6"/>
          <p:cNvSpPr/>
          <p:nvPr/>
        </p:nvSpPr>
        <p:spPr>
          <a:xfrm>
            <a:off x="1342626" y="4677060"/>
            <a:ext cx="1915795" cy="250190"/>
          </a:xfrm>
          <a:custGeom>
            <a:avLst/>
            <a:ahLst/>
            <a:rect l="l" t="t" r="r" b="b"/>
            <a:pathLst>
              <a:path w="1915795" h="250189">
                <a:moveTo>
                  <a:pt x="1871575" y="-6"/>
                </a:moveTo>
                <a:lnTo>
                  <a:pt x="44196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1871575" y="250013"/>
                </a:lnTo>
                <a:lnTo>
                  <a:pt x="1896129" y="215124"/>
                </a:lnTo>
                <a:lnTo>
                  <a:pt x="1910861" y="172098"/>
                </a:lnTo>
                <a:lnTo>
                  <a:pt x="1915772" y="125004"/>
                </a:lnTo>
                <a:lnTo>
                  <a:pt x="1910861" y="77909"/>
                </a:lnTo>
                <a:lnTo>
                  <a:pt x="1896129" y="34883"/>
                </a:lnTo>
                <a:lnTo>
                  <a:pt x="1871575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7"/>
          <p:cNvSpPr/>
          <p:nvPr/>
        </p:nvSpPr>
        <p:spPr>
          <a:xfrm>
            <a:off x="1342626" y="4274730"/>
            <a:ext cx="4239895" cy="250190"/>
          </a:xfrm>
          <a:custGeom>
            <a:avLst/>
            <a:ahLst/>
            <a:rect l="l" t="t" r="r" b="b"/>
            <a:pathLst>
              <a:path w="4239895" h="250189">
                <a:moveTo>
                  <a:pt x="4195395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4"/>
                </a:lnTo>
                <a:lnTo>
                  <a:pt x="4195395" y="250014"/>
                </a:lnTo>
                <a:lnTo>
                  <a:pt x="4219949" y="215126"/>
                </a:lnTo>
                <a:lnTo>
                  <a:pt x="4234681" y="172102"/>
                </a:lnTo>
                <a:lnTo>
                  <a:pt x="4239592" y="125010"/>
                </a:lnTo>
                <a:lnTo>
                  <a:pt x="4234681" y="77918"/>
                </a:lnTo>
                <a:lnTo>
                  <a:pt x="4219949" y="34894"/>
                </a:lnTo>
                <a:lnTo>
                  <a:pt x="419539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8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2" name="object 9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3" name="object 10"/>
          <p:cNvSpPr txBox="1"/>
          <p:nvPr/>
        </p:nvSpPr>
        <p:spPr>
          <a:xfrm>
            <a:off x="619782" y="1693273"/>
            <a:ext cx="8642350" cy="424624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269240">
              <a:lnSpc>
                <a:spcPct val="150900"/>
              </a:lnSpc>
              <a:spcBef>
                <a:spcPts val="95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In non-destructive</a:t>
            </a:r>
            <a:r>
              <a:rPr b="1" dirty="0" sz="1750" i="1" spc="-3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testing,</a:t>
            </a:r>
            <a:r>
              <a:rPr b="1" dirty="0" sz="1750" i="1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tests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related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properties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performed</a:t>
            </a:r>
            <a:r>
              <a:rPr dirty="0" sz="1750">
                <a:latin typeface="Microsoft Sans Serif"/>
                <a:cs typeface="Microsoft Sans Serif"/>
              </a:rPr>
              <a:t> that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permit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early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detection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faults.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expected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work</a:t>
            </a:r>
            <a:r>
              <a:rPr dirty="0" sz="1750">
                <a:latin typeface="Microsoft Sans Serif"/>
                <a:cs typeface="Microsoft Sans Serif"/>
              </a:rPr>
              <a:t> satisfactorily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parameters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vary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over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certain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ranges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occasionally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system.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99060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Therefore, the high voltage testing </a:t>
            </a:r>
            <a:r>
              <a:rPr dirty="0" sz="1750">
                <a:latin typeface="Microsoft Sans Serif"/>
                <a:cs typeface="Microsoft Sans Serif"/>
              </a:rPr>
              <a:t>involves </a:t>
            </a:r>
            <a:r>
              <a:rPr dirty="0" sz="1750" spc="5">
                <a:latin typeface="Microsoft Sans Serif"/>
                <a:cs typeface="Microsoft Sans Serif"/>
              </a:rPr>
              <a:t>the measurement of </a:t>
            </a:r>
            <a:r>
              <a:rPr dirty="0" sz="1750" spc="-5">
                <a:latin typeface="Microsoft Sans Serif"/>
                <a:cs typeface="Microsoft Sans Serif"/>
              </a:rPr>
              <a:t>following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parameters: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6445"/>
                <a:tab algn="l" pos="767080"/>
              </a:tabLst>
            </a:pPr>
            <a:r>
              <a:rPr dirty="0" sz="1750">
                <a:latin typeface="Microsoft Sans Serif"/>
                <a:cs typeface="Microsoft Sans Serif"/>
              </a:rPr>
              <a:t>Insulation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offered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6445"/>
                <a:tab algn="l" pos="767080"/>
              </a:tabLst>
            </a:pP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-"/>
              <a:tabLst>
                <a:tab algn="l" pos="766445"/>
                <a:tab algn="l" pos="767080"/>
              </a:tabLst>
            </a:pPr>
            <a:r>
              <a:rPr dirty="0" sz="1750" i="1" spc="5">
                <a:latin typeface="Arial"/>
                <a:cs typeface="Arial"/>
              </a:rPr>
              <a:t>tan</a:t>
            </a:r>
            <a:r>
              <a:rPr dirty="0" sz="1750" i="1" spc="-4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δ</a:t>
            </a:r>
            <a:endParaRPr sz="1750">
              <a:latin typeface="Arial"/>
              <a:cs typeface="Arial"/>
            </a:endParaRPr>
          </a:p>
          <a:p>
            <a:pPr indent="-382905" lvl="1" marL="76644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6445"/>
                <a:tab algn="l" pos="767080"/>
              </a:tabLst>
            </a:pP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-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strength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6644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6445"/>
                <a:tab algn="l" pos="767080"/>
              </a:tabLst>
            </a:pPr>
            <a:r>
              <a:rPr dirty="0" sz="1750">
                <a:latin typeface="Microsoft Sans Serif"/>
                <a:cs typeface="Microsoft Sans Serif"/>
              </a:rPr>
              <a:t>Partial</a:t>
            </a:r>
            <a:r>
              <a:rPr dirty="0" sz="1750" spc="-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4" name="object 12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25" name="object 11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0517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High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 Testing</a:t>
            </a:r>
            <a:endParaRPr sz="265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6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17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18" name="object 4"/>
          <p:cNvSpPr txBox="1"/>
          <p:nvPr/>
        </p:nvSpPr>
        <p:spPr>
          <a:xfrm>
            <a:off x="618250" y="1826771"/>
            <a:ext cx="354584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4175" marL="39624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tan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δ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obtained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19" name="object 5"/>
          <p:cNvSpPr txBox="1"/>
          <p:nvPr/>
        </p:nvSpPr>
        <p:spPr>
          <a:xfrm>
            <a:off x="618250" y="3033759"/>
            <a:ext cx="8799830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If,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specimen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replaced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parallel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circuit,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balance: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20" name="object 6"/>
          <p:cNvSpPr txBox="1"/>
          <p:nvPr/>
        </p:nvSpPr>
        <p:spPr>
          <a:xfrm>
            <a:off x="618250" y="4240748"/>
            <a:ext cx="313182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balance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equation: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21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  <p:pic>
        <p:nvPicPr>
          <p:cNvPr id="209723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185160" y="2173224"/>
            <a:ext cx="2872827" cy="778328"/>
          </a:xfrm>
          <a:prstGeom prst="rect"/>
        </p:spPr>
      </p:pic>
      <p:pic>
        <p:nvPicPr>
          <p:cNvPr id="2097238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262884" y="3447288"/>
            <a:ext cx="2287523" cy="842771"/>
          </a:xfrm>
          <a:prstGeom prst="rect"/>
        </p:spPr>
      </p:pic>
      <p:pic>
        <p:nvPicPr>
          <p:cNvPr id="2097239" name="object 1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514600" y="4678679"/>
            <a:ext cx="4536944" cy="1612391"/>
          </a:xfrm>
          <a:prstGeom prst="rect"/>
        </p:spPr>
      </p:pic>
      <p:sp>
        <p:nvSpPr>
          <p:cNvPr id="1049022" name="object 11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24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9025" name="object 4"/>
          <p:cNvSpPr txBox="1"/>
          <p:nvPr/>
        </p:nvSpPr>
        <p:spPr>
          <a:xfrm>
            <a:off x="618250" y="1826771"/>
            <a:ext cx="313182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balance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equation: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26" name="object 5"/>
          <p:cNvSpPr txBox="1"/>
          <p:nvPr/>
        </p:nvSpPr>
        <p:spPr>
          <a:xfrm>
            <a:off x="618250" y="3033759"/>
            <a:ext cx="381317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Equating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real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imaginary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9027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  <p:pic>
        <p:nvPicPr>
          <p:cNvPr id="2097240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89390" y="3461003"/>
            <a:ext cx="2518729" cy="914675"/>
          </a:xfrm>
          <a:prstGeom prst="rect"/>
        </p:spPr>
      </p:pic>
      <p:pic>
        <p:nvPicPr>
          <p:cNvPr id="209724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426964" y="3476244"/>
            <a:ext cx="2834233" cy="870204"/>
          </a:xfrm>
          <a:prstGeom prst="rect"/>
        </p:spPr>
      </p:pic>
      <p:pic>
        <p:nvPicPr>
          <p:cNvPr id="2097242" name="object 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53230" y="2141220"/>
            <a:ext cx="5510609" cy="847747"/>
          </a:xfrm>
          <a:prstGeom prst="rect"/>
        </p:spPr>
      </p:pic>
      <p:pic>
        <p:nvPicPr>
          <p:cNvPr id="2097243" name="object 10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2570988" y="4648200"/>
            <a:ext cx="4704397" cy="754928"/>
          </a:xfrm>
          <a:prstGeom prst="rect"/>
        </p:spPr>
      </p:pic>
      <p:sp>
        <p:nvSpPr>
          <p:cNvPr id="1049028" name="object 11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9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  <p:pic>
        <p:nvPicPr>
          <p:cNvPr id="209724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87948" y="3953255"/>
            <a:ext cx="4956672" cy="1723643"/>
          </a:xfrm>
          <a:prstGeom prst="rect"/>
        </p:spPr>
      </p:pic>
      <p:pic>
        <p:nvPicPr>
          <p:cNvPr id="2097245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91493" y="2656763"/>
            <a:ext cx="3966906" cy="2243115"/>
          </a:xfrm>
          <a:prstGeom prst="rect"/>
        </p:spPr>
      </p:pic>
      <p:pic>
        <p:nvPicPr>
          <p:cNvPr id="2097246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173480" y="1641348"/>
            <a:ext cx="3460289" cy="1943447"/>
          </a:xfrm>
          <a:prstGeom prst="rect"/>
        </p:spPr>
      </p:pic>
      <p:sp>
        <p:nvSpPr>
          <p:cNvPr id="1049030" name="object 6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6130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Schering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Bridge</a:t>
            </a:r>
            <a:endParaRPr sz="2650"/>
          </a:p>
        </p:txBody>
      </p:sp>
      <p:pic>
        <p:nvPicPr>
          <p:cNvPr id="209724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09444" y="1950720"/>
            <a:ext cx="4149567" cy="1578863"/>
          </a:xfrm>
          <a:prstGeom prst="rect"/>
        </p:spPr>
      </p:pic>
      <p:grpSp>
        <p:nvGrpSpPr>
          <p:cNvPr id="149" name="object 4"/>
          <p:cNvGrpSpPr/>
          <p:nvPr/>
        </p:nvGrpSpPr>
        <p:grpSpPr>
          <a:xfrm>
            <a:off x="944880" y="3698797"/>
            <a:ext cx="6835140" cy="2080260"/>
            <a:chOff x="944880" y="3698797"/>
            <a:chExt cx="6835140" cy="2080260"/>
          </a:xfrm>
        </p:grpSpPr>
        <p:pic>
          <p:nvPicPr>
            <p:cNvPr id="2097248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27189" y="3698797"/>
              <a:ext cx="6252689" cy="2079811"/>
            </a:xfrm>
            <a:prstGeom prst="rect"/>
          </p:spPr>
        </p:pic>
        <p:pic>
          <p:nvPicPr>
            <p:cNvPr id="2097249" name="object 6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944880" y="3842003"/>
              <a:ext cx="737616" cy="345948"/>
            </a:xfrm>
            <a:prstGeom prst="rect"/>
          </p:spPr>
        </p:pic>
      </p:grpSp>
      <p:sp>
        <p:nvSpPr>
          <p:cNvPr id="1049032" name="object 7"/>
          <p:cNvSpPr txBox="1"/>
          <p:nvPr/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5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object 2"/>
          <p:cNvSpPr txBox="1">
            <a:spLocks noGrp="1"/>
          </p:cNvSpPr>
          <p:nvPr>
            <p:ph type="title"/>
          </p:nvPr>
        </p:nvSpPr>
        <p:spPr>
          <a:xfrm>
            <a:off x="649311" y="3338548"/>
            <a:ext cx="8759776" cy="5981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THANK</a:t>
            </a:r>
            <a:r>
              <a:rPr dirty="0" spc="-90"/>
              <a:t> </a:t>
            </a:r>
            <a:r>
              <a:rPr dirty="0" spc="10"/>
              <a:t>YOU</a:t>
            </a:r>
            <a:r>
              <a:rPr dirty="0" spc="-45"/>
              <a:t> </a:t>
            </a:r>
            <a:r>
              <a:rPr dirty="0" spc="5"/>
              <a:t>FOR</a:t>
            </a:r>
            <a:r>
              <a:rPr dirty="0" spc="-45"/>
              <a:t> </a:t>
            </a:r>
            <a:r>
              <a:rPr dirty="0" spc="-5"/>
              <a:t>YOUR</a:t>
            </a:r>
            <a:r>
              <a:rPr dirty="0" spc="-130"/>
              <a:t> </a:t>
            </a:r>
            <a:r>
              <a:rPr dirty="0" spc="-30"/>
              <a:t>ATTENTION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3417883" y="2263077"/>
            <a:ext cx="2997835" cy="250190"/>
          </a:xfrm>
          <a:custGeom>
            <a:avLst/>
            <a:ahLst/>
            <a:rect l="l" t="t" r="r" b="b"/>
            <a:pathLst>
              <a:path w="2997835" h="250189">
                <a:moveTo>
                  <a:pt x="2953408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2953408" y="250019"/>
                </a:lnTo>
                <a:lnTo>
                  <a:pt x="2977962" y="215130"/>
                </a:lnTo>
                <a:lnTo>
                  <a:pt x="2992694" y="172103"/>
                </a:lnTo>
                <a:lnTo>
                  <a:pt x="2997604" y="125009"/>
                </a:lnTo>
                <a:lnTo>
                  <a:pt x="2992694" y="77915"/>
                </a:lnTo>
                <a:lnTo>
                  <a:pt x="2977962" y="34889"/>
                </a:lnTo>
                <a:lnTo>
                  <a:pt x="295340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7" name="object 3"/>
          <p:cNvSpPr/>
          <p:nvPr/>
        </p:nvSpPr>
        <p:spPr>
          <a:xfrm>
            <a:off x="3812166" y="5481720"/>
            <a:ext cx="1282065" cy="250190"/>
          </a:xfrm>
          <a:custGeom>
            <a:avLst/>
            <a:ahLst/>
            <a:rect l="l" t="t" r="r" b="b"/>
            <a:pathLst>
              <a:path w="1282064" h="250189">
                <a:moveTo>
                  <a:pt x="1237579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1237579" y="250013"/>
                </a:lnTo>
                <a:lnTo>
                  <a:pt x="1262133" y="215124"/>
                </a:lnTo>
                <a:lnTo>
                  <a:pt x="1276865" y="172098"/>
                </a:lnTo>
                <a:lnTo>
                  <a:pt x="1281776" y="125004"/>
                </a:lnTo>
                <a:lnTo>
                  <a:pt x="1276865" y="77909"/>
                </a:lnTo>
                <a:lnTo>
                  <a:pt x="1262133" y="34883"/>
                </a:lnTo>
                <a:lnTo>
                  <a:pt x="1237579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1168667" y="4677060"/>
            <a:ext cx="2277745" cy="250190"/>
          </a:xfrm>
          <a:custGeom>
            <a:avLst/>
            <a:ahLst/>
            <a:rect l="l" t="t" r="r" b="b"/>
            <a:pathLst>
              <a:path w="2277745" h="250189">
                <a:moveTo>
                  <a:pt x="2232928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2232928" y="250013"/>
                </a:lnTo>
                <a:lnTo>
                  <a:pt x="2257482" y="215124"/>
                </a:lnTo>
                <a:lnTo>
                  <a:pt x="2272215" y="172098"/>
                </a:lnTo>
                <a:lnTo>
                  <a:pt x="2277125" y="125004"/>
                </a:lnTo>
                <a:lnTo>
                  <a:pt x="2272215" y="77909"/>
                </a:lnTo>
                <a:lnTo>
                  <a:pt x="2257482" y="34883"/>
                </a:lnTo>
                <a:lnTo>
                  <a:pt x="2232928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/>
          <p:nvPr/>
        </p:nvSpPr>
        <p:spPr>
          <a:xfrm>
            <a:off x="5559576" y="3470071"/>
            <a:ext cx="1235075" cy="250190"/>
          </a:xfrm>
          <a:custGeom>
            <a:avLst/>
            <a:ahLst/>
            <a:rect l="l" t="t" r="r" b="b"/>
            <a:pathLst>
              <a:path w="1235075" h="250189">
                <a:moveTo>
                  <a:pt x="1190315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5"/>
                </a:lnTo>
                <a:lnTo>
                  <a:pt x="1190315" y="250015"/>
                </a:lnTo>
                <a:lnTo>
                  <a:pt x="1214869" y="215126"/>
                </a:lnTo>
                <a:lnTo>
                  <a:pt x="1229601" y="172102"/>
                </a:lnTo>
                <a:lnTo>
                  <a:pt x="1234512" y="125010"/>
                </a:lnTo>
                <a:lnTo>
                  <a:pt x="1229601" y="77918"/>
                </a:lnTo>
                <a:lnTo>
                  <a:pt x="1214869" y="34894"/>
                </a:lnTo>
                <a:lnTo>
                  <a:pt x="119031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2311197" y="1860760"/>
            <a:ext cx="5747385" cy="250190"/>
          </a:xfrm>
          <a:custGeom>
            <a:avLst/>
            <a:ahLst/>
            <a:rect l="l" t="t" r="r" b="b"/>
            <a:pathLst>
              <a:path w="5747384" h="250189">
                <a:moveTo>
                  <a:pt x="5703083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5703083" y="250006"/>
                </a:lnTo>
                <a:lnTo>
                  <a:pt x="5727637" y="215118"/>
                </a:lnTo>
                <a:lnTo>
                  <a:pt x="5742369" y="172094"/>
                </a:lnTo>
                <a:lnTo>
                  <a:pt x="5747280" y="125003"/>
                </a:lnTo>
                <a:lnTo>
                  <a:pt x="5742369" y="77911"/>
                </a:lnTo>
                <a:lnTo>
                  <a:pt x="5727637" y="34887"/>
                </a:lnTo>
                <a:lnTo>
                  <a:pt x="570308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2" name="object 8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3" name="object 9"/>
          <p:cNvSpPr txBox="1"/>
          <p:nvPr/>
        </p:nvSpPr>
        <p:spPr>
          <a:xfrm>
            <a:off x="618250" y="1693273"/>
            <a:ext cx="8773160" cy="38309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64769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definition,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term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indicate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storage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charges.</a:t>
            </a:r>
            <a:r>
              <a:rPr dirty="0" sz="1750" spc="-8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capable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storing electrostatic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energy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their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electric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source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storage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-5">
                <a:latin typeface="Microsoft Sans Serif"/>
                <a:cs typeface="Microsoft Sans Serif"/>
              </a:rPr>
              <a:t> within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takes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place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due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shift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 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position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bound</a:t>
            </a:r>
            <a:r>
              <a:rPr dirty="0" sz="1750">
                <a:latin typeface="Microsoft Sans Serif"/>
                <a:cs typeface="Microsoft Sans Serif"/>
              </a:rPr>
              <a:t> internal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charges.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process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 polarization.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22034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When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direct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applied,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will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polarize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such that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separation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storage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9113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-7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pure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ideal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behaves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charge storage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element.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 </a:t>
            </a:r>
            <a:r>
              <a:rPr dirty="0" sz="1750" spc="5">
                <a:latin typeface="Microsoft Sans Serif"/>
                <a:cs typeface="Microsoft Sans Serif"/>
              </a:rPr>
              <a:t> means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source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disconnected,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 shall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remain</a:t>
            </a:r>
            <a:r>
              <a:rPr dirty="0" sz="1750" spc="5">
                <a:latin typeface="Microsoft Sans Serif"/>
                <a:cs typeface="Microsoft Sans Serif"/>
              </a:rPr>
              <a:t> 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same,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theoretically,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infinite time.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4" name="object 11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35" name="object 10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36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Non-ideal</a:t>
            </a:r>
            <a:r>
              <a:rPr dirty="0" sz="2650" spc="-7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Dielectrics</a:t>
            </a:r>
            <a:endParaRPr sz="2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3494050" y="4274730"/>
            <a:ext cx="4476750" cy="250190"/>
          </a:xfrm>
          <a:custGeom>
            <a:avLst/>
            <a:ahLst/>
            <a:rect l="l" t="t" r="r" b="b"/>
            <a:pathLst>
              <a:path w="4476750" h="250189">
                <a:moveTo>
                  <a:pt x="4431972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4"/>
                </a:lnTo>
                <a:lnTo>
                  <a:pt x="4431972" y="250014"/>
                </a:lnTo>
                <a:lnTo>
                  <a:pt x="4456525" y="215126"/>
                </a:lnTo>
                <a:lnTo>
                  <a:pt x="4471257" y="172102"/>
                </a:lnTo>
                <a:lnTo>
                  <a:pt x="4476168" y="125010"/>
                </a:lnTo>
                <a:lnTo>
                  <a:pt x="4471257" y="77918"/>
                </a:lnTo>
                <a:lnTo>
                  <a:pt x="4456525" y="34894"/>
                </a:lnTo>
                <a:lnTo>
                  <a:pt x="443197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3"/>
          <p:cNvSpPr/>
          <p:nvPr/>
        </p:nvSpPr>
        <p:spPr>
          <a:xfrm>
            <a:off x="6361582" y="3470071"/>
            <a:ext cx="1363980" cy="289560"/>
          </a:xfrm>
          <a:custGeom>
            <a:avLst/>
            <a:ahLst/>
            <a:rect l="l" t="t" r="r" b="b"/>
            <a:pathLst>
              <a:path w="1363979" h="289560">
                <a:moveTo>
                  <a:pt x="1363497" y="125018"/>
                </a:moveTo>
                <a:lnTo>
                  <a:pt x="1358595" y="77914"/>
                </a:lnTo>
                <a:lnTo>
                  <a:pt x="1343863" y="34899"/>
                </a:lnTo>
                <a:lnTo>
                  <a:pt x="1319301" y="0"/>
                </a:lnTo>
                <a:lnTo>
                  <a:pt x="1013015" y="0"/>
                </a:lnTo>
                <a:lnTo>
                  <a:pt x="987983" y="33909"/>
                </a:lnTo>
                <a:lnTo>
                  <a:pt x="982916" y="46443"/>
                </a:lnTo>
                <a:lnTo>
                  <a:pt x="978966" y="34899"/>
                </a:lnTo>
                <a:lnTo>
                  <a:pt x="954417" y="0"/>
                </a:lnTo>
                <a:lnTo>
                  <a:pt x="44196" y="0"/>
                </a:lnTo>
                <a:lnTo>
                  <a:pt x="19646" y="34899"/>
                </a:lnTo>
                <a:lnTo>
                  <a:pt x="4914" y="77914"/>
                </a:lnTo>
                <a:lnTo>
                  <a:pt x="0" y="125018"/>
                </a:lnTo>
                <a:lnTo>
                  <a:pt x="4914" y="172110"/>
                </a:lnTo>
                <a:lnTo>
                  <a:pt x="19646" y="215138"/>
                </a:lnTo>
                <a:lnTo>
                  <a:pt x="44196" y="250024"/>
                </a:lnTo>
                <a:lnTo>
                  <a:pt x="954417" y="250024"/>
                </a:lnTo>
                <a:lnTo>
                  <a:pt x="974394" y="221640"/>
                </a:lnTo>
                <a:lnTo>
                  <a:pt x="987983" y="255257"/>
                </a:lnTo>
                <a:lnTo>
                  <a:pt x="1013015" y="289153"/>
                </a:lnTo>
                <a:lnTo>
                  <a:pt x="1319301" y="250024"/>
                </a:lnTo>
                <a:lnTo>
                  <a:pt x="1343863" y="215138"/>
                </a:lnTo>
                <a:lnTo>
                  <a:pt x="1358595" y="172110"/>
                </a:lnTo>
                <a:lnTo>
                  <a:pt x="1363497" y="12501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4"/>
          <p:cNvSpPr/>
          <p:nvPr/>
        </p:nvSpPr>
        <p:spPr>
          <a:xfrm>
            <a:off x="4641069" y="3067743"/>
            <a:ext cx="3107690" cy="250190"/>
          </a:xfrm>
          <a:custGeom>
            <a:avLst/>
            <a:ahLst/>
            <a:rect l="l" t="t" r="r" b="b"/>
            <a:pathLst>
              <a:path w="3107690" h="250189">
                <a:moveTo>
                  <a:pt x="3063167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6" y="250013"/>
                </a:lnTo>
                <a:lnTo>
                  <a:pt x="3063167" y="250013"/>
                </a:lnTo>
                <a:lnTo>
                  <a:pt x="3087721" y="215123"/>
                </a:lnTo>
                <a:lnTo>
                  <a:pt x="3102453" y="172097"/>
                </a:lnTo>
                <a:lnTo>
                  <a:pt x="3107364" y="125003"/>
                </a:lnTo>
                <a:lnTo>
                  <a:pt x="3102453" y="77909"/>
                </a:lnTo>
                <a:lnTo>
                  <a:pt x="3087721" y="34883"/>
                </a:lnTo>
                <a:lnTo>
                  <a:pt x="3063167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5"/>
          <p:cNvSpPr/>
          <p:nvPr/>
        </p:nvSpPr>
        <p:spPr>
          <a:xfrm>
            <a:off x="1914673" y="3872401"/>
            <a:ext cx="3105785" cy="250190"/>
          </a:xfrm>
          <a:custGeom>
            <a:avLst/>
            <a:ahLst/>
            <a:rect l="l" t="t" r="r" b="b"/>
            <a:pathLst>
              <a:path w="3105785" h="250189">
                <a:moveTo>
                  <a:pt x="3061168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6" y="250014"/>
                </a:lnTo>
                <a:lnTo>
                  <a:pt x="3061168" y="250014"/>
                </a:lnTo>
                <a:lnTo>
                  <a:pt x="3085722" y="215125"/>
                </a:lnTo>
                <a:lnTo>
                  <a:pt x="3100455" y="172098"/>
                </a:lnTo>
                <a:lnTo>
                  <a:pt x="3105366" y="125004"/>
                </a:lnTo>
                <a:lnTo>
                  <a:pt x="3100455" y="77909"/>
                </a:lnTo>
                <a:lnTo>
                  <a:pt x="3085722" y="34883"/>
                </a:lnTo>
                <a:lnTo>
                  <a:pt x="3061168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6"/>
          <p:cNvSpPr/>
          <p:nvPr/>
        </p:nvSpPr>
        <p:spPr>
          <a:xfrm>
            <a:off x="6973175" y="3067743"/>
            <a:ext cx="1680845" cy="250190"/>
          </a:xfrm>
          <a:custGeom>
            <a:avLst/>
            <a:ahLst/>
            <a:rect l="l" t="t" r="r" b="b"/>
            <a:pathLst>
              <a:path w="1680845" h="250189">
                <a:moveTo>
                  <a:pt x="1636351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7" y="250013"/>
                </a:lnTo>
                <a:lnTo>
                  <a:pt x="1636351" y="250013"/>
                </a:lnTo>
                <a:lnTo>
                  <a:pt x="1660905" y="215123"/>
                </a:lnTo>
                <a:lnTo>
                  <a:pt x="1675637" y="172097"/>
                </a:lnTo>
                <a:lnTo>
                  <a:pt x="1680548" y="125003"/>
                </a:lnTo>
                <a:lnTo>
                  <a:pt x="1675637" y="77909"/>
                </a:lnTo>
                <a:lnTo>
                  <a:pt x="1660905" y="34883"/>
                </a:lnTo>
                <a:lnTo>
                  <a:pt x="1636351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/>
          <p:nvPr/>
        </p:nvSpPr>
        <p:spPr>
          <a:xfrm>
            <a:off x="969284" y="2263077"/>
            <a:ext cx="1009650" cy="250190"/>
          </a:xfrm>
          <a:custGeom>
            <a:avLst/>
            <a:ahLst/>
            <a:rect l="l" t="t" r="r" b="b"/>
            <a:pathLst>
              <a:path w="1009650" h="250189">
                <a:moveTo>
                  <a:pt x="965391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965391" y="250019"/>
                </a:lnTo>
                <a:lnTo>
                  <a:pt x="989945" y="215130"/>
                </a:lnTo>
                <a:lnTo>
                  <a:pt x="1004677" y="172103"/>
                </a:lnTo>
                <a:lnTo>
                  <a:pt x="1009588" y="125009"/>
                </a:lnTo>
                <a:lnTo>
                  <a:pt x="1004677" y="77915"/>
                </a:lnTo>
                <a:lnTo>
                  <a:pt x="989945" y="34889"/>
                </a:lnTo>
                <a:lnTo>
                  <a:pt x="96539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8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3" name="object 9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4" name="object 10"/>
          <p:cNvSpPr txBox="1"/>
          <p:nvPr/>
        </p:nvSpPr>
        <p:spPr>
          <a:xfrm>
            <a:off x="554750" y="1693273"/>
            <a:ext cx="8682990" cy="31362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31115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case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 </a:t>
            </a:r>
            <a:r>
              <a:rPr dirty="0" sz="1750" spc="-5">
                <a:latin typeface="Microsoft Sans Serif"/>
                <a:cs typeface="Microsoft Sans Serif"/>
              </a:rPr>
              <a:t>material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non-ideal.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61785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addition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 stored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material,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dissipative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process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takes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place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dielectrics.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effect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</a:t>
            </a:r>
            <a:r>
              <a:rPr dirty="0" sz="1750">
                <a:latin typeface="Microsoft Sans Serif"/>
                <a:cs typeface="Microsoft Sans Serif"/>
              </a:rPr>
              <a:t> leakage.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Thus, </a:t>
            </a:r>
            <a:r>
              <a:rPr dirty="0" sz="1750">
                <a:latin typeface="Microsoft Sans Serif"/>
                <a:cs typeface="Microsoft Sans Serif"/>
              </a:rPr>
              <a:t>an ideal dielectric </a:t>
            </a:r>
            <a:r>
              <a:rPr dirty="0" sz="1750" spc="5">
                <a:latin typeface="Microsoft Sans Serif"/>
                <a:cs typeface="Microsoft Sans Serif"/>
              </a:rPr>
              <a:t>can </a:t>
            </a:r>
            <a:r>
              <a:rPr dirty="0" sz="1750" spc="10">
                <a:latin typeface="Microsoft Sans Serif"/>
                <a:cs typeface="Microsoft Sans Serif"/>
              </a:rPr>
              <a:t>be </a:t>
            </a:r>
            <a:r>
              <a:rPr dirty="0" sz="1750" spc="5">
                <a:latin typeface="Microsoft Sans Serif"/>
                <a:cs typeface="Microsoft Sans Serif"/>
              </a:rPr>
              <a:t>represented </a:t>
            </a:r>
            <a:r>
              <a:rPr dirty="0" sz="1750" spc="-5">
                <a:latin typeface="Microsoft Sans Serif"/>
                <a:cs typeface="Microsoft Sans Serif"/>
              </a:rPr>
              <a:t>by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pure capacitor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whereas a </a:t>
            </a:r>
            <a:r>
              <a:rPr dirty="0" sz="1750">
                <a:latin typeface="Microsoft Sans Serif"/>
                <a:cs typeface="Microsoft Sans Serif"/>
              </a:rPr>
              <a:t>real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dielectric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always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associated with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loss.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7467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-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quantify </a:t>
            </a:r>
            <a:r>
              <a:rPr dirty="0" sz="1750" spc="5">
                <a:latin typeface="Microsoft Sans Serif"/>
                <a:cs typeface="Microsoft Sans Serif"/>
              </a:rPr>
              <a:t>the degree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5">
                <a:latin typeface="Microsoft Sans Serif"/>
                <a:cs typeface="Microsoft Sans Serif"/>
              </a:rPr>
              <a:t>charge </a:t>
            </a:r>
            <a:r>
              <a:rPr dirty="0" sz="1750">
                <a:latin typeface="Microsoft Sans Serif"/>
                <a:cs typeface="Microsoft Sans Serif"/>
              </a:rPr>
              <a:t>leakage, </a:t>
            </a:r>
            <a:r>
              <a:rPr dirty="0" sz="1750" spc="-5">
                <a:latin typeface="Microsoft Sans Serif"/>
                <a:cs typeface="Microsoft Sans Serif"/>
              </a:rPr>
              <a:t>two </a:t>
            </a:r>
            <a:r>
              <a:rPr dirty="0" sz="1750">
                <a:latin typeface="Microsoft Sans Serif"/>
                <a:cs typeface="Microsoft Sans Serif"/>
              </a:rPr>
              <a:t>equivalent circuits </a:t>
            </a:r>
            <a:r>
              <a:rPr dirty="0" sz="1750" spc="10">
                <a:latin typeface="Microsoft Sans Serif"/>
                <a:cs typeface="Microsoft Sans Serif"/>
              </a:rPr>
              <a:t>have </a:t>
            </a:r>
            <a:r>
              <a:rPr dirty="0" sz="1750" spc="5">
                <a:latin typeface="Microsoft Sans Serif"/>
                <a:cs typeface="Microsoft Sans Serif"/>
              </a:rPr>
              <a:t>been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proposed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model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two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parallel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plates.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5" name="object 12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646" name="object 11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36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Non-ideal</a:t>
            </a:r>
            <a:r>
              <a:rPr dirty="0" sz="2650" spc="-7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Dielectrics</a:t>
            </a:r>
            <a:endParaRPr sz="2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3543718" y="2665413"/>
            <a:ext cx="2973070" cy="250190"/>
          </a:xfrm>
          <a:custGeom>
            <a:avLst/>
            <a:ahLst/>
            <a:rect l="l" t="t" r="r" b="b"/>
            <a:pathLst>
              <a:path w="2973070" h="250189">
                <a:moveTo>
                  <a:pt x="2928759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2928759" y="250013"/>
                </a:lnTo>
                <a:lnTo>
                  <a:pt x="2953313" y="215125"/>
                </a:lnTo>
                <a:lnTo>
                  <a:pt x="2968045" y="172101"/>
                </a:lnTo>
                <a:lnTo>
                  <a:pt x="2972956" y="125009"/>
                </a:lnTo>
                <a:lnTo>
                  <a:pt x="2968045" y="77917"/>
                </a:lnTo>
                <a:lnTo>
                  <a:pt x="2953313" y="34893"/>
                </a:lnTo>
                <a:lnTo>
                  <a:pt x="2928759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/>
          <p:nvPr/>
        </p:nvSpPr>
        <p:spPr>
          <a:xfrm>
            <a:off x="580150" y="1693273"/>
            <a:ext cx="8849995" cy="19932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the circuit (a), </a:t>
            </a:r>
            <a:r>
              <a:rPr dirty="0" sz="1750" spc="5">
                <a:latin typeface="Microsoft Sans Serif"/>
                <a:cs typeface="Microsoft Sans Serif"/>
              </a:rPr>
              <a:t>the charge storage part </a:t>
            </a:r>
            <a:r>
              <a:rPr dirty="0" sz="1750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represented by the </a:t>
            </a:r>
            <a:r>
              <a:rPr dirty="0" sz="1750" spc="-10">
                <a:latin typeface="Microsoft Sans Serif"/>
                <a:cs typeface="Microsoft Sans Serif"/>
              </a:rPr>
              <a:t>capacitor, </a:t>
            </a:r>
            <a:r>
              <a:rPr dirty="0" sz="1750" i="1" spc="5">
                <a:latin typeface="Arial"/>
                <a:cs typeface="Arial"/>
              </a:rPr>
              <a:t>C</a:t>
            </a:r>
            <a:r>
              <a:rPr baseline="-21739" dirty="0" sz="1725" i="1" spc="7">
                <a:latin typeface="Arial"/>
                <a:cs typeface="Arial"/>
              </a:rPr>
              <a:t>p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dissipation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(due 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upon </a:t>
            </a:r>
            <a:r>
              <a:rPr dirty="0" sz="1750">
                <a:latin typeface="Microsoft Sans Serif"/>
                <a:cs typeface="Microsoft Sans Serif"/>
              </a:rPr>
              <a:t>de-energization)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represented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element,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called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leakage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15176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(b),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should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varying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otherwise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no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flows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(the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blocks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direct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voltage).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51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36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Non-ideal</a:t>
            </a:r>
            <a:r>
              <a:rPr dirty="0" sz="2650" spc="-7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Dielectrics</a:t>
            </a:r>
            <a:endParaRPr sz="2650"/>
          </a:p>
        </p:txBody>
      </p:sp>
      <p:pic>
        <p:nvPicPr>
          <p:cNvPr id="209715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96924" y="3785615"/>
            <a:ext cx="7883651" cy="2599057"/>
          </a:xfrm>
          <a:prstGeom prst="rect"/>
        </p:spPr>
      </p:pic>
      <p:sp>
        <p:nvSpPr>
          <p:cNvPr id="1048652" name="object 8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70816" y="5481720"/>
            <a:ext cx="1243965" cy="250190"/>
          </a:xfrm>
          <a:custGeom>
            <a:avLst/>
            <a:ahLst/>
            <a:rect l="l" t="t" r="r" b="b"/>
            <a:pathLst>
              <a:path w="1243964" h="250189">
                <a:moveTo>
                  <a:pt x="1199277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1199277" y="250013"/>
                </a:lnTo>
                <a:lnTo>
                  <a:pt x="1223831" y="215124"/>
                </a:lnTo>
                <a:lnTo>
                  <a:pt x="1238563" y="172098"/>
                </a:lnTo>
                <a:lnTo>
                  <a:pt x="1243474" y="125004"/>
                </a:lnTo>
                <a:lnTo>
                  <a:pt x="1238563" y="77909"/>
                </a:lnTo>
                <a:lnTo>
                  <a:pt x="1223831" y="34883"/>
                </a:lnTo>
                <a:lnTo>
                  <a:pt x="1199277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3421662" y="4677060"/>
            <a:ext cx="2240915" cy="250190"/>
          </a:xfrm>
          <a:custGeom>
            <a:avLst/>
            <a:ahLst/>
            <a:rect l="l" t="t" r="r" b="b"/>
            <a:pathLst>
              <a:path w="2240915" h="250189">
                <a:moveTo>
                  <a:pt x="2196195" y="-6"/>
                </a:moveTo>
                <a:lnTo>
                  <a:pt x="44197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7" y="250013"/>
                </a:lnTo>
                <a:lnTo>
                  <a:pt x="2196195" y="250013"/>
                </a:lnTo>
                <a:lnTo>
                  <a:pt x="2220749" y="215124"/>
                </a:lnTo>
                <a:lnTo>
                  <a:pt x="2235481" y="172098"/>
                </a:lnTo>
                <a:lnTo>
                  <a:pt x="2240392" y="125004"/>
                </a:lnTo>
                <a:lnTo>
                  <a:pt x="2235481" y="77909"/>
                </a:lnTo>
                <a:lnTo>
                  <a:pt x="2220749" y="34883"/>
                </a:lnTo>
                <a:lnTo>
                  <a:pt x="2196195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70816" y="2263084"/>
            <a:ext cx="2552065" cy="250190"/>
          </a:xfrm>
          <a:custGeom>
            <a:avLst/>
            <a:ahLst/>
            <a:rect l="l" t="t" r="r" b="b"/>
            <a:pathLst>
              <a:path w="2552065" h="250189">
                <a:moveTo>
                  <a:pt x="2507805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4"/>
                </a:lnTo>
                <a:lnTo>
                  <a:pt x="44196" y="250013"/>
                </a:lnTo>
                <a:lnTo>
                  <a:pt x="2507805" y="250013"/>
                </a:lnTo>
                <a:lnTo>
                  <a:pt x="2532358" y="215124"/>
                </a:lnTo>
                <a:lnTo>
                  <a:pt x="2547090" y="172099"/>
                </a:lnTo>
                <a:lnTo>
                  <a:pt x="2552001" y="125006"/>
                </a:lnTo>
                <a:lnTo>
                  <a:pt x="2547090" y="77913"/>
                </a:lnTo>
                <a:lnTo>
                  <a:pt x="2532358" y="34888"/>
                </a:lnTo>
                <a:lnTo>
                  <a:pt x="25078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/>
          <p:nvPr/>
        </p:nvSpPr>
        <p:spPr>
          <a:xfrm>
            <a:off x="1416628" y="1860754"/>
            <a:ext cx="7715884" cy="250190"/>
          </a:xfrm>
          <a:custGeom>
            <a:avLst/>
            <a:ahLst/>
            <a:rect l="l" t="t" r="r" b="b"/>
            <a:pathLst>
              <a:path w="7715884" h="250189">
                <a:moveTo>
                  <a:pt x="7671382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3" y="215123"/>
                </a:lnTo>
                <a:lnTo>
                  <a:pt x="44196" y="250012"/>
                </a:lnTo>
                <a:lnTo>
                  <a:pt x="7671382" y="250012"/>
                </a:lnTo>
                <a:lnTo>
                  <a:pt x="7695935" y="215123"/>
                </a:lnTo>
                <a:lnTo>
                  <a:pt x="7710667" y="172099"/>
                </a:lnTo>
                <a:lnTo>
                  <a:pt x="7715578" y="125006"/>
                </a:lnTo>
                <a:lnTo>
                  <a:pt x="7710667" y="77913"/>
                </a:lnTo>
                <a:lnTo>
                  <a:pt x="7695935" y="34888"/>
                </a:lnTo>
                <a:lnTo>
                  <a:pt x="767138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9" name="object 8"/>
          <p:cNvSpPr txBox="1"/>
          <p:nvPr/>
        </p:nvSpPr>
        <p:spPr>
          <a:xfrm>
            <a:off x="581682" y="1693273"/>
            <a:ext cx="8569960" cy="1688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dc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offered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 </a:t>
            </a:r>
            <a:r>
              <a:rPr dirty="0" sz="1750">
                <a:latin typeface="Microsoft Sans Serif"/>
                <a:cs typeface="Microsoft Sans Serif"/>
              </a:rPr>
              <a:t>insulating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material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also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2476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-15">
                <a:latin typeface="Microsoft Sans Serif"/>
                <a:cs typeface="Microsoft Sans Serif"/>
              </a:rPr>
              <a:t>Generally,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described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terms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specific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“</a:t>
            </a:r>
            <a:r>
              <a:rPr dirty="0" sz="1750" i="1">
                <a:latin typeface="Arial"/>
                <a:cs typeface="Arial"/>
              </a:rPr>
              <a:t>ρ</a:t>
            </a:r>
            <a:r>
              <a:rPr baseline="-21739" dirty="0" sz="1725" i="1">
                <a:latin typeface="Arial"/>
                <a:cs typeface="Arial"/>
              </a:rPr>
              <a:t>ins</a:t>
            </a:r>
            <a:r>
              <a:rPr dirty="0" sz="1750">
                <a:latin typeface="Microsoft Sans Serif"/>
                <a:cs typeface="Microsoft Sans Serif"/>
              </a:rPr>
              <a:t>”,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reciprocal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conductivity </a:t>
            </a:r>
            <a:r>
              <a:rPr dirty="0" sz="1750" i="1" spc="10">
                <a:latin typeface="Arial"/>
                <a:cs typeface="Arial"/>
              </a:rPr>
              <a:t>k</a:t>
            </a:r>
            <a:r>
              <a:rPr baseline="-21739" dirty="0" sz="1725" i="1" spc="15">
                <a:latin typeface="Arial"/>
                <a:cs typeface="Arial"/>
              </a:rPr>
              <a:t>dc</a:t>
            </a:r>
            <a:r>
              <a:rPr dirty="0" sz="1750" spc="1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0" name="object 9"/>
          <p:cNvSpPr txBox="1"/>
          <p:nvPr/>
        </p:nvSpPr>
        <p:spPr>
          <a:xfrm>
            <a:off x="581682" y="4107251"/>
            <a:ext cx="8902700" cy="16351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leakage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10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R</a:t>
            </a:r>
            <a:r>
              <a:rPr baseline="-21739" dirty="0" sz="1725" i="1" spc="7">
                <a:latin typeface="Arial"/>
                <a:cs typeface="Arial"/>
              </a:rPr>
              <a:t>dc</a:t>
            </a:r>
            <a:r>
              <a:rPr baseline="-21739" dirty="0" sz="1725" i="1" spc="375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0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insulating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material</a:t>
            </a:r>
            <a:r>
              <a:rPr dirty="0" sz="1750" spc="10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determined</a:t>
            </a:r>
            <a:r>
              <a:rPr dirty="0" sz="1750" spc="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measuring</a:t>
            </a:r>
            <a:r>
              <a:rPr dirty="0" sz="1750" spc="1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d.c.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applied.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565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9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measurement</a:t>
            </a:r>
            <a:r>
              <a:rPr dirty="0" sz="1750" spc="30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dc</a:t>
            </a:r>
            <a:r>
              <a:rPr dirty="0" sz="1750" spc="2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3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insulating</a:t>
            </a:r>
            <a:r>
              <a:rPr dirty="0" sz="1750" spc="3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material,</a:t>
            </a:r>
            <a:r>
              <a:rPr dirty="0" sz="1750" spc="30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d.c.</a:t>
            </a:r>
            <a:r>
              <a:rPr dirty="0" sz="1750" spc="2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30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100-1000 </a:t>
            </a:r>
            <a:r>
              <a:rPr dirty="0" sz="1750" spc="5">
                <a:latin typeface="Microsoft Sans Serif"/>
                <a:cs typeface="Microsoft Sans Serif"/>
              </a:rPr>
              <a:t>V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electrode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1" name="object 10"/>
          <p:cNvSpPr txBox="1">
            <a:spLocks noGrp="1"/>
          </p:cNvSpPr>
          <p:nvPr>
            <p:ph type="title"/>
          </p:nvPr>
        </p:nvSpPr>
        <p:spPr>
          <a:xfrm>
            <a:off x="634941" y="628883"/>
            <a:ext cx="34645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Insulation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Resistance</a:t>
            </a:r>
            <a:endParaRPr sz="2650"/>
          </a:p>
        </p:txBody>
      </p:sp>
      <p:grpSp>
        <p:nvGrpSpPr>
          <p:cNvPr id="72" name="object 11"/>
          <p:cNvGrpSpPr/>
          <p:nvPr/>
        </p:nvGrpSpPr>
        <p:grpSpPr>
          <a:xfrm>
            <a:off x="3844787" y="3506323"/>
            <a:ext cx="2062480" cy="725805"/>
            <a:chOff x="3844787" y="3506323"/>
            <a:chExt cx="2062480" cy="725805"/>
          </a:xfrm>
        </p:grpSpPr>
        <p:pic>
          <p:nvPicPr>
            <p:cNvPr id="2097153" name="object 12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3844787" y="3506453"/>
              <a:ext cx="2062350" cy="665149"/>
            </a:xfrm>
            <a:prstGeom prst="rect"/>
          </p:spPr>
        </p:pic>
        <p:sp>
          <p:nvSpPr>
            <p:cNvPr id="1048662" name="object 13"/>
            <p:cNvSpPr/>
            <p:nvPr/>
          </p:nvSpPr>
          <p:spPr>
            <a:xfrm>
              <a:off x="3944400" y="3840939"/>
              <a:ext cx="1862455" cy="0"/>
            </a:xfrm>
            <a:custGeom>
              <a:avLst/>
              <a:ahLst/>
              <a:rect l="l" t="t" r="r" b="b"/>
              <a:pathLst>
                <a:path w="1862454" h="0">
                  <a:moveTo>
                    <a:pt x="1862261" y="0"/>
                  </a:moveTo>
                  <a:lnTo>
                    <a:pt x="1862261" y="0"/>
                  </a:lnTo>
                  <a:lnTo>
                    <a:pt x="50330" y="0"/>
                  </a:lnTo>
                  <a:lnTo>
                    <a:pt x="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14"/>
            <p:cNvSpPr/>
            <p:nvPr/>
          </p:nvSpPr>
          <p:spPr>
            <a:xfrm>
              <a:off x="4664980" y="3595224"/>
              <a:ext cx="535940" cy="548005"/>
            </a:xfrm>
            <a:custGeom>
              <a:avLst/>
              <a:ahLst/>
              <a:rect l="l" t="t" r="r" b="b"/>
              <a:pathLst>
                <a:path w="535939" h="548004">
                  <a:moveTo>
                    <a:pt x="210557" y="-1"/>
                  </a:moveTo>
                  <a:lnTo>
                    <a:pt x="210416" y="38939"/>
                  </a:lnTo>
                  <a:lnTo>
                    <a:pt x="211260" y="83797"/>
                  </a:lnTo>
                  <a:lnTo>
                    <a:pt x="214985" y="128785"/>
                  </a:lnTo>
                  <a:lnTo>
                    <a:pt x="223489" y="168119"/>
                  </a:lnTo>
                  <a:lnTo>
                    <a:pt x="238280" y="219256"/>
                  </a:lnTo>
                  <a:lnTo>
                    <a:pt x="251554" y="271431"/>
                  </a:lnTo>
                  <a:lnTo>
                    <a:pt x="266962" y="323680"/>
                  </a:lnTo>
                  <a:lnTo>
                    <a:pt x="288151" y="375040"/>
                  </a:lnTo>
                  <a:lnTo>
                    <a:pt x="290420" y="398075"/>
                  </a:lnTo>
                  <a:lnTo>
                    <a:pt x="286024" y="428731"/>
                  </a:lnTo>
                  <a:lnTo>
                    <a:pt x="282691" y="458407"/>
                  </a:lnTo>
                  <a:lnTo>
                    <a:pt x="288151" y="478499"/>
                  </a:lnTo>
                  <a:lnTo>
                    <a:pt x="298255" y="478499"/>
                  </a:lnTo>
                  <a:lnTo>
                    <a:pt x="320482" y="478499"/>
                  </a:lnTo>
                  <a:lnTo>
                    <a:pt x="342710" y="478499"/>
                  </a:lnTo>
                  <a:lnTo>
                    <a:pt x="352813" y="478499"/>
                  </a:lnTo>
                  <a:lnTo>
                    <a:pt x="344731" y="478499"/>
                  </a:lnTo>
                  <a:lnTo>
                    <a:pt x="55367" y="478499"/>
                  </a:lnTo>
                  <a:lnTo>
                    <a:pt x="67491" y="478499"/>
                  </a:lnTo>
                  <a:lnTo>
                    <a:pt x="94164" y="478499"/>
                  </a:lnTo>
                  <a:lnTo>
                    <a:pt x="120837" y="478499"/>
                  </a:lnTo>
                  <a:lnTo>
                    <a:pt x="132961" y="478499"/>
                  </a:lnTo>
                  <a:lnTo>
                    <a:pt x="181267" y="467912"/>
                  </a:lnTo>
                  <a:lnTo>
                    <a:pt x="233326" y="464418"/>
                  </a:lnTo>
                  <a:lnTo>
                    <a:pt x="286932" y="464732"/>
                  </a:lnTo>
                  <a:lnTo>
                    <a:pt x="339881" y="465567"/>
                  </a:lnTo>
                  <a:lnTo>
                    <a:pt x="362244" y="466068"/>
                  </a:lnTo>
                  <a:lnTo>
                    <a:pt x="383742" y="464747"/>
                  </a:lnTo>
                  <a:lnTo>
                    <a:pt x="402708" y="457371"/>
                  </a:lnTo>
                  <a:lnTo>
                    <a:pt x="417476" y="439702"/>
                  </a:lnTo>
                  <a:lnTo>
                    <a:pt x="421340" y="404974"/>
                  </a:lnTo>
                  <a:lnTo>
                    <a:pt x="395863" y="388477"/>
                  </a:lnTo>
                  <a:lnTo>
                    <a:pt x="354229" y="384170"/>
                  </a:lnTo>
                  <a:lnTo>
                    <a:pt x="309620" y="386015"/>
                  </a:lnTo>
                  <a:lnTo>
                    <a:pt x="275219" y="387972"/>
                  </a:lnTo>
                  <a:lnTo>
                    <a:pt x="251472" y="383872"/>
                  </a:lnTo>
                  <a:lnTo>
                    <a:pt x="233065" y="373804"/>
                  </a:lnTo>
                  <a:lnTo>
                    <a:pt x="216336" y="361122"/>
                  </a:lnTo>
                  <a:lnTo>
                    <a:pt x="197625" y="349175"/>
                  </a:lnTo>
                  <a:lnTo>
                    <a:pt x="183248" y="347764"/>
                  </a:lnTo>
                  <a:lnTo>
                    <a:pt x="164076" y="350501"/>
                  </a:lnTo>
                  <a:lnTo>
                    <a:pt x="145512" y="352575"/>
                  </a:lnTo>
                  <a:lnTo>
                    <a:pt x="132961" y="349175"/>
                  </a:lnTo>
                  <a:lnTo>
                    <a:pt x="126124" y="343697"/>
                  </a:lnTo>
                  <a:lnTo>
                    <a:pt x="112383" y="335456"/>
                  </a:lnTo>
                  <a:lnTo>
                    <a:pt x="95999" y="330842"/>
                  </a:lnTo>
                  <a:lnTo>
                    <a:pt x="81232" y="336243"/>
                  </a:lnTo>
                  <a:lnTo>
                    <a:pt x="76786" y="344729"/>
                  </a:lnTo>
                  <a:lnTo>
                    <a:pt x="74766" y="355641"/>
                  </a:lnTo>
                  <a:lnTo>
                    <a:pt x="72745" y="366553"/>
                  </a:lnTo>
                  <a:lnTo>
                    <a:pt x="68299" y="375040"/>
                  </a:lnTo>
                  <a:lnTo>
                    <a:pt x="57185" y="380092"/>
                  </a:lnTo>
                  <a:lnTo>
                    <a:pt x="42434" y="381506"/>
                  </a:lnTo>
                  <a:lnTo>
                    <a:pt x="27683" y="382921"/>
                  </a:lnTo>
                  <a:lnTo>
                    <a:pt x="16570" y="387972"/>
                  </a:lnTo>
                  <a:lnTo>
                    <a:pt x="14751" y="395853"/>
                  </a:lnTo>
                  <a:lnTo>
                    <a:pt x="16570" y="407370"/>
                  </a:lnTo>
                  <a:lnTo>
                    <a:pt x="18388" y="418889"/>
                  </a:lnTo>
                  <a:lnTo>
                    <a:pt x="16570" y="426770"/>
                  </a:lnTo>
                  <a:lnTo>
                    <a:pt x="10507" y="427982"/>
                  </a:lnTo>
                  <a:lnTo>
                    <a:pt x="3637" y="426770"/>
                  </a:lnTo>
                  <a:lnTo>
                    <a:pt x="0" y="428790"/>
                  </a:lnTo>
                  <a:lnTo>
                    <a:pt x="3637" y="439702"/>
                  </a:lnTo>
                  <a:lnTo>
                    <a:pt x="13310" y="454904"/>
                  </a:lnTo>
                  <a:lnTo>
                    <a:pt x="22834" y="463814"/>
                  </a:lnTo>
                  <a:lnTo>
                    <a:pt x="32459" y="470367"/>
                  </a:lnTo>
                  <a:lnTo>
                    <a:pt x="42434" y="478499"/>
                  </a:lnTo>
                  <a:lnTo>
                    <a:pt x="42434" y="482541"/>
                  </a:lnTo>
                  <a:lnTo>
                    <a:pt x="42434" y="491432"/>
                  </a:lnTo>
                  <a:lnTo>
                    <a:pt x="42434" y="500323"/>
                  </a:lnTo>
                  <a:lnTo>
                    <a:pt x="42434" y="504364"/>
                  </a:lnTo>
                  <a:lnTo>
                    <a:pt x="49192" y="505809"/>
                  </a:lnTo>
                  <a:lnTo>
                    <a:pt x="61120" y="505648"/>
                  </a:lnTo>
                  <a:lnTo>
                    <a:pt x="73404" y="504846"/>
                  </a:lnTo>
                  <a:lnTo>
                    <a:pt x="81232" y="504364"/>
                  </a:lnTo>
                  <a:lnTo>
                    <a:pt x="113563" y="504364"/>
                  </a:lnTo>
                  <a:lnTo>
                    <a:pt x="145894" y="504364"/>
                  </a:lnTo>
                  <a:lnTo>
                    <a:pt x="178225" y="504364"/>
                  </a:lnTo>
                  <a:lnTo>
                    <a:pt x="210557" y="504364"/>
                  </a:lnTo>
                  <a:lnTo>
                    <a:pt x="232189" y="502892"/>
                  </a:lnTo>
                  <a:lnTo>
                    <a:pt x="264528" y="500439"/>
                  </a:lnTo>
                  <a:lnTo>
                    <a:pt x="295747" y="499948"/>
                  </a:lnTo>
                  <a:lnTo>
                    <a:pt x="314016" y="504364"/>
                  </a:lnTo>
                  <a:lnTo>
                    <a:pt x="315731" y="510120"/>
                  </a:lnTo>
                  <a:lnTo>
                    <a:pt x="314016" y="517297"/>
                  </a:lnTo>
                  <a:lnTo>
                    <a:pt x="312302" y="524473"/>
                  </a:lnTo>
                  <a:lnTo>
                    <a:pt x="314016" y="530229"/>
                  </a:lnTo>
                  <a:lnTo>
                    <a:pt x="322430" y="535459"/>
                  </a:lnTo>
                  <a:lnTo>
                    <a:pt x="332457" y="538024"/>
                  </a:lnTo>
                  <a:lnTo>
                    <a:pt x="342963" y="539925"/>
                  </a:lnTo>
                  <a:lnTo>
                    <a:pt x="352813" y="543162"/>
                  </a:lnTo>
                  <a:lnTo>
                    <a:pt x="380526" y="547653"/>
                  </a:lnTo>
                  <a:lnTo>
                    <a:pt x="420878" y="545753"/>
                  </a:lnTo>
                  <a:lnTo>
                    <a:pt x="459529" y="539325"/>
                  </a:lnTo>
                  <a:lnTo>
                    <a:pt x="482138" y="530229"/>
                  </a:lnTo>
                  <a:lnTo>
                    <a:pt x="483853" y="524473"/>
                  </a:lnTo>
                  <a:lnTo>
                    <a:pt x="482138" y="517297"/>
                  </a:lnTo>
                  <a:lnTo>
                    <a:pt x="480423" y="510120"/>
                  </a:lnTo>
                  <a:lnTo>
                    <a:pt x="482138" y="504364"/>
                  </a:lnTo>
                  <a:lnTo>
                    <a:pt x="487894" y="502650"/>
                  </a:lnTo>
                  <a:lnTo>
                    <a:pt x="495070" y="504365"/>
                  </a:lnTo>
                  <a:lnTo>
                    <a:pt x="502247" y="506079"/>
                  </a:lnTo>
                  <a:lnTo>
                    <a:pt x="508002" y="504364"/>
                  </a:lnTo>
                  <a:lnTo>
                    <a:pt x="525745" y="469183"/>
                  </a:lnTo>
                  <a:lnTo>
                    <a:pt x="535880" y="417051"/>
                  </a:lnTo>
                  <a:lnTo>
                    <a:pt x="532076" y="369779"/>
                  </a:lnTo>
                  <a:lnTo>
                    <a:pt x="508002" y="349175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5"/>
          <p:cNvSpPr txBox="1"/>
          <p:nvPr/>
        </p:nvSpPr>
        <p:spPr>
          <a:xfrm>
            <a:off x="8884422" y="6939382"/>
            <a:ext cx="501015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Lec-24, 25 (Non-destructive testing).ppt  -  Compatibility Mode</dc:title>
  <dc:creator>Afzal</dc:creator>
  <dcterms:created xsi:type="dcterms:W3CDTF">2023-02-11T21:11:38Z</dcterms:created>
  <dcterms:modified xsi:type="dcterms:W3CDTF">2023-04-18T09:17:38Z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2022-04-18T00:00:00Z</vt:filetime>
  </property>
  <property fmtid="{D5CDD505-2E9C-101B-9397-08002B2CF9AE}" pid="3" name="LastSaved">
    <vt:filetime>2023-02-12T00:00:00Z</vt:filetime>
  </property>
</Properties>
</file>