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tableStyles" Target="tableStyles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95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00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01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2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6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554750" y="1693273"/>
            <a:ext cx="8948898" cy="40487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4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slideLayout" Target="../slideLayouts/slideLayout4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2"/>
          <p:cNvSpPr txBox="1"/>
          <p:nvPr/>
        </p:nvSpPr>
        <p:spPr>
          <a:xfrm>
            <a:off x="897255" y="761803"/>
            <a:ext cx="9161145" cy="2646681"/>
          </a:xfrm>
          <a:prstGeom prst="rect"/>
          <a:solidFill>
            <a:srgbClr val="0064BC"/>
          </a:solidFill>
        </p:spPr>
        <p:txBody>
          <a:bodyPr bIns="0" lIns="0" rIns="0" rtlCol="0" tIns="1270" vert="horz" wrap="square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  <a:spcBef>
                <a:spcPts val="2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indent="937260" marL="2018664" marR="2104390">
              <a:lnSpc>
                <a:spcPts val="306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846829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Transformers</a:t>
            </a:r>
            <a:endParaRPr sz="2650"/>
          </a:p>
        </p:txBody>
      </p:sp>
      <p:pic>
        <p:nvPicPr>
          <p:cNvPr id="2097157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0936" y="1641348"/>
            <a:ext cx="8549639" cy="4215383"/>
          </a:xfrm>
          <a:prstGeom prst="rect"/>
        </p:spPr>
      </p:pic>
      <p:sp>
        <p:nvSpPr>
          <p:cNvPr id="1048659" name="object 6"/>
          <p:cNvSpPr txBox="1"/>
          <p:nvPr/>
        </p:nvSpPr>
        <p:spPr>
          <a:xfrm>
            <a:off x="734092" y="5871398"/>
            <a:ext cx="7922895" cy="52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1750" spc="5">
                <a:latin typeface="Microsoft Sans Serif"/>
                <a:cs typeface="Microsoft Sans Serif"/>
              </a:rPr>
              <a:t>Three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cascade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1050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(General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Company)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0" name="object 7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846829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Transformers</a:t>
            </a:r>
            <a:endParaRPr sz="2650"/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0936" y="1510283"/>
            <a:ext cx="8787383" cy="4948428"/>
          </a:xfrm>
          <a:prstGeom prst="rect"/>
        </p:spPr>
      </p:pic>
      <p:sp>
        <p:nvSpPr>
          <p:cNvPr id="1048668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2626" y="5481720"/>
            <a:ext cx="237595" cy="250013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1342626" y="5481720"/>
            <a:ext cx="3296920" cy="250190"/>
          </a:xfrm>
          <a:custGeom>
            <a:avLst/>
            <a:ahLst/>
            <a:rect l="l" t="t" r="r" b="b"/>
            <a:pathLst>
              <a:path w="3296920" h="250189">
                <a:moveTo>
                  <a:pt x="3252246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3252246" y="250013"/>
                </a:lnTo>
                <a:lnTo>
                  <a:pt x="3276800" y="215124"/>
                </a:lnTo>
                <a:lnTo>
                  <a:pt x="3291532" y="172098"/>
                </a:lnTo>
                <a:lnTo>
                  <a:pt x="3296443" y="125004"/>
                </a:lnTo>
                <a:lnTo>
                  <a:pt x="3291532" y="77909"/>
                </a:lnTo>
                <a:lnTo>
                  <a:pt x="3276800" y="34883"/>
                </a:lnTo>
                <a:lnTo>
                  <a:pt x="3252246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pic>
        <p:nvPicPr>
          <p:cNvPr id="209716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60096" y="5481720"/>
            <a:ext cx="162992" cy="250013"/>
          </a:xfrm>
          <a:prstGeom prst="rect"/>
        </p:spPr>
      </p:pic>
      <p:sp>
        <p:nvSpPr>
          <p:cNvPr id="1048670" name="object 5"/>
          <p:cNvSpPr/>
          <p:nvPr/>
        </p:nvSpPr>
        <p:spPr>
          <a:xfrm>
            <a:off x="1342618" y="5079403"/>
            <a:ext cx="3074035" cy="250190"/>
          </a:xfrm>
          <a:custGeom>
            <a:avLst/>
            <a:ahLst/>
            <a:rect l="l" t="t" r="r" b="b"/>
            <a:pathLst>
              <a:path w="3074035" h="250189">
                <a:moveTo>
                  <a:pt x="3073984" y="125006"/>
                </a:moveTo>
                <a:lnTo>
                  <a:pt x="3069082" y="77901"/>
                </a:lnTo>
                <a:lnTo>
                  <a:pt x="3054350" y="34886"/>
                </a:lnTo>
                <a:lnTo>
                  <a:pt x="3029788" y="0"/>
                </a:lnTo>
                <a:lnTo>
                  <a:pt x="2965500" y="0"/>
                </a:lnTo>
                <a:lnTo>
                  <a:pt x="1482445" y="0"/>
                </a:lnTo>
                <a:lnTo>
                  <a:pt x="44196" y="0"/>
                </a:lnTo>
                <a:lnTo>
                  <a:pt x="19646" y="34886"/>
                </a:lnTo>
                <a:lnTo>
                  <a:pt x="4914" y="77914"/>
                </a:lnTo>
                <a:lnTo>
                  <a:pt x="0" y="125006"/>
                </a:lnTo>
                <a:lnTo>
                  <a:pt x="4914" y="172097"/>
                </a:lnTo>
                <a:lnTo>
                  <a:pt x="19646" y="215125"/>
                </a:lnTo>
                <a:lnTo>
                  <a:pt x="44196" y="250012"/>
                </a:lnTo>
                <a:lnTo>
                  <a:pt x="1482445" y="250012"/>
                </a:lnTo>
                <a:lnTo>
                  <a:pt x="2965500" y="250012"/>
                </a:lnTo>
                <a:lnTo>
                  <a:pt x="3029788" y="250012"/>
                </a:lnTo>
                <a:lnTo>
                  <a:pt x="3054350" y="215112"/>
                </a:lnTo>
                <a:lnTo>
                  <a:pt x="3069082" y="172097"/>
                </a:lnTo>
                <a:lnTo>
                  <a:pt x="3073984" y="12500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/>
          <p:nvPr/>
        </p:nvSpPr>
        <p:spPr>
          <a:xfrm>
            <a:off x="1342626" y="4677060"/>
            <a:ext cx="1459230" cy="250190"/>
          </a:xfrm>
          <a:custGeom>
            <a:avLst/>
            <a:ahLst/>
            <a:rect l="l" t="t" r="r" b="b"/>
            <a:pathLst>
              <a:path w="1459230" h="250189">
                <a:moveTo>
                  <a:pt x="1414573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1414573" y="250013"/>
                </a:lnTo>
                <a:lnTo>
                  <a:pt x="1439127" y="215124"/>
                </a:lnTo>
                <a:lnTo>
                  <a:pt x="1453859" y="172098"/>
                </a:lnTo>
                <a:lnTo>
                  <a:pt x="1458770" y="125004"/>
                </a:lnTo>
                <a:lnTo>
                  <a:pt x="1453859" y="77909"/>
                </a:lnTo>
                <a:lnTo>
                  <a:pt x="1439127" y="34883"/>
                </a:lnTo>
                <a:lnTo>
                  <a:pt x="1414573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/>
          <p:nvPr/>
        </p:nvSpPr>
        <p:spPr>
          <a:xfrm>
            <a:off x="1344157" y="3470071"/>
            <a:ext cx="1940560" cy="250190"/>
          </a:xfrm>
          <a:custGeom>
            <a:avLst/>
            <a:ahLst/>
            <a:rect l="l" t="t" r="r" b="b"/>
            <a:pathLst>
              <a:path w="1940560" h="250189">
                <a:moveTo>
                  <a:pt x="1895999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5"/>
                </a:lnTo>
                <a:lnTo>
                  <a:pt x="1895999" y="250015"/>
                </a:lnTo>
                <a:lnTo>
                  <a:pt x="1920553" y="215126"/>
                </a:lnTo>
                <a:lnTo>
                  <a:pt x="1935285" y="172102"/>
                </a:lnTo>
                <a:lnTo>
                  <a:pt x="1940196" y="125010"/>
                </a:lnTo>
                <a:lnTo>
                  <a:pt x="1935285" y="77918"/>
                </a:lnTo>
                <a:lnTo>
                  <a:pt x="1920553" y="34894"/>
                </a:lnTo>
                <a:lnTo>
                  <a:pt x="189599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object 8"/>
          <p:cNvSpPr/>
          <p:nvPr/>
        </p:nvSpPr>
        <p:spPr>
          <a:xfrm>
            <a:off x="1344157" y="3067743"/>
            <a:ext cx="1830705" cy="250190"/>
          </a:xfrm>
          <a:custGeom>
            <a:avLst/>
            <a:ahLst/>
            <a:rect l="l" t="t" r="r" b="b"/>
            <a:pathLst>
              <a:path w="1830705" h="250189">
                <a:moveTo>
                  <a:pt x="1786225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5" y="250013"/>
                </a:lnTo>
                <a:lnTo>
                  <a:pt x="1786225" y="250013"/>
                </a:lnTo>
                <a:lnTo>
                  <a:pt x="1810779" y="215123"/>
                </a:lnTo>
                <a:lnTo>
                  <a:pt x="1825511" y="172097"/>
                </a:lnTo>
                <a:lnTo>
                  <a:pt x="1830422" y="125003"/>
                </a:lnTo>
                <a:lnTo>
                  <a:pt x="1825511" y="77909"/>
                </a:lnTo>
                <a:lnTo>
                  <a:pt x="1810779" y="34883"/>
                </a:lnTo>
                <a:lnTo>
                  <a:pt x="178622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9"/>
          <p:cNvSpPr/>
          <p:nvPr/>
        </p:nvSpPr>
        <p:spPr>
          <a:xfrm>
            <a:off x="2886937" y="2263077"/>
            <a:ext cx="3086100" cy="250190"/>
          </a:xfrm>
          <a:custGeom>
            <a:avLst/>
            <a:ahLst/>
            <a:rect l="l" t="t" r="r" b="b"/>
            <a:pathLst>
              <a:path w="3086100" h="250189">
                <a:moveTo>
                  <a:pt x="3041671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041671" y="250019"/>
                </a:lnTo>
                <a:lnTo>
                  <a:pt x="3066224" y="215130"/>
                </a:lnTo>
                <a:lnTo>
                  <a:pt x="3080956" y="172103"/>
                </a:lnTo>
                <a:lnTo>
                  <a:pt x="3085867" y="125009"/>
                </a:lnTo>
                <a:lnTo>
                  <a:pt x="3080956" y="77915"/>
                </a:lnTo>
                <a:lnTo>
                  <a:pt x="3066224" y="34889"/>
                </a:lnTo>
                <a:lnTo>
                  <a:pt x="304167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10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6" name="object 11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7" name="object 12"/>
          <p:cNvSpPr txBox="1"/>
          <p:nvPr/>
        </p:nvSpPr>
        <p:spPr>
          <a:xfrm>
            <a:off x="618250" y="1693273"/>
            <a:ext cx="8508365" cy="38735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70534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circuits due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presence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elements,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two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962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962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Parallel</a:t>
            </a:r>
            <a:r>
              <a:rPr dirty="0" sz="1750" spc="-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principle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utilized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 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very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occasions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outputs</a:t>
            </a:r>
            <a:r>
              <a:rPr dirty="0" sz="1750" spc="10">
                <a:latin typeface="Microsoft Sans Serif"/>
                <a:cs typeface="Microsoft Sans Serif"/>
              </a:rPr>
              <a:t> such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Cable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testing,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measurements,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measurements,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8" name="object 1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2</a:t>
            </a:r>
          </a:p>
        </p:txBody>
      </p:sp>
      <p:sp>
        <p:nvSpPr>
          <p:cNvPr id="1048679" name="object 1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89433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Resonant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1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61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17211" y="4216908"/>
            <a:ext cx="3687713" cy="2096063"/>
          </a:xfrm>
          <a:prstGeom prst="rect"/>
        </p:spPr>
      </p:pic>
      <p:sp>
        <p:nvSpPr>
          <p:cNvPr id="1048683" name="object 6"/>
          <p:cNvSpPr/>
          <p:nvPr/>
        </p:nvSpPr>
        <p:spPr>
          <a:xfrm>
            <a:off x="4404359" y="5364479"/>
            <a:ext cx="1094740" cy="311150"/>
          </a:xfrm>
          <a:custGeom>
            <a:avLst/>
            <a:ahLst/>
            <a:rect l="l" t="t" r="r" b="b"/>
            <a:pathLst>
              <a:path w="1094739" h="311150">
                <a:moveTo>
                  <a:pt x="0" y="77723"/>
                </a:moveTo>
                <a:lnTo>
                  <a:pt x="938784" y="77723"/>
                </a:lnTo>
                <a:lnTo>
                  <a:pt x="938784" y="0"/>
                </a:lnTo>
                <a:lnTo>
                  <a:pt x="1094232" y="155448"/>
                </a:lnTo>
                <a:lnTo>
                  <a:pt x="938784" y="310896"/>
                </a:lnTo>
                <a:lnTo>
                  <a:pt x="938784" y="233171"/>
                </a:lnTo>
                <a:lnTo>
                  <a:pt x="0" y="233171"/>
                </a:lnTo>
                <a:lnTo>
                  <a:pt x="0" y="77723"/>
                </a:lnTo>
                <a:close/>
              </a:path>
            </a:pathLst>
          </a:custGeom>
          <a:ln w="27432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622039" y="4069079"/>
            <a:ext cx="4023546" cy="2346211"/>
          </a:xfrm>
          <a:prstGeom prst="rect"/>
        </p:spPr>
      </p:pic>
      <p:sp>
        <p:nvSpPr>
          <p:cNvPr id="1048684" name="object 8"/>
          <p:cNvSpPr txBox="1"/>
          <p:nvPr/>
        </p:nvSpPr>
        <p:spPr>
          <a:xfrm>
            <a:off x="580150" y="1693273"/>
            <a:ext cx="8223884" cy="29864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Consider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transformer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dirty="0" sz="1750" spc="5">
                <a:latin typeface="Microsoft Sans Serif"/>
                <a:cs typeface="Microsoft Sans Serif"/>
              </a:rPr>
              <a:t>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whose secondary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choke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(</a:t>
            </a:r>
            <a:r>
              <a:rPr dirty="0" sz="1750" i="1" spc="10">
                <a:latin typeface="Arial"/>
                <a:cs typeface="Arial"/>
              </a:rPr>
              <a:t>L</a:t>
            </a:r>
            <a:r>
              <a:rPr baseline="-21739" dirty="0" sz="1725" i="1" spc="15">
                <a:latin typeface="Arial"/>
                <a:cs typeface="Arial"/>
              </a:rPr>
              <a:t>3</a:t>
            </a:r>
            <a:r>
              <a:rPr dirty="0" sz="1750" spc="10">
                <a:latin typeface="Microsoft Sans Serif"/>
                <a:cs typeface="Microsoft Sans Serif"/>
              </a:rPr>
              <a:t>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dirty="0" sz="1750" i="1" spc="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represents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object.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Let </a:t>
            </a:r>
            <a:r>
              <a:rPr dirty="0" sz="1750" i="1" spc="10">
                <a:latin typeface="Arial"/>
                <a:cs typeface="Arial"/>
              </a:rPr>
              <a:t>L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dirty="0" sz="1750" i="1" spc="10">
                <a:latin typeface="Arial"/>
                <a:cs typeface="Arial"/>
              </a:rPr>
              <a:t>,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L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leakage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transformer,</a:t>
            </a:r>
            <a:endParaRPr sz="1750">
              <a:latin typeface="Microsoft Sans Serif"/>
              <a:cs typeface="Microsoft Sans Serif"/>
            </a:endParaRPr>
          </a:p>
          <a:p>
            <a:pPr marL="855344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dirty="0" sz="1750" i="1" spc="5">
                <a:latin typeface="Arial"/>
                <a:cs typeface="Arial"/>
              </a:rPr>
              <a:t>,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resistances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windings,</a:t>
            </a:r>
            <a:endParaRPr sz="1750">
              <a:latin typeface="Microsoft Sans Serif"/>
              <a:cs typeface="Microsoft Sans Serif"/>
            </a:endParaRPr>
          </a:p>
          <a:p>
            <a:pPr marL="873125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0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loss.</a:t>
            </a:r>
            <a:endParaRPr sz="1750">
              <a:latin typeface="Microsoft Sans Serif"/>
              <a:cs typeface="Microsoft Sans Serif"/>
            </a:endParaRPr>
          </a:p>
          <a:p>
            <a:pPr marL="2694305">
              <a:lnSpc>
                <a:spcPct val="100000"/>
              </a:lnSpc>
              <a:spcBef>
                <a:spcPts val="1315"/>
              </a:spcBef>
            </a:pPr>
            <a:r>
              <a:rPr b="1" dirty="0" sz="1500" i="1" spc="2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3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8814296" y="4348988"/>
            <a:ext cx="133985" cy="25971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sz="1500" i="1" spc="2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/>
          <p:nvPr/>
        </p:nvSpPr>
        <p:spPr>
          <a:xfrm>
            <a:off x="969284" y="5838325"/>
            <a:ext cx="3596640" cy="250190"/>
          </a:xfrm>
          <a:custGeom>
            <a:avLst/>
            <a:ahLst/>
            <a:rect l="l" t="t" r="r" b="b"/>
            <a:pathLst>
              <a:path w="3596640" h="250189">
                <a:moveTo>
                  <a:pt x="3552448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3552448" y="250013"/>
                </a:lnTo>
                <a:lnTo>
                  <a:pt x="3577002" y="215125"/>
                </a:lnTo>
                <a:lnTo>
                  <a:pt x="3591734" y="172101"/>
                </a:lnTo>
                <a:lnTo>
                  <a:pt x="3596645" y="125009"/>
                </a:lnTo>
                <a:lnTo>
                  <a:pt x="3591734" y="77918"/>
                </a:lnTo>
                <a:lnTo>
                  <a:pt x="3577002" y="34894"/>
                </a:lnTo>
                <a:lnTo>
                  <a:pt x="355244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8" name="object 3"/>
          <p:cNvSpPr/>
          <p:nvPr/>
        </p:nvSpPr>
        <p:spPr>
          <a:xfrm>
            <a:off x="969284" y="3826677"/>
            <a:ext cx="3508375" cy="250190"/>
          </a:xfrm>
          <a:custGeom>
            <a:avLst/>
            <a:ahLst/>
            <a:rect l="l" t="t" r="r" b="b"/>
            <a:pathLst>
              <a:path w="3508375" h="250189">
                <a:moveTo>
                  <a:pt x="3464186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3464186" y="250013"/>
                </a:lnTo>
                <a:lnTo>
                  <a:pt x="3488739" y="215124"/>
                </a:lnTo>
                <a:lnTo>
                  <a:pt x="3503471" y="172098"/>
                </a:lnTo>
                <a:lnTo>
                  <a:pt x="3508382" y="125004"/>
                </a:lnTo>
                <a:lnTo>
                  <a:pt x="3503471" y="77909"/>
                </a:lnTo>
                <a:lnTo>
                  <a:pt x="3488739" y="34883"/>
                </a:lnTo>
                <a:lnTo>
                  <a:pt x="3464186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1" name="object 6"/>
          <p:cNvSpPr txBox="1"/>
          <p:nvPr/>
        </p:nvSpPr>
        <p:spPr>
          <a:xfrm>
            <a:off x="619782" y="1781046"/>
            <a:ext cx="458660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1000" marL="39370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supply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varied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2" name="object 7"/>
          <p:cNvSpPr txBox="1"/>
          <p:nvPr/>
        </p:nvSpPr>
        <p:spPr>
          <a:xfrm>
            <a:off x="594382" y="3256868"/>
            <a:ext cx="7837805" cy="83058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418465">
              <a:lnSpc>
                <a:spcPct val="100000"/>
              </a:lnSpc>
              <a:spcBef>
                <a:spcPts val="1165"/>
              </a:spcBef>
            </a:pPr>
            <a:r>
              <a:rPr dirty="0" sz="1750">
                <a:latin typeface="Microsoft Sans Serif"/>
                <a:cs typeface="Microsoft Sans Serif"/>
              </a:rPr>
              <a:t>then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occur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suddenly.</a:t>
            </a:r>
            <a:endParaRPr sz="1750">
              <a:latin typeface="Microsoft Sans Serif"/>
              <a:cs typeface="Microsoft Sans Serif"/>
            </a:endParaRPr>
          </a:p>
          <a:p>
            <a:pPr indent="-381000" marL="41910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18465"/>
                <a:tab algn="l" pos="41910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resonance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called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</a:t>
            </a:r>
            <a:r>
              <a:rPr dirty="0" sz="1750" i="1">
                <a:latin typeface="Arial"/>
                <a:cs typeface="Arial"/>
              </a:rPr>
              <a:t>f</a:t>
            </a:r>
            <a:r>
              <a:rPr baseline="-21739" dirty="0" sz="1725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):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619782" y="4866186"/>
            <a:ext cx="8482965" cy="1536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393065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-15">
                <a:latin typeface="Microsoft Sans Serif"/>
                <a:cs typeface="Microsoft Sans Serif"/>
              </a:rPr>
              <a:t>Alternately,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80">
                <a:latin typeface="Microsoft Sans Serif"/>
                <a:cs typeface="Microsoft Sans Serif"/>
              </a:rPr>
              <a:t>ω,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such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achieved.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838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combination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replaced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short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limited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30">
                <a:latin typeface="Microsoft Sans Serif"/>
                <a:cs typeface="Microsoft Sans Serif"/>
              </a:rPr>
              <a:t>only.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4" name="object 9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63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99287" y="2264083"/>
            <a:ext cx="964401" cy="282520"/>
          </a:xfrm>
          <a:prstGeom prst="rect"/>
        </p:spPr>
      </p:pic>
      <p:pic>
        <p:nvPicPr>
          <p:cNvPr id="2097164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099261" y="4184581"/>
            <a:ext cx="1462112" cy="664105"/>
          </a:xfrm>
          <a:prstGeom prst="rect"/>
        </p:spPr>
      </p:pic>
      <p:pic>
        <p:nvPicPr>
          <p:cNvPr id="2097165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350705" y="2707892"/>
            <a:ext cx="2692656" cy="611379"/>
          </a:xfrm>
          <a:prstGeom prst="rect"/>
        </p:spPr>
      </p:pic>
      <p:sp>
        <p:nvSpPr>
          <p:cNvPr id="1048695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/>
          <p:nvPr/>
        </p:nvSpPr>
        <p:spPr>
          <a:xfrm>
            <a:off x="7634691" y="4229007"/>
            <a:ext cx="781050" cy="250190"/>
          </a:xfrm>
          <a:custGeom>
            <a:avLst/>
            <a:ahLst/>
            <a:rect l="l" t="t" r="r" b="b"/>
            <a:pathLst>
              <a:path w="781050" h="250189">
                <a:moveTo>
                  <a:pt x="736658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3"/>
                </a:lnTo>
                <a:lnTo>
                  <a:pt x="736658" y="250013"/>
                </a:lnTo>
                <a:lnTo>
                  <a:pt x="761211" y="215126"/>
                </a:lnTo>
                <a:lnTo>
                  <a:pt x="775944" y="172102"/>
                </a:lnTo>
                <a:lnTo>
                  <a:pt x="780854" y="125010"/>
                </a:lnTo>
                <a:lnTo>
                  <a:pt x="775944" y="77918"/>
                </a:lnTo>
                <a:lnTo>
                  <a:pt x="761211" y="34894"/>
                </a:lnTo>
                <a:lnTo>
                  <a:pt x="73665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7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 txBox="1"/>
          <p:nvPr/>
        </p:nvSpPr>
        <p:spPr>
          <a:xfrm>
            <a:off x="619782" y="1781046"/>
            <a:ext cx="519747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quality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factor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denoted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Q,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0" name="object 6"/>
          <p:cNvSpPr txBox="1"/>
          <p:nvPr/>
        </p:nvSpPr>
        <p:spPr>
          <a:xfrm>
            <a:off x="607082" y="3659196"/>
            <a:ext cx="8515985" cy="291274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07670" marR="177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testing,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Q-factor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magnitude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multiplication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40-80.</a:t>
            </a:r>
            <a:endParaRPr sz="1750">
              <a:latin typeface="Microsoft Sans Serif"/>
              <a:cs typeface="Microsoft Sans Serif"/>
            </a:endParaRPr>
          </a:p>
          <a:p>
            <a:pPr indent="-382905" marL="4076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Under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5">
                <a:latin typeface="Microsoft Sans Serif"/>
                <a:cs typeface="Microsoft Sans Serif"/>
              </a:rPr>
              <a:t> may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5">
                <a:latin typeface="Microsoft Sans Serif"/>
                <a:cs typeface="Microsoft Sans Serif"/>
              </a:rPr>
              <a:t> noted: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810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-"/>
              <a:tabLst>
                <a:tab algn="l" pos="781050"/>
                <a:tab algn="l" pos="781685"/>
              </a:tabLst>
            </a:pPr>
            <a:r>
              <a:rPr dirty="0" sz="1750" i="1">
                <a:latin typeface="Arial"/>
                <a:cs typeface="Arial"/>
              </a:rPr>
              <a:t>I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V/R</a:t>
            </a:r>
            <a:endParaRPr sz="1750">
              <a:latin typeface="Arial"/>
              <a:cs typeface="Arial"/>
            </a:endParaRPr>
          </a:p>
          <a:p>
            <a:pPr indent="-383540" lvl="1" marL="7810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-"/>
              <a:tabLst>
                <a:tab algn="l" pos="781050"/>
                <a:tab algn="l" pos="781685"/>
              </a:tabLst>
            </a:pPr>
            <a:r>
              <a:rPr dirty="0" sz="1750" i="1" spc="10">
                <a:latin typeface="Arial"/>
                <a:cs typeface="Arial"/>
              </a:rPr>
              <a:t>V</a:t>
            </a:r>
            <a:r>
              <a:rPr baseline="-21739" dirty="0" sz="1725" i="1" spc="15">
                <a:latin typeface="Arial"/>
                <a:cs typeface="Arial"/>
              </a:rPr>
              <a:t>R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V</a:t>
            </a:r>
            <a:endParaRPr sz="1750">
              <a:latin typeface="Arial"/>
              <a:cs typeface="Arial"/>
            </a:endParaRPr>
          </a:p>
          <a:p>
            <a:pPr indent="-383540" lvl="1" marL="7810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-"/>
              <a:tabLst>
                <a:tab algn="l" pos="781050"/>
                <a:tab algn="l" pos="781685"/>
              </a:tabLst>
            </a:pPr>
            <a:r>
              <a:rPr dirty="0" sz="1750" i="1" spc="5">
                <a:latin typeface="Arial"/>
                <a:cs typeface="Arial"/>
              </a:rPr>
              <a:t>V</a:t>
            </a:r>
            <a:r>
              <a:rPr baseline="-21739" dirty="0" sz="1725" i="1" spc="7">
                <a:latin typeface="Arial"/>
                <a:cs typeface="Arial"/>
              </a:rPr>
              <a:t>L</a:t>
            </a:r>
            <a:r>
              <a:rPr baseline="-21739" dirty="0" sz="1725" i="1" spc="16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QV</a:t>
            </a:r>
            <a:endParaRPr sz="1750">
              <a:latin typeface="Arial"/>
              <a:cs typeface="Arial"/>
            </a:endParaRPr>
          </a:p>
          <a:p>
            <a:pPr indent="-383540" lvl="1" marL="7810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-"/>
              <a:tabLst>
                <a:tab algn="l" pos="781050"/>
                <a:tab algn="l" pos="781685"/>
              </a:tabLst>
            </a:pPr>
            <a:r>
              <a:rPr dirty="0" sz="1750" i="1" spc="10">
                <a:latin typeface="Arial"/>
                <a:cs typeface="Arial"/>
              </a:rPr>
              <a:t>V</a:t>
            </a:r>
            <a:r>
              <a:rPr baseline="-21739" dirty="0" sz="1725" i="1" spc="15">
                <a:latin typeface="Arial"/>
                <a:cs typeface="Arial"/>
              </a:rPr>
              <a:t>C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QV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73830" y="2230852"/>
            <a:ext cx="4621335" cy="681511"/>
          </a:xfrm>
          <a:prstGeom prst="rect"/>
        </p:spPr>
      </p:pic>
      <p:pic>
        <p:nvPicPr>
          <p:cNvPr id="2097167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73844" y="3008063"/>
            <a:ext cx="2627088" cy="614484"/>
          </a:xfrm>
          <a:prstGeom prst="rect"/>
        </p:spPr>
      </p:pic>
      <p:sp>
        <p:nvSpPr>
          <p:cNvPr id="104870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/>
          <p:nvPr/>
        </p:nvSpPr>
        <p:spPr>
          <a:xfrm>
            <a:off x="969284" y="1860760"/>
            <a:ext cx="3248025" cy="250190"/>
          </a:xfrm>
          <a:custGeom>
            <a:avLst/>
            <a:ahLst/>
            <a:rect l="l" t="t" r="r" b="b"/>
            <a:pathLst>
              <a:path w="3248025" h="250189">
                <a:moveTo>
                  <a:pt x="3203632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3203632" y="250006"/>
                </a:lnTo>
                <a:lnTo>
                  <a:pt x="3228186" y="215118"/>
                </a:lnTo>
                <a:lnTo>
                  <a:pt x="3242919" y="172094"/>
                </a:lnTo>
                <a:lnTo>
                  <a:pt x="3247829" y="125003"/>
                </a:lnTo>
                <a:lnTo>
                  <a:pt x="3242919" y="77911"/>
                </a:lnTo>
                <a:lnTo>
                  <a:pt x="3228186" y="34887"/>
                </a:lnTo>
                <a:lnTo>
                  <a:pt x="320363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4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5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6" name="object 5"/>
          <p:cNvSpPr txBox="1"/>
          <p:nvPr/>
        </p:nvSpPr>
        <p:spPr>
          <a:xfrm>
            <a:off x="618250" y="1693273"/>
            <a:ext cx="5257165" cy="3441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079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system,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regulator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either</a:t>
            </a:r>
            <a:r>
              <a:rPr dirty="0" sz="1750" spc="10">
                <a:latin typeface="Microsoft Sans Serif"/>
                <a:cs typeface="Microsoft Sans Serif"/>
              </a:rPr>
              <a:t> 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auto-transformer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induction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regulator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supply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secondary</a:t>
            </a:r>
            <a:r>
              <a:rPr dirty="0" sz="1750" spc="-5">
                <a:latin typeface="Microsoft Sans Serif"/>
                <a:cs typeface="Microsoft Sans Serif"/>
              </a:rPr>
              <a:t> winding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exciter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reactor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L, 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721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inductance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reactor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</a:t>
            </a:r>
            <a:r>
              <a:rPr dirty="0" sz="1750" spc="-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5">
                <a:latin typeface="Microsoft Sans Serif"/>
                <a:cs typeface="Microsoft Sans Serif"/>
              </a:rPr>
              <a:t> varied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varying</a:t>
            </a:r>
            <a:r>
              <a:rPr dirty="0" sz="1750" spc="-5">
                <a:latin typeface="Microsoft Sans Serif"/>
                <a:cs typeface="Microsoft Sans Serif"/>
              </a:rPr>
              <a:t> its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air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7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35141" y="2177498"/>
            <a:ext cx="3581404" cy="3502770"/>
          </a:xfrm>
          <a:prstGeom prst="rect"/>
        </p:spPr>
      </p:pic>
      <p:sp>
        <p:nvSpPr>
          <p:cNvPr id="104870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2"/>
          <p:cNvSpPr/>
          <p:nvPr/>
        </p:nvSpPr>
        <p:spPr>
          <a:xfrm>
            <a:off x="3444764" y="3067743"/>
            <a:ext cx="2766060" cy="250190"/>
          </a:xfrm>
          <a:custGeom>
            <a:avLst/>
            <a:ahLst/>
            <a:rect l="l" t="t" r="r" b="b"/>
            <a:pathLst>
              <a:path w="2766060" h="250189">
                <a:moveTo>
                  <a:pt x="2721317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7" y="250013"/>
                </a:lnTo>
                <a:lnTo>
                  <a:pt x="2721317" y="250013"/>
                </a:lnTo>
                <a:lnTo>
                  <a:pt x="2745871" y="215123"/>
                </a:lnTo>
                <a:lnTo>
                  <a:pt x="2760603" y="172097"/>
                </a:lnTo>
                <a:lnTo>
                  <a:pt x="2765514" y="125003"/>
                </a:lnTo>
                <a:lnTo>
                  <a:pt x="2760603" y="77909"/>
                </a:lnTo>
                <a:lnTo>
                  <a:pt x="2745871" y="34883"/>
                </a:lnTo>
                <a:lnTo>
                  <a:pt x="272131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0" name="object 3"/>
          <p:cNvSpPr/>
          <p:nvPr/>
        </p:nvSpPr>
        <p:spPr>
          <a:xfrm>
            <a:off x="5398271" y="3470071"/>
            <a:ext cx="1214755" cy="250190"/>
          </a:xfrm>
          <a:custGeom>
            <a:avLst/>
            <a:ahLst/>
            <a:rect l="l" t="t" r="r" b="b"/>
            <a:pathLst>
              <a:path w="1214754" h="250189">
                <a:moveTo>
                  <a:pt x="1170146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5"/>
                </a:lnTo>
                <a:lnTo>
                  <a:pt x="1170146" y="250015"/>
                </a:lnTo>
                <a:lnTo>
                  <a:pt x="1194700" y="215126"/>
                </a:lnTo>
                <a:lnTo>
                  <a:pt x="1209432" y="172102"/>
                </a:lnTo>
                <a:lnTo>
                  <a:pt x="1214342" y="125010"/>
                </a:lnTo>
                <a:lnTo>
                  <a:pt x="1209432" y="77918"/>
                </a:lnTo>
                <a:lnTo>
                  <a:pt x="1194700" y="34894"/>
                </a:lnTo>
                <a:lnTo>
                  <a:pt x="117014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1" name="object 4"/>
          <p:cNvSpPr/>
          <p:nvPr/>
        </p:nvSpPr>
        <p:spPr>
          <a:xfrm>
            <a:off x="8386771" y="2263077"/>
            <a:ext cx="412750" cy="250190"/>
          </a:xfrm>
          <a:custGeom>
            <a:avLst/>
            <a:ahLst/>
            <a:rect l="l" t="t" r="r" b="b"/>
            <a:pathLst>
              <a:path w="412750" h="250189">
                <a:moveTo>
                  <a:pt x="368130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368130" y="250019"/>
                </a:lnTo>
                <a:lnTo>
                  <a:pt x="392683" y="215130"/>
                </a:lnTo>
                <a:lnTo>
                  <a:pt x="407415" y="172103"/>
                </a:lnTo>
                <a:lnTo>
                  <a:pt x="412326" y="125009"/>
                </a:lnTo>
                <a:lnTo>
                  <a:pt x="407415" y="77915"/>
                </a:lnTo>
                <a:lnTo>
                  <a:pt x="392683" y="34889"/>
                </a:lnTo>
                <a:lnTo>
                  <a:pt x="36813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2" name="object 5"/>
          <p:cNvSpPr/>
          <p:nvPr/>
        </p:nvSpPr>
        <p:spPr>
          <a:xfrm>
            <a:off x="7082948" y="1860760"/>
            <a:ext cx="1418590" cy="250190"/>
          </a:xfrm>
          <a:custGeom>
            <a:avLst/>
            <a:ahLst/>
            <a:rect l="l" t="t" r="r" b="b"/>
            <a:pathLst>
              <a:path w="1418590" h="250189">
                <a:moveTo>
                  <a:pt x="1374015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1374015" y="250006"/>
                </a:lnTo>
                <a:lnTo>
                  <a:pt x="1398568" y="215118"/>
                </a:lnTo>
                <a:lnTo>
                  <a:pt x="1413300" y="172094"/>
                </a:lnTo>
                <a:lnTo>
                  <a:pt x="1418211" y="125003"/>
                </a:lnTo>
                <a:lnTo>
                  <a:pt x="1413300" y="77911"/>
                </a:lnTo>
                <a:lnTo>
                  <a:pt x="1398568" y="34887"/>
                </a:lnTo>
                <a:lnTo>
                  <a:pt x="137401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3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4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5" name="object 8"/>
          <p:cNvSpPr txBox="1"/>
          <p:nvPr/>
        </p:nvSpPr>
        <p:spPr>
          <a:xfrm>
            <a:off x="618250" y="1693273"/>
            <a:ext cx="8744585" cy="2298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specific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weight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cascaded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transformers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varies </a:t>
            </a:r>
            <a:r>
              <a:rPr dirty="0" sz="1750" spc="5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10-20 </a:t>
            </a:r>
            <a:r>
              <a:rPr dirty="0" sz="1750" spc="-15">
                <a:latin typeface="Microsoft Sans Serif"/>
                <a:cs typeface="Microsoft Sans Serif"/>
              </a:rPr>
              <a:t>kg/kVA</a:t>
            </a:r>
            <a:r>
              <a:rPr dirty="0" sz="1750" spc="-10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whereas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variable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reactor,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3-6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kg/kVA.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4826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development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static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convertors,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specific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weight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approximately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0.5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kg/kVA.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6289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order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obtain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resonance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circuit,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choke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</a:t>
            </a:r>
            <a:r>
              <a:rPr dirty="0" sz="1750">
                <a:latin typeface="Microsoft Sans Serif"/>
                <a:cs typeface="Microsoft Sans Serif"/>
              </a:rPr>
              <a:t> impedance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used.</a:t>
            </a:r>
            <a:r>
              <a:rPr dirty="0" sz="1750" spc="-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5">
                <a:latin typeface="Microsoft Sans Serif"/>
                <a:cs typeface="Microsoft Sans Serif"/>
              </a:rPr>
              <a:t> changes,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supply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should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changed.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7</a:t>
            </a:r>
          </a:p>
        </p:txBody>
      </p:sp>
      <p:sp>
        <p:nvSpPr>
          <p:cNvPr id="1048717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2919" y="1865375"/>
            <a:ext cx="8884920" cy="4272865"/>
          </a:xfrm>
          <a:prstGeom prst="rect"/>
        </p:spPr>
      </p:pic>
      <p:sp>
        <p:nvSpPr>
          <p:cNvPr id="1048719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object 2"/>
          <p:cNvSpPr/>
          <p:nvPr/>
        </p:nvSpPr>
        <p:spPr>
          <a:xfrm>
            <a:off x="1355955" y="4274730"/>
            <a:ext cx="3193415" cy="250190"/>
          </a:xfrm>
          <a:custGeom>
            <a:avLst/>
            <a:ahLst/>
            <a:rect l="l" t="t" r="r" b="b"/>
            <a:pathLst>
              <a:path w="3193415" h="250189">
                <a:moveTo>
                  <a:pt x="3149202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3149202" y="250014"/>
                </a:lnTo>
                <a:lnTo>
                  <a:pt x="3173755" y="215126"/>
                </a:lnTo>
                <a:lnTo>
                  <a:pt x="3188487" y="172102"/>
                </a:lnTo>
                <a:lnTo>
                  <a:pt x="3193398" y="125010"/>
                </a:lnTo>
                <a:lnTo>
                  <a:pt x="3188487" y="77918"/>
                </a:lnTo>
                <a:lnTo>
                  <a:pt x="3173755" y="34894"/>
                </a:lnTo>
                <a:lnTo>
                  <a:pt x="314920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1" name="object 3"/>
          <p:cNvSpPr/>
          <p:nvPr/>
        </p:nvSpPr>
        <p:spPr>
          <a:xfrm>
            <a:off x="3641909" y="4677060"/>
            <a:ext cx="861060" cy="250190"/>
          </a:xfrm>
          <a:custGeom>
            <a:avLst/>
            <a:ahLst/>
            <a:rect l="l" t="t" r="r" b="b"/>
            <a:pathLst>
              <a:path w="861060" h="250189">
                <a:moveTo>
                  <a:pt x="816412" y="-6"/>
                </a:moveTo>
                <a:lnTo>
                  <a:pt x="44195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5" y="250013"/>
                </a:lnTo>
                <a:lnTo>
                  <a:pt x="816412" y="250013"/>
                </a:lnTo>
                <a:lnTo>
                  <a:pt x="840966" y="215124"/>
                </a:lnTo>
                <a:lnTo>
                  <a:pt x="855698" y="172098"/>
                </a:lnTo>
                <a:lnTo>
                  <a:pt x="860609" y="125004"/>
                </a:lnTo>
                <a:lnTo>
                  <a:pt x="855698" y="77909"/>
                </a:lnTo>
                <a:lnTo>
                  <a:pt x="840966" y="34883"/>
                </a:lnTo>
                <a:lnTo>
                  <a:pt x="816412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2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3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4" name="object 6"/>
          <p:cNvSpPr txBox="1"/>
          <p:nvPr/>
        </p:nvSpPr>
        <p:spPr>
          <a:xfrm>
            <a:off x="554750" y="1693273"/>
            <a:ext cx="8681720" cy="353441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33845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exciter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supply,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 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60">
                <a:latin typeface="Microsoft Sans Serif"/>
                <a:cs typeface="Microsoft Sans Serif"/>
              </a:rPr>
              <a:t>LV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mains,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excites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frequency;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supply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therefore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designed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controlled </a:t>
            </a:r>
            <a:r>
              <a:rPr dirty="0" sz="1750" spc="5">
                <a:latin typeface="Microsoft Sans Serif"/>
                <a:cs typeface="Microsoft Sans Serif"/>
              </a:rPr>
              <a:t> 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converter, </a:t>
            </a:r>
            <a:r>
              <a:rPr dirty="0" sz="1750">
                <a:latin typeface="Microsoft Sans Serif"/>
                <a:cs typeface="Microsoft Sans Serif"/>
              </a:rPr>
              <a:t>which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standard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devices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nowadays.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1619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converter </a:t>
            </a:r>
            <a:r>
              <a:rPr dirty="0" sz="1750">
                <a:latin typeface="Microsoft Sans Serif"/>
                <a:cs typeface="Microsoft Sans Serif"/>
              </a:rPr>
              <a:t>supplies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again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only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 circuit,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are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about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reactive</a:t>
            </a:r>
            <a:r>
              <a:rPr dirty="0" sz="1750" spc="5">
                <a:latin typeface="Microsoft Sans Serif"/>
                <a:cs typeface="Microsoft Sans Serif"/>
              </a:rPr>
              <a:t> power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t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frequencies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equal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 than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50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Hz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3232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chokes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easily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designed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</a:t>
            </a:r>
            <a:r>
              <a:rPr dirty="0" sz="1750">
                <a:latin typeface="Microsoft Sans Serif"/>
                <a:cs typeface="Microsoft Sans Serif"/>
              </a:rPr>
              <a:t>high-quality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increase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Hz.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>
                <a:latin typeface="Microsoft Sans Serif"/>
                <a:cs typeface="Microsoft Sans Serif"/>
              </a:rPr>
              <a:t>capacitance,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saturation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9</a:t>
            </a:r>
          </a:p>
        </p:txBody>
      </p:sp>
      <p:sp>
        <p:nvSpPr>
          <p:cNvPr id="1048726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/>
          <p:nvPr/>
        </p:nvSpPr>
        <p:spPr>
          <a:xfrm>
            <a:off x="1354877" y="3194194"/>
            <a:ext cx="2588260" cy="250190"/>
          </a:xfrm>
          <a:custGeom>
            <a:avLst/>
            <a:ahLst/>
            <a:rect l="l" t="t" r="r" b="b"/>
            <a:pathLst>
              <a:path w="2588260" h="250189">
                <a:moveTo>
                  <a:pt x="2543442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5" y="250014"/>
                </a:lnTo>
                <a:lnTo>
                  <a:pt x="2543442" y="250014"/>
                </a:lnTo>
                <a:lnTo>
                  <a:pt x="2567996" y="215125"/>
                </a:lnTo>
                <a:lnTo>
                  <a:pt x="2582728" y="172098"/>
                </a:lnTo>
                <a:lnTo>
                  <a:pt x="2587638" y="125004"/>
                </a:lnTo>
                <a:lnTo>
                  <a:pt x="2582728" y="77909"/>
                </a:lnTo>
                <a:lnTo>
                  <a:pt x="2567996" y="34883"/>
                </a:lnTo>
                <a:lnTo>
                  <a:pt x="2543442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3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4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5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6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597" name="object 6"/>
          <p:cNvSpPr txBox="1"/>
          <p:nvPr/>
        </p:nvSpPr>
        <p:spPr>
          <a:xfrm>
            <a:off x="618208" y="1648387"/>
            <a:ext cx="5257800" cy="36810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Generation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22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2200" spc="-8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AC</a:t>
            </a:r>
            <a:r>
              <a:rPr b="1" dirty="0" sz="22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Voltages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Generation</a:t>
            </a:r>
            <a:r>
              <a:rPr b="1" dirty="0" sz="1750" spc="-1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of</a:t>
            </a:r>
            <a:r>
              <a:rPr b="1" dirty="0" sz="1750" spc="2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high</a:t>
            </a:r>
            <a:r>
              <a:rPr b="1" dirty="0" sz="1750" spc="-80">
                <a:latin typeface="Arial"/>
                <a:cs typeface="Arial"/>
              </a:rPr>
              <a:t> </a:t>
            </a:r>
            <a:r>
              <a:rPr b="1" dirty="0" sz="1750" spc="-5">
                <a:latin typeface="Arial"/>
                <a:cs typeface="Arial"/>
              </a:rPr>
              <a:t>AC</a:t>
            </a:r>
            <a:r>
              <a:rPr b="1" dirty="0" sz="1750" spc="20">
                <a:latin typeface="Arial"/>
                <a:cs typeface="Arial"/>
              </a:rPr>
              <a:t> </a:t>
            </a:r>
            <a:r>
              <a:rPr b="1" dirty="0" sz="1750" spc="-15">
                <a:latin typeface="Arial"/>
                <a:cs typeface="Arial"/>
              </a:rPr>
              <a:t>Voltages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Single-stage</a:t>
            </a:r>
            <a:r>
              <a:rPr b="1" dirty="0" sz="1750" spc="-5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testing</a:t>
            </a:r>
            <a:r>
              <a:rPr b="1" dirty="0" sz="1750" spc="-1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transformers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Cascaded</a:t>
            </a:r>
            <a:r>
              <a:rPr b="1" dirty="0" sz="1750" spc="-8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transformers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Resonant</a:t>
            </a:r>
            <a:r>
              <a:rPr b="1" dirty="0" sz="1750" spc="-4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circuits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Series</a:t>
            </a:r>
            <a:r>
              <a:rPr b="1" dirty="0" sz="1750" spc="-5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resonant</a:t>
            </a:r>
            <a:r>
              <a:rPr b="1" dirty="0" sz="1750" spc="-5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circuits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Parallel</a:t>
            </a:r>
            <a:r>
              <a:rPr b="1" dirty="0" sz="1750" spc="-2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resonant</a:t>
            </a:r>
            <a:r>
              <a:rPr b="1" dirty="0" sz="1750" spc="-3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circuits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Resonant</a:t>
            </a:r>
            <a:r>
              <a:rPr b="1" dirty="0" sz="1750" spc="-100">
                <a:latin typeface="Arial"/>
                <a:cs typeface="Arial"/>
              </a:rPr>
              <a:t> </a:t>
            </a:r>
            <a:r>
              <a:rPr b="1" dirty="0" sz="1750" spc="-5">
                <a:latin typeface="Arial"/>
                <a:cs typeface="Arial"/>
              </a:rPr>
              <a:t>AC</a:t>
            </a:r>
            <a:r>
              <a:rPr b="1" dirty="0" sz="1750" spc="1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test</a:t>
            </a:r>
            <a:r>
              <a:rPr b="1" dirty="0" sz="1750" spc="-3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system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Generation</a:t>
            </a:r>
            <a:r>
              <a:rPr b="1" dirty="0" sz="1750" spc="-1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of</a:t>
            </a:r>
            <a:r>
              <a:rPr b="1" dirty="0" sz="1750" spc="2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high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frequency</a:t>
            </a:r>
            <a:r>
              <a:rPr b="1" dirty="0" sz="1750" spc="-110">
                <a:latin typeface="Arial"/>
                <a:cs typeface="Arial"/>
              </a:rPr>
              <a:t> </a:t>
            </a:r>
            <a:r>
              <a:rPr b="1" dirty="0" sz="1750" spc="-5">
                <a:latin typeface="Arial"/>
                <a:cs typeface="Arial"/>
              </a:rPr>
              <a:t>AC</a:t>
            </a:r>
            <a:r>
              <a:rPr b="1" dirty="0" sz="1750" spc="2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voltages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object 2"/>
          <p:cNvSpPr/>
          <p:nvPr/>
        </p:nvSpPr>
        <p:spPr>
          <a:xfrm>
            <a:off x="4396099" y="4677060"/>
            <a:ext cx="3920490" cy="250190"/>
          </a:xfrm>
          <a:custGeom>
            <a:avLst/>
            <a:ahLst/>
            <a:rect l="l" t="t" r="r" b="b"/>
            <a:pathLst>
              <a:path w="3920490" h="250189">
                <a:moveTo>
                  <a:pt x="3875718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3875718" y="250013"/>
                </a:lnTo>
                <a:lnTo>
                  <a:pt x="3900272" y="215124"/>
                </a:lnTo>
                <a:lnTo>
                  <a:pt x="3915005" y="172098"/>
                </a:lnTo>
                <a:lnTo>
                  <a:pt x="3919915" y="125004"/>
                </a:lnTo>
                <a:lnTo>
                  <a:pt x="3915005" y="77909"/>
                </a:lnTo>
                <a:lnTo>
                  <a:pt x="3900272" y="34883"/>
                </a:lnTo>
                <a:lnTo>
                  <a:pt x="387571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8" name="object 3"/>
          <p:cNvSpPr/>
          <p:nvPr/>
        </p:nvSpPr>
        <p:spPr>
          <a:xfrm>
            <a:off x="2856257" y="3872401"/>
            <a:ext cx="2499995" cy="250190"/>
          </a:xfrm>
          <a:custGeom>
            <a:avLst/>
            <a:ahLst/>
            <a:rect l="l" t="t" r="r" b="b"/>
            <a:pathLst>
              <a:path w="2499995" h="250189">
                <a:moveTo>
                  <a:pt x="2455388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6" y="250014"/>
                </a:lnTo>
                <a:lnTo>
                  <a:pt x="2455388" y="250014"/>
                </a:lnTo>
                <a:lnTo>
                  <a:pt x="2479942" y="215125"/>
                </a:lnTo>
                <a:lnTo>
                  <a:pt x="2494674" y="172098"/>
                </a:lnTo>
                <a:lnTo>
                  <a:pt x="2499585" y="125004"/>
                </a:lnTo>
                <a:lnTo>
                  <a:pt x="2494674" y="77909"/>
                </a:lnTo>
                <a:lnTo>
                  <a:pt x="2479942" y="34883"/>
                </a:lnTo>
                <a:lnTo>
                  <a:pt x="245538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9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0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1" name="object 6"/>
          <p:cNvSpPr txBox="1"/>
          <p:nvPr/>
        </p:nvSpPr>
        <p:spPr>
          <a:xfrm>
            <a:off x="618250" y="1693273"/>
            <a:ext cx="8118475" cy="389128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Clean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sinusoidal</a:t>
            </a:r>
            <a:r>
              <a:rPr b="1" dirty="0" sz="175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Smaller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power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requirements</a:t>
            </a:r>
            <a:endParaRPr sz="1750">
              <a:latin typeface="Arial"/>
              <a:cs typeface="Arial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compensates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object’s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reactive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high-power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arcing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heavy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current</a:t>
            </a:r>
            <a:r>
              <a:rPr b="1" dirty="0" sz="1750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surges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</a:t>
            </a:r>
            <a:r>
              <a:rPr dirty="0" sz="1750">
                <a:latin typeface="Microsoft Sans Serif"/>
                <a:cs typeface="Microsoft Sans Serif"/>
              </a:rPr>
              <a:t> fails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ceases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failure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Cascading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(up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3000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kV)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Simple</a:t>
            </a:r>
            <a:r>
              <a:rPr b="1" dirty="0" sz="1750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compact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 arrangement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Reactor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considerably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lighter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disadvantage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requirements</a:t>
            </a:r>
            <a:r>
              <a:rPr dirty="0" sz="1750" spc="-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additional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variable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chokes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capable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withstanding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full</a:t>
            </a:r>
            <a:r>
              <a:rPr dirty="0" sz="1750" spc="5">
                <a:latin typeface="Microsoft Sans Serif"/>
                <a:cs typeface="Microsoft Sans Serif"/>
              </a:rPr>
              <a:t> test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full</a:t>
            </a:r>
            <a:r>
              <a:rPr dirty="0" sz="1750" spc="5">
                <a:latin typeface="Microsoft Sans Serif"/>
                <a:cs typeface="Microsoft Sans Serif"/>
              </a:rPr>
              <a:t> 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2" name="object 8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33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941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5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6" name="object 4"/>
          <p:cNvSpPr txBox="1"/>
          <p:nvPr/>
        </p:nvSpPr>
        <p:spPr>
          <a:xfrm>
            <a:off x="618250" y="1693273"/>
            <a:ext cx="8694420" cy="1155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parallel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>
                <a:latin typeface="Microsoft Sans Serif"/>
                <a:cs typeface="Microsoft Sans Serif"/>
              </a:rPr>
              <a:t> mode,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testing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 whose secondary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across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reactor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(L)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along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(C)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7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783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Parallel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41822" y="3054683"/>
            <a:ext cx="3699391" cy="3232445"/>
          </a:xfrm>
          <a:prstGeom prst="rect"/>
        </p:spPr>
      </p:pic>
      <p:sp>
        <p:nvSpPr>
          <p:cNvPr id="1048738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object 2"/>
          <p:cNvSpPr/>
          <p:nvPr/>
        </p:nvSpPr>
        <p:spPr>
          <a:xfrm>
            <a:off x="3880910" y="5596031"/>
            <a:ext cx="2077085" cy="250190"/>
          </a:xfrm>
          <a:custGeom>
            <a:avLst/>
            <a:ahLst/>
            <a:rect l="l" t="t" r="r" b="b"/>
            <a:pathLst>
              <a:path w="2077085" h="250189">
                <a:moveTo>
                  <a:pt x="2032655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8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6" y="250013"/>
                </a:lnTo>
                <a:lnTo>
                  <a:pt x="2032655" y="250013"/>
                </a:lnTo>
                <a:lnTo>
                  <a:pt x="2057208" y="215123"/>
                </a:lnTo>
                <a:lnTo>
                  <a:pt x="2071941" y="172097"/>
                </a:lnTo>
                <a:lnTo>
                  <a:pt x="2076851" y="125003"/>
                </a:lnTo>
                <a:lnTo>
                  <a:pt x="2071941" y="77908"/>
                </a:lnTo>
                <a:lnTo>
                  <a:pt x="2057208" y="34883"/>
                </a:lnTo>
                <a:lnTo>
                  <a:pt x="2032655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0" name="object 3"/>
          <p:cNvSpPr/>
          <p:nvPr/>
        </p:nvSpPr>
        <p:spPr>
          <a:xfrm>
            <a:off x="970816" y="5970903"/>
            <a:ext cx="1235075" cy="250190"/>
          </a:xfrm>
          <a:custGeom>
            <a:avLst/>
            <a:ahLst/>
            <a:rect l="l" t="t" r="r" b="b"/>
            <a:pathLst>
              <a:path w="1235075" h="250189">
                <a:moveTo>
                  <a:pt x="1190536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190536" y="250013"/>
                </a:lnTo>
                <a:lnTo>
                  <a:pt x="1215090" y="215126"/>
                </a:lnTo>
                <a:lnTo>
                  <a:pt x="1229823" y="172102"/>
                </a:lnTo>
                <a:lnTo>
                  <a:pt x="1234733" y="125010"/>
                </a:lnTo>
                <a:lnTo>
                  <a:pt x="1229823" y="77918"/>
                </a:lnTo>
                <a:lnTo>
                  <a:pt x="1215090" y="34894"/>
                </a:lnTo>
                <a:lnTo>
                  <a:pt x="119053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1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2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3" name="object 6"/>
          <p:cNvSpPr txBox="1"/>
          <p:nvPr/>
        </p:nvSpPr>
        <p:spPr>
          <a:xfrm>
            <a:off x="619782" y="1806972"/>
            <a:ext cx="458787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supply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varied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4" name="object 7"/>
          <p:cNvSpPr txBox="1"/>
          <p:nvPr/>
        </p:nvSpPr>
        <p:spPr>
          <a:xfrm>
            <a:off x="594382" y="3200533"/>
            <a:ext cx="7839075" cy="778510"/>
          </a:xfrm>
          <a:prstGeom prst="rect"/>
        </p:spPr>
        <p:txBody>
          <a:bodyPr bIns="0" lIns="0" rIns="0" rtlCol="0" tIns="121920" vert="horz" wrap="square">
            <a:spAutoFit/>
          </a:bodyPr>
          <a:p>
            <a:pPr marL="420370">
              <a:lnSpc>
                <a:spcPct val="100000"/>
              </a:lnSpc>
              <a:spcBef>
                <a:spcPts val="960"/>
              </a:spcBef>
            </a:pPr>
            <a:r>
              <a:rPr dirty="0" sz="1750">
                <a:latin typeface="Microsoft Sans Serif"/>
                <a:cs typeface="Microsoft Sans Serif"/>
              </a:rPr>
              <a:t>then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occur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suddenly.</a:t>
            </a:r>
            <a:endParaRPr sz="1750">
              <a:latin typeface="Microsoft Sans Serif"/>
              <a:cs typeface="Microsoft Sans Serif"/>
            </a:endParaRPr>
          </a:p>
          <a:p>
            <a:pPr indent="-382905" marL="420370">
              <a:lnSpc>
                <a:spcPct val="100000"/>
              </a:lnSpc>
              <a:spcBef>
                <a:spcPts val="86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resonance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called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</a:t>
            </a:r>
            <a:r>
              <a:rPr dirty="0" sz="1750" i="1">
                <a:latin typeface="Arial"/>
                <a:cs typeface="Arial"/>
              </a:rPr>
              <a:t>f</a:t>
            </a:r>
            <a:r>
              <a:rPr baseline="-21739" dirty="0" sz="1725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):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5" name="object 8"/>
          <p:cNvSpPr txBox="1"/>
          <p:nvPr/>
        </p:nvSpPr>
        <p:spPr>
          <a:xfrm>
            <a:off x="619782" y="4704729"/>
            <a:ext cx="8651875" cy="14357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72085">
              <a:lnSpc>
                <a:spcPct val="1406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Alternately,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80">
                <a:latin typeface="Microsoft Sans Serif"/>
                <a:cs typeface="Microsoft Sans Serif"/>
              </a:rPr>
              <a:t>ω,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such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achieved.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40600"/>
              </a:lnSpc>
              <a:spcBef>
                <a:spcPts val="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 resonance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 </a:t>
            </a:r>
            <a:r>
              <a:rPr dirty="0" sz="1750">
                <a:latin typeface="Microsoft Sans Serif"/>
                <a:cs typeface="Microsoft Sans Serif"/>
              </a:rPr>
              <a:t>combination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</a:t>
            </a:r>
            <a:r>
              <a:rPr dirty="0" sz="1750" spc="-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5">
                <a:latin typeface="Microsoft Sans Serif"/>
                <a:cs typeface="Microsoft Sans Serif"/>
              </a:rPr>
              <a:t> replaced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open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only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6" name="object 9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1783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Parallel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71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991048" y="2156189"/>
            <a:ext cx="1029845" cy="665149"/>
          </a:xfrm>
          <a:prstGeom prst="rect"/>
        </p:spPr>
      </p:pic>
      <p:pic>
        <p:nvPicPr>
          <p:cNvPr id="2097172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0577" y="3000175"/>
            <a:ext cx="972715" cy="282520"/>
          </a:xfrm>
          <a:prstGeom prst="rect"/>
        </p:spPr>
      </p:pic>
      <p:pic>
        <p:nvPicPr>
          <p:cNvPr id="2097173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020046" y="4042868"/>
            <a:ext cx="1463570" cy="676958"/>
          </a:xfrm>
          <a:prstGeom prst="rect"/>
        </p:spPr>
      </p:pic>
      <p:sp>
        <p:nvSpPr>
          <p:cNvPr id="1048747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object 2"/>
          <p:cNvSpPr/>
          <p:nvPr/>
        </p:nvSpPr>
        <p:spPr>
          <a:xfrm>
            <a:off x="969284" y="4677060"/>
            <a:ext cx="1584325" cy="250190"/>
          </a:xfrm>
          <a:custGeom>
            <a:avLst/>
            <a:ahLst/>
            <a:rect l="l" t="t" r="r" b="b"/>
            <a:pathLst>
              <a:path w="1584325" h="250189">
                <a:moveTo>
                  <a:pt x="1539804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1539804" y="250013"/>
                </a:lnTo>
                <a:lnTo>
                  <a:pt x="1564357" y="215124"/>
                </a:lnTo>
                <a:lnTo>
                  <a:pt x="1579090" y="172098"/>
                </a:lnTo>
                <a:lnTo>
                  <a:pt x="1584000" y="125004"/>
                </a:lnTo>
                <a:lnTo>
                  <a:pt x="1579090" y="77909"/>
                </a:lnTo>
                <a:lnTo>
                  <a:pt x="1564357" y="34883"/>
                </a:lnTo>
                <a:lnTo>
                  <a:pt x="1539804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9" name="object 3"/>
          <p:cNvSpPr/>
          <p:nvPr/>
        </p:nvSpPr>
        <p:spPr>
          <a:xfrm>
            <a:off x="6164440" y="4677060"/>
            <a:ext cx="3147695" cy="250190"/>
          </a:xfrm>
          <a:custGeom>
            <a:avLst/>
            <a:ahLst/>
            <a:rect l="l" t="t" r="r" b="b"/>
            <a:pathLst>
              <a:path w="3147695" h="250189">
                <a:moveTo>
                  <a:pt x="3103491" y="-6"/>
                </a:moveTo>
                <a:lnTo>
                  <a:pt x="44196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3103491" y="250013"/>
                </a:lnTo>
                <a:lnTo>
                  <a:pt x="3128044" y="215124"/>
                </a:lnTo>
                <a:lnTo>
                  <a:pt x="3142776" y="172098"/>
                </a:lnTo>
                <a:lnTo>
                  <a:pt x="3147687" y="125004"/>
                </a:lnTo>
                <a:lnTo>
                  <a:pt x="3142776" y="77909"/>
                </a:lnTo>
                <a:lnTo>
                  <a:pt x="3128044" y="34883"/>
                </a:lnTo>
                <a:lnTo>
                  <a:pt x="3103491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50" name="object 4"/>
          <p:cNvSpPr/>
          <p:nvPr/>
        </p:nvSpPr>
        <p:spPr>
          <a:xfrm>
            <a:off x="969284" y="2263084"/>
            <a:ext cx="4801235" cy="250190"/>
          </a:xfrm>
          <a:custGeom>
            <a:avLst/>
            <a:ahLst/>
            <a:rect l="l" t="t" r="r" b="b"/>
            <a:pathLst>
              <a:path w="4801235" h="250189">
                <a:moveTo>
                  <a:pt x="4757028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7" y="250013"/>
                </a:lnTo>
                <a:lnTo>
                  <a:pt x="4757028" y="250013"/>
                </a:lnTo>
                <a:lnTo>
                  <a:pt x="4781581" y="215124"/>
                </a:lnTo>
                <a:lnTo>
                  <a:pt x="4796314" y="172099"/>
                </a:lnTo>
                <a:lnTo>
                  <a:pt x="4801225" y="125006"/>
                </a:lnTo>
                <a:lnTo>
                  <a:pt x="4796314" y="77913"/>
                </a:lnTo>
                <a:lnTo>
                  <a:pt x="4781581" y="34888"/>
                </a:lnTo>
                <a:lnTo>
                  <a:pt x="475702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51" name="object 5"/>
          <p:cNvSpPr/>
          <p:nvPr/>
        </p:nvSpPr>
        <p:spPr>
          <a:xfrm>
            <a:off x="4150448" y="1860754"/>
            <a:ext cx="4978400" cy="250190"/>
          </a:xfrm>
          <a:custGeom>
            <a:avLst/>
            <a:ahLst/>
            <a:rect l="l" t="t" r="r" b="b"/>
            <a:pathLst>
              <a:path w="4978400" h="250189">
                <a:moveTo>
                  <a:pt x="4933999" y="0"/>
                </a:moveTo>
                <a:lnTo>
                  <a:pt x="44199" y="0"/>
                </a:lnTo>
                <a:lnTo>
                  <a:pt x="19645" y="34888"/>
                </a:lnTo>
                <a:lnTo>
                  <a:pt x="4913" y="77913"/>
                </a:lnTo>
                <a:lnTo>
                  <a:pt x="3" y="125006"/>
                </a:lnTo>
                <a:lnTo>
                  <a:pt x="4913" y="172099"/>
                </a:lnTo>
                <a:lnTo>
                  <a:pt x="19645" y="215123"/>
                </a:lnTo>
                <a:lnTo>
                  <a:pt x="44199" y="250012"/>
                </a:lnTo>
                <a:lnTo>
                  <a:pt x="4933999" y="250012"/>
                </a:lnTo>
                <a:lnTo>
                  <a:pt x="4958553" y="215123"/>
                </a:lnTo>
                <a:lnTo>
                  <a:pt x="4973285" y="172099"/>
                </a:lnTo>
                <a:lnTo>
                  <a:pt x="4978196" y="125006"/>
                </a:lnTo>
                <a:lnTo>
                  <a:pt x="4973285" y="77913"/>
                </a:lnTo>
                <a:lnTo>
                  <a:pt x="4958553" y="34888"/>
                </a:lnTo>
                <a:lnTo>
                  <a:pt x="493399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52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3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4" name="object 8"/>
          <p:cNvSpPr txBox="1"/>
          <p:nvPr/>
        </p:nvSpPr>
        <p:spPr>
          <a:xfrm>
            <a:off x="592850" y="1693273"/>
            <a:ext cx="8700770" cy="40487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20066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parallel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Q-factor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defined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5">
                <a:latin typeface="Microsoft Sans Serif"/>
                <a:cs typeface="Microsoft Sans Serif"/>
              </a:rPr>
              <a:t> 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circulating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branch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supply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4203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Under</a:t>
            </a:r>
            <a:r>
              <a:rPr dirty="0" sz="1750">
                <a:latin typeface="Microsoft Sans Serif"/>
                <a:cs typeface="Microsoft Sans Serif"/>
              </a:rPr>
              <a:t> parallel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resonance,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noted: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-"/>
              <a:tabLst>
                <a:tab algn="l" pos="793750"/>
                <a:tab algn="l" pos="794385"/>
              </a:tabLst>
            </a:pPr>
            <a:r>
              <a:rPr dirty="0" sz="1750" i="1">
                <a:latin typeface="Arial"/>
                <a:cs typeface="Arial"/>
              </a:rPr>
              <a:t>I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VY</a:t>
            </a:r>
            <a:r>
              <a:rPr dirty="0" sz="1750" i="1" spc="-7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V/R</a:t>
            </a:r>
            <a:endParaRPr sz="1750">
              <a:latin typeface="Arial"/>
              <a:cs typeface="Arial"/>
            </a:endParaRPr>
          </a:p>
          <a:p>
            <a:pPr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-"/>
              <a:tabLst>
                <a:tab algn="l" pos="793750"/>
                <a:tab algn="l" pos="794385"/>
              </a:tabLst>
            </a:pPr>
            <a:r>
              <a:rPr dirty="0" sz="1750" i="1" spc="10">
                <a:latin typeface="Arial"/>
                <a:cs typeface="Arial"/>
              </a:rPr>
              <a:t>I</a:t>
            </a:r>
            <a:r>
              <a:rPr baseline="-21739" dirty="0" sz="1725" i="1" spc="15">
                <a:latin typeface="Arial"/>
                <a:cs typeface="Arial"/>
              </a:rPr>
              <a:t>R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I</a:t>
            </a:r>
            <a:endParaRPr sz="1750">
              <a:latin typeface="Arial"/>
              <a:cs typeface="Arial"/>
            </a:endParaRPr>
          </a:p>
          <a:p>
            <a:pPr indent="-383540" lvl="1" marL="7937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-"/>
              <a:tabLst>
                <a:tab algn="l" pos="793750"/>
                <a:tab algn="l" pos="794385"/>
              </a:tabLst>
            </a:pPr>
            <a:r>
              <a:rPr dirty="0" sz="1750" i="1" spc="5">
                <a:latin typeface="Arial"/>
                <a:cs typeface="Arial"/>
              </a:rPr>
              <a:t>I</a:t>
            </a:r>
            <a:r>
              <a:rPr baseline="-21739" dirty="0" sz="1725" i="1" spc="7">
                <a:latin typeface="Arial"/>
                <a:cs typeface="Arial"/>
              </a:rPr>
              <a:t>L</a:t>
            </a:r>
            <a:r>
              <a:rPr baseline="-21739" dirty="0" sz="1725" i="1" spc="179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QI</a:t>
            </a:r>
            <a:endParaRPr sz="1750">
              <a:latin typeface="Arial"/>
              <a:cs typeface="Arial"/>
            </a:endParaRPr>
          </a:p>
          <a:p>
            <a:pPr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-"/>
              <a:tabLst>
                <a:tab algn="l" pos="793750"/>
                <a:tab algn="l" pos="794385"/>
              </a:tabLst>
            </a:pPr>
            <a:r>
              <a:rPr dirty="0" sz="1750" i="1" spc="10">
                <a:latin typeface="Arial"/>
                <a:cs typeface="Arial"/>
              </a:rPr>
              <a:t>I</a:t>
            </a:r>
            <a:r>
              <a:rPr baseline="-21739" dirty="0" sz="1725" i="1" spc="15">
                <a:latin typeface="Arial"/>
                <a:cs typeface="Arial"/>
              </a:rPr>
              <a:t>C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QI</a:t>
            </a:r>
            <a:endParaRPr sz="1750">
              <a:latin typeface="Arial"/>
              <a:cs typeface="Arial"/>
            </a:endParaRPr>
          </a:p>
          <a:p>
            <a:pPr algn="just" indent="-382905" marL="420370" marR="177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advantage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parallel </a:t>
            </a:r>
            <a:r>
              <a:rPr dirty="0" sz="1750" spc="5">
                <a:latin typeface="Microsoft Sans Serif"/>
                <a:cs typeface="Microsoft Sans Serif"/>
              </a:rPr>
              <a:t>resonant </a:t>
            </a:r>
            <a:r>
              <a:rPr dirty="0" sz="1750">
                <a:latin typeface="Microsoft Sans Serif"/>
                <a:cs typeface="Microsoft Sans Serif"/>
              </a:rPr>
              <a:t>circuit is that more </a:t>
            </a:r>
            <a:r>
              <a:rPr dirty="0" sz="1750" spc="5">
                <a:latin typeface="Microsoft Sans Serif"/>
                <a:cs typeface="Microsoft Sans Serif"/>
              </a:rPr>
              <a:t>stable </a:t>
            </a:r>
            <a:r>
              <a:rPr dirty="0" sz="1750">
                <a:latin typeface="Microsoft Sans Serif"/>
                <a:cs typeface="Microsoft Sans Serif"/>
              </a:rPr>
              <a:t>output </a:t>
            </a:r>
            <a:r>
              <a:rPr dirty="0" sz="1750" spc="5">
                <a:latin typeface="Microsoft Sans Serif"/>
                <a:cs typeface="Microsoft Sans Serif"/>
              </a:rPr>
              <a:t>voltage can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obtained along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a high rate of </a:t>
            </a:r>
            <a:r>
              <a:rPr dirty="0" sz="1750">
                <a:latin typeface="Microsoft Sans Serif"/>
                <a:cs typeface="Microsoft Sans Serif"/>
              </a:rPr>
              <a:t>rise </a:t>
            </a:r>
            <a:r>
              <a:rPr dirty="0" sz="1750" spc="5">
                <a:latin typeface="Microsoft Sans Serif"/>
                <a:cs typeface="Microsoft Sans Serif"/>
              </a:rPr>
              <a:t>of test </a:t>
            </a:r>
            <a:r>
              <a:rPr dirty="0" sz="1750">
                <a:latin typeface="Microsoft Sans Serif"/>
                <a:cs typeface="Microsoft Sans Serif"/>
              </a:rPr>
              <a:t>voltage, independent </a:t>
            </a:r>
            <a:r>
              <a:rPr dirty="0" sz="1750" spc="5">
                <a:latin typeface="Microsoft Sans Serif"/>
                <a:cs typeface="Microsoft Sans Serif"/>
              </a:rPr>
              <a:t>of the degree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tuning 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Q-factor.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3</a:t>
            </a:r>
          </a:p>
        </p:txBody>
      </p:sp>
      <p:sp>
        <p:nvSpPr>
          <p:cNvPr id="1048756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783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Parallel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Resonant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592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Resonant</a:t>
            </a:r>
            <a:r>
              <a:rPr dirty="0" sz="2650" spc="-7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AC </a:t>
            </a:r>
            <a:r>
              <a:rPr dirty="0" sz="2650" spc="-65">
                <a:solidFill>
                  <a:srgbClr val="0064BC"/>
                </a:solidFill>
              </a:rPr>
              <a:t>Test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System</a:t>
            </a:r>
            <a:endParaRPr sz="2650"/>
          </a:p>
        </p:txBody>
      </p:sp>
      <p:pic>
        <p:nvPicPr>
          <p:cNvPr id="209717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53795" y="1834895"/>
            <a:ext cx="8764523" cy="4410455"/>
          </a:xfrm>
          <a:prstGeom prst="rect"/>
        </p:spPr>
      </p:pic>
      <p:sp>
        <p:nvSpPr>
          <p:cNvPr id="1048758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0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1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592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Resonant</a:t>
            </a:r>
            <a:r>
              <a:rPr dirty="0" sz="2650" spc="-7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AC </a:t>
            </a:r>
            <a:r>
              <a:rPr dirty="0" sz="2650" spc="-65">
                <a:solidFill>
                  <a:srgbClr val="0064BC"/>
                </a:solidFill>
              </a:rPr>
              <a:t>Test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System</a:t>
            </a:r>
            <a:endParaRPr sz="2650"/>
          </a:p>
        </p:txBody>
      </p:sp>
      <p:sp>
        <p:nvSpPr>
          <p:cNvPr id="1048762" name="object 5"/>
          <p:cNvSpPr txBox="1"/>
          <p:nvPr/>
        </p:nvSpPr>
        <p:spPr>
          <a:xfrm>
            <a:off x="8041549" y="3479363"/>
            <a:ext cx="1616710" cy="15449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750" spc="10">
                <a:latin typeface="Microsoft Sans Serif"/>
                <a:cs typeface="Microsoft Sans Serif"/>
              </a:rPr>
              <a:t>800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50900"/>
              </a:lnSpc>
            </a:pPr>
            <a:r>
              <a:rPr dirty="0" sz="1750" spc="5">
                <a:latin typeface="Microsoft Sans Serif"/>
                <a:cs typeface="Microsoft Sans Serif"/>
              </a:rPr>
              <a:t>Resonance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Transformer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(Series/Parallel)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53795" y="1609344"/>
            <a:ext cx="7296911" cy="4797551"/>
          </a:xfrm>
          <a:prstGeom prst="rect"/>
        </p:spPr>
      </p:pic>
      <p:sp>
        <p:nvSpPr>
          <p:cNvPr id="1048763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object 2"/>
          <p:cNvSpPr/>
          <p:nvPr/>
        </p:nvSpPr>
        <p:spPr>
          <a:xfrm>
            <a:off x="2511925" y="5481720"/>
            <a:ext cx="1520825" cy="250190"/>
          </a:xfrm>
          <a:custGeom>
            <a:avLst/>
            <a:ahLst/>
            <a:rect l="l" t="t" r="r" b="b"/>
            <a:pathLst>
              <a:path w="1520825" h="250189">
                <a:moveTo>
                  <a:pt x="1476627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476627" y="250013"/>
                </a:lnTo>
                <a:lnTo>
                  <a:pt x="1501181" y="215124"/>
                </a:lnTo>
                <a:lnTo>
                  <a:pt x="1515913" y="172098"/>
                </a:lnTo>
                <a:lnTo>
                  <a:pt x="1520824" y="125004"/>
                </a:lnTo>
                <a:lnTo>
                  <a:pt x="1515913" y="77909"/>
                </a:lnTo>
                <a:lnTo>
                  <a:pt x="1501181" y="34883"/>
                </a:lnTo>
                <a:lnTo>
                  <a:pt x="147662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5" name="object 3"/>
          <p:cNvSpPr/>
          <p:nvPr/>
        </p:nvSpPr>
        <p:spPr>
          <a:xfrm>
            <a:off x="969284" y="5079390"/>
            <a:ext cx="3027045" cy="250190"/>
          </a:xfrm>
          <a:custGeom>
            <a:avLst/>
            <a:ahLst/>
            <a:rect l="l" t="t" r="r" b="b"/>
            <a:pathLst>
              <a:path w="3027045" h="250189">
                <a:moveTo>
                  <a:pt x="298250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2982504" y="250013"/>
                </a:lnTo>
                <a:lnTo>
                  <a:pt x="3007058" y="215126"/>
                </a:lnTo>
                <a:lnTo>
                  <a:pt x="3021791" y="172102"/>
                </a:lnTo>
                <a:lnTo>
                  <a:pt x="3026701" y="125010"/>
                </a:lnTo>
                <a:lnTo>
                  <a:pt x="3021791" y="77918"/>
                </a:lnTo>
                <a:lnTo>
                  <a:pt x="3007058" y="34894"/>
                </a:lnTo>
                <a:lnTo>
                  <a:pt x="298250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6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7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8" name="object 6"/>
          <p:cNvSpPr txBox="1"/>
          <p:nvPr/>
        </p:nvSpPr>
        <p:spPr>
          <a:xfrm>
            <a:off x="554750" y="1693273"/>
            <a:ext cx="8905240" cy="4126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812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commonly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 spc="5">
                <a:latin typeface="Microsoft Sans Serif"/>
                <a:cs typeface="Microsoft Sans Serif"/>
              </a:rPr>
              <a:t> high 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0">
                <a:latin typeface="Microsoft Sans Serif"/>
                <a:cs typeface="Microsoft Sans Serif"/>
              </a:rPr>
              <a:t>Tesla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coil,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doubly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tuned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>
                <a:latin typeface="Microsoft Sans Serif"/>
                <a:cs typeface="Microsoft Sans Serif"/>
              </a:rPr>
              <a:t> schematically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3397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primary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secondary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500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1327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primary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fed </a:t>
            </a:r>
            <a:r>
              <a:rPr dirty="0" sz="1750" spc="5">
                <a:latin typeface="Microsoft Sans Serif"/>
                <a:cs typeface="Microsoft Sans Serif"/>
              </a:rPr>
              <a:t>from a d.c. </a:t>
            </a:r>
            <a:r>
              <a:rPr dirty="0" sz="1750" spc="-5">
                <a:latin typeface="Microsoft Sans Serif"/>
                <a:cs typeface="Microsoft Sans Serif"/>
              </a:rPr>
              <a:t>or </a:t>
            </a:r>
            <a:r>
              <a:rPr dirty="0" sz="1750" spc="5">
                <a:latin typeface="Microsoft Sans Serif"/>
                <a:cs typeface="Microsoft Sans Serif"/>
              </a:rPr>
              <a:t>a.c. </a:t>
            </a:r>
            <a:r>
              <a:rPr dirty="0" sz="1750">
                <a:latin typeface="Microsoft Sans Serif"/>
                <a:cs typeface="Microsoft Sans Serif"/>
              </a:rPr>
              <a:t>supply </a:t>
            </a:r>
            <a:r>
              <a:rPr dirty="0" sz="1750" spc="5">
                <a:latin typeface="Microsoft Sans Serif"/>
                <a:cs typeface="Microsoft Sans Serif"/>
              </a:rPr>
              <a:t>through the </a:t>
            </a:r>
            <a:r>
              <a:rPr dirty="0" sz="1750">
                <a:latin typeface="Microsoft Sans Serif"/>
                <a:cs typeface="Microsoft Sans Serif"/>
              </a:rPr>
              <a:t>capacitor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dirty="0" sz="1750" spc="5">
                <a:latin typeface="Microsoft Sans Serif"/>
                <a:cs typeface="Microsoft Sans Serif"/>
              </a:rPr>
              <a:t>. A spark </a:t>
            </a:r>
            <a:r>
              <a:rPr dirty="0" sz="1750" spc="10">
                <a:latin typeface="Microsoft Sans Serif"/>
                <a:cs typeface="Microsoft Sans Serif"/>
              </a:rPr>
              <a:t>gap 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 across the </a:t>
            </a:r>
            <a:r>
              <a:rPr dirty="0" sz="1750">
                <a:latin typeface="Microsoft Sans Serif"/>
                <a:cs typeface="Microsoft Sans Serif"/>
              </a:rPr>
              <a:t>primary is </a:t>
            </a:r>
            <a:r>
              <a:rPr dirty="0" sz="1750" spc="5">
                <a:latin typeface="Microsoft Sans Serif"/>
                <a:cs typeface="Microsoft Sans Serif"/>
              </a:rPr>
              <a:t>triggered at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desired voltage V</a:t>
            </a:r>
            <a:r>
              <a:rPr baseline="-21739" dirty="0" sz="1725" spc="7">
                <a:latin typeface="Microsoft Sans Serif"/>
                <a:cs typeface="Microsoft Sans Serif"/>
              </a:rPr>
              <a:t>1 </a:t>
            </a:r>
            <a:r>
              <a:rPr dirty="0" sz="1750">
                <a:latin typeface="Microsoft Sans Serif"/>
                <a:cs typeface="Microsoft Sans Serif"/>
              </a:rPr>
              <a:t>which </a:t>
            </a:r>
            <a:r>
              <a:rPr dirty="0" sz="1750" spc="5">
                <a:latin typeface="Microsoft Sans Serif"/>
                <a:cs typeface="Microsoft Sans Serif"/>
              </a:rPr>
              <a:t>induces 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self-excitation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secondary.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1638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primary and </a:t>
            </a:r>
            <a:r>
              <a:rPr dirty="0" sz="1750" spc="5">
                <a:latin typeface="Microsoft Sans Serif"/>
                <a:cs typeface="Microsoft Sans Serif"/>
              </a:rPr>
              <a:t>the secondary </a:t>
            </a:r>
            <a:r>
              <a:rPr dirty="0" sz="1750" spc="-5">
                <a:latin typeface="Microsoft Sans Serif"/>
                <a:cs typeface="Microsoft Sans Serif"/>
              </a:rPr>
              <a:t>windings </a:t>
            </a:r>
            <a:r>
              <a:rPr dirty="0" sz="1750" spc="5">
                <a:latin typeface="Microsoft Sans Serif"/>
                <a:cs typeface="Microsoft Sans Serif"/>
              </a:rPr>
              <a:t>(L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L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dirty="0" sz="1750" spc="10">
                <a:latin typeface="Microsoft Sans Serif"/>
                <a:cs typeface="Microsoft Sans Serif"/>
              </a:rPr>
              <a:t>)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wound </a:t>
            </a:r>
            <a:r>
              <a:rPr dirty="0" sz="1750" spc="10">
                <a:latin typeface="Microsoft Sans Serif"/>
                <a:cs typeface="Microsoft Sans Serif"/>
              </a:rPr>
              <a:t>on </a:t>
            </a:r>
            <a:r>
              <a:rPr dirty="0" sz="1750">
                <a:latin typeface="Microsoft Sans Serif"/>
                <a:cs typeface="Microsoft Sans Serif"/>
              </a:rPr>
              <a:t>an insulated </a:t>
            </a:r>
            <a:r>
              <a:rPr dirty="0" sz="1750" spc="5">
                <a:latin typeface="Microsoft Sans Serif"/>
                <a:cs typeface="Microsoft Sans Serif"/>
              </a:rPr>
              <a:t> former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 </a:t>
            </a:r>
            <a:r>
              <a:rPr dirty="0" sz="1750">
                <a:latin typeface="Microsoft Sans Serif"/>
                <a:cs typeface="Microsoft Sans Serif"/>
              </a:rPr>
              <a:t>(air-cored)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immersed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oil.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windings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tuned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100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kHz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means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6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6</a:t>
            </a:r>
          </a:p>
        </p:txBody>
      </p:sp>
      <p:sp>
        <p:nvSpPr>
          <p:cNvPr id="1048770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7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0876" y="2318004"/>
            <a:ext cx="4221896" cy="2859024"/>
          </a:xfrm>
          <a:prstGeom prst="rect"/>
        </p:spPr>
      </p:pic>
      <p:pic>
        <p:nvPicPr>
          <p:cNvPr id="2097177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554218" y="2778252"/>
            <a:ext cx="5300156" cy="2392679"/>
          </a:xfrm>
          <a:prstGeom prst="rect"/>
        </p:spPr>
      </p:pic>
      <p:sp>
        <p:nvSpPr>
          <p:cNvPr id="1048772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4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5" name="object 4"/>
          <p:cNvSpPr txBox="1"/>
          <p:nvPr/>
        </p:nvSpPr>
        <p:spPr>
          <a:xfrm>
            <a:off x="592850" y="1693273"/>
            <a:ext cx="8743950" cy="926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Let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capacitor C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charged </a:t>
            </a:r>
            <a:r>
              <a:rPr dirty="0" sz="1750" spc="-5">
                <a:latin typeface="Microsoft Sans Serif"/>
                <a:cs typeface="Microsoft Sans Serif"/>
              </a:rPr>
              <a:t>to </a:t>
            </a:r>
            <a:r>
              <a:rPr dirty="0" sz="1750" spc="5">
                <a:latin typeface="Microsoft Sans Serif"/>
                <a:cs typeface="Microsoft Sans Serif"/>
              </a:rPr>
              <a:t>a voltage V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 </a:t>
            </a:r>
            <a:r>
              <a:rPr dirty="0" sz="1750" spc="5">
                <a:latin typeface="Microsoft Sans Serif"/>
                <a:cs typeface="Microsoft Sans Serif"/>
              </a:rPr>
              <a:t>the spark </a:t>
            </a:r>
            <a:r>
              <a:rPr dirty="0" sz="1750">
                <a:latin typeface="Microsoft Sans Serif"/>
                <a:cs typeface="Microsoft Sans Serif"/>
              </a:rPr>
              <a:t>gap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triggered. </a:t>
            </a:r>
            <a:r>
              <a:rPr dirty="0" sz="1750" spc="5">
                <a:latin typeface="Microsoft Sans Serif"/>
                <a:cs typeface="Microsoft Sans Serif"/>
              </a:rPr>
              <a:t>Let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current i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 </a:t>
            </a:r>
            <a:r>
              <a:rPr dirty="0" sz="1750" spc="5">
                <a:latin typeface="Microsoft Sans Serif"/>
                <a:cs typeface="Microsoft Sans Serif"/>
              </a:rPr>
              <a:t>through the </a:t>
            </a:r>
            <a:r>
              <a:rPr dirty="0" sz="1750">
                <a:latin typeface="Microsoft Sans Serif"/>
                <a:cs typeface="Microsoft Sans Serif"/>
              </a:rPr>
              <a:t>primary winding </a:t>
            </a:r>
            <a:r>
              <a:rPr dirty="0" sz="1750" spc="10">
                <a:latin typeface="Microsoft Sans Serif"/>
                <a:cs typeface="Microsoft Sans Serif"/>
              </a:rPr>
              <a:t>L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produce a current </a:t>
            </a:r>
            <a:r>
              <a:rPr dirty="0" sz="1750">
                <a:latin typeface="Microsoft Sans Serif"/>
                <a:cs typeface="Microsoft Sans Serif"/>
              </a:rPr>
              <a:t>i</a:t>
            </a:r>
            <a:r>
              <a:rPr baseline="-21739" dirty="0" sz="1725">
                <a:latin typeface="Microsoft Sans Serif"/>
                <a:cs typeface="Microsoft Sans Serif"/>
              </a:rPr>
              <a:t>2</a:t>
            </a:r>
            <a:r>
              <a:rPr baseline="-21739" dirty="0" sz="1725" spc="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 </a:t>
            </a:r>
            <a:r>
              <a:rPr dirty="0" sz="1750" spc="10">
                <a:latin typeface="Microsoft Sans Serif"/>
                <a:cs typeface="Microsoft Sans Serif"/>
              </a:rPr>
              <a:t>L</a:t>
            </a:r>
            <a:r>
              <a:rPr baseline="-21739" dirty="0" sz="1725" spc="15">
                <a:latin typeface="Microsoft Sans Serif"/>
                <a:cs typeface="Microsoft Sans Serif"/>
              </a:rPr>
              <a:t>2 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2.</a:t>
            </a:r>
            <a:endParaRPr baseline="-21739" sz="1725">
              <a:latin typeface="Microsoft Sans Serif"/>
              <a:cs typeface="Microsoft Sans Serif"/>
            </a:endParaRPr>
          </a:p>
        </p:txBody>
      </p:sp>
      <p:sp>
        <p:nvSpPr>
          <p:cNvPr id="1048776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97658" y="3144012"/>
            <a:ext cx="3353715" cy="838199"/>
          </a:xfrm>
          <a:prstGeom prst="rect"/>
        </p:spPr>
      </p:pic>
      <p:grpSp>
        <p:nvGrpSpPr>
          <p:cNvPr id="73" name="object 7"/>
          <p:cNvGrpSpPr/>
          <p:nvPr/>
        </p:nvGrpSpPr>
        <p:grpSpPr>
          <a:xfrm>
            <a:off x="914360" y="4041648"/>
            <a:ext cx="3315335" cy="1769745"/>
            <a:chOff x="914360" y="4041648"/>
            <a:chExt cx="3315335" cy="1769745"/>
          </a:xfrm>
        </p:grpSpPr>
        <p:pic>
          <p:nvPicPr>
            <p:cNvPr id="2097179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43939" y="4041648"/>
              <a:ext cx="3185159" cy="891539"/>
            </a:xfrm>
            <a:prstGeom prst="rect"/>
          </p:spPr>
        </p:pic>
        <p:pic>
          <p:nvPicPr>
            <p:cNvPr id="2097180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914360" y="4972812"/>
              <a:ext cx="1549947" cy="838571"/>
            </a:xfrm>
            <a:prstGeom prst="rect"/>
          </p:spPr>
        </p:pic>
      </p:grpSp>
      <p:pic>
        <p:nvPicPr>
          <p:cNvPr id="2097181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422109" y="3241548"/>
            <a:ext cx="2848989" cy="753465"/>
          </a:xfrm>
          <a:prstGeom prst="rect"/>
        </p:spPr>
      </p:pic>
      <p:pic>
        <p:nvPicPr>
          <p:cNvPr id="2097182" name="object 11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559296" y="4236720"/>
            <a:ext cx="3101905" cy="669451"/>
          </a:xfrm>
          <a:prstGeom prst="rect"/>
        </p:spPr>
      </p:pic>
      <p:sp>
        <p:nvSpPr>
          <p:cNvPr id="1048777" name="object 12"/>
          <p:cNvSpPr/>
          <p:nvPr/>
        </p:nvSpPr>
        <p:spPr>
          <a:xfrm>
            <a:off x="4756403" y="4334255"/>
            <a:ext cx="1092835" cy="311150"/>
          </a:xfrm>
          <a:custGeom>
            <a:avLst/>
            <a:ahLst/>
            <a:rect l="l" t="t" r="r" b="b"/>
            <a:pathLst>
              <a:path w="1092835" h="311150">
                <a:moveTo>
                  <a:pt x="0" y="77724"/>
                </a:moveTo>
                <a:lnTo>
                  <a:pt x="937260" y="77724"/>
                </a:lnTo>
                <a:lnTo>
                  <a:pt x="937260" y="0"/>
                </a:lnTo>
                <a:lnTo>
                  <a:pt x="1092708" y="155447"/>
                </a:lnTo>
                <a:lnTo>
                  <a:pt x="937260" y="310895"/>
                </a:lnTo>
                <a:lnTo>
                  <a:pt x="937260" y="233171"/>
                </a:lnTo>
                <a:lnTo>
                  <a:pt x="0" y="233171"/>
                </a:lnTo>
                <a:lnTo>
                  <a:pt x="0" y="77724"/>
                </a:lnTo>
                <a:close/>
              </a:path>
            </a:pathLst>
          </a:custGeom>
          <a:ln w="27432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78" name="object 13"/>
          <p:cNvSpPr/>
          <p:nvPr/>
        </p:nvSpPr>
        <p:spPr>
          <a:xfrm>
            <a:off x="4739640" y="3474720"/>
            <a:ext cx="1094740" cy="311150"/>
          </a:xfrm>
          <a:custGeom>
            <a:avLst/>
            <a:ahLst/>
            <a:rect l="l" t="t" r="r" b="b"/>
            <a:pathLst>
              <a:path w="1094739" h="311150">
                <a:moveTo>
                  <a:pt x="0" y="77724"/>
                </a:moveTo>
                <a:lnTo>
                  <a:pt x="938783" y="77724"/>
                </a:lnTo>
                <a:lnTo>
                  <a:pt x="938783" y="0"/>
                </a:lnTo>
                <a:lnTo>
                  <a:pt x="1094231" y="155448"/>
                </a:lnTo>
                <a:lnTo>
                  <a:pt x="938783" y="310896"/>
                </a:lnTo>
                <a:lnTo>
                  <a:pt x="938783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27432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79" name="object 14"/>
          <p:cNvSpPr/>
          <p:nvPr/>
        </p:nvSpPr>
        <p:spPr>
          <a:xfrm>
            <a:off x="4771644" y="5245607"/>
            <a:ext cx="1092835" cy="311150"/>
          </a:xfrm>
          <a:custGeom>
            <a:avLst/>
            <a:ahLst/>
            <a:rect l="l" t="t" r="r" b="b"/>
            <a:pathLst>
              <a:path w="1092835" h="311150">
                <a:moveTo>
                  <a:pt x="0" y="77724"/>
                </a:moveTo>
                <a:lnTo>
                  <a:pt x="937259" y="77724"/>
                </a:lnTo>
                <a:lnTo>
                  <a:pt x="937259" y="0"/>
                </a:lnTo>
                <a:lnTo>
                  <a:pt x="1092708" y="155448"/>
                </a:lnTo>
                <a:lnTo>
                  <a:pt x="937259" y="310896"/>
                </a:lnTo>
                <a:lnTo>
                  <a:pt x="937259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27432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83" name="object 15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6303231" y="5128238"/>
            <a:ext cx="1340601" cy="659913"/>
          </a:xfrm>
          <a:prstGeom prst="rect"/>
        </p:spPr>
      </p:pic>
      <p:sp>
        <p:nvSpPr>
          <p:cNvPr id="1048780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8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36627" y="1554480"/>
            <a:ext cx="5057533" cy="992777"/>
          </a:xfrm>
          <a:prstGeom prst="rect"/>
        </p:spPr>
      </p:pic>
      <p:pic>
        <p:nvPicPr>
          <p:cNvPr id="2097185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21304" y="2755392"/>
            <a:ext cx="2557247" cy="670559"/>
          </a:xfrm>
          <a:prstGeom prst="rect"/>
        </p:spPr>
      </p:pic>
      <p:pic>
        <p:nvPicPr>
          <p:cNvPr id="2097186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642639" y="3668267"/>
            <a:ext cx="5197572" cy="995172"/>
          </a:xfrm>
          <a:prstGeom prst="rect"/>
        </p:spPr>
      </p:pic>
      <p:pic>
        <p:nvPicPr>
          <p:cNvPr id="2097187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621294" y="4824984"/>
            <a:ext cx="3018055" cy="669649"/>
          </a:xfrm>
          <a:prstGeom prst="rect"/>
        </p:spPr>
      </p:pic>
      <p:pic>
        <p:nvPicPr>
          <p:cNvPr id="2097188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207008" y="2996184"/>
            <a:ext cx="754750" cy="251811"/>
          </a:xfrm>
          <a:prstGeom prst="rect"/>
        </p:spPr>
      </p:pic>
      <p:sp>
        <p:nvSpPr>
          <p:cNvPr id="10487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1342626" y="5884049"/>
            <a:ext cx="1804670" cy="250190"/>
          </a:xfrm>
          <a:custGeom>
            <a:avLst/>
            <a:ahLst/>
            <a:rect l="l" t="t" r="r" b="b"/>
            <a:pathLst>
              <a:path w="1804670" h="250189">
                <a:moveTo>
                  <a:pt x="176023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760234" y="250013"/>
                </a:lnTo>
                <a:lnTo>
                  <a:pt x="1784788" y="215126"/>
                </a:lnTo>
                <a:lnTo>
                  <a:pt x="1799520" y="172102"/>
                </a:lnTo>
                <a:lnTo>
                  <a:pt x="1804431" y="125010"/>
                </a:lnTo>
                <a:lnTo>
                  <a:pt x="1799520" y="77918"/>
                </a:lnTo>
                <a:lnTo>
                  <a:pt x="1784788" y="34894"/>
                </a:lnTo>
                <a:lnTo>
                  <a:pt x="176023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9" name="object 3"/>
          <p:cNvSpPr/>
          <p:nvPr/>
        </p:nvSpPr>
        <p:spPr>
          <a:xfrm>
            <a:off x="1342626" y="5481720"/>
            <a:ext cx="3373120" cy="250190"/>
          </a:xfrm>
          <a:custGeom>
            <a:avLst/>
            <a:ahLst/>
            <a:rect l="l" t="t" r="r" b="b"/>
            <a:pathLst>
              <a:path w="3373120" h="250189">
                <a:moveTo>
                  <a:pt x="3328411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3328411" y="250013"/>
                </a:lnTo>
                <a:lnTo>
                  <a:pt x="3352964" y="215124"/>
                </a:lnTo>
                <a:lnTo>
                  <a:pt x="3367697" y="172098"/>
                </a:lnTo>
                <a:lnTo>
                  <a:pt x="3372608" y="125004"/>
                </a:lnTo>
                <a:lnTo>
                  <a:pt x="3367697" y="77909"/>
                </a:lnTo>
                <a:lnTo>
                  <a:pt x="3352964" y="34883"/>
                </a:lnTo>
                <a:lnTo>
                  <a:pt x="3328411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969284" y="4274730"/>
            <a:ext cx="4267835" cy="250190"/>
          </a:xfrm>
          <a:custGeom>
            <a:avLst/>
            <a:ahLst/>
            <a:rect l="l" t="t" r="r" b="b"/>
            <a:pathLst>
              <a:path w="4267835" h="250189">
                <a:moveTo>
                  <a:pt x="4223629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4223629" y="250014"/>
                </a:lnTo>
                <a:lnTo>
                  <a:pt x="4248183" y="215126"/>
                </a:lnTo>
                <a:lnTo>
                  <a:pt x="4262915" y="172102"/>
                </a:lnTo>
                <a:lnTo>
                  <a:pt x="4267825" y="125010"/>
                </a:lnTo>
                <a:lnTo>
                  <a:pt x="4262915" y="77918"/>
                </a:lnTo>
                <a:lnTo>
                  <a:pt x="4248183" y="34894"/>
                </a:lnTo>
                <a:lnTo>
                  <a:pt x="422362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46" name="object 5"/>
          <p:cNvGrpSpPr/>
          <p:nvPr/>
        </p:nvGrpSpPr>
        <p:grpSpPr>
          <a:xfrm>
            <a:off x="1336751" y="3470071"/>
            <a:ext cx="2867660" cy="289560"/>
            <a:chOff x="1336751" y="3470071"/>
            <a:chExt cx="2867660" cy="289560"/>
          </a:xfrm>
        </p:grpSpPr>
        <p:sp>
          <p:nvSpPr>
            <p:cNvPr id="1048601" name="object 6"/>
            <p:cNvSpPr/>
            <p:nvPr/>
          </p:nvSpPr>
          <p:spPr>
            <a:xfrm>
              <a:off x="2930614" y="3470071"/>
              <a:ext cx="1273810" cy="250190"/>
            </a:xfrm>
            <a:custGeom>
              <a:avLst/>
              <a:ahLst/>
              <a:rect l="l" t="t" r="r" b="b"/>
              <a:pathLst>
                <a:path w="1273810" h="250189">
                  <a:moveTo>
                    <a:pt x="1229296" y="7"/>
                  </a:moveTo>
                  <a:lnTo>
                    <a:pt x="44196" y="7"/>
                  </a:lnTo>
                  <a:lnTo>
                    <a:pt x="19643" y="34895"/>
                  </a:lnTo>
                  <a:lnTo>
                    <a:pt x="4910" y="77919"/>
                  </a:lnTo>
                  <a:lnTo>
                    <a:pt x="0" y="125011"/>
                  </a:lnTo>
                  <a:lnTo>
                    <a:pt x="4910" y="172103"/>
                  </a:lnTo>
                  <a:lnTo>
                    <a:pt x="19643" y="215127"/>
                  </a:lnTo>
                  <a:lnTo>
                    <a:pt x="44196" y="250015"/>
                  </a:lnTo>
                  <a:lnTo>
                    <a:pt x="1229296" y="250015"/>
                  </a:lnTo>
                  <a:lnTo>
                    <a:pt x="1253850" y="215127"/>
                  </a:lnTo>
                  <a:lnTo>
                    <a:pt x="1268582" y="172103"/>
                  </a:lnTo>
                  <a:lnTo>
                    <a:pt x="1273493" y="125011"/>
                  </a:lnTo>
                  <a:lnTo>
                    <a:pt x="1268582" y="77919"/>
                  </a:lnTo>
                  <a:lnTo>
                    <a:pt x="1253850" y="34895"/>
                  </a:lnTo>
                  <a:lnTo>
                    <a:pt x="1229296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7"/>
            <p:cNvSpPr/>
            <p:nvPr/>
          </p:nvSpPr>
          <p:spPr>
            <a:xfrm>
              <a:off x="2650356" y="3480397"/>
              <a:ext cx="300355" cy="224154"/>
            </a:xfrm>
            <a:custGeom>
              <a:avLst/>
              <a:ahLst/>
              <a:rect l="l" t="t" r="r" b="b"/>
              <a:pathLst>
                <a:path w="300355" h="224154">
                  <a:moveTo>
                    <a:pt x="262008" y="7"/>
                  </a:moveTo>
                  <a:lnTo>
                    <a:pt x="37980" y="7"/>
                  </a:lnTo>
                  <a:lnTo>
                    <a:pt x="12660" y="38473"/>
                  </a:lnTo>
                  <a:lnTo>
                    <a:pt x="0" y="86379"/>
                  </a:lnTo>
                  <a:lnTo>
                    <a:pt x="0" y="137431"/>
                  </a:lnTo>
                  <a:lnTo>
                    <a:pt x="12660" y="185337"/>
                  </a:lnTo>
                  <a:lnTo>
                    <a:pt x="37980" y="223804"/>
                  </a:lnTo>
                  <a:lnTo>
                    <a:pt x="262008" y="223804"/>
                  </a:lnTo>
                  <a:lnTo>
                    <a:pt x="287328" y="185337"/>
                  </a:lnTo>
                  <a:lnTo>
                    <a:pt x="299989" y="137431"/>
                  </a:lnTo>
                  <a:lnTo>
                    <a:pt x="299989" y="86379"/>
                  </a:lnTo>
                  <a:lnTo>
                    <a:pt x="287328" y="38473"/>
                  </a:lnTo>
                  <a:lnTo>
                    <a:pt x="262008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8"/>
            <p:cNvSpPr/>
            <p:nvPr/>
          </p:nvSpPr>
          <p:spPr>
            <a:xfrm>
              <a:off x="2141160" y="3470071"/>
              <a:ext cx="531495" cy="250190"/>
            </a:xfrm>
            <a:custGeom>
              <a:avLst/>
              <a:ahLst/>
              <a:rect l="l" t="t" r="r" b="b"/>
              <a:pathLst>
                <a:path w="531494" h="250189">
                  <a:moveTo>
                    <a:pt x="486871" y="7"/>
                  </a:moveTo>
                  <a:lnTo>
                    <a:pt x="44195" y="7"/>
                  </a:lnTo>
                  <a:lnTo>
                    <a:pt x="19642" y="34895"/>
                  </a:lnTo>
                  <a:lnTo>
                    <a:pt x="4910" y="77919"/>
                  </a:lnTo>
                  <a:lnTo>
                    <a:pt x="0" y="125011"/>
                  </a:lnTo>
                  <a:lnTo>
                    <a:pt x="4910" y="172103"/>
                  </a:lnTo>
                  <a:lnTo>
                    <a:pt x="19642" y="215127"/>
                  </a:lnTo>
                  <a:lnTo>
                    <a:pt x="44195" y="250015"/>
                  </a:lnTo>
                  <a:lnTo>
                    <a:pt x="486871" y="250015"/>
                  </a:lnTo>
                  <a:lnTo>
                    <a:pt x="511424" y="215127"/>
                  </a:lnTo>
                  <a:lnTo>
                    <a:pt x="526157" y="172103"/>
                  </a:lnTo>
                  <a:lnTo>
                    <a:pt x="531067" y="125011"/>
                  </a:lnTo>
                  <a:lnTo>
                    <a:pt x="526157" y="77919"/>
                  </a:lnTo>
                  <a:lnTo>
                    <a:pt x="511424" y="34895"/>
                  </a:lnTo>
                  <a:lnTo>
                    <a:pt x="486871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9"/>
            <p:cNvSpPr/>
            <p:nvPr/>
          </p:nvSpPr>
          <p:spPr>
            <a:xfrm>
              <a:off x="1336751" y="3470071"/>
              <a:ext cx="860425" cy="289560"/>
            </a:xfrm>
            <a:custGeom>
              <a:avLst/>
              <a:ahLst/>
              <a:rect l="l" t="t" r="r" b="b"/>
              <a:pathLst>
                <a:path w="860425" h="289560">
                  <a:moveTo>
                    <a:pt x="810104" y="7"/>
                  </a:moveTo>
                  <a:lnTo>
                    <a:pt x="50071" y="7"/>
                  </a:lnTo>
                  <a:lnTo>
                    <a:pt x="25035" y="33906"/>
                  </a:lnTo>
                  <a:lnTo>
                    <a:pt x="8345" y="75212"/>
                  </a:lnTo>
                  <a:lnTo>
                    <a:pt x="0" y="120962"/>
                  </a:lnTo>
                  <a:lnTo>
                    <a:pt x="0" y="168194"/>
                  </a:lnTo>
                  <a:lnTo>
                    <a:pt x="8345" y="213944"/>
                  </a:lnTo>
                  <a:lnTo>
                    <a:pt x="25035" y="255251"/>
                  </a:lnTo>
                  <a:lnTo>
                    <a:pt x="50071" y="289150"/>
                  </a:lnTo>
                  <a:lnTo>
                    <a:pt x="810104" y="289150"/>
                  </a:lnTo>
                  <a:lnTo>
                    <a:pt x="835140" y="255251"/>
                  </a:lnTo>
                  <a:lnTo>
                    <a:pt x="851831" y="213944"/>
                  </a:lnTo>
                  <a:lnTo>
                    <a:pt x="860176" y="168194"/>
                  </a:lnTo>
                  <a:lnTo>
                    <a:pt x="860176" y="120962"/>
                  </a:lnTo>
                  <a:lnTo>
                    <a:pt x="851831" y="75212"/>
                  </a:lnTo>
                  <a:lnTo>
                    <a:pt x="835140" y="33906"/>
                  </a:lnTo>
                  <a:lnTo>
                    <a:pt x="810104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0"/>
          <p:cNvSpPr/>
          <p:nvPr/>
        </p:nvSpPr>
        <p:spPr>
          <a:xfrm>
            <a:off x="1032010" y="2263077"/>
            <a:ext cx="899794" cy="250190"/>
          </a:xfrm>
          <a:custGeom>
            <a:avLst/>
            <a:ahLst/>
            <a:rect l="l" t="t" r="r" b="b"/>
            <a:pathLst>
              <a:path w="899794" h="250189">
                <a:moveTo>
                  <a:pt x="855168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855168" y="250019"/>
                </a:lnTo>
                <a:lnTo>
                  <a:pt x="879722" y="215130"/>
                </a:lnTo>
                <a:lnTo>
                  <a:pt x="894454" y="172103"/>
                </a:lnTo>
                <a:lnTo>
                  <a:pt x="899364" y="125009"/>
                </a:lnTo>
                <a:lnTo>
                  <a:pt x="894454" y="77915"/>
                </a:lnTo>
                <a:lnTo>
                  <a:pt x="879722" y="34889"/>
                </a:lnTo>
                <a:lnTo>
                  <a:pt x="85516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1"/>
          <p:cNvSpPr/>
          <p:nvPr/>
        </p:nvSpPr>
        <p:spPr>
          <a:xfrm>
            <a:off x="8147068" y="1860760"/>
            <a:ext cx="947419" cy="250190"/>
          </a:xfrm>
          <a:custGeom>
            <a:avLst/>
            <a:ahLst/>
            <a:rect l="l" t="t" r="r" b="b"/>
            <a:pathLst>
              <a:path w="947420" h="250189">
                <a:moveTo>
                  <a:pt x="902887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902887" y="250006"/>
                </a:lnTo>
                <a:lnTo>
                  <a:pt x="927441" y="215118"/>
                </a:lnTo>
                <a:lnTo>
                  <a:pt x="942174" y="172094"/>
                </a:lnTo>
                <a:lnTo>
                  <a:pt x="947084" y="125003"/>
                </a:lnTo>
                <a:lnTo>
                  <a:pt x="942174" y="77911"/>
                </a:lnTo>
                <a:lnTo>
                  <a:pt x="927441" y="34887"/>
                </a:lnTo>
                <a:lnTo>
                  <a:pt x="90288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7" name="object 1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8" name="object 1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9" name="object 14"/>
          <p:cNvSpPr txBox="1"/>
          <p:nvPr/>
        </p:nvSpPr>
        <p:spPr>
          <a:xfrm>
            <a:off x="580150" y="1693273"/>
            <a:ext cx="8648065" cy="43180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170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Generally,</a:t>
            </a:r>
            <a:r>
              <a:rPr dirty="0" sz="1750" spc="-7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performed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frequency.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 voltages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should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>
                <a:latin typeface="Microsoft Sans Serif"/>
                <a:cs typeface="Microsoft Sans Serif"/>
              </a:rPr>
              <a:t>Sinusoidal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>
                <a:latin typeface="Microsoft Sans Serif"/>
                <a:cs typeface="Microsoft Sans Serif"/>
              </a:rPr>
              <a:t>V</a:t>
            </a:r>
            <a:r>
              <a:rPr baseline="-21739" dirty="0" sz="1725">
                <a:latin typeface="Microsoft Sans Serif"/>
                <a:cs typeface="Microsoft Sans Serif"/>
              </a:rPr>
              <a:t>pk</a:t>
            </a:r>
            <a:r>
              <a:rPr dirty="0" sz="1750">
                <a:latin typeface="Microsoft Sans Serif"/>
                <a:cs typeface="Microsoft Sans Serif"/>
              </a:rPr>
              <a:t>/V</a:t>
            </a:r>
            <a:r>
              <a:rPr baseline="-21739" dirty="0" sz="1725">
                <a:latin typeface="Microsoft Sans Serif"/>
                <a:cs typeface="Microsoft Sans Serif"/>
              </a:rPr>
              <a:t>rms</a:t>
            </a:r>
            <a:r>
              <a:rPr baseline="-21739" dirty="0" sz="1725" spc="-22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15">
                <a:latin typeface="Microsoft Sans Serif"/>
                <a:cs typeface="Microsoft Sans Serif"/>
              </a:rPr>
              <a:t>√2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-55">
                <a:latin typeface="MS UI Gothic"/>
                <a:cs typeface="MS UI Gothic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5%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tolerance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304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45">
                <a:latin typeface="Microsoft Sans Serif"/>
                <a:cs typeface="Microsoft Sans Serif"/>
              </a:rPr>
              <a:t>Test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single-phase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ground.</a:t>
            </a:r>
            <a:r>
              <a:rPr dirty="0" sz="1750" spc="-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implies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phase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three-phase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10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 </a:t>
            </a:r>
            <a:r>
              <a:rPr dirty="0" sz="1750">
                <a:latin typeface="Microsoft Sans Serif"/>
                <a:cs typeface="Microsoft Sans Serif"/>
              </a:rPr>
              <a:t>frequency: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>
                <a:latin typeface="Microsoft Sans Serif"/>
                <a:cs typeface="Microsoft Sans Serif"/>
              </a:rPr>
              <a:t>Single-stage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10" name="object 16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11" name="object 1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07047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 of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114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AC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8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36627" y="1554480"/>
            <a:ext cx="5057533" cy="992777"/>
          </a:xfrm>
          <a:prstGeom prst="rect"/>
        </p:spPr>
      </p:pic>
      <p:pic>
        <p:nvPicPr>
          <p:cNvPr id="209719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21304" y="2755392"/>
            <a:ext cx="2557247" cy="670559"/>
          </a:xfrm>
          <a:prstGeom prst="rect"/>
        </p:spPr>
      </p:pic>
      <p:pic>
        <p:nvPicPr>
          <p:cNvPr id="2097191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642639" y="3668267"/>
            <a:ext cx="5197572" cy="995172"/>
          </a:xfrm>
          <a:prstGeom prst="rect"/>
        </p:spPr>
      </p:pic>
      <p:pic>
        <p:nvPicPr>
          <p:cNvPr id="2097192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621294" y="4824984"/>
            <a:ext cx="3018055" cy="669649"/>
          </a:xfrm>
          <a:prstGeom prst="rect"/>
        </p:spPr>
      </p:pic>
      <p:pic>
        <p:nvPicPr>
          <p:cNvPr id="2097193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207008" y="2996184"/>
            <a:ext cx="754750" cy="251811"/>
          </a:xfrm>
          <a:prstGeom prst="rect"/>
        </p:spPr>
      </p:pic>
      <p:sp>
        <p:nvSpPr>
          <p:cNvPr id="1048784" name="object 8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object 2"/>
          <p:cNvGrpSpPr/>
          <p:nvPr/>
        </p:nvGrpSpPr>
        <p:grpSpPr>
          <a:xfrm>
            <a:off x="630936" y="1367028"/>
            <a:ext cx="8833485" cy="5213985"/>
            <a:chOff x="630936" y="1367028"/>
            <a:chExt cx="8833485" cy="5213985"/>
          </a:xfrm>
        </p:grpSpPr>
        <p:sp>
          <p:nvSpPr>
            <p:cNvPr id="1048785" name="object 3"/>
            <p:cNvSpPr/>
            <p:nvPr/>
          </p:nvSpPr>
          <p:spPr>
            <a:xfrm>
              <a:off x="630936" y="6510528"/>
              <a:ext cx="8787765" cy="70485"/>
            </a:xfrm>
            <a:custGeom>
              <a:avLst/>
              <a:ahLst/>
              <a:rect l="l" t="t" r="r" b="b"/>
              <a:pathLst>
                <a:path w="8787765" h="70484">
                  <a:moveTo>
                    <a:pt x="8787384" y="70103"/>
                  </a:moveTo>
                  <a:lnTo>
                    <a:pt x="0" y="70103"/>
                  </a:lnTo>
                  <a:lnTo>
                    <a:pt x="0" y="0"/>
                  </a:lnTo>
                  <a:lnTo>
                    <a:pt x="8787384" y="0"/>
                  </a:lnTo>
                  <a:lnTo>
                    <a:pt x="8787384" y="70103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30936" y="1367028"/>
              <a:ext cx="8833103" cy="5109971"/>
            </a:xfrm>
            <a:prstGeom prst="rect"/>
          </p:spPr>
        </p:pic>
      </p:grpSp>
      <p:sp>
        <p:nvSpPr>
          <p:cNvPr id="1048786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7692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Frequency</a:t>
            </a:r>
            <a:r>
              <a:rPr dirty="0" sz="2650" spc="-70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AC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sp>
        <p:nvSpPr>
          <p:cNvPr id="1048787" name="object 6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9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0" name="object 4"/>
          <p:cNvSpPr txBox="1"/>
          <p:nvPr/>
        </p:nvSpPr>
        <p:spPr>
          <a:xfrm>
            <a:off x="618208" y="3557997"/>
            <a:ext cx="8204200" cy="3295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2200" spc="-5">
                <a:latin typeface="Arial"/>
                <a:cs typeface="Arial"/>
              </a:rPr>
              <a:t>Suggested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Reading: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Chapter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2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(Kuffeel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and</a:t>
            </a:r>
            <a:r>
              <a:rPr b="1" dirty="0" sz="2200" spc="5">
                <a:latin typeface="Arial"/>
                <a:cs typeface="Arial"/>
              </a:rPr>
              <a:t> </a:t>
            </a:r>
            <a:r>
              <a:rPr b="1" dirty="0" sz="2200" spc="-15">
                <a:latin typeface="Arial"/>
                <a:cs typeface="Arial"/>
              </a:rPr>
              <a:t>Zaengl’s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book)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791" name="object 6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92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Suggested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Readings</a:t>
            </a:r>
            <a:endParaRPr sz="26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object 2"/>
          <p:cNvSpPr txBox="1">
            <a:spLocks noGrp="1"/>
          </p:cNvSpPr>
          <p:nvPr>
            <p:ph type="title"/>
          </p:nvPr>
        </p:nvSpPr>
        <p:spPr>
          <a:xfrm>
            <a:off x="649311" y="3338548"/>
            <a:ext cx="8759776" cy="5981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969284" y="5079390"/>
            <a:ext cx="974090" cy="250190"/>
          </a:xfrm>
          <a:custGeom>
            <a:avLst/>
            <a:ahLst/>
            <a:rect l="l" t="t" r="r" b="b"/>
            <a:pathLst>
              <a:path w="974089" h="250189">
                <a:moveTo>
                  <a:pt x="929768" y="1"/>
                </a:moveTo>
                <a:lnTo>
                  <a:pt x="44196" y="1"/>
                </a:lnTo>
                <a:lnTo>
                  <a:pt x="19643" y="34890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929768" y="250013"/>
                </a:lnTo>
                <a:lnTo>
                  <a:pt x="954322" y="215125"/>
                </a:lnTo>
                <a:lnTo>
                  <a:pt x="969054" y="172100"/>
                </a:lnTo>
                <a:lnTo>
                  <a:pt x="973965" y="125007"/>
                </a:lnTo>
                <a:lnTo>
                  <a:pt x="969054" y="77914"/>
                </a:lnTo>
                <a:lnTo>
                  <a:pt x="954322" y="34890"/>
                </a:lnTo>
                <a:lnTo>
                  <a:pt x="929768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3"/>
          <p:cNvSpPr/>
          <p:nvPr/>
        </p:nvSpPr>
        <p:spPr>
          <a:xfrm>
            <a:off x="969284" y="4677060"/>
            <a:ext cx="4543425" cy="250190"/>
          </a:xfrm>
          <a:custGeom>
            <a:avLst/>
            <a:ahLst/>
            <a:rect l="l" t="t" r="r" b="b"/>
            <a:pathLst>
              <a:path w="4543425" h="250189">
                <a:moveTo>
                  <a:pt x="4499167" y="3"/>
                </a:moveTo>
                <a:lnTo>
                  <a:pt x="44196" y="3"/>
                </a:lnTo>
                <a:lnTo>
                  <a:pt x="19643" y="34892"/>
                </a:lnTo>
                <a:lnTo>
                  <a:pt x="4910" y="77917"/>
                </a:lnTo>
                <a:lnTo>
                  <a:pt x="0" y="125010"/>
                </a:lnTo>
                <a:lnTo>
                  <a:pt x="4910" y="172103"/>
                </a:lnTo>
                <a:lnTo>
                  <a:pt x="19643" y="215127"/>
                </a:lnTo>
                <a:lnTo>
                  <a:pt x="44196" y="250015"/>
                </a:lnTo>
                <a:lnTo>
                  <a:pt x="4499167" y="250015"/>
                </a:lnTo>
                <a:lnTo>
                  <a:pt x="4523721" y="215127"/>
                </a:lnTo>
                <a:lnTo>
                  <a:pt x="4538453" y="172103"/>
                </a:lnTo>
                <a:lnTo>
                  <a:pt x="4543363" y="125010"/>
                </a:lnTo>
                <a:lnTo>
                  <a:pt x="4538453" y="77917"/>
                </a:lnTo>
                <a:lnTo>
                  <a:pt x="4523721" y="34892"/>
                </a:lnTo>
                <a:lnTo>
                  <a:pt x="4499167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4484244" y="4274730"/>
            <a:ext cx="734695" cy="250190"/>
          </a:xfrm>
          <a:custGeom>
            <a:avLst/>
            <a:ahLst/>
            <a:rect l="l" t="t" r="r" b="b"/>
            <a:pathLst>
              <a:path w="734695" h="250189">
                <a:moveTo>
                  <a:pt x="690055" y="6"/>
                </a:moveTo>
                <a:lnTo>
                  <a:pt x="44193" y="6"/>
                </a:lnTo>
                <a:lnTo>
                  <a:pt x="19639" y="34894"/>
                </a:lnTo>
                <a:lnTo>
                  <a:pt x="4906" y="77919"/>
                </a:lnTo>
                <a:lnTo>
                  <a:pt x="-3" y="125012"/>
                </a:lnTo>
                <a:lnTo>
                  <a:pt x="4906" y="172105"/>
                </a:lnTo>
                <a:lnTo>
                  <a:pt x="19639" y="215130"/>
                </a:lnTo>
                <a:lnTo>
                  <a:pt x="44193" y="250019"/>
                </a:lnTo>
                <a:lnTo>
                  <a:pt x="690055" y="250019"/>
                </a:lnTo>
                <a:lnTo>
                  <a:pt x="714609" y="215130"/>
                </a:lnTo>
                <a:lnTo>
                  <a:pt x="729341" y="172105"/>
                </a:lnTo>
                <a:lnTo>
                  <a:pt x="734251" y="125012"/>
                </a:lnTo>
                <a:lnTo>
                  <a:pt x="729341" y="77919"/>
                </a:lnTo>
                <a:lnTo>
                  <a:pt x="714609" y="34894"/>
                </a:lnTo>
                <a:lnTo>
                  <a:pt x="69005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2564346" y="5884049"/>
            <a:ext cx="1161415" cy="250190"/>
          </a:xfrm>
          <a:custGeom>
            <a:avLst/>
            <a:ahLst/>
            <a:rect l="l" t="t" r="r" b="b"/>
            <a:pathLst>
              <a:path w="1161414" h="250189">
                <a:moveTo>
                  <a:pt x="1116604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1116604" y="250013"/>
                </a:lnTo>
                <a:lnTo>
                  <a:pt x="1141157" y="215126"/>
                </a:lnTo>
                <a:lnTo>
                  <a:pt x="1155889" y="172102"/>
                </a:lnTo>
                <a:lnTo>
                  <a:pt x="1160800" y="125010"/>
                </a:lnTo>
                <a:lnTo>
                  <a:pt x="1155889" y="77918"/>
                </a:lnTo>
                <a:lnTo>
                  <a:pt x="1141157" y="34894"/>
                </a:lnTo>
                <a:lnTo>
                  <a:pt x="111660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object 6"/>
          <p:cNvSpPr/>
          <p:nvPr/>
        </p:nvSpPr>
        <p:spPr>
          <a:xfrm>
            <a:off x="969284" y="2263077"/>
            <a:ext cx="827405" cy="250190"/>
          </a:xfrm>
          <a:custGeom>
            <a:avLst/>
            <a:ahLst/>
            <a:rect l="l" t="t" r="r" b="b"/>
            <a:pathLst>
              <a:path w="827405" h="250189">
                <a:moveTo>
                  <a:pt x="782805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782805" y="250019"/>
                </a:lnTo>
                <a:lnTo>
                  <a:pt x="807359" y="215130"/>
                </a:lnTo>
                <a:lnTo>
                  <a:pt x="822091" y="172103"/>
                </a:lnTo>
                <a:lnTo>
                  <a:pt x="827001" y="125009"/>
                </a:lnTo>
                <a:lnTo>
                  <a:pt x="822091" y="77915"/>
                </a:lnTo>
                <a:lnTo>
                  <a:pt x="807359" y="34889"/>
                </a:lnTo>
                <a:lnTo>
                  <a:pt x="7828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8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9" name="object 9"/>
          <p:cNvSpPr txBox="1"/>
          <p:nvPr/>
        </p:nvSpPr>
        <p:spPr>
          <a:xfrm>
            <a:off x="618250" y="1693273"/>
            <a:ext cx="5228590" cy="4203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2069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Single-stage testing </a:t>
            </a:r>
            <a:r>
              <a:rPr dirty="0" sz="1750" spc="5">
                <a:latin typeface="Microsoft Sans Serif"/>
                <a:cs typeface="Microsoft Sans Serif"/>
              </a:rPr>
              <a:t>transformers are </a:t>
            </a:r>
            <a:r>
              <a:rPr dirty="0" sz="1750" spc="10">
                <a:latin typeface="Microsoft Sans Serif"/>
                <a:cs typeface="Microsoft Sans Serif"/>
              </a:rPr>
              <a:t>used up </a:t>
            </a:r>
            <a:r>
              <a:rPr dirty="0" sz="1750" spc="-5">
                <a:latin typeface="Microsoft Sans Serif"/>
                <a:cs typeface="Microsoft Sans Serif"/>
              </a:rPr>
              <a:t>to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300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365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High-voltage </a:t>
            </a:r>
            <a:r>
              <a:rPr dirty="0" sz="1750" spc="5">
                <a:latin typeface="Microsoft Sans Serif"/>
                <a:cs typeface="Microsoft Sans Serif"/>
              </a:rPr>
              <a:t>testing transformer </a:t>
            </a:r>
            <a:r>
              <a:rPr dirty="0" sz="1750">
                <a:latin typeface="Microsoft Sans Serif"/>
                <a:cs typeface="Microsoft Sans Serif"/>
              </a:rPr>
              <a:t>usually </a:t>
            </a:r>
            <a:r>
              <a:rPr dirty="0" sz="1750" spc="5">
                <a:latin typeface="Microsoft Sans Serif"/>
                <a:cs typeface="Microsoft Sans Serif"/>
              </a:rPr>
              <a:t>have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iron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 </a:t>
            </a:r>
            <a:r>
              <a:rPr dirty="0" sz="1750" spc="5">
                <a:latin typeface="Microsoft Sans Serif"/>
                <a:cs typeface="Microsoft Sans Serif"/>
              </a:rPr>
              <a:t>earthed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one-terminal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25">
                <a:latin typeface="Microsoft Sans Serif"/>
                <a:cs typeface="Microsoft Sans Serif"/>
              </a:rPr>
              <a:t>(LV)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winding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</a:t>
            </a:r>
            <a:r>
              <a:rPr dirty="0" sz="1750">
                <a:latin typeface="Microsoft Sans Serif"/>
                <a:cs typeface="Microsoft Sans Serif"/>
              </a:rPr>
              <a:t> 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702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LV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fed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motor- </a:t>
            </a:r>
            <a:r>
              <a:rPr dirty="0" sz="1750" spc="5">
                <a:latin typeface="Microsoft Sans Serif"/>
                <a:cs typeface="Microsoft Sans Serif"/>
              </a:rPr>
              <a:t> generator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>
                <a:latin typeface="Microsoft Sans Serif"/>
                <a:cs typeface="Microsoft Sans Serif"/>
              </a:rPr>
              <a:t>induction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regulator.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822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Rating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primary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winding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 1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230-240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75">
                <a:latin typeface="Microsoft Sans Serif"/>
                <a:cs typeface="Microsoft Sans Serif"/>
              </a:rPr>
              <a:t>V.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0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6003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Single-Stage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Testing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25">
                <a:solidFill>
                  <a:srgbClr val="0064BC"/>
                </a:solidFill>
              </a:rPr>
              <a:t>Transformer</a:t>
            </a:r>
            <a:endParaRPr sz="2650"/>
          </a:p>
        </p:txBody>
      </p:sp>
      <p:pic>
        <p:nvPicPr>
          <p:cNvPr id="2097152" name="object 1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2356" y="2443471"/>
            <a:ext cx="3481773" cy="3594363"/>
          </a:xfrm>
          <a:prstGeom prst="rect"/>
        </p:spPr>
      </p:pic>
      <p:sp>
        <p:nvSpPr>
          <p:cNvPr id="1048621" name="object 12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1342626" y="5884049"/>
            <a:ext cx="2509520" cy="250190"/>
          </a:xfrm>
          <a:custGeom>
            <a:avLst/>
            <a:ahLst/>
            <a:rect l="l" t="t" r="r" b="b"/>
            <a:pathLst>
              <a:path w="2509520" h="250189">
                <a:moveTo>
                  <a:pt x="2465021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2465021" y="250013"/>
                </a:lnTo>
                <a:lnTo>
                  <a:pt x="2489574" y="215126"/>
                </a:lnTo>
                <a:lnTo>
                  <a:pt x="2504306" y="172102"/>
                </a:lnTo>
                <a:lnTo>
                  <a:pt x="2509217" y="125010"/>
                </a:lnTo>
                <a:lnTo>
                  <a:pt x="2504306" y="77918"/>
                </a:lnTo>
                <a:lnTo>
                  <a:pt x="2489574" y="34894"/>
                </a:lnTo>
                <a:lnTo>
                  <a:pt x="2465021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3"/>
          <p:cNvSpPr/>
          <p:nvPr/>
        </p:nvSpPr>
        <p:spPr>
          <a:xfrm>
            <a:off x="1580094" y="5481720"/>
            <a:ext cx="822325" cy="250190"/>
          </a:xfrm>
          <a:custGeom>
            <a:avLst/>
            <a:ahLst/>
            <a:rect l="l" t="t" r="r" b="b"/>
            <a:pathLst>
              <a:path w="822325" h="250189">
                <a:moveTo>
                  <a:pt x="778098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778098" y="250013"/>
                </a:lnTo>
                <a:lnTo>
                  <a:pt x="802651" y="215124"/>
                </a:lnTo>
                <a:lnTo>
                  <a:pt x="817383" y="172098"/>
                </a:lnTo>
                <a:lnTo>
                  <a:pt x="822294" y="125004"/>
                </a:lnTo>
                <a:lnTo>
                  <a:pt x="817383" y="77909"/>
                </a:lnTo>
                <a:lnTo>
                  <a:pt x="802651" y="34883"/>
                </a:lnTo>
                <a:lnTo>
                  <a:pt x="77809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5147363" y="5079390"/>
            <a:ext cx="2390775" cy="250190"/>
          </a:xfrm>
          <a:custGeom>
            <a:avLst/>
            <a:ahLst/>
            <a:rect l="l" t="t" r="r" b="b"/>
            <a:pathLst>
              <a:path w="2390775" h="250189">
                <a:moveTo>
                  <a:pt x="2346502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2346502" y="250013"/>
                </a:lnTo>
                <a:lnTo>
                  <a:pt x="2371056" y="215126"/>
                </a:lnTo>
                <a:lnTo>
                  <a:pt x="2385788" y="172102"/>
                </a:lnTo>
                <a:lnTo>
                  <a:pt x="2390699" y="125010"/>
                </a:lnTo>
                <a:lnTo>
                  <a:pt x="2385788" y="77918"/>
                </a:lnTo>
                <a:lnTo>
                  <a:pt x="2371056" y="34894"/>
                </a:lnTo>
                <a:lnTo>
                  <a:pt x="234650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/>
          <p:nvPr/>
        </p:nvSpPr>
        <p:spPr>
          <a:xfrm>
            <a:off x="3153534" y="1860760"/>
            <a:ext cx="4544695" cy="250190"/>
          </a:xfrm>
          <a:custGeom>
            <a:avLst/>
            <a:ahLst/>
            <a:rect l="l" t="t" r="r" b="b"/>
            <a:pathLst>
              <a:path w="4544695" h="250189">
                <a:moveTo>
                  <a:pt x="4500058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4500058" y="250006"/>
                </a:lnTo>
                <a:lnTo>
                  <a:pt x="4524611" y="215118"/>
                </a:lnTo>
                <a:lnTo>
                  <a:pt x="4539343" y="172094"/>
                </a:lnTo>
                <a:lnTo>
                  <a:pt x="4544253" y="125003"/>
                </a:lnTo>
                <a:lnTo>
                  <a:pt x="4539343" y="77911"/>
                </a:lnTo>
                <a:lnTo>
                  <a:pt x="4524611" y="34887"/>
                </a:lnTo>
                <a:lnTo>
                  <a:pt x="450005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8" name="object 8"/>
          <p:cNvSpPr txBox="1"/>
          <p:nvPr/>
        </p:nvSpPr>
        <p:spPr>
          <a:xfrm>
            <a:off x="618250" y="1693273"/>
            <a:ext cx="8773160" cy="42373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single-stage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possess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characteristics: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22352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rating,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5">
                <a:latin typeface="Microsoft Sans Serif"/>
                <a:cs typeface="Microsoft Sans Serif"/>
              </a:rPr>
              <a:t> power rating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transformer.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flux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density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should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kept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low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so</a:t>
            </a:r>
            <a:r>
              <a:rPr dirty="0" sz="1750" spc="5">
                <a:latin typeface="Microsoft Sans Serif"/>
                <a:cs typeface="Microsoft Sans Serif"/>
              </a:rPr>
              <a:t> 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does </a:t>
            </a:r>
            <a:r>
              <a:rPr dirty="0" sz="1750">
                <a:latin typeface="Microsoft Sans Serif"/>
                <a:cs typeface="Microsoft Sans Serif"/>
              </a:rPr>
              <a:t>not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draw large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magnetising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would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otherwise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saturate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harmonics.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6223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A testing transformer designed </a:t>
            </a:r>
            <a:r>
              <a:rPr dirty="0" sz="1750" spc="-5">
                <a:latin typeface="Microsoft Sans Serif"/>
                <a:cs typeface="Microsoft Sans Serif"/>
              </a:rPr>
              <a:t>at </a:t>
            </a:r>
            <a:r>
              <a:rPr dirty="0" sz="1750" spc="5">
                <a:latin typeface="Microsoft Sans Serif"/>
                <a:cs typeface="Microsoft Sans Serif"/>
              </a:rPr>
              <a:t>rated voltage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frequency </a:t>
            </a:r>
            <a:r>
              <a:rPr dirty="0" sz="1750" spc="5">
                <a:latin typeface="Microsoft Sans Serif"/>
                <a:cs typeface="Microsoft Sans Serif"/>
              </a:rPr>
              <a:t>may </a:t>
            </a:r>
            <a:r>
              <a:rPr dirty="0" sz="1750">
                <a:latin typeface="Microsoft Sans Serif"/>
                <a:cs typeface="Microsoft Sans Serif"/>
              </a:rPr>
              <a:t>also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used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high/low</a:t>
            </a:r>
            <a:r>
              <a:rPr dirty="0" sz="1750" spc="-10">
                <a:latin typeface="Microsoft Sans Serif"/>
                <a:cs typeface="Microsoft Sans Serif"/>
              </a:rPr>
              <a:t> frequency.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30">
                <a:latin typeface="Microsoft Sans Serif"/>
                <a:cs typeface="Microsoft Sans Serif"/>
              </a:rPr>
              <a:t>Two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types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construction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transformer: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20">
                <a:latin typeface="Microsoft Sans Serif"/>
                <a:cs typeface="Microsoft Sans Serif"/>
              </a:rPr>
              <a:t>Tank-type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Insulated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enclosure</a:t>
            </a:r>
            <a:r>
              <a:rPr dirty="0" sz="1750" spc="-5">
                <a:latin typeface="Microsoft Sans Serif"/>
                <a:cs typeface="Microsoft Sans Serif"/>
              </a:rPr>
              <a:t> type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9" name="object 10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30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6003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Single-Stage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Testing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25">
                <a:solidFill>
                  <a:srgbClr val="0064BC"/>
                </a:solidFill>
              </a:rPr>
              <a:t>Transformer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6003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Single-Stage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Testing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25">
                <a:solidFill>
                  <a:srgbClr val="0064BC"/>
                </a:solidFill>
              </a:rPr>
              <a:t>Transformer</a:t>
            </a:r>
            <a:endParaRPr sz="2650"/>
          </a:p>
        </p:txBody>
      </p:sp>
      <p:sp>
        <p:nvSpPr>
          <p:cNvPr id="1048634" name="object 5"/>
          <p:cNvSpPr txBox="1"/>
          <p:nvPr/>
        </p:nvSpPr>
        <p:spPr>
          <a:xfrm>
            <a:off x="6252396" y="2955984"/>
            <a:ext cx="3540125" cy="205676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79095" marL="391160">
              <a:lnSpc>
                <a:spcPct val="100000"/>
              </a:lnSpc>
              <a:spcBef>
                <a:spcPts val="110"/>
              </a:spcBef>
              <a:buAutoNum type="arabicParenBoth"/>
              <a:tabLst>
                <a:tab algn="l" pos="391795"/>
              </a:tabLst>
            </a:pPr>
            <a:r>
              <a:rPr dirty="0" sz="1750">
                <a:latin typeface="Microsoft Sans Serif"/>
                <a:cs typeface="Microsoft Sans Serif"/>
              </a:rPr>
              <a:t>Iron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core.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algn="l" pos="391795"/>
              </a:tabLst>
            </a:pPr>
            <a:r>
              <a:rPr dirty="0" sz="1750">
                <a:latin typeface="Microsoft Sans Serif"/>
                <a:cs typeface="Microsoft Sans Serif"/>
              </a:rPr>
              <a:t>Primary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60">
                <a:latin typeface="Microsoft Sans Serif"/>
                <a:cs typeface="Microsoft Sans Serif"/>
              </a:rPr>
              <a:t>LV</a:t>
            </a:r>
            <a:r>
              <a:rPr dirty="0" sz="1750" spc="5">
                <a:latin typeface="Microsoft Sans Serif"/>
                <a:cs typeface="Microsoft Sans Serif"/>
              </a:rPr>
              <a:t> 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exciting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winding.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algn="l" pos="391795"/>
              </a:tabLst>
            </a:pPr>
            <a:r>
              <a:rPr dirty="0" sz="1750">
                <a:latin typeface="Microsoft Sans Serif"/>
                <a:cs typeface="Microsoft Sans Serif"/>
              </a:rPr>
              <a:t>Secondary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HV</a:t>
            </a:r>
            <a:r>
              <a:rPr dirty="0" sz="1750">
                <a:latin typeface="Microsoft Sans Serif"/>
                <a:cs typeface="Microsoft Sans Serif"/>
              </a:rPr>
              <a:t> winding.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algn="l" pos="391795"/>
              </a:tabLst>
            </a:pP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shield.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algn="l" pos="391795"/>
              </a:tabLst>
            </a:pPr>
            <a:r>
              <a:rPr dirty="0" sz="1750" spc="5">
                <a:latin typeface="Microsoft Sans Serif"/>
                <a:cs typeface="Microsoft Sans Serif"/>
              </a:rPr>
              <a:t>Grounded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metal </a:t>
            </a:r>
            <a:r>
              <a:rPr dirty="0" sz="1750" spc="5">
                <a:latin typeface="Microsoft Sans Serif"/>
                <a:cs typeface="Microsoft Sans Serif"/>
              </a:rPr>
              <a:t>tank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base.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algn="l" pos="391795"/>
              </a:tabLst>
            </a:pPr>
            <a:r>
              <a:rPr dirty="0" sz="1750" spc="-35">
                <a:latin typeface="Microsoft Sans Serif"/>
                <a:cs typeface="Microsoft Sans Serif"/>
              </a:rPr>
              <a:t>H.V.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bushing.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algn="l" pos="391795"/>
              </a:tabLst>
            </a:pP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shell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tank.</a:t>
            </a:r>
            <a:endParaRPr sz="1750">
              <a:latin typeface="Microsoft Sans Serif"/>
              <a:cs typeface="Microsoft Sans Serif"/>
            </a:endParaRPr>
          </a:p>
          <a:p>
            <a:pPr indent="-379095" marL="391160">
              <a:lnSpc>
                <a:spcPct val="100000"/>
              </a:lnSpc>
              <a:spcBef>
                <a:spcPts val="10"/>
              </a:spcBef>
              <a:buAutoNum type="arabicParenBoth"/>
              <a:tabLst>
                <a:tab algn="l" pos="391795"/>
              </a:tabLst>
            </a:pPr>
            <a:r>
              <a:rPr dirty="0" sz="1750" spc="-35">
                <a:latin typeface="Microsoft Sans Serif"/>
                <a:cs typeface="Microsoft Sans Serif"/>
              </a:rPr>
              <a:t>H.V.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6940" y="1641348"/>
            <a:ext cx="5208135" cy="4379694"/>
          </a:xfrm>
          <a:prstGeom prst="rect"/>
        </p:spPr>
      </p:pic>
      <p:sp>
        <p:nvSpPr>
          <p:cNvPr id="1048635" name="object 7"/>
          <p:cNvSpPr txBox="1"/>
          <p:nvPr/>
        </p:nvSpPr>
        <p:spPr>
          <a:xfrm>
            <a:off x="1305536" y="6101550"/>
            <a:ext cx="695198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latin typeface="Microsoft Sans Serif"/>
                <a:cs typeface="Microsoft Sans Serif"/>
              </a:rPr>
              <a:t>Single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transformers.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(a)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Tank-type.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(b)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Insulated-enclosure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9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6003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Single-Stage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Testing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25">
                <a:solidFill>
                  <a:srgbClr val="0064BC"/>
                </a:solidFill>
              </a:rPr>
              <a:t>Transformer</a:t>
            </a:r>
            <a:endParaRPr sz="2650"/>
          </a:p>
        </p:txBody>
      </p:sp>
      <p:pic>
        <p:nvPicPr>
          <p:cNvPr id="2097154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222747" y="1641348"/>
            <a:ext cx="4253483" cy="4191000"/>
          </a:xfrm>
          <a:prstGeom prst="rect"/>
        </p:spPr>
      </p:pic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8224" y="1641348"/>
            <a:ext cx="4704777" cy="4190999"/>
          </a:xfrm>
          <a:prstGeom prst="rect"/>
        </p:spPr>
      </p:pic>
      <p:sp>
        <p:nvSpPr>
          <p:cNvPr id="1048640" name="object 7"/>
          <p:cNvSpPr txBox="1"/>
          <p:nvPr/>
        </p:nvSpPr>
        <p:spPr>
          <a:xfrm>
            <a:off x="1305536" y="6101550"/>
            <a:ext cx="695198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latin typeface="Microsoft Sans Serif"/>
                <a:cs typeface="Microsoft Sans Serif"/>
              </a:rPr>
              <a:t>Single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transformers.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(a)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Tank-type.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(b)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Insulated-enclosure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4975618" y="4677060"/>
            <a:ext cx="1906905" cy="250190"/>
          </a:xfrm>
          <a:custGeom>
            <a:avLst/>
            <a:ahLst/>
            <a:rect l="l" t="t" r="r" b="b"/>
            <a:pathLst>
              <a:path w="1906904" h="250189">
                <a:moveTo>
                  <a:pt x="1862608" y="-6"/>
                </a:moveTo>
                <a:lnTo>
                  <a:pt x="44195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5" y="250013"/>
                </a:lnTo>
                <a:lnTo>
                  <a:pt x="1862608" y="250013"/>
                </a:lnTo>
                <a:lnTo>
                  <a:pt x="1887162" y="215124"/>
                </a:lnTo>
                <a:lnTo>
                  <a:pt x="1901894" y="172098"/>
                </a:lnTo>
                <a:lnTo>
                  <a:pt x="1906805" y="125004"/>
                </a:lnTo>
                <a:lnTo>
                  <a:pt x="1901894" y="77909"/>
                </a:lnTo>
                <a:lnTo>
                  <a:pt x="1887162" y="34883"/>
                </a:lnTo>
                <a:lnTo>
                  <a:pt x="186260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/>
          <p:nvPr/>
        </p:nvSpPr>
        <p:spPr>
          <a:xfrm>
            <a:off x="969284" y="2665413"/>
            <a:ext cx="1333500" cy="250190"/>
          </a:xfrm>
          <a:custGeom>
            <a:avLst/>
            <a:ahLst/>
            <a:rect l="l" t="t" r="r" b="b"/>
            <a:pathLst>
              <a:path w="1333500" h="250189">
                <a:moveTo>
                  <a:pt x="1289117" y="6"/>
                </a:moveTo>
                <a:lnTo>
                  <a:pt x="44197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1289117" y="250013"/>
                </a:lnTo>
                <a:lnTo>
                  <a:pt x="1313671" y="215125"/>
                </a:lnTo>
                <a:lnTo>
                  <a:pt x="1328404" y="172101"/>
                </a:lnTo>
                <a:lnTo>
                  <a:pt x="1333315" y="125009"/>
                </a:lnTo>
                <a:lnTo>
                  <a:pt x="1328404" y="77917"/>
                </a:lnTo>
                <a:lnTo>
                  <a:pt x="1313671" y="34893"/>
                </a:lnTo>
                <a:lnTo>
                  <a:pt x="128911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4"/>
          <p:cNvSpPr/>
          <p:nvPr/>
        </p:nvSpPr>
        <p:spPr>
          <a:xfrm>
            <a:off x="3527665" y="1860760"/>
            <a:ext cx="845185" cy="250190"/>
          </a:xfrm>
          <a:custGeom>
            <a:avLst/>
            <a:ahLst/>
            <a:rect l="l" t="t" r="r" b="b"/>
            <a:pathLst>
              <a:path w="845185" h="250189">
                <a:moveTo>
                  <a:pt x="800730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800730" y="250006"/>
                </a:lnTo>
                <a:lnTo>
                  <a:pt x="825283" y="215118"/>
                </a:lnTo>
                <a:lnTo>
                  <a:pt x="840015" y="172094"/>
                </a:lnTo>
                <a:lnTo>
                  <a:pt x="844926" y="125003"/>
                </a:lnTo>
                <a:lnTo>
                  <a:pt x="840015" y="77911"/>
                </a:lnTo>
                <a:lnTo>
                  <a:pt x="825283" y="34887"/>
                </a:lnTo>
                <a:lnTo>
                  <a:pt x="80073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6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/>
          <p:nvPr/>
        </p:nvSpPr>
        <p:spPr>
          <a:xfrm>
            <a:off x="618250" y="1693273"/>
            <a:ext cx="8813800" cy="3830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>
                <a:latin typeface="Microsoft Sans Serif"/>
                <a:cs typeface="Microsoft Sans Serif"/>
              </a:rPr>
              <a:t>voltages </a:t>
            </a:r>
            <a:r>
              <a:rPr dirty="0" sz="1750" spc="-5">
                <a:latin typeface="Microsoft Sans Serif"/>
                <a:cs typeface="Microsoft Sans Serif"/>
              </a:rPr>
              <a:t>higher </a:t>
            </a:r>
            <a:r>
              <a:rPr dirty="0" sz="1750">
                <a:latin typeface="Microsoft Sans Serif"/>
                <a:cs typeface="Microsoft Sans Serif"/>
              </a:rPr>
              <a:t>than </a:t>
            </a:r>
            <a:r>
              <a:rPr dirty="0" sz="1750" spc="-5">
                <a:latin typeface="Microsoft Sans Serif"/>
                <a:cs typeface="Microsoft Sans Serif"/>
              </a:rPr>
              <a:t>400 </a:t>
            </a:r>
            <a:r>
              <a:rPr dirty="0" sz="1750" spc="-55">
                <a:latin typeface="Microsoft Sans Serif"/>
                <a:cs typeface="Microsoft Sans Serif"/>
              </a:rPr>
              <a:t>kV, </a:t>
            </a:r>
            <a:r>
              <a:rPr dirty="0" sz="1750" spc="-5">
                <a:latin typeface="Microsoft Sans Serif"/>
                <a:cs typeface="Microsoft Sans Serif"/>
              </a:rPr>
              <a:t>it is desired to </a:t>
            </a:r>
            <a:r>
              <a:rPr dirty="0" sz="1750">
                <a:latin typeface="Microsoft Sans Serif"/>
                <a:cs typeface="Microsoft Sans Serif"/>
              </a:rPr>
              <a:t>cascade </a:t>
            </a:r>
            <a:r>
              <a:rPr dirty="0" sz="1750" spc="5">
                <a:latin typeface="Microsoft Sans Serif"/>
                <a:cs typeface="Microsoft Sans Serif"/>
              </a:rPr>
              <a:t>two or </a:t>
            </a:r>
            <a:r>
              <a:rPr dirty="0" sz="1750">
                <a:latin typeface="Microsoft Sans Serif"/>
                <a:cs typeface="Microsoft Sans Serif"/>
              </a:rPr>
              <a:t>more transformers </a:t>
            </a:r>
            <a:r>
              <a:rPr dirty="0" sz="1750" spc="5">
                <a:latin typeface="Microsoft Sans Serif"/>
                <a:cs typeface="Microsoft Sans Serif"/>
              </a:rPr>
              <a:t> depending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upon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requirements.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Advantages: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lvl="1" marL="76962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weight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whole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unit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subdivided</a:t>
            </a:r>
            <a:r>
              <a:rPr dirty="0" sz="1750">
                <a:latin typeface="Microsoft Sans Serif"/>
                <a:cs typeface="Microsoft Sans Serif"/>
              </a:rPr>
              <a:t> into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single</a:t>
            </a:r>
            <a:r>
              <a:rPr dirty="0" sz="1750">
                <a:latin typeface="Microsoft Sans Serif"/>
                <a:cs typeface="Microsoft Sans Serif"/>
              </a:rPr>
              <a:t> units</a:t>
            </a:r>
            <a:r>
              <a:rPr dirty="0" sz="1750" spc="5">
                <a:latin typeface="Microsoft Sans Serif"/>
                <a:cs typeface="Microsoft Sans Serif"/>
              </a:rPr>
              <a:t> and,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therefore, </a:t>
            </a:r>
            <a:r>
              <a:rPr dirty="0" sz="1750" spc="5">
                <a:latin typeface="Microsoft Sans Serif"/>
                <a:cs typeface="Microsoft Sans Serif"/>
              </a:rPr>
              <a:t> transport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installation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becomes</a:t>
            </a:r>
            <a:r>
              <a:rPr dirty="0" sz="1750" spc="-10">
                <a:latin typeface="Microsoft Sans Serif"/>
                <a:cs typeface="Microsoft Sans Serif"/>
              </a:rPr>
              <a:t> easier.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lvl="1" marL="76962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70255"/>
              </a:tabLst>
            </a:pPr>
            <a:r>
              <a:rPr dirty="0" sz="1750" spc="-5">
                <a:latin typeface="Microsoft Sans Serif"/>
                <a:cs typeface="Microsoft Sans Serif"/>
              </a:rPr>
              <a:t>Transformer </a:t>
            </a:r>
            <a:r>
              <a:rPr dirty="0" sz="1750">
                <a:latin typeface="Microsoft Sans Serif"/>
                <a:cs typeface="Microsoft Sans Serif"/>
              </a:rPr>
              <a:t>cost </a:t>
            </a:r>
            <a:r>
              <a:rPr dirty="0" sz="1750" spc="5">
                <a:latin typeface="Microsoft Sans Serif"/>
                <a:cs typeface="Microsoft Sans Serif"/>
              </a:rPr>
              <a:t>for a </a:t>
            </a:r>
            <a:r>
              <a:rPr dirty="0" sz="1750" spc="-5">
                <a:latin typeface="Microsoft Sans Serif"/>
                <a:cs typeface="Microsoft Sans Serif"/>
              </a:rPr>
              <a:t>given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5">
                <a:latin typeface="Microsoft Sans Serif"/>
                <a:cs typeface="Microsoft Sans Serif"/>
              </a:rPr>
              <a:t>may </a:t>
            </a:r>
            <a:r>
              <a:rPr dirty="0" sz="1750">
                <a:latin typeface="Microsoft Sans Serif"/>
                <a:cs typeface="Microsoft Sans Serif"/>
              </a:rPr>
              <a:t>be reduced, since cascaded </a:t>
            </a:r>
            <a:r>
              <a:rPr dirty="0" sz="1750" spc="-5">
                <a:latin typeface="Microsoft Sans Serif"/>
                <a:cs typeface="Microsoft Sans Serif"/>
              </a:rPr>
              <a:t>units </a:t>
            </a:r>
            <a:r>
              <a:rPr dirty="0" sz="1750">
                <a:latin typeface="Microsoft Sans Serif"/>
                <a:cs typeface="Microsoft Sans Serif"/>
              </a:rPr>
              <a:t>need </a:t>
            </a:r>
            <a:r>
              <a:rPr dirty="0" sz="1750" spc="5">
                <a:latin typeface="Microsoft Sans Serif"/>
                <a:cs typeface="Microsoft Sans Serif"/>
              </a:rPr>
              <a:t> not </a:t>
            </a:r>
            <a:r>
              <a:rPr dirty="0" sz="1750" spc="-10">
                <a:latin typeface="Microsoft Sans Serif"/>
                <a:cs typeface="Microsoft Sans Serif"/>
              </a:rPr>
              <a:t>individually </a:t>
            </a:r>
            <a:r>
              <a:rPr dirty="0" sz="1750" spc="5">
                <a:latin typeface="Microsoft Sans Serif"/>
                <a:cs typeface="Microsoft Sans Serif"/>
              </a:rPr>
              <a:t>possess </a:t>
            </a:r>
            <a:r>
              <a:rPr dirty="0" sz="1750">
                <a:latin typeface="Microsoft Sans Serif"/>
                <a:cs typeface="Microsoft Sans Serif"/>
              </a:rPr>
              <a:t>the expensive and </a:t>
            </a:r>
            <a:r>
              <a:rPr dirty="0" sz="1750" spc="5">
                <a:latin typeface="Microsoft Sans Serif"/>
                <a:cs typeface="Microsoft Sans Serif"/>
              </a:rPr>
              <a:t>heavy </a:t>
            </a:r>
            <a:r>
              <a:rPr dirty="0" sz="1750" spc="-5">
                <a:latin typeface="Microsoft Sans Serif"/>
                <a:cs typeface="Microsoft Sans Serif"/>
              </a:rPr>
              <a:t>insulation required in single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</a:t>
            </a:r>
            <a:r>
              <a:rPr dirty="0" sz="1750">
                <a:latin typeface="Microsoft Sans Serif"/>
                <a:cs typeface="Microsoft Sans Serif"/>
              </a:rPr>
              <a:t> transformers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exceeding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345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63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disadvantage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5">
                <a:latin typeface="Microsoft Sans Serif"/>
                <a:cs typeface="Microsoft Sans Serif"/>
              </a:rPr>
              <a:t>cascading</a:t>
            </a:r>
            <a:r>
              <a:rPr dirty="0" sz="1750">
                <a:latin typeface="Microsoft Sans Serif"/>
                <a:cs typeface="Microsoft Sans Serif"/>
              </a:rPr>
              <a:t> is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heavy loading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primary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windings</a:t>
            </a:r>
            <a:r>
              <a:rPr dirty="0" sz="1750" spc="4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49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846829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Transformers</a:t>
            </a:r>
            <a:endParaRPr sz="2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846829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20">
                <a:solidFill>
                  <a:srgbClr val="0064BC"/>
                </a:solidFill>
              </a:rPr>
              <a:t>Transformers</a:t>
            </a:r>
            <a:endParaRPr sz="2650"/>
          </a:p>
        </p:txBody>
      </p:sp>
      <p:pic>
        <p:nvPicPr>
          <p:cNvPr id="2097156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8596" y="1586690"/>
            <a:ext cx="7930487" cy="4789076"/>
          </a:xfrm>
          <a:prstGeom prst="rect"/>
        </p:spPr>
      </p:pic>
      <p:sp>
        <p:nvSpPr>
          <p:cNvPr id="1048653" name="object 6"/>
          <p:cNvSpPr txBox="1"/>
          <p:nvPr/>
        </p:nvSpPr>
        <p:spPr>
          <a:xfrm>
            <a:off x="626399" y="5543825"/>
            <a:ext cx="337185" cy="37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i="1" spc="10">
                <a:latin typeface="Arial"/>
                <a:cs typeface="Arial"/>
              </a:rPr>
              <a:t>V</a:t>
            </a:r>
            <a:r>
              <a:rPr baseline="-21367" dirty="0" sz="1950" i="1" spc="15">
                <a:latin typeface="Arial"/>
                <a:cs typeface="Arial"/>
              </a:rPr>
              <a:t>1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1048654" name="object 7"/>
          <p:cNvSpPr/>
          <p:nvPr/>
        </p:nvSpPr>
        <p:spPr>
          <a:xfrm>
            <a:off x="1034796" y="5344667"/>
            <a:ext cx="83820" cy="744220"/>
          </a:xfrm>
          <a:custGeom>
            <a:avLst/>
            <a:ahLst/>
            <a:rect l="l" t="t" r="r" b="b"/>
            <a:pathLst>
              <a:path w="83819" h="744220">
                <a:moveTo>
                  <a:pt x="27432" y="83820"/>
                </a:moveTo>
                <a:lnTo>
                  <a:pt x="0" y="83820"/>
                </a:lnTo>
                <a:lnTo>
                  <a:pt x="41148" y="0"/>
                </a:lnTo>
                <a:lnTo>
                  <a:pt x="76837" y="70104"/>
                </a:lnTo>
                <a:lnTo>
                  <a:pt x="27432" y="70104"/>
                </a:lnTo>
                <a:lnTo>
                  <a:pt x="27432" y="83820"/>
                </a:lnTo>
                <a:close/>
              </a:path>
              <a:path w="83819" h="744220">
                <a:moveTo>
                  <a:pt x="54864" y="675132"/>
                </a:moveTo>
                <a:lnTo>
                  <a:pt x="27432" y="675132"/>
                </a:lnTo>
                <a:lnTo>
                  <a:pt x="27432" y="70104"/>
                </a:lnTo>
                <a:lnTo>
                  <a:pt x="54864" y="70104"/>
                </a:lnTo>
                <a:lnTo>
                  <a:pt x="54864" y="675132"/>
                </a:lnTo>
                <a:close/>
              </a:path>
              <a:path w="83819" h="744220">
                <a:moveTo>
                  <a:pt x="83820" y="83820"/>
                </a:moveTo>
                <a:lnTo>
                  <a:pt x="54864" y="83820"/>
                </a:lnTo>
                <a:lnTo>
                  <a:pt x="54864" y="70104"/>
                </a:lnTo>
                <a:lnTo>
                  <a:pt x="76837" y="70104"/>
                </a:lnTo>
                <a:lnTo>
                  <a:pt x="83820" y="83820"/>
                </a:lnTo>
                <a:close/>
              </a:path>
              <a:path w="83819" h="744220">
                <a:moveTo>
                  <a:pt x="41148" y="743712"/>
                </a:moveTo>
                <a:lnTo>
                  <a:pt x="0" y="659892"/>
                </a:lnTo>
                <a:lnTo>
                  <a:pt x="27432" y="659892"/>
                </a:lnTo>
                <a:lnTo>
                  <a:pt x="27432" y="675132"/>
                </a:lnTo>
                <a:lnTo>
                  <a:pt x="76061" y="675132"/>
                </a:lnTo>
                <a:lnTo>
                  <a:pt x="41148" y="743712"/>
                </a:lnTo>
                <a:close/>
              </a:path>
              <a:path w="83819" h="744220">
                <a:moveTo>
                  <a:pt x="76061" y="675132"/>
                </a:moveTo>
                <a:lnTo>
                  <a:pt x="54864" y="675132"/>
                </a:lnTo>
                <a:lnTo>
                  <a:pt x="54864" y="659892"/>
                </a:lnTo>
                <a:lnTo>
                  <a:pt x="83820" y="659892"/>
                </a:lnTo>
                <a:lnTo>
                  <a:pt x="76061" y="67513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5" name="object 8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Lec-16 (AC-Generation).ppt  -  Compatibility Mode</dc:title>
  <dc:creator>Afzal</dc:creator>
  <dcterms:created xsi:type="dcterms:W3CDTF">2023-02-11T11:14:01Z</dcterms:created>
  <dcterms:modified xsi:type="dcterms:W3CDTF">2023-04-06T14:22:57Z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LastSaved">
    <vt:filetime>2023-02-12T00:00:00Z</vt:filetime>
  </property>
</Properties>
</file>