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5334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8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8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8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33400"/>
          </a:xfrm>
        </p:spPr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>
          <a:xfrm>
            <a:off x="1019063" y="1890257"/>
            <a:ext cx="8020273" cy="266700"/>
          </a:xfrm>
        </p:spPr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33400"/>
          </a:xfrm>
        </p:spPr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8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8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8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8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8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33400"/>
          </a:xfrm>
        </p:spPr>
        <p:txBody>
          <a:bodyPr bIns="0" lIns="0" rIns="0" tIns="0"/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ah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ah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019063" y="1890257"/>
            <a:ext cx="8020273" cy="295147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6700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0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864108" y="2170175"/>
            <a:ext cx="8328659" cy="2957195"/>
          </a:xfrm>
          <a:prstGeom prst="rect"/>
          <a:solidFill>
            <a:srgbClr val="0064BC"/>
          </a:solidFill>
        </p:spPr>
        <p:txBody>
          <a:bodyPr bIns="0" lIns="0" rIns="0" rtlCol="0" tIns="3810" vert="horz" wrap="square">
            <a:spAutoFit/>
          </a:bodyPr>
          <a:p>
            <a:pPr>
              <a:lnSpc>
                <a:spcPct val="100000"/>
              </a:lnSpc>
              <a:spcBef>
                <a:spcPts val="30"/>
              </a:spcBef>
            </a:pPr>
            <a:endParaRPr sz="52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</a:pP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4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600" spc="-5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  <a:spcBef>
                <a:spcPts val="35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lang="en-US" spc="-7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indent="852805" marL="1834514" marR="1910714">
              <a:lnSpc>
                <a:spcPts val="2770"/>
              </a:lnSpc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8671" y="1967483"/>
            <a:ext cx="5714765" cy="3752087"/>
          </a:xfrm>
          <a:prstGeom prst="rect"/>
        </p:spPr>
      </p:pic>
      <p:pic>
        <p:nvPicPr>
          <p:cNvPr id="2097158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430791" y="2769107"/>
            <a:ext cx="3170407" cy="2287524"/>
          </a:xfrm>
          <a:prstGeom prst="rect"/>
        </p:spPr>
      </p:pic>
      <p:sp>
        <p:nvSpPr>
          <p:cNvPr id="1048625" name="object 5"/>
          <p:cNvSpPr txBox="1"/>
          <p:nvPr/>
        </p:nvSpPr>
        <p:spPr>
          <a:xfrm>
            <a:off x="1742930" y="5470635"/>
            <a:ext cx="7710170" cy="6223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374390">
              <a:lnSpc>
                <a:spcPct val="100000"/>
              </a:lnSpc>
              <a:spcBef>
                <a:spcPts val="100"/>
              </a:spcBef>
              <a:tabLst>
                <a:tab algn="l" pos="4152900"/>
                <a:tab algn="l" pos="4932045"/>
              </a:tabLst>
            </a:pPr>
            <a:r>
              <a:rPr b="1" dirty="0" sz="1200">
                <a:solidFill>
                  <a:srgbClr val="FF0000"/>
                </a:solidFill>
                <a:latin typeface="Arial"/>
                <a:cs typeface="Arial"/>
              </a:rPr>
              <a:t>2008	1000</a:t>
            </a:r>
            <a:r>
              <a:rPr b="1" dirty="0" sz="12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 sz="1200">
                <a:solidFill>
                  <a:srgbClr val="FF0000"/>
                </a:solidFill>
                <a:latin typeface="Arial"/>
                <a:cs typeface="Arial"/>
              </a:rPr>
              <a:t>kV	</a:t>
            </a:r>
            <a:r>
              <a:rPr b="1" dirty="0" sz="1200" spc="-5">
                <a:solidFill>
                  <a:srgbClr val="FF0000"/>
                </a:solidFill>
                <a:latin typeface="Arial"/>
                <a:cs typeface="Arial"/>
              </a:rPr>
              <a:t>Jindongnan-Nanyang-Jingmin</a:t>
            </a:r>
            <a:r>
              <a:rPr b="1" dirty="0" sz="12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 sz="1200" spc="-5">
                <a:solidFill>
                  <a:srgbClr val="FF0000"/>
                </a:solidFill>
                <a:latin typeface="Arial"/>
                <a:cs typeface="Arial"/>
              </a:rPr>
              <a:t>(China)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Figure</a:t>
            </a:r>
            <a:r>
              <a:rPr b="1" dirty="0" sz="160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2: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Major</a:t>
            </a:r>
            <a:r>
              <a:rPr b="1" dirty="0" sz="160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25">
                <a:solidFill>
                  <a:srgbClr val="0070BF"/>
                </a:solidFill>
                <a:latin typeface="Arial"/>
                <a:cs typeface="Arial"/>
              </a:rPr>
              <a:t>AC</a:t>
            </a:r>
            <a:r>
              <a:rPr b="1" dirty="0" sz="1600" spc="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systems</a:t>
            </a:r>
            <a:r>
              <a:rPr b="1" dirty="0" sz="1600" spc="6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chronological</a:t>
            </a:r>
            <a:r>
              <a:rPr b="1" dirty="0" sz="1600" spc="5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order</a:t>
            </a:r>
            <a:r>
              <a:rPr b="1" dirty="0" sz="160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60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their</a:t>
            </a:r>
            <a:r>
              <a:rPr b="1" dirty="0" sz="1600" spc="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installations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62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992079" y="1890257"/>
            <a:ext cx="8117840" cy="299212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algn="just" indent="-347980" marL="385445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860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There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two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major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components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 power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systems:</a:t>
            </a:r>
            <a:endParaRPr sz="1600">
              <a:latin typeface="Microsoft Sans Serif"/>
              <a:cs typeface="Microsoft Sans Serif"/>
            </a:endParaRPr>
          </a:p>
          <a:p>
            <a:pPr algn="just" indent="-347980" lvl="1" marL="723900" marR="83820">
              <a:lnSpc>
                <a:spcPct val="150000"/>
              </a:lnSpc>
              <a:buFont typeface="Microsoft Sans Serif"/>
              <a:buChar char="–"/>
              <a:tabLst>
                <a:tab algn="l" pos="724535"/>
              </a:tabLst>
            </a:pP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Conductors </a:t>
            </a:r>
            <a:r>
              <a:rPr dirty="0" sz="1600">
                <a:latin typeface="Microsoft Sans Serif"/>
                <a:cs typeface="Microsoft Sans Serif"/>
              </a:rPr>
              <a:t>that conduct </a:t>
            </a:r>
            <a:r>
              <a:rPr dirty="0" sz="1600" spc="-5">
                <a:latin typeface="Microsoft Sans Serif"/>
                <a:cs typeface="Microsoft Sans Serif"/>
              </a:rPr>
              <a:t>electricity </a:t>
            </a:r>
            <a:r>
              <a:rPr dirty="0" sz="1600">
                <a:latin typeface="Microsoft Sans Serif"/>
                <a:cs typeface="Microsoft Sans Serif"/>
              </a:rPr>
              <a:t>such </a:t>
            </a:r>
            <a:r>
              <a:rPr dirty="0" sz="1600" spc="-10">
                <a:latin typeface="Microsoft Sans Serif"/>
                <a:cs typeface="Microsoft Sans Serif"/>
              </a:rPr>
              <a:t>as </a:t>
            </a:r>
            <a:r>
              <a:rPr dirty="0" sz="1600" spc="-5">
                <a:latin typeface="Microsoft Sans Serif"/>
                <a:cs typeface="Microsoft Sans Serif"/>
              </a:rPr>
              <a:t>overhead lines, </a:t>
            </a:r>
            <a:r>
              <a:rPr dirty="0" sz="1600" spc="-10">
                <a:latin typeface="Microsoft Sans Serif"/>
                <a:cs typeface="Microsoft Sans Serif"/>
              </a:rPr>
              <a:t>distribution lines, </a:t>
            </a:r>
            <a:r>
              <a:rPr dirty="0" sz="1600" spc="-5">
                <a:latin typeface="Microsoft Sans Serif"/>
                <a:cs typeface="Microsoft Sans Serif"/>
              </a:rPr>
              <a:t> wires,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cables,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windings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machines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 algn="just" indent="-347980" lvl="1" marL="723900" marR="81280">
              <a:lnSpc>
                <a:spcPct val="150000"/>
              </a:lnSpc>
              <a:buFont typeface="Microsoft Sans Serif"/>
              <a:buChar char="–"/>
              <a:tabLst>
                <a:tab algn="l" pos="724535"/>
              </a:tabLst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Insulators </a:t>
            </a:r>
            <a:r>
              <a:rPr dirty="0" sz="1600" spc="-5">
                <a:latin typeface="Microsoft Sans Serif"/>
                <a:cs typeface="Microsoft Sans Serif"/>
              </a:rPr>
              <a:t>that block the flow </a:t>
            </a:r>
            <a:r>
              <a:rPr dirty="0" sz="1600">
                <a:latin typeface="Microsoft Sans Serif"/>
                <a:cs typeface="Microsoft Sans Serif"/>
              </a:rPr>
              <a:t>of current </a:t>
            </a:r>
            <a:r>
              <a:rPr dirty="0" sz="1600" spc="-5">
                <a:latin typeface="Microsoft Sans Serif"/>
                <a:cs typeface="Microsoft Sans Serif"/>
              </a:rPr>
              <a:t>between live part and </a:t>
            </a:r>
            <a:r>
              <a:rPr dirty="0" sz="1600">
                <a:latin typeface="Microsoft Sans Serif"/>
                <a:cs typeface="Microsoft Sans Serif"/>
              </a:rPr>
              <a:t>ground such as </a:t>
            </a:r>
            <a:r>
              <a:rPr dirty="0" sz="1600" spc="-10">
                <a:latin typeface="Microsoft Sans Serif"/>
                <a:cs typeface="Microsoft Sans Serif"/>
              </a:rPr>
              <a:t>air </a:t>
            </a:r>
            <a:r>
              <a:rPr dirty="0" sz="1600" spc="-5">
                <a:latin typeface="Microsoft Sans Serif"/>
                <a:cs typeface="Microsoft Sans Serif"/>
              </a:rPr>
              <a:t> in overhead </a:t>
            </a:r>
            <a:r>
              <a:rPr dirty="0" sz="1600" spc="-10">
                <a:latin typeface="Microsoft Sans Serif"/>
                <a:cs typeface="Microsoft Sans Serif"/>
              </a:rPr>
              <a:t>lines, </a:t>
            </a:r>
            <a:r>
              <a:rPr dirty="0" sz="1600" spc="-5">
                <a:latin typeface="Microsoft Sans Serif"/>
                <a:cs typeface="Microsoft Sans Serif"/>
              </a:rPr>
              <a:t>paper </a:t>
            </a:r>
            <a:r>
              <a:rPr dirty="0" sz="1600" spc="-10">
                <a:latin typeface="Microsoft Sans Serif"/>
                <a:cs typeface="Microsoft Sans Serif"/>
              </a:rPr>
              <a:t>insulation applied </a:t>
            </a:r>
            <a:r>
              <a:rPr dirty="0" sz="1600">
                <a:latin typeface="Microsoft Sans Serif"/>
                <a:cs typeface="Microsoft Sans Serif"/>
              </a:rPr>
              <a:t>over </a:t>
            </a:r>
            <a:r>
              <a:rPr dirty="0" sz="1600" spc="-5">
                <a:latin typeface="Microsoft Sans Serif"/>
                <a:cs typeface="Microsoft Sans Serif"/>
              </a:rPr>
              <a:t>conductors </a:t>
            </a:r>
            <a:r>
              <a:rPr dirty="0" sz="1600">
                <a:latin typeface="Microsoft Sans Serif"/>
                <a:cs typeface="Microsoft Sans Serif"/>
              </a:rPr>
              <a:t>of generators </a:t>
            </a:r>
            <a:r>
              <a:rPr dirty="0" sz="1600" spc="-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transformers,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SF</a:t>
            </a:r>
            <a:r>
              <a:rPr baseline="-21164" dirty="0" sz="1575">
                <a:latin typeface="Microsoft Sans Serif"/>
                <a:cs typeface="Microsoft Sans Serif"/>
              </a:rPr>
              <a:t>6</a:t>
            </a:r>
            <a:r>
              <a:rPr baseline="-21164" dirty="0" sz="1575" spc="2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vacuum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circuit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breakers.</a:t>
            </a:r>
            <a:endParaRPr sz="1600">
              <a:latin typeface="Microsoft Sans Serif"/>
              <a:cs typeface="Microsoft Sans Serif"/>
            </a:endParaRPr>
          </a:p>
          <a:p>
            <a:pPr algn="just" indent="-347980" marL="385445" marR="32702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86080"/>
              </a:tabLst>
            </a:pPr>
            <a:r>
              <a:rPr dirty="0" sz="1600" spc="-5">
                <a:latin typeface="Microsoft Sans Serif"/>
                <a:cs typeface="Microsoft Sans Serif"/>
              </a:rPr>
              <a:t>For the reliable operation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-10">
                <a:latin typeface="Microsoft Sans Serif"/>
                <a:cs typeface="Microsoft Sans Serif"/>
              </a:rPr>
              <a:t>power </a:t>
            </a:r>
            <a:r>
              <a:rPr dirty="0" sz="1600" spc="-5">
                <a:latin typeface="Microsoft Sans Serif"/>
                <a:cs typeface="Microsoft Sans Serif"/>
              </a:rPr>
              <a:t>system, </a:t>
            </a:r>
            <a:r>
              <a:rPr dirty="0" sz="1600" spc="-10">
                <a:latin typeface="Microsoft Sans Serif"/>
                <a:cs typeface="Microsoft Sans Serif"/>
              </a:rPr>
              <a:t>we </a:t>
            </a:r>
            <a:r>
              <a:rPr dirty="0" sz="1600" spc="-5">
                <a:latin typeface="Microsoft Sans Serif"/>
                <a:cs typeface="Microsoft Sans Serif"/>
              </a:rPr>
              <a:t>need proper insulation </a:t>
            </a:r>
            <a:r>
              <a:rPr dirty="0" sz="1600" spc="-10">
                <a:latin typeface="Microsoft Sans Serif"/>
                <a:cs typeface="Microsoft Sans Serif"/>
              </a:rPr>
              <a:t>in the </a:t>
            </a:r>
            <a:r>
              <a:rPr dirty="0" sz="1600" spc="-5">
                <a:latin typeface="Microsoft Sans Serif"/>
                <a:cs typeface="Microsoft Sans Serif"/>
              </a:rPr>
              <a:t>power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confined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flow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through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its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intended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path.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28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11</a:t>
            </a:fld>
          </a:p>
        </p:txBody>
      </p:sp>
      <p:sp>
        <p:nvSpPr>
          <p:cNvPr id="104862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8682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1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Materials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object 2"/>
          <p:cNvGrpSpPr/>
          <p:nvPr/>
        </p:nvGrpSpPr>
        <p:grpSpPr>
          <a:xfrm>
            <a:off x="1031748" y="1595628"/>
            <a:ext cx="7987665" cy="4612005"/>
            <a:chOff x="1031748" y="1595628"/>
            <a:chExt cx="7987665" cy="4612005"/>
          </a:xfrm>
        </p:grpSpPr>
        <p:pic>
          <p:nvPicPr>
            <p:cNvPr id="2097159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03832" y="1703832"/>
              <a:ext cx="6243828" cy="4503419"/>
            </a:xfrm>
            <a:prstGeom prst="rect"/>
          </p:spPr>
        </p:pic>
        <p:sp>
          <p:nvSpPr>
            <p:cNvPr id="1048634" name="object 4"/>
            <p:cNvSpPr/>
            <p:nvPr/>
          </p:nvSpPr>
          <p:spPr>
            <a:xfrm>
              <a:off x="4838700" y="3962399"/>
              <a:ext cx="1280160" cy="1414780"/>
            </a:xfrm>
            <a:custGeom>
              <a:avLst/>
              <a:ahLst/>
              <a:rect l="l" t="t" r="r" b="b"/>
              <a:pathLst>
                <a:path w="1280160" h="1414779">
                  <a:moveTo>
                    <a:pt x="437375" y="1168908"/>
                  </a:moveTo>
                  <a:lnTo>
                    <a:pt x="428244" y="1141488"/>
                  </a:lnTo>
                  <a:lnTo>
                    <a:pt x="423659" y="1126248"/>
                  </a:lnTo>
                  <a:lnTo>
                    <a:pt x="420763" y="1097292"/>
                  </a:lnTo>
                  <a:lnTo>
                    <a:pt x="420611" y="1095756"/>
                  </a:lnTo>
                  <a:lnTo>
                    <a:pt x="420484" y="1095781"/>
                  </a:lnTo>
                  <a:lnTo>
                    <a:pt x="422148" y="1050048"/>
                  </a:lnTo>
                  <a:lnTo>
                    <a:pt x="429768" y="1016508"/>
                  </a:lnTo>
                  <a:lnTo>
                    <a:pt x="402336" y="1008888"/>
                  </a:lnTo>
                  <a:lnTo>
                    <a:pt x="400812" y="1013472"/>
                  </a:lnTo>
                  <a:lnTo>
                    <a:pt x="396227" y="1030224"/>
                  </a:lnTo>
                  <a:lnTo>
                    <a:pt x="393192" y="1046988"/>
                  </a:lnTo>
                  <a:lnTo>
                    <a:pt x="391668" y="1063764"/>
                  </a:lnTo>
                  <a:lnTo>
                    <a:pt x="391668" y="1097292"/>
                  </a:lnTo>
                  <a:lnTo>
                    <a:pt x="406133" y="1097292"/>
                  </a:lnTo>
                  <a:lnTo>
                    <a:pt x="391668" y="1098816"/>
                  </a:lnTo>
                  <a:lnTo>
                    <a:pt x="393192" y="1115580"/>
                  </a:lnTo>
                  <a:lnTo>
                    <a:pt x="396227" y="1132344"/>
                  </a:lnTo>
                  <a:lnTo>
                    <a:pt x="405384" y="1165872"/>
                  </a:lnTo>
                  <a:lnTo>
                    <a:pt x="411480" y="1179588"/>
                  </a:lnTo>
                  <a:lnTo>
                    <a:pt x="437375" y="1168908"/>
                  </a:lnTo>
                  <a:close/>
                </a:path>
                <a:path w="1280160" h="1414779">
                  <a:moveTo>
                    <a:pt x="481584" y="922032"/>
                  </a:moveTo>
                  <a:lnTo>
                    <a:pt x="458711" y="903744"/>
                  </a:lnTo>
                  <a:lnTo>
                    <a:pt x="457200" y="906792"/>
                  </a:lnTo>
                  <a:lnTo>
                    <a:pt x="444995" y="920508"/>
                  </a:lnTo>
                  <a:lnTo>
                    <a:pt x="426720" y="950988"/>
                  </a:lnTo>
                  <a:lnTo>
                    <a:pt x="419100" y="966228"/>
                  </a:lnTo>
                  <a:lnTo>
                    <a:pt x="411480" y="979944"/>
                  </a:lnTo>
                  <a:lnTo>
                    <a:pt x="437375" y="992124"/>
                  </a:lnTo>
                  <a:lnTo>
                    <a:pt x="444995" y="976896"/>
                  </a:lnTo>
                  <a:lnTo>
                    <a:pt x="452628" y="963180"/>
                  </a:lnTo>
                  <a:lnTo>
                    <a:pt x="460248" y="950988"/>
                  </a:lnTo>
                  <a:lnTo>
                    <a:pt x="469392" y="937272"/>
                  </a:lnTo>
                  <a:lnTo>
                    <a:pt x="478536" y="925080"/>
                  </a:lnTo>
                  <a:lnTo>
                    <a:pt x="481584" y="922032"/>
                  </a:lnTo>
                  <a:close/>
                </a:path>
                <a:path w="1280160" h="1414779">
                  <a:moveTo>
                    <a:pt x="498348" y="1258824"/>
                  </a:moveTo>
                  <a:lnTo>
                    <a:pt x="489204" y="1249692"/>
                  </a:lnTo>
                  <a:lnTo>
                    <a:pt x="478536" y="1237488"/>
                  </a:lnTo>
                  <a:lnTo>
                    <a:pt x="469392" y="1223772"/>
                  </a:lnTo>
                  <a:lnTo>
                    <a:pt x="460248" y="1211592"/>
                  </a:lnTo>
                  <a:lnTo>
                    <a:pt x="451104" y="1197876"/>
                  </a:lnTo>
                  <a:lnTo>
                    <a:pt x="449580" y="1193304"/>
                  </a:lnTo>
                  <a:lnTo>
                    <a:pt x="423659" y="1207008"/>
                  </a:lnTo>
                  <a:lnTo>
                    <a:pt x="446532" y="1242072"/>
                  </a:lnTo>
                  <a:lnTo>
                    <a:pt x="469392" y="1269504"/>
                  </a:lnTo>
                  <a:lnTo>
                    <a:pt x="477012" y="1278648"/>
                  </a:lnTo>
                  <a:lnTo>
                    <a:pt x="498348" y="1258824"/>
                  </a:lnTo>
                  <a:close/>
                </a:path>
                <a:path w="1280160" h="1414779">
                  <a:moveTo>
                    <a:pt x="563880" y="850404"/>
                  </a:moveTo>
                  <a:lnTo>
                    <a:pt x="548627" y="827544"/>
                  </a:lnTo>
                  <a:lnTo>
                    <a:pt x="537959" y="833640"/>
                  </a:lnTo>
                  <a:lnTo>
                    <a:pt x="522732" y="844308"/>
                  </a:lnTo>
                  <a:lnTo>
                    <a:pt x="507492" y="856500"/>
                  </a:lnTo>
                  <a:lnTo>
                    <a:pt x="480060" y="880884"/>
                  </a:lnTo>
                  <a:lnTo>
                    <a:pt x="478536" y="882408"/>
                  </a:lnTo>
                  <a:lnTo>
                    <a:pt x="499859" y="902220"/>
                  </a:lnTo>
                  <a:lnTo>
                    <a:pt x="513575" y="888504"/>
                  </a:lnTo>
                  <a:lnTo>
                    <a:pt x="554736" y="856500"/>
                  </a:lnTo>
                  <a:lnTo>
                    <a:pt x="563880" y="850404"/>
                  </a:lnTo>
                  <a:close/>
                </a:path>
                <a:path w="1280160" h="1414779">
                  <a:moveTo>
                    <a:pt x="585216" y="1322844"/>
                  </a:moveTo>
                  <a:lnTo>
                    <a:pt x="554736" y="1304556"/>
                  </a:lnTo>
                  <a:lnTo>
                    <a:pt x="539496" y="1293888"/>
                  </a:lnTo>
                  <a:lnTo>
                    <a:pt x="525780" y="1283208"/>
                  </a:lnTo>
                  <a:lnTo>
                    <a:pt x="518160" y="1277124"/>
                  </a:lnTo>
                  <a:lnTo>
                    <a:pt x="499859" y="1298460"/>
                  </a:lnTo>
                  <a:lnTo>
                    <a:pt x="509016" y="1306080"/>
                  </a:lnTo>
                  <a:lnTo>
                    <a:pt x="522732" y="1318272"/>
                  </a:lnTo>
                  <a:lnTo>
                    <a:pt x="539496" y="1328940"/>
                  </a:lnTo>
                  <a:lnTo>
                    <a:pt x="554736" y="1339608"/>
                  </a:lnTo>
                  <a:lnTo>
                    <a:pt x="571500" y="1348740"/>
                  </a:lnTo>
                  <a:lnTo>
                    <a:pt x="585216" y="1324356"/>
                  </a:lnTo>
                  <a:lnTo>
                    <a:pt x="585216" y="1322844"/>
                  </a:lnTo>
                  <a:close/>
                </a:path>
                <a:path w="1280160" h="1414779">
                  <a:moveTo>
                    <a:pt x="664464" y="804684"/>
                  </a:moveTo>
                  <a:lnTo>
                    <a:pt x="655320" y="777252"/>
                  </a:lnTo>
                  <a:lnTo>
                    <a:pt x="644652" y="780300"/>
                  </a:lnTo>
                  <a:lnTo>
                    <a:pt x="624827" y="787920"/>
                  </a:lnTo>
                  <a:lnTo>
                    <a:pt x="606552" y="795540"/>
                  </a:lnTo>
                  <a:lnTo>
                    <a:pt x="588264" y="804684"/>
                  </a:lnTo>
                  <a:lnTo>
                    <a:pt x="574548" y="812304"/>
                  </a:lnTo>
                  <a:lnTo>
                    <a:pt x="588264" y="836688"/>
                  </a:lnTo>
                  <a:lnTo>
                    <a:pt x="601980" y="829068"/>
                  </a:lnTo>
                  <a:lnTo>
                    <a:pt x="618744" y="821448"/>
                  </a:lnTo>
                  <a:lnTo>
                    <a:pt x="637032" y="813828"/>
                  </a:lnTo>
                  <a:lnTo>
                    <a:pt x="653796" y="807732"/>
                  </a:lnTo>
                  <a:lnTo>
                    <a:pt x="664464" y="804684"/>
                  </a:lnTo>
                  <a:close/>
                </a:path>
                <a:path w="1280160" h="1414779">
                  <a:moveTo>
                    <a:pt x="688848" y="1365516"/>
                  </a:moveTo>
                  <a:lnTo>
                    <a:pt x="672084" y="1360944"/>
                  </a:lnTo>
                  <a:lnTo>
                    <a:pt x="653796" y="1354848"/>
                  </a:lnTo>
                  <a:lnTo>
                    <a:pt x="635495" y="1347228"/>
                  </a:lnTo>
                  <a:lnTo>
                    <a:pt x="618744" y="1339608"/>
                  </a:lnTo>
                  <a:lnTo>
                    <a:pt x="611111" y="1336560"/>
                  </a:lnTo>
                  <a:lnTo>
                    <a:pt x="598932" y="1362456"/>
                  </a:lnTo>
                  <a:lnTo>
                    <a:pt x="606552" y="1367040"/>
                  </a:lnTo>
                  <a:lnTo>
                    <a:pt x="626364" y="1374660"/>
                  </a:lnTo>
                  <a:lnTo>
                    <a:pt x="644652" y="1380756"/>
                  </a:lnTo>
                  <a:lnTo>
                    <a:pt x="664464" y="1388376"/>
                  </a:lnTo>
                  <a:lnTo>
                    <a:pt x="681228" y="1392948"/>
                  </a:lnTo>
                  <a:lnTo>
                    <a:pt x="688848" y="1365516"/>
                  </a:lnTo>
                  <a:close/>
                </a:path>
                <a:path w="1280160" h="1414779">
                  <a:moveTo>
                    <a:pt x="772668" y="780300"/>
                  </a:moveTo>
                  <a:lnTo>
                    <a:pt x="770051" y="755472"/>
                  </a:lnTo>
                  <a:lnTo>
                    <a:pt x="771144" y="754380"/>
                  </a:lnTo>
                  <a:lnTo>
                    <a:pt x="769785" y="753033"/>
                  </a:lnTo>
                  <a:lnTo>
                    <a:pt x="769620" y="751344"/>
                  </a:lnTo>
                  <a:lnTo>
                    <a:pt x="768858" y="752106"/>
                  </a:lnTo>
                  <a:lnTo>
                    <a:pt x="60934" y="42722"/>
                  </a:lnTo>
                  <a:lnTo>
                    <a:pt x="100584" y="53340"/>
                  </a:lnTo>
                  <a:lnTo>
                    <a:pt x="106680" y="54864"/>
                  </a:lnTo>
                  <a:lnTo>
                    <a:pt x="114300" y="50292"/>
                  </a:lnTo>
                  <a:lnTo>
                    <a:pt x="117348" y="38100"/>
                  </a:lnTo>
                  <a:lnTo>
                    <a:pt x="114300" y="30480"/>
                  </a:lnTo>
                  <a:lnTo>
                    <a:pt x="106680" y="28956"/>
                  </a:lnTo>
                  <a:lnTo>
                    <a:pt x="33680" y="9144"/>
                  </a:lnTo>
                  <a:lnTo>
                    <a:pt x="0" y="0"/>
                  </a:lnTo>
                  <a:lnTo>
                    <a:pt x="28956" y="106680"/>
                  </a:lnTo>
                  <a:lnTo>
                    <a:pt x="30480" y="114300"/>
                  </a:lnTo>
                  <a:lnTo>
                    <a:pt x="38100" y="117348"/>
                  </a:lnTo>
                  <a:lnTo>
                    <a:pt x="50292" y="114300"/>
                  </a:lnTo>
                  <a:lnTo>
                    <a:pt x="54864" y="106680"/>
                  </a:lnTo>
                  <a:lnTo>
                    <a:pt x="53340" y="100584"/>
                  </a:lnTo>
                  <a:lnTo>
                    <a:pt x="42710" y="60947"/>
                  </a:lnTo>
                  <a:lnTo>
                    <a:pt x="739203" y="756018"/>
                  </a:lnTo>
                  <a:lnTo>
                    <a:pt x="704088" y="763536"/>
                  </a:lnTo>
                  <a:lnTo>
                    <a:pt x="684276" y="768108"/>
                  </a:lnTo>
                  <a:lnTo>
                    <a:pt x="682752" y="768108"/>
                  </a:lnTo>
                  <a:lnTo>
                    <a:pt x="690359" y="795540"/>
                  </a:lnTo>
                  <a:lnTo>
                    <a:pt x="691896" y="795540"/>
                  </a:lnTo>
                  <a:lnTo>
                    <a:pt x="731520" y="786396"/>
                  </a:lnTo>
                  <a:lnTo>
                    <a:pt x="751332" y="783348"/>
                  </a:lnTo>
                  <a:lnTo>
                    <a:pt x="772668" y="780300"/>
                  </a:lnTo>
                  <a:close/>
                </a:path>
                <a:path w="1280160" h="1414779">
                  <a:moveTo>
                    <a:pt x="798576" y="1383804"/>
                  </a:moveTo>
                  <a:lnTo>
                    <a:pt x="792480" y="1383804"/>
                  </a:lnTo>
                  <a:lnTo>
                    <a:pt x="771144" y="1380756"/>
                  </a:lnTo>
                  <a:lnTo>
                    <a:pt x="751332" y="1379232"/>
                  </a:lnTo>
                  <a:lnTo>
                    <a:pt x="729996" y="1374660"/>
                  </a:lnTo>
                  <a:lnTo>
                    <a:pt x="714743" y="1371612"/>
                  </a:lnTo>
                  <a:lnTo>
                    <a:pt x="708660" y="1400556"/>
                  </a:lnTo>
                  <a:lnTo>
                    <a:pt x="725411" y="1403616"/>
                  </a:lnTo>
                  <a:lnTo>
                    <a:pt x="790943" y="1412760"/>
                  </a:lnTo>
                  <a:lnTo>
                    <a:pt x="797052" y="1412760"/>
                  </a:lnTo>
                  <a:lnTo>
                    <a:pt x="798576" y="1383804"/>
                  </a:lnTo>
                  <a:close/>
                </a:path>
                <a:path w="1280160" h="1414779">
                  <a:moveTo>
                    <a:pt x="886968" y="751344"/>
                  </a:moveTo>
                  <a:lnTo>
                    <a:pt x="880859" y="749820"/>
                  </a:lnTo>
                  <a:lnTo>
                    <a:pt x="858012" y="748296"/>
                  </a:lnTo>
                  <a:lnTo>
                    <a:pt x="812292" y="748296"/>
                  </a:lnTo>
                  <a:lnTo>
                    <a:pt x="798576" y="749820"/>
                  </a:lnTo>
                  <a:lnTo>
                    <a:pt x="800011" y="777252"/>
                  </a:lnTo>
                  <a:lnTo>
                    <a:pt x="813816" y="777252"/>
                  </a:lnTo>
                  <a:lnTo>
                    <a:pt x="858012" y="777252"/>
                  </a:lnTo>
                  <a:lnTo>
                    <a:pt x="884085" y="777252"/>
                  </a:lnTo>
                  <a:lnTo>
                    <a:pt x="886968" y="751344"/>
                  </a:lnTo>
                  <a:close/>
                </a:path>
                <a:path w="1280160" h="1414779">
                  <a:moveTo>
                    <a:pt x="912876" y="1408188"/>
                  </a:moveTo>
                  <a:lnTo>
                    <a:pt x="909828" y="1380756"/>
                  </a:lnTo>
                  <a:lnTo>
                    <a:pt x="899160" y="1380756"/>
                  </a:lnTo>
                  <a:lnTo>
                    <a:pt x="877811" y="1383804"/>
                  </a:lnTo>
                  <a:lnTo>
                    <a:pt x="856488" y="1385328"/>
                  </a:lnTo>
                  <a:lnTo>
                    <a:pt x="825995" y="1385328"/>
                  </a:lnTo>
                  <a:lnTo>
                    <a:pt x="825995" y="1412760"/>
                  </a:lnTo>
                  <a:lnTo>
                    <a:pt x="836676" y="1414272"/>
                  </a:lnTo>
                  <a:lnTo>
                    <a:pt x="903732" y="1409712"/>
                  </a:lnTo>
                  <a:lnTo>
                    <a:pt x="912876" y="1408188"/>
                  </a:lnTo>
                  <a:close/>
                </a:path>
                <a:path w="1280160" h="1414779">
                  <a:moveTo>
                    <a:pt x="1001268" y="772680"/>
                  </a:moveTo>
                  <a:lnTo>
                    <a:pt x="987552" y="768108"/>
                  </a:lnTo>
                  <a:lnTo>
                    <a:pt x="966216" y="763536"/>
                  </a:lnTo>
                  <a:lnTo>
                    <a:pt x="946404" y="758964"/>
                  </a:lnTo>
                  <a:lnTo>
                    <a:pt x="923544" y="754392"/>
                  </a:lnTo>
                  <a:lnTo>
                    <a:pt x="915911" y="754392"/>
                  </a:lnTo>
                  <a:lnTo>
                    <a:pt x="911352" y="781824"/>
                  </a:lnTo>
                  <a:lnTo>
                    <a:pt x="920496" y="783348"/>
                  </a:lnTo>
                  <a:lnTo>
                    <a:pt x="940295" y="786396"/>
                  </a:lnTo>
                  <a:lnTo>
                    <a:pt x="979932" y="795540"/>
                  </a:lnTo>
                  <a:lnTo>
                    <a:pt x="993648" y="800112"/>
                  </a:lnTo>
                  <a:lnTo>
                    <a:pt x="1001268" y="772680"/>
                  </a:lnTo>
                  <a:close/>
                </a:path>
                <a:path w="1280160" h="1414779">
                  <a:moveTo>
                    <a:pt x="1027176" y="1382280"/>
                  </a:moveTo>
                  <a:lnTo>
                    <a:pt x="1018032" y="1354848"/>
                  </a:lnTo>
                  <a:lnTo>
                    <a:pt x="998220" y="1360944"/>
                  </a:lnTo>
                  <a:lnTo>
                    <a:pt x="979932" y="1367040"/>
                  </a:lnTo>
                  <a:lnTo>
                    <a:pt x="960120" y="1371612"/>
                  </a:lnTo>
                  <a:lnTo>
                    <a:pt x="940295" y="1374660"/>
                  </a:lnTo>
                  <a:lnTo>
                    <a:pt x="937260" y="1376172"/>
                  </a:lnTo>
                  <a:lnTo>
                    <a:pt x="941832" y="1403616"/>
                  </a:lnTo>
                  <a:lnTo>
                    <a:pt x="946404" y="1403616"/>
                  </a:lnTo>
                  <a:lnTo>
                    <a:pt x="967727" y="1399044"/>
                  </a:lnTo>
                  <a:lnTo>
                    <a:pt x="987552" y="1394472"/>
                  </a:lnTo>
                  <a:lnTo>
                    <a:pt x="1027176" y="1382280"/>
                  </a:lnTo>
                  <a:close/>
                </a:path>
                <a:path w="1280160" h="1414779">
                  <a:moveTo>
                    <a:pt x="1109459" y="818400"/>
                  </a:moveTo>
                  <a:lnTo>
                    <a:pt x="1063752" y="795540"/>
                  </a:lnTo>
                  <a:lnTo>
                    <a:pt x="1045464" y="787920"/>
                  </a:lnTo>
                  <a:lnTo>
                    <a:pt x="1030211" y="781824"/>
                  </a:lnTo>
                  <a:lnTo>
                    <a:pt x="1019543" y="807732"/>
                  </a:lnTo>
                  <a:lnTo>
                    <a:pt x="1036320" y="813828"/>
                  </a:lnTo>
                  <a:lnTo>
                    <a:pt x="1053084" y="821448"/>
                  </a:lnTo>
                  <a:lnTo>
                    <a:pt x="1069848" y="830592"/>
                  </a:lnTo>
                  <a:lnTo>
                    <a:pt x="1086612" y="838212"/>
                  </a:lnTo>
                  <a:lnTo>
                    <a:pt x="1094232" y="842784"/>
                  </a:lnTo>
                  <a:lnTo>
                    <a:pt x="1109459" y="818400"/>
                  </a:lnTo>
                  <a:close/>
                </a:path>
                <a:path w="1280160" h="1414779">
                  <a:moveTo>
                    <a:pt x="1132332" y="1328940"/>
                  </a:moveTo>
                  <a:lnTo>
                    <a:pt x="1117092" y="1304556"/>
                  </a:lnTo>
                  <a:lnTo>
                    <a:pt x="1101852" y="1315224"/>
                  </a:lnTo>
                  <a:lnTo>
                    <a:pt x="1086612" y="1324356"/>
                  </a:lnTo>
                  <a:lnTo>
                    <a:pt x="1053084" y="1339608"/>
                  </a:lnTo>
                  <a:lnTo>
                    <a:pt x="1042416" y="1344180"/>
                  </a:lnTo>
                  <a:lnTo>
                    <a:pt x="1054595" y="1370088"/>
                  </a:lnTo>
                  <a:lnTo>
                    <a:pt x="1065276" y="1365516"/>
                  </a:lnTo>
                  <a:lnTo>
                    <a:pt x="1083564" y="1357896"/>
                  </a:lnTo>
                  <a:lnTo>
                    <a:pt x="1100328" y="1348740"/>
                  </a:lnTo>
                  <a:lnTo>
                    <a:pt x="1117092" y="1338072"/>
                  </a:lnTo>
                  <a:lnTo>
                    <a:pt x="1132332" y="1328940"/>
                  </a:lnTo>
                  <a:close/>
                </a:path>
                <a:path w="1280160" h="1414779">
                  <a:moveTo>
                    <a:pt x="1202436" y="891552"/>
                  </a:moveTo>
                  <a:lnTo>
                    <a:pt x="1190244" y="880884"/>
                  </a:lnTo>
                  <a:lnTo>
                    <a:pt x="1176528" y="867168"/>
                  </a:lnTo>
                  <a:lnTo>
                    <a:pt x="1162812" y="854976"/>
                  </a:lnTo>
                  <a:lnTo>
                    <a:pt x="1147559" y="844308"/>
                  </a:lnTo>
                  <a:lnTo>
                    <a:pt x="1133843" y="835164"/>
                  </a:lnTo>
                  <a:lnTo>
                    <a:pt x="1118616" y="858024"/>
                  </a:lnTo>
                  <a:lnTo>
                    <a:pt x="1132332" y="867168"/>
                  </a:lnTo>
                  <a:lnTo>
                    <a:pt x="1146048" y="877836"/>
                  </a:lnTo>
                  <a:lnTo>
                    <a:pt x="1158227" y="890028"/>
                  </a:lnTo>
                  <a:lnTo>
                    <a:pt x="1170432" y="900696"/>
                  </a:lnTo>
                  <a:lnTo>
                    <a:pt x="1181100" y="911364"/>
                  </a:lnTo>
                  <a:lnTo>
                    <a:pt x="1202436" y="891552"/>
                  </a:lnTo>
                  <a:close/>
                </a:path>
                <a:path w="1280160" h="1414779">
                  <a:moveTo>
                    <a:pt x="1219200" y="1249692"/>
                  </a:moveTo>
                  <a:lnTo>
                    <a:pt x="1196327" y="1231404"/>
                  </a:lnTo>
                  <a:lnTo>
                    <a:pt x="1191768" y="1237488"/>
                  </a:lnTo>
                  <a:lnTo>
                    <a:pt x="1170432" y="1261872"/>
                  </a:lnTo>
                  <a:lnTo>
                    <a:pt x="1158227" y="1272540"/>
                  </a:lnTo>
                  <a:lnTo>
                    <a:pt x="1144511" y="1284744"/>
                  </a:lnTo>
                  <a:lnTo>
                    <a:pt x="1138428" y="1289316"/>
                  </a:lnTo>
                  <a:lnTo>
                    <a:pt x="1156716" y="1312176"/>
                  </a:lnTo>
                  <a:lnTo>
                    <a:pt x="1162812" y="1306080"/>
                  </a:lnTo>
                  <a:lnTo>
                    <a:pt x="1178052" y="1293888"/>
                  </a:lnTo>
                  <a:lnTo>
                    <a:pt x="1203960" y="1267980"/>
                  </a:lnTo>
                  <a:lnTo>
                    <a:pt x="1214628" y="1254264"/>
                  </a:lnTo>
                  <a:lnTo>
                    <a:pt x="1219200" y="1249692"/>
                  </a:lnTo>
                  <a:close/>
                </a:path>
                <a:path w="1280160" h="1414779">
                  <a:moveTo>
                    <a:pt x="1264920" y="993660"/>
                  </a:moveTo>
                  <a:lnTo>
                    <a:pt x="1260348" y="979944"/>
                  </a:lnTo>
                  <a:lnTo>
                    <a:pt x="1245095" y="949464"/>
                  </a:lnTo>
                  <a:lnTo>
                    <a:pt x="1235964" y="934224"/>
                  </a:lnTo>
                  <a:lnTo>
                    <a:pt x="1225296" y="920508"/>
                  </a:lnTo>
                  <a:lnTo>
                    <a:pt x="1220711" y="914412"/>
                  </a:lnTo>
                  <a:lnTo>
                    <a:pt x="1197864" y="932688"/>
                  </a:lnTo>
                  <a:lnTo>
                    <a:pt x="1211580" y="950988"/>
                  </a:lnTo>
                  <a:lnTo>
                    <a:pt x="1220711" y="964704"/>
                  </a:lnTo>
                  <a:lnTo>
                    <a:pt x="1226820" y="978408"/>
                  </a:lnTo>
                  <a:lnTo>
                    <a:pt x="1234427" y="992124"/>
                  </a:lnTo>
                  <a:lnTo>
                    <a:pt x="1237488" y="1002804"/>
                  </a:lnTo>
                  <a:lnTo>
                    <a:pt x="1264920" y="993660"/>
                  </a:lnTo>
                  <a:close/>
                </a:path>
                <a:path w="1280160" h="1414779">
                  <a:moveTo>
                    <a:pt x="1272527" y="1143012"/>
                  </a:moveTo>
                  <a:lnTo>
                    <a:pt x="1245095" y="1135392"/>
                  </a:lnTo>
                  <a:lnTo>
                    <a:pt x="1243584" y="1141488"/>
                  </a:lnTo>
                  <a:lnTo>
                    <a:pt x="1239012" y="1156728"/>
                  </a:lnTo>
                  <a:lnTo>
                    <a:pt x="1226820" y="1184160"/>
                  </a:lnTo>
                  <a:lnTo>
                    <a:pt x="1219200" y="1197876"/>
                  </a:lnTo>
                  <a:lnTo>
                    <a:pt x="1213104" y="1210056"/>
                  </a:lnTo>
                  <a:lnTo>
                    <a:pt x="1237488" y="1225308"/>
                  </a:lnTo>
                  <a:lnTo>
                    <a:pt x="1245095" y="1211592"/>
                  </a:lnTo>
                  <a:lnTo>
                    <a:pt x="1260348" y="1181112"/>
                  </a:lnTo>
                  <a:lnTo>
                    <a:pt x="1266444" y="1164348"/>
                  </a:lnTo>
                  <a:lnTo>
                    <a:pt x="1271016" y="1149108"/>
                  </a:lnTo>
                  <a:lnTo>
                    <a:pt x="1272527" y="1143012"/>
                  </a:lnTo>
                  <a:close/>
                </a:path>
                <a:path w="1280160" h="1414779">
                  <a:moveTo>
                    <a:pt x="1280160" y="1063764"/>
                  </a:moveTo>
                  <a:lnTo>
                    <a:pt x="1277112" y="1045476"/>
                  </a:lnTo>
                  <a:lnTo>
                    <a:pt x="1275588" y="1028712"/>
                  </a:lnTo>
                  <a:lnTo>
                    <a:pt x="1272527" y="1022616"/>
                  </a:lnTo>
                  <a:lnTo>
                    <a:pt x="1245095" y="1028712"/>
                  </a:lnTo>
                  <a:lnTo>
                    <a:pt x="1249680" y="1051572"/>
                  </a:lnTo>
                  <a:lnTo>
                    <a:pt x="1251204" y="1066812"/>
                  </a:lnTo>
                  <a:lnTo>
                    <a:pt x="1251204" y="1097292"/>
                  </a:lnTo>
                  <a:lnTo>
                    <a:pt x="1249680" y="1109472"/>
                  </a:lnTo>
                  <a:lnTo>
                    <a:pt x="1278636" y="1112532"/>
                  </a:lnTo>
                  <a:lnTo>
                    <a:pt x="1280160" y="1097292"/>
                  </a:lnTo>
                  <a:lnTo>
                    <a:pt x="1280160" y="10637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8682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1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Materials</a:t>
            </a:r>
            <a:endParaRPr sz="2400"/>
          </a:p>
        </p:txBody>
      </p:sp>
      <p:sp>
        <p:nvSpPr>
          <p:cNvPr id="104863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/>
          <p:nvPr/>
        </p:nvSpPr>
        <p:spPr>
          <a:xfrm>
            <a:off x="1017479" y="2012722"/>
            <a:ext cx="7690484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Therefore,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good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understanding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essential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understand: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38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13</a:t>
            </a:fld>
          </a:p>
        </p:txBody>
      </p:sp>
      <p:sp>
        <p:nvSpPr>
          <p:cNvPr id="1048639" name="object 3"/>
          <p:cNvSpPr txBox="1"/>
          <p:nvPr/>
        </p:nvSpPr>
        <p:spPr>
          <a:xfrm>
            <a:off x="1357342" y="2255852"/>
            <a:ext cx="4525010" cy="757555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marL="12700">
              <a:lnSpc>
                <a:spcPct val="100000"/>
              </a:lnSpc>
              <a:spcBef>
                <a:spcPts val="1060"/>
              </a:spcBef>
              <a:tabLst>
                <a:tab algn="l" pos="358140"/>
              </a:tabLst>
            </a:pPr>
            <a:r>
              <a:rPr dirty="0" sz="1600" spc="459">
                <a:solidFill>
                  <a:srgbClr val="0070BF"/>
                </a:solidFill>
                <a:latin typeface="Microsoft Sans Serif"/>
                <a:cs typeface="Microsoft Sans Serif"/>
              </a:rPr>
              <a:t>–	</a:t>
            </a:r>
            <a:r>
              <a:rPr dirty="0" sz="1600" spc="-5">
                <a:latin typeface="Microsoft Sans Serif"/>
                <a:cs typeface="Microsoft Sans Serif"/>
              </a:rPr>
              <a:t>Dielectric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properties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insulating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materials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919">
                <a:solidFill>
                  <a:srgbClr val="0070BF"/>
                </a:solidFill>
                <a:latin typeface="Microsoft Sans Serif"/>
                <a:cs typeface="Microsoft Sans Serif"/>
              </a:rPr>
              <a:t>−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0" name="object 4"/>
          <p:cNvSpPr txBox="1"/>
          <p:nvPr/>
        </p:nvSpPr>
        <p:spPr>
          <a:xfrm>
            <a:off x="1703342" y="2621646"/>
            <a:ext cx="7327900" cy="7575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algn="l" pos="920115"/>
                <a:tab algn="l" pos="2258060"/>
                <a:tab algn="l" pos="2748915"/>
                <a:tab algn="l" pos="3387090"/>
                <a:tab algn="l" pos="3711575"/>
                <a:tab algn="l" pos="4935855"/>
                <a:tab algn="l" pos="5427980"/>
                <a:tab algn="l" pos="6133465"/>
                <a:tab algn="l" pos="6457950"/>
              </a:tabLst>
            </a:pPr>
            <a:r>
              <a:rPr dirty="0" sz="1600" spc="-5">
                <a:latin typeface="Microsoft Sans Serif"/>
                <a:cs typeface="Microsoft Sans Serif"/>
              </a:rPr>
              <a:t>P</a:t>
            </a:r>
            <a:r>
              <a:rPr dirty="0" sz="1600">
                <a:latin typeface="Microsoft Sans Serif"/>
                <a:cs typeface="Microsoft Sans Serif"/>
              </a:rPr>
              <a:t>h</a:t>
            </a:r>
            <a:r>
              <a:rPr dirty="0" sz="1600" spc="-40">
                <a:latin typeface="Microsoft Sans Serif"/>
                <a:cs typeface="Microsoft Sans Serif"/>
              </a:rPr>
              <a:t>y</a:t>
            </a:r>
            <a:r>
              <a:rPr dirty="0" sz="1600" spc="10">
                <a:latin typeface="Microsoft Sans Serif"/>
                <a:cs typeface="Microsoft Sans Serif"/>
              </a:rPr>
              <a:t>s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10">
                <a:latin typeface="Microsoft Sans Serif"/>
                <a:cs typeface="Microsoft Sans Serif"/>
              </a:rPr>
              <a:t>c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p</a:t>
            </a:r>
            <a:r>
              <a:rPr dirty="0" sz="1600" spc="-15">
                <a:latin typeface="Microsoft Sans Serif"/>
                <a:cs typeface="Microsoft Sans Serif"/>
              </a:rPr>
              <a:t>h</a:t>
            </a:r>
            <a:r>
              <a:rPr dirty="0" sz="1600">
                <a:latin typeface="Microsoft Sans Serif"/>
                <a:cs typeface="Microsoft Sans Serif"/>
              </a:rPr>
              <a:t>en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 spc="-10">
                <a:latin typeface="Microsoft Sans Serif"/>
                <a:cs typeface="Microsoft Sans Serif"/>
              </a:rPr>
              <a:t>m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ha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d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5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Microsoft Sans Serif"/>
                <a:cs typeface="Microsoft Sans Serif"/>
              </a:rPr>
              <a:t>eg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da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5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 spc="-15">
                <a:latin typeface="Microsoft Sans Serif"/>
                <a:cs typeface="Microsoft Sans Serif"/>
              </a:rPr>
              <a:t>u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u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g  </a:t>
            </a:r>
            <a:r>
              <a:rPr dirty="0" sz="1600" spc="-5">
                <a:latin typeface="Microsoft Sans Serif"/>
                <a:cs typeface="Microsoft Sans Serif"/>
              </a:rPr>
              <a:t>materials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1" name="object 5"/>
          <p:cNvSpPr txBox="1"/>
          <p:nvPr/>
        </p:nvSpPr>
        <p:spPr>
          <a:xfrm>
            <a:off x="1019063" y="3353134"/>
            <a:ext cx="8012430" cy="1489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6075" marL="696595" marR="5080">
              <a:lnSpc>
                <a:spcPct val="150000"/>
              </a:lnSpc>
              <a:spcBef>
                <a:spcPts val="100"/>
              </a:spcBef>
              <a:tabLst>
                <a:tab algn="l" pos="696595"/>
              </a:tabLst>
            </a:pPr>
            <a:r>
              <a:rPr dirty="0" sz="1600" spc="459">
                <a:solidFill>
                  <a:srgbClr val="0070BF"/>
                </a:solidFill>
                <a:latin typeface="Microsoft Sans Serif"/>
                <a:cs typeface="Microsoft Sans Serif"/>
              </a:rPr>
              <a:t>–	</a:t>
            </a:r>
            <a:r>
              <a:rPr dirty="0" sz="1600" spc="-5">
                <a:latin typeface="Microsoft Sans Serif"/>
                <a:cs typeface="Microsoft Sans Serif"/>
              </a:rPr>
              <a:t>Diagnostic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techniques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required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5">
                <a:latin typeface="Microsoft Sans Serif"/>
                <a:cs typeface="Microsoft Sans Serif"/>
              </a:rPr>
              <a:t>for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evaluating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testing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different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insulating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materials</a:t>
            </a:r>
            <a:endParaRPr sz="1600">
              <a:latin typeface="Microsoft Sans Serif"/>
              <a:cs typeface="Microsoft Sans Serif"/>
            </a:endParaRPr>
          </a:p>
          <a:p>
            <a:pPr indent="-346075" marL="358140" marR="5080">
              <a:lnSpc>
                <a:spcPct val="150000"/>
              </a:lnSpc>
              <a:buFont typeface="Microsoft Sans Serif"/>
              <a:buChar char="•"/>
              <a:tabLst>
                <a:tab algn="l" pos="358140"/>
                <a:tab algn="l" pos="358775"/>
              </a:tabLst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600" spc="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600" spc="10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engineering</a:t>
            </a:r>
            <a:r>
              <a:rPr b="1" dirty="0" sz="1600" spc="9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deals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knowledge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behaviour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dielectrics-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insulating materials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when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subjected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8682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1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Materials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966679" y="1890257"/>
            <a:ext cx="8141334" cy="3728721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algn="just" indent="-346075" marL="40894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409575"/>
              </a:tabLst>
            </a:pP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materials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classified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as: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solids,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liquids,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vacuum.</a:t>
            </a:r>
            <a:endParaRPr sz="1600">
              <a:latin typeface="Microsoft Sans Serif"/>
              <a:cs typeface="Microsoft Sans Serif"/>
            </a:endParaRPr>
          </a:p>
          <a:p>
            <a:pPr algn="just" indent="-346075" marL="408940" marR="81915">
              <a:lnSpc>
                <a:spcPct val="150000"/>
              </a:lnSpc>
              <a:buFont typeface="Microsoft Sans Serif"/>
              <a:buChar char="•"/>
              <a:tabLst>
                <a:tab algn="l" pos="409575"/>
              </a:tabLst>
            </a:pPr>
            <a:r>
              <a:rPr b="1" dirty="0" sz="1600" i="1" spc="-10">
                <a:solidFill>
                  <a:srgbClr val="0070BF"/>
                </a:solidFill>
                <a:latin typeface="Arial"/>
                <a:cs typeface="Arial"/>
              </a:rPr>
              <a:t>Solid </a:t>
            </a:r>
            <a:r>
              <a:rPr b="1" dirty="0" sz="1600" i="1" spc="-5">
                <a:solidFill>
                  <a:srgbClr val="0070BF"/>
                </a:solidFill>
                <a:latin typeface="Arial"/>
                <a:cs typeface="Arial"/>
              </a:rPr>
              <a:t>dielectrics:</a:t>
            </a:r>
            <a:r>
              <a:rPr b="1" dirty="0" sz="1600" i="1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most </a:t>
            </a:r>
            <a:r>
              <a:rPr dirty="0" sz="1600" spc="-10">
                <a:latin typeface="Microsoft Sans Serif"/>
                <a:cs typeface="Microsoft Sans Serif"/>
              </a:rPr>
              <a:t>widely </a:t>
            </a:r>
            <a:r>
              <a:rPr dirty="0" sz="1600">
                <a:latin typeface="Microsoft Sans Serif"/>
                <a:cs typeface="Microsoft Sans Serif"/>
              </a:rPr>
              <a:t>used </a:t>
            </a:r>
            <a:r>
              <a:rPr dirty="0" sz="1600" spc="-5">
                <a:latin typeface="Microsoft Sans Serif"/>
                <a:cs typeface="Microsoft Sans Serif"/>
              </a:rPr>
              <a:t>are XLPE, PVC, ceramic, </a:t>
            </a:r>
            <a:r>
              <a:rPr dirty="0" sz="1600">
                <a:latin typeface="Microsoft Sans Serif"/>
                <a:cs typeface="Microsoft Sans Serif"/>
              </a:rPr>
              <a:t>glass, </a:t>
            </a:r>
            <a:r>
              <a:rPr dirty="0" sz="1600" spc="-15">
                <a:latin typeface="Microsoft Sans Serif"/>
                <a:cs typeface="Microsoft Sans Serif"/>
              </a:rPr>
              <a:t>rubber, </a:t>
            </a:r>
            <a:r>
              <a:rPr dirty="0" sz="1600" spc="-5">
                <a:latin typeface="Microsoft Sans Serif"/>
                <a:cs typeface="Microsoft Sans Serif"/>
              </a:rPr>
              <a:t>resins,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reinforced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plastics,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polypropylene,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impregnated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paper,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wood,</a:t>
            </a:r>
            <a:r>
              <a:rPr dirty="0" sz="1600">
                <a:latin typeface="Microsoft Sans Serif"/>
                <a:cs typeface="Microsoft Sans Serif"/>
              </a:rPr>
              <a:t> cotton,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mica,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pressboards,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bakelite,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perspex,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ebonite,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Teflon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 algn="just" indent="-346075" marL="408940" marR="81915">
              <a:lnSpc>
                <a:spcPct val="150000"/>
              </a:lnSpc>
              <a:buFont typeface="Microsoft Sans Serif"/>
              <a:buChar char="•"/>
              <a:tabLst>
                <a:tab algn="l" pos="409575"/>
              </a:tabLst>
            </a:pPr>
            <a:r>
              <a:rPr b="1" dirty="0" sz="1600" i="1" spc="-5">
                <a:solidFill>
                  <a:srgbClr val="0070BF"/>
                </a:solidFill>
                <a:latin typeface="Arial"/>
                <a:cs typeface="Arial"/>
              </a:rPr>
              <a:t>Liquid dielectrics: </a:t>
            </a:r>
            <a:r>
              <a:rPr dirty="0" sz="1600" spc="-5">
                <a:latin typeface="Microsoft Sans Serif"/>
                <a:cs typeface="Microsoft Sans Serif"/>
              </a:rPr>
              <a:t>Petroleum </a:t>
            </a:r>
            <a:r>
              <a:rPr dirty="0" sz="1600" spc="-10">
                <a:latin typeface="Microsoft Sans Serif"/>
                <a:cs typeface="Microsoft Sans Serif"/>
              </a:rPr>
              <a:t>oils </a:t>
            </a:r>
            <a:r>
              <a:rPr dirty="0" sz="1600" spc="-5">
                <a:latin typeface="Microsoft Sans Serif"/>
                <a:cs typeface="Microsoft Sans Serif"/>
              </a:rPr>
              <a:t>are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most </a:t>
            </a:r>
            <a:r>
              <a:rPr dirty="0" sz="1600">
                <a:latin typeface="Microsoft Sans Serif"/>
                <a:cs typeface="Microsoft Sans Serif"/>
              </a:rPr>
              <a:t>common </a:t>
            </a:r>
            <a:r>
              <a:rPr dirty="0" sz="1600" spc="-10">
                <a:latin typeface="Microsoft Sans Serif"/>
                <a:cs typeface="Microsoft Sans Serif"/>
              </a:rPr>
              <a:t>insulating liquids. </a:t>
            </a:r>
            <a:r>
              <a:rPr dirty="0" sz="1600" spc="-15">
                <a:latin typeface="Microsoft Sans Serif"/>
                <a:cs typeface="Microsoft Sans Serif"/>
              </a:rPr>
              <a:t>However, 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askarels, fluorocarbons, silicones, </a:t>
            </a:r>
            <a:r>
              <a:rPr dirty="0" sz="1600">
                <a:latin typeface="Microsoft Sans Serif"/>
                <a:cs typeface="Microsoft Sans Serif"/>
              </a:rPr>
              <a:t>and </a:t>
            </a:r>
            <a:r>
              <a:rPr dirty="0" sz="1600" spc="-5">
                <a:latin typeface="Microsoft Sans Serif"/>
                <a:cs typeface="Microsoft Sans Serif"/>
              </a:rPr>
              <a:t>organic esters including castor </a:t>
            </a:r>
            <a:r>
              <a:rPr dirty="0" sz="1600" spc="-10">
                <a:latin typeface="Microsoft Sans Serif"/>
                <a:cs typeface="Microsoft Sans Serif"/>
              </a:rPr>
              <a:t>oil </a:t>
            </a:r>
            <a:r>
              <a:rPr dirty="0" sz="1600" spc="-5">
                <a:latin typeface="Microsoft Sans Serif"/>
                <a:cs typeface="Microsoft Sans Serif"/>
              </a:rPr>
              <a:t>are used </a:t>
            </a:r>
            <a:r>
              <a:rPr dirty="0" sz="1600" spc="-10">
                <a:latin typeface="Microsoft Sans Serif"/>
                <a:cs typeface="Microsoft Sans Serif"/>
              </a:rPr>
              <a:t>in </a:t>
            </a:r>
            <a:r>
              <a:rPr dirty="0" sz="1600" spc="-5">
                <a:latin typeface="Microsoft Sans Serif"/>
                <a:cs typeface="Microsoft Sans Serif"/>
              </a:rPr>
              <a:t> high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equipment.</a:t>
            </a:r>
            <a:endParaRPr sz="1600">
              <a:latin typeface="Microsoft Sans Serif"/>
              <a:cs typeface="Microsoft Sans Serif"/>
            </a:endParaRPr>
          </a:p>
          <a:p>
            <a:pPr algn="just" indent="-346075" marL="408940" marR="81280">
              <a:lnSpc>
                <a:spcPct val="150000"/>
              </a:lnSpc>
              <a:buFont typeface="Microsoft Sans Serif"/>
              <a:buChar char="•"/>
              <a:tabLst>
                <a:tab algn="l" pos="409575"/>
              </a:tabLst>
            </a:pPr>
            <a:r>
              <a:rPr b="1" dirty="0" sz="1600" i="1" spc="-5">
                <a:solidFill>
                  <a:srgbClr val="0070BF"/>
                </a:solidFill>
                <a:latin typeface="Arial"/>
                <a:cs typeface="Arial"/>
              </a:rPr>
              <a:t>Gaseous</a:t>
            </a:r>
            <a:r>
              <a:rPr b="1" dirty="0" sz="1600" i="1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i="1" spc="-5">
                <a:solidFill>
                  <a:srgbClr val="0070BF"/>
                </a:solidFill>
                <a:latin typeface="Arial"/>
                <a:cs typeface="Arial"/>
              </a:rPr>
              <a:t>dielectrics:</a:t>
            </a:r>
            <a:r>
              <a:rPr b="1" dirty="0" sz="1600" i="1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Atmospheric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air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cheapest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>
                <a:latin typeface="Microsoft Sans Serif"/>
                <a:cs typeface="Microsoft Sans Serif"/>
              </a:rPr>
              <a:t> most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widely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Other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gaseous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compressed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-5">
                <a:latin typeface="Microsoft Sans Serif"/>
                <a:cs typeface="Microsoft Sans Serif"/>
              </a:rPr>
              <a:t> high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pressure</a:t>
            </a:r>
            <a:r>
              <a:rPr dirty="0" sz="1600">
                <a:latin typeface="Microsoft Sans Serif"/>
                <a:cs typeface="Microsoft Sans Serif"/>
              </a:rPr>
              <a:t> than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atmospheric </a:t>
            </a:r>
            <a:r>
              <a:rPr dirty="0" sz="1600" spc="-10">
                <a:latin typeface="Microsoft Sans Serif"/>
                <a:cs typeface="Microsoft Sans Serif"/>
              </a:rPr>
              <a:t>in </a:t>
            </a:r>
            <a:r>
              <a:rPr dirty="0" sz="1600" spc="-5">
                <a:latin typeface="Microsoft Sans Serif"/>
                <a:cs typeface="Microsoft Sans Serif"/>
              </a:rPr>
              <a:t>power systems </a:t>
            </a:r>
            <a:r>
              <a:rPr dirty="0" sz="1600" spc="5">
                <a:latin typeface="Microsoft Sans Serif"/>
                <a:cs typeface="Microsoft Sans Serif"/>
              </a:rPr>
              <a:t>such </a:t>
            </a:r>
            <a:r>
              <a:rPr dirty="0" sz="1600">
                <a:latin typeface="Microsoft Sans Serif"/>
                <a:cs typeface="Microsoft Sans Serif"/>
              </a:rPr>
              <a:t>as </a:t>
            </a:r>
            <a:r>
              <a:rPr dirty="0" sz="1600" spc="-5">
                <a:latin typeface="Microsoft Sans Serif"/>
                <a:cs typeface="Microsoft Sans Serif"/>
              </a:rPr>
              <a:t>nitrogen, SF</a:t>
            </a:r>
            <a:r>
              <a:rPr baseline="-21164" dirty="0" sz="1575" spc="-7">
                <a:latin typeface="Microsoft Sans Serif"/>
                <a:cs typeface="Microsoft Sans Serif"/>
              </a:rPr>
              <a:t>6</a:t>
            </a:r>
            <a:r>
              <a:rPr dirty="0" sz="1600" spc="-5">
                <a:latin typeface="Microsoft Sans Serif"/>
                <a:cs typeface="Microsoft Sans Serif"/>
              </a:rPr>
              <a:t>, and </a:t>
            </a:r>
            <a:r>
              <a:rPr dirty="0" sz="1600" spc="-10">
                <a:latin typeface="Microsoft Sans Serif"/>
                <a:cs typeface="Microsoft Sans Serif"/>
              </a:rPr>
              <a:t>its </a:t>
            </a:r>
            <a:r>
              <a:rPr dirty="0" sz="1600" spc="-5">
                <a:latin typeface="Microsoft Sans Serif"/>
                <a:cs typeface="Microsoft Sans Serif"/>
              </a:rPr>
              <a:t>mixture </a:t>
            </a:r>
            <a:r>
              <a:rPr dirty="0" sz="1600" spc="-15">
                <a:latin typeface="Microsoft Sans Serif"/>
                <a:cs typeface="Microsoft Sans Serif"/>
              </a:rPr>
              <a:t>with</a:t>
            </a:r>
            <a:r>
              <a:rPr dirty="0" sz="1600" spc="3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</a:t>
            </a:r>
            <a:r>
              <a:rPr baseline="-21164" dirty="0" sz="1575">
                <a:latin typeface="Microsoft Sans Serif"/>
                <a:cs typeface="Microsoft Sans Serif"/>
              </a:rPr>
              <a:t>2</a:t>
            </a:r>
            <a:r>
              <a:rPr baseline="-21164" dirty="0" sz="1575" spc="412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</a:t>
            </a:r>
            <a:r>
              <a:rPr baseline="-21164" dirty="0" sz="1575" spc="-7">
                <a:latin typeface="Microsoft Sans Serif"/>
                <a:cs typeface="Microsoft Sans Serif"/>
              </a:rPr>
              <a:t>2</a:t>
            </a:r>
            <a:r>
              <a:rPr dirty="0" sz="1600" spc="-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104864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8682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1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Materials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992079" y="1890257"/>
            <a:ext cx="8077834" cy="11226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indent="-347980" marL="385445" marR="4318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algn="l" pos="386080"/>
              </a:tabLst>
            </a:pPr>
            <a:r>
              <a:rPr b="1" dirty="0" sz="1600" i="1" spc="-15">
                <a:solidFill>
                  <a:srgbClr val="0070BF"/>
                </a:solidFill>
                <a:latin typeface="Arial"/>
                <a:cs typeface="Arial"/>
              </a:rPr>
              <a:t>Vacuum: </a:t>
            </a:r>
            <a:r>
              <a:rPr dirty="0" sz="1600" spc="5">
                <a:latin typeface="Microsoft Sans Serif"/>
                <a:cs typeface="Microsoft Sans Serif"/>
              </a:rPr>
              <a:t>If </a:t>
            </a:r>
            <a:r>
              <a:rPr dirty="0" sz="1600" spc="-5">
                <a:latin typeface="Microsoft Sans Serif"/>
                <a:cs typeface="Microsoft Sans Serif"/>
              </a:rPr>
              <a:t>the pressure inside a chamber is maintained </a:t>
            </a:r>
            <a:r>
              <a:rPr dirty="0" sz="1600" spc="-10">
                <a:latin typeface="Microsoft Sans Serif"/>
                <a:cs typeface="Microsoft Sans Serif"/>
              </a:rPr>
              <a:t>below </a:t>
            </a:r>
            <a:r>
              <a:rPr dirty="0" sz="1600" spc="5">
                <a:latin typeface="Microsoft Sans Serif"/>
                <a:cs typeface="Microsoft Sans Serif"/>
              </a:rPr>
              <a:t>10</a:t>
            </a:r>
            <a:r>
              <a:rPr baseline="26455" dirty="0" sz="1575" spc="7">
                <a:latin typeface="Microsoft Sans Serif"/>
                <a:cs typeface="Microsoft Sans Serif"/>
              </a:rPr>
              <a:t>-4</a:t>
            </a:r>
            <a:r>
              <a:rPr baseline="26455" dirty="0" sz="1575" spc="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torr, </a:t>
            </a:r>
            <a:r>
              <a:rPr dirty="0" sz="1600" spc="-5">
                <a:latin typeface="Microsoft Sans Serif"/>
                <a:cs typeface="Microsoft Sans Serif"/>
              </a:rPr>
              <a:t>it </a:t>
            </a:r>
            <a:r>
              <a:rPr dirty="0" sz="1600">
                <a:latin typeface="Microsoft Sans Serif"/>
                <a:cs typeface="Microsoft Sans Serif"/>
              </a:rPr>
              <a:t>may be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considered </a:t>
            </a:r>
            <a:r>
              <a:rPr dirty="0" sz="1600" spc="-10">
                <a:latin typeface="Microsoft Sans Serif"/>
                <a:cs typeface="Microsoft Sans Serif"/>
              </a:rPr>
              <a:t>as </a:t>
            </a:r>
            <a:r>
              <a:rPr dirty="0" sz="1600">
                <a:latin typeface="Microsoft Sans Serif"/>
                <a:cs typeface="Microsoft Sans Serif"/>
              </a:rPr>
              <a:t>vacuum </a:t>
            </a:r>
            <a:r>
              <a:rPr dirty="0" sz="1600" spc="-5">
                <a:latin typeface="Microsoft Sans Serif"/>
                <a:cs typeface="Microsoft Sans Serif"/>
              </a:rPr>
              <a:t>and provides excellent electrical </a:t>
            </a:r>
            <a:r>
              <a:rPr dirty="0" sz="1600" spc="-10">
                <a:latin typeface="Microsoft Sans Serif"/>
                <a:cs typeface="Microsoft Sans Serif"/>
              </a:rPr>
              <a:t>insulation. </a:t>
            </a:r>
            <a:r>
              <a:rPr dirty="0" sz="1600" spc="-25">
                <a:latin typeface="Microsoft Sans Serif"/>
                <a:cs typeface="Microsoft Sans Serif"/>
              </a:rPr>
              <a:t>Ideally, </a:t>
            </a:r>
            <a:r>
              <a:rPr dirty="0" sz="1600" spc="-5">
                <a:latin typeface="Microsoft Sans Serif"/>
                <a:cs typeface="Microsoft Sans Serif"/>
              </a:rPr>
              <a:t>vacuum </a:t>
            </a:r>
            <a:r>
              <a:rPr dirty="0" sz="1600" spc="-10">
                <a:latin typeface="Microsoft Sans Serif"/>
                <a:cs typeface="Microsoft Sans Serif"/>
              </a:rPr>
              <a:t>is 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best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field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strengths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10</a:t>
            </a:r>
            <a:r>
              <a:rPr baseline="26455" dirty="0" sz="1575" spc="-7">
                <a:latin typeface="Microsoft Sans Serif"/>
                <a:cs typeface="Microsoft Sans Serif"/>
              </a:rPr>
              <a:t>7</a:t>
            </a:r>
            <a:r>
              <a:rPr baseline="26455" dirty="0" sz="1575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V/cm.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47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15</a:t>
            </a:fld>
          </a:p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8682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4BC"/>
                </a:solidFill>
              </a:rPr>
              <a:t>Insulating</a:t>
            </a:r>
            <a:r>
              <a:rPr dirty="0" sz="2400" spc="-1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Materials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/>
          <p:nvPr/>
        </p:nvSpPr>
        <p:spPr>
          <a:xfrm>
            <a:off x="1019063" y="1890257"/>
            <a:ext cx="8012430" cy="221996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algn="just" indent="-346075" marL="35814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Normal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 voltage</a:t>
            </a:r>
            <a:endParaRPr sz="1600">
              <a:latin typeface="Microsoft Sans Serif"/>
              <a:cs typeface="Microsoft Sans Serif"/>
            </a:endParaRPr>
          </a:p>
          <a:p>
            <a:pPr algn="just" indent="-346075" lvl="1" marL="697865" marR="6985">
              <a:lnSpc>
                <a:spcPct val="150000"/>
              </a:lnSpc>
              <a:buClr>
                <a:srgbClr val="0070BF"/>
              </a:buClr>
              <a:buChar char="–"/>
              <a:tabLst>
                <a:tab algn="l" pos="698500"/>
              </a:tabLst>
            </a:pPr>
            <a:r>
              <a:rPr dirty="0" sz="1600" spc="-5">
                <a:latin typeface="Microsoft Sans Serif"/>
                <a:cs typeface="Microsoft Sans Serif"/>
              </a:rPr>
              <a:t>Operating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determines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18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dimensions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1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 spc="1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which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forms</a:t>
            </a:r>
            <a:r>
              <a:rPr dirty="0" sz="1600" spc="1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 </a:t>
            </a:r>
            <a:r>
              <a:rPr dirty="0" sz="1600" spc="-4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equipment.</a:t>
            </a:r>
            <a:endParaRPr sz="1600">
              <a:latin typeface="Microsoft Sans Serif"/>
              <a:cs typeface="Microsoft Sans Serif"/>
            </a:endParaRPr>
          </a:p>
          <a:p>
            <a:pPr algn="just" indent="-346075" lvl="1" marL="697865" marR="5080">
              <a:lnSpc>
                <a:spcPct val="150000"/>
              </a:lnSpc>
              <a:buClr>
                <a:srgbClr val="0070BF"/>
              </a:buClr>
              <a:buChar char="–"/>
              <a:tabLst>
                <a:tab algn="l" pos="698500"/>
              </a:tabLst>
            </a:pPr>
            <a:r>
              <a:rPr dirty="0" sz="1600" spc="-5">
                <a:latin typeface="Microsoft Sans Serif"/>
                <a:cs typeface="Microsoft Sans Serif"/>
              </a:rPr>
              <a:t>Normal operating voltage does not severely </a:t>
            </a:r>
            <a:r>
              <a:rPr dirty="0" sz="1600">
                <a:latin typeface="Microsoft Sans Serif"/>
                <a:cs typeface="Microsoft Sans Serif"/>
              </a:rPr>
              <a:t>stress </a:t>
            </a:r>
            <a:r>
              <a:rPr dirty="0" sz="1600" spc="-5">
                <a:latin typeface="Microsoft Sans Serif"/>
                <a:cs typeface="Microsoft Sans Serif"/>
              </a:rPr>
              <a:t>the power system’s insulation.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Only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special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circumstances,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5">
                <a:latin typeface="Microsoft Sans Serif"/>
                <a:cs typeface="Microsoft Sans Serif"/>
              </a:rPr>
              <a:t>for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example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under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pollution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conditions,</a:t>
            </a:r>
            <a:r>
              <a:rPr dirty="0" sz="1600">
                <a:latin typeface="Microsoft Sans Serif"/>
                <a:cs typeface="Microsoft Sans Serif"/>
              </a:rPr>
              <a:t> may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cause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problems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external</a:t>
            </a:r>
            <a:r>
              <a:rPr dirty="0" sz="1600" spc="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pic>
        <p:nvPicPr>
          <p:cNvPr id="2097160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23972" y="4082796"/>
            <a:ext cx="3976115" cy="2170175"/>
          </a:xfrm>
          <a:prstGeom prst="rect"/>
        </p:spPr>
      </p:pic>
      <p:sp>
        <p:nvSpPr>
          <p:cNvPr id="1048651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/>
          <p:nvPr/>
        </p:nvSpPr>
        <p:spPr>
          <a:xfrm>
            <a:off x="1019063" y="2012722"/>
            <a:ext cx="549910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subjected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disturbances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caused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by;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3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1048654" name="object 3"/>
          <p:cNvSpPr txBox="1"/>
          <p:nvPr/>
        </p:nvSpPr>
        <p:spPr>
          <a:xfrm>
            <a:off x="1358926" y="2255852"/>
            <a:ext cx="5192395" cy="1489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50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–"/>
              <a:tabLst>
                <a:tab algn="l" pos="360045"/>
                <a:tab algn="l" pos="360680"/>
                <a:tab algn="l" pos="1456055"/>
                <a:tab algn="l" pos="1843405"/>
                <a:tab algn="l" pos="2917825"/>
                <a:tab algn="l" pos="4206875"/>
                <a:tab algn="l" pos="4547235"/>
              </a:tabLst>
            </a:pPr>
            <a:r>
              <a:rPr dirty="0" sz="1600" spc="-185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e</a:t>
            </a:r>
            <a:r>
              <a:rPr dirty="0" sz="1600" spc="5">
                <a:latin typeface="Microsoft Sans Serif"/>
                <a:cs typeface="Microsoft Sans Serif"/>
              </a:rPr>
              <a:t>m</a:t>
            </a:r>
            <a:r>
              <a:rPr dirty="0" sz="1600" spc="-15">
                <a:latin typeface="Microsoft Sans Serif"/>
                <a:cs typeface="Microsoft Sans Serif"/>
              </a:rPr>
              <a:t>p</a:t>
            </a:r>
            <a:r>
              <a:rPr dirty="0" sz="1600" spc="15">
                <a:latin typeface="Microsoft Sans Serif"/>
                <a:cs typeface="Microsoft Sans Serif"/>
              </a:rPr>
              <a:t>o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5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y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(</a:t>
            </a:r>
            <a:r>
              <a:rPr dirty="0" sz="1600" spc="1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10">
                <a:latin typeface="Microsoft Sans Serif"/>
                <a:cs typeface="Microsoft Sans Serif"/>
              </a:rPr>
              <a:t>s</a:t>
            </a:r>
            <a:r>
              <a:rPr dirty="0" sz="1600" spc="-15">
                <a:latin typeface="Microsoft Sans Serif"/>
                <a:cs typeface="Microsoft Sans Serif"/>
              </a:rPr>
              <a:t>u</a:t>
            </a:r>
            <a:r>
              <a:rPr dirty="0" sz="1600" spc="10">
                <a:latin typeface="Microsoft Sans Serif"/>
                <a:cs typeface="Microsoft Sans Serif"/>
              </a:rPr>
              <a:t>s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15">
                <a:latin typeface="Microsoft Sans Serif"/>
                <a:cs typeface="Microsoft Sans Serif"/>
              </a:rPr>
              <a:t>n</a:t>
            </a:r>
            <a:r>
              <a:rPr dirty="0" sz="1600">
                <a:latin typeface="Microsoft Sans Serif"/>
                <a:cs typeface="Microsoft Sans Serif"/>
              </a:rPr>
              <a:t>ed</a:t>
            </a:r>
            <a:r>
              <a:rPr dirty="0" sz="1600" spc="-5">
                <a:latin typeface="Microsoft Sans Serif"/>
                <a:cs typeface="Microsoft Sans Serif"/>
              </a:rPr>
              <a:t>)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g</a:t>
            </a:r>
            <a:r>
              <a:rPr dirty="0" sz="1600" spc="-15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→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g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>
                <a:latin typeface="Microsoft Sans Serif"/>
                <a:cs typeface="Microsoft Sans Serif"/>
              </a:rPr>
              <a:t>un</a:t>
            </a:r>
            <a:r>
              <a:rPr dirty="0" sz="1600" spc="-5">
                <a:latin typeface="Microsoft Sans Serif"/>
                <a:cs typeface="Microsoft Sans Serif"/>
              </a:rPr>
              <a:t>d  </a:t>
            </a:r>
            <a:r>
              <a:rPr dirty="0" sz="1600" spc="-5">
                <a:latin typeface="Microsoft Sans Serif"/>
                <a:cs typeface="Microsoft Sans Serif"/>
              </a:rPr>
              <a:t>ferroresonance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Switching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→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switching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operations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Lightning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→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lightning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strikes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5" name="object 4"/>
          <p:cNvSpPr txBox="1"/>
          <p:nvPr/>
        </p:nvSpPr>
        <p:spPr>
          <a:xfrm>
            <a:off x="6662198" y="2378417"/>
            <a:ext cx="2369185" cy="4946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691515"/>
                <a:tab algn="l" pos="1212215"/>
                <a:tab algn="l" pos="2172970"/>
              </a:tabLst>
            </a:pP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u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ts,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d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20">
                <a:latin typeface="Microsoft Sans Serif"/>
                <a:cs typeface="Microsoft Sans Serif"/>
              </a:rPr>
              <a:t>j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ct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5">
                <a:latin typeface="Microsoft Sans Serif"/>
                <a:cs typeface="Microsoft Sans Serif"/>
              </a:rPr>
              <a:t>,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1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6" name="object 5"/>
          <p:cNvSpPr txBox="1"/>
          <p:nvPr/>
        </p:nvSpPr>
        <p:spPr>
          <a:xfrm>
            <a:off x="1019063" y="3841491"/>
            <a:ext cx="753427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10">
                <a:latin typeface="Microsoft Sans Serif"/>
                <a:cs typeface="Microsoft Sans Serif"/>
              </a:rPr>
              <a:t>Transient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reach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6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per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unit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(1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unit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=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nominal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voltage).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pic>
        <p:nvPicPr>
          <p:cNvPr id="209716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9394" y="1909572"/>
            <a:ext cx="7812379" cy="4096628"/>
          </a:xfrm>
          <a:prstGeom prst="rect"/>
        </p:spPr>
      </p:pic>
      <p:sp>
        <p:nvSpPr>
          <p:cNvPr id="1048659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sp>
        <p:nvSpPr>
          <p:cNvPr id="1048661" name="object 3"/>
          <p:cNvSpPr txBox="1"/>
          <p:nvPr/>
        </p:nvSpPr>
        <p:spPr>
          <a:xfrm>
            <a:off x="8532308" y="6650200"/>
            <a:ext cx="503555" cy="151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000" spc="-15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5" name="object 4"/>
          <p:cNvGrpSpPr/>
          <p:nvPr/>
        </p:nvGrpSpPr>
        <p:grpSpPr>
          <a:xfrm>
            <a:off x="592836" y="1688591"/>
            <a:ext cx="8874760" cy="5579745"/>
            <a:chOff x="592836" y="1688591"/>
            <a:chExt cx="8874760" cy="5579745"/>
          </a:xfrm>
        </p:grpSpPr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98932" y="1694687"/>
              <a:ext cx="8862060" cy="5567172"/>
            </a:xfrm>
            <a:prstGeom prst="rect"/>
          </p:spPr>
        </p:pic>
        <p:sp>
          <p:nvSpPr>
            <p:cNvPr id="1048662" name="object 6"/>
            <p:cNvSpPr/>
            <p:nvPr/>
          </p:nvSpPr>
          <p:spPr>
            <a:xfrm>
              <a:off x="1181100" y="1688591"/>
              <a:ext cx="6007735" cy="5579745"/>
            </a:xfrm>
            <a:custGeom>
              <a:avLst/>
              <a:ahLst/>
              <a:rect l="l" t="t" r="r" b="b"/>
              <a:pathLst>
                <a:path w="6007734" h="5579745">
                  <a:moveTo>
                    <a:pt x="0" y="0"/>
                  </a:moveTo>
                  <a:lnTo>
                    <a:pt x="0" y="5579363"/>
                  </a:lnTo>
                </a:path>
                <a:path w="6007734" h="5579745">
                  <a:moveTo>
                    <a:pt x="1653540" y="0"/>
                  </a:moveTo>
                  <a:lnTo>
                    <a:pt x="1653540" y="5579363"/>
                  </a:lnTo>
                </a:path>
                <a:path w="6007734" h="5579745">
                  <a:moveTo>
                    <a:pt x="3136391" y="0"/>
                  </a:moveTo>
                  <a:lnTo>
                    <a:pt x="3136391" y="5579363"/>
                  </a:lnTo>
                </a:path>
                <a:path w="6007734" h="5579745">
                  <a:moveTo>
                    <a:pt x="4539996" y="0"/>
                  </a:moveTo>
                  <a:lnTo>
                    <a:pt x="4539996" y="5579363"/>
                  </a:lnTo>
                </a:path>
                <a:path w="6007734" h="5579745">
                  <a:moveTo>
                    <a:pt x="6007607" y="0"/>
                  </a:moveTo>
                  <a:lnTo>
                    <a:pt x="6007607" y="557936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592836" y="2506980"/>
              <a:ext cx="8874760" cy="0"/>
            </a:xfrm>
            <a:custGeom>
              <a:avLst/>
              <a:ahLst/>
              <a:rect l="l" t="t" r="r" b="b"/>
              <a:pathLst>
                <a:path w="8874760" h="0">
                  <a:moveTo>
                    <a:pt x="0" y="0"/>
                  </a:moveTo>
                  <a:lnTo>
                    <a:pt x="887425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592836" y="1688591"/>
              <a:ext cx="8874760" cy="5579745"/>
            </a:xfrm>
            <a:custGeom>
              <a:avLst/>
              <a:ahLst/>
              <a:rect l="l" t="t" r="r" b="b"/>
              <a:pathLst>
                <a:path w="8874760" h="5579745">
                  <a:moveTo>
                    <a:pt x="0" y="1885188"/>
                  </a:moveTo>
                  <a:lnTo>
                    <a:pt x="8874251" y="1885188"/>
                  </a:lnTo>
                </a:path>
                <a:path w="8874760" h="5579745">
                  <a:moveTo>
                    <a:pt x="0" y="3683508"/>
                  </a:moveTo>
                  <a:lnTo>
                    <a:pt x="8874251" y="3683508"/>
                  </a:lnTo>
                </a:path>
                <a:path w="8874760" h="5579745">
                  <a:moveTo>
                    <a:pt x="0" y="4262627"/>
                  </a:moveTo>
                  <a:lnTo>
                    <a:pt x="8874251" y="4262627"/>
                  </a:lnTo>
                </a:path>
                <a:path w="8874760" h="5579745">
                  <a:moveTo>
                    <a:pt x="6095" y="0"/>
                  </a:moveTo>
                  <a:lnTo>
                    <a:pt x="6095" y="5579363"/>
                  </a:lnTo>
                </a:path>
                <a:path w="8874760" h="5579745">
                  <a:moveTo>
                    <a:pt x="8868156" y="0"/>
                  </a:moveTo>
                  <a:lnTo>
                    <a:pt x="8868156" y="5579363"/>
                  </a:lnTo>
                </a:path>
                <a:path w="8874760" h="5579745">
                  <a:moveTo>
                    <a:pt x="0" y="6095"/>
                  </a:moveTo>
                  <a:lnTo>
                    <a:pt x="8874251" y="6095"/>
                  </a:lnTo>
                </a:path>
                <a:path w="8874760" h="5579745">
                  <a:moveTo>
                    <a:pt x="0" y="5573268"/>
                  </a:moveTo>
                  <a:lnTo>
                    <a:pt x="8874251" y="557326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65" name="object 9"/>
          <p:cNvSpPr txBox="1"/>
          <p:nvPr/>
        </p:nvSpPr>
        <p:spPr>
          <a:xfrm>
            <a:off x="677674" y="1721608"/>
            <a:ext cx="1701164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81025" marL="593090" marR="5080">
              <a:lnSpc>
                <a:spcPct val="100000"/>
              </a:lnSpc>
              <a:spcBef>
                <a:spcPts val="100"/>
              </a:spcBef>
              <a:tabLst>
                <a:tab algn="l" pos="593090"/>
              </a:tabLst>
            </a:pP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No.	</a:t>
            </a:r>
            <a:r>
              <a:rPr b="1" dirty="0" sz="1500" spc="-5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b="1" dirty="0" sz="15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 O</a:t>
            </a:r>
            <a:r>
              <a:rPr b="1" dirty="0" sz="1500" spc="-4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1500" spc="-2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66" name="object 10"/>
          <p:cNvSpPr txBox="1"/>
          <p:nvPr/>
        </p:nvSpPr>
        <p:spPr>
          <a:xfrm>
            <a:off x="2913350" y="1721552"/>
            <a:ext cx="1185545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Shape </a:t>
            </a:r>
            <a:r>
              <a:rPr b="1"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b="1" dirty="0" sz="16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16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gn</a:t>
            </a:r>
            <a:r>
              <a:rPr b="1" dirty="0" sz="1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 sz="16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dirty="0" sz="1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667" name="object 11"/>
          <p:cNvSpPr txBox="1"/>
          <p:nvPr/>
        </p:nvSpPr>
        <p:spPr>
          <a:xfrm>
            <a:off x="4394740" y="1721608"/>
            <a:ext cx="950594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15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15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b="1" dirty="0" sz="1500" spc="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68" name="object 12"/>
          <p:cNvSpPr txBox="1"/>
          <p:nvPr/>
        </p:nvSpPr>
        <p:spPr>
          <a:xfrm>
            <a:off x="5799860" y="1721608"/>
            <a:ext cx="988694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15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69" name="object 13"/>
          <p:cNvSpPr txBox="1"/>
          <p:nvPr/>
        </p:nvSpPr>
        <p:spPr>
          <a:xfrm>
            <a:off x="7267418" y="1721608"/>
            <a:ext cx="70485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15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dirty="0" sz="1500" spc="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b="1"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48670" name="object 14"/>
          <p:cNvSpPr txBox="1"/>
          <p:nvPr/>
        </p:nvSpPr>
        <p:spPr>
          <a:xfrm>
            <a:off x="677674" y="2533928"/>
            <a:ext cx="18542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Microsoft Sans Serif"/>
                <a:cs typeface="Microsoft Sans Serif"/>
              </a:rPr>
              <a:t>1</a:t>
            </a:r>
            <a:r>
              <a:rPr dirty="0" sz="1500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71" name="object 15"/>
          <p:cNvSpPr txBox="1"/>
          <p:nvPr/>
        </p:nvSpPr>
        <p:spPr>
          <a:xfrm>
            <a:off x="1258273" y="2533899"/>
            <a:ext cx="1177290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Microsoft Sans Serif"/>
                <a:cs typeface="Microsoft Sans Serif"/>
              </a:rPr>
              <a:t>Temporary 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g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2" name="object 16"/>
          <p:cNvSpPr txBox="1"/>
          <p:nvPr/>
        </p:nvSpPr>
        <p:spPr>
          <a:xfrm>
            <a:off x="2913350" y="2533899"/>
            <a:ext cx="1021080" cy="9772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Low-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frequency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sc</a:t>
            </a:r>
            <a:r>
              <a:rPr dirty="0" sz="1600" spc="-5">
                <a:latin typeface="Microsoft Sans Serif"/>
                <a:cs typeface="Microsoft Sans Serif"/>
              </a:rPr>
              <a:t>il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35">
                <a:latin typeface="Microsoft Sans Serif"/>
                <a:cs typeface="Microsoft Sans Serif"/>
              </a:rPr>
              <a:t>i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3" name="object 17"/>
          <p:cNvSpPr txBox="1"/>
          <p:nvPr/>
        </p:nvSpPr>
        <p:spPr>
          <a:xfrm>
            <a:off x="4394740" y="2533928"/>
            <a:ext cx="113919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Microsoft Sans Serif"/>
                <a:cs typeface="Microsoft Sans Serif"/>
              </a:rPr>
              <a:t>1.25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>
                <a:latin typeface="Microsoft Sans Serif"/>
                <a:cs typeface="Microsoft Sans Serif"/>
              </a:rPr>
              <a:t> 1.5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pu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74" name="object 18"/>
          <p:cNvSpPr txBox="1"/>
          <p:nvPr/>
        </p:nvSpPr>
        <p:spPr>
          <a:xfrm>
            <a:off x="5800626" y="2533928"/>
            <a:ext cx="1273175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Microsoft Sans Serif"/>
                <a:cs typeface="Microsoft Sans Serif"/>
              </a:rPr>
              <a:t>0.1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Hz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3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kHz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75" name="object 19"/>
          <p:cNvSpPr txBox="1"/>
          <p:nvPr/>
        </p:nvSpPr>
        <p:spPr>
          <a:xfrm>
            <a:off x="677674" y="3600651"/>
            <a:ext cx="18542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Microsoft Sans Serif"/>
                <a:cs typeface="Microsoft Sans Serif"/>
              </a:rPr>
              <a:t>2</a:t>
            </a:r>
            <a:r>
              <a:rPr dirty="0" sz="1500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76" name="object 20"/>
          <p:cNvSpPr txBox="1"/>
          <p:nvPr/>
        </p:nvSpPr>
        <p:spPr>
          <a:xfrm>
            <a:off x="1258273" y="3600697"/>
            <a:ext cx="1177290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Switching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g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7" name="object 21"/>
          <p:cNvSpPr txBox="1"/>
          <p:nvPr/>
        </p:nvSpPr>
        <p:spPr>
          <a:xfrm>
            <a:off x="2913350" y="3600697"/>
            <a:ext cx="927100" cy="7359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Slow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front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surges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78" name="object 22"/>
          <p:cNvSpPr txBox="1"/>
          <p:nvPr/>
        </p:nvSpPr>
        <p:spPr>
          <a:xfrm>
            <a:off x="4394740" y="3600651"/>
            <a:ext cx="661035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95">
                <a:latin typeface="Microsoft Sans Serif"/>
                <a:cs typeface="Microsoft Sans Serif"/>
              </a:rPr>
              <a:t>2–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3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pu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79" name="object 23"/>
          <p:cNvSpPr txBox="1"/>
          <p:nvPr/>
        </p:nvSpPr>
        <p:spPr>
          <a:xfrm>
            <a:off x="5799860" y="3600651"/>
            <a:ext cx="1214755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Microsoft Sans Serif"/>
                <a:cs typeface="Microsoft Sans Serif"/>
              </a:rPr>
              <a:t>50/60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Hz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20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Microsoft Sans Serif"/>
                <a:cs typeface="Microsoft Sans Serif"/>
              </a:rPr>
              <a:t>kHz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0" name="object 24"/>
          <p:cNvSpPr txBox="1"/>
          <p:nvPr/>
        </p:nvSpPr>
        <p:spPr>
          <a:xfrm>
            <a:off x="677674" y="5399049"/>
            <a:ext cx="18542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Microsoft Sans Serif"/>
                <a:cs typeface="Microsoft Sans Serif"/>
              </a:rPr>
              <a:t>3</a:t>
            </a:r>
            <a:r>
              <a:rPr dirty="0" sz="1500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1" name="object 25"/>
          <p:cNvSpPr txBox="1"/>
          <p:nvPr/>
        </p:nvSpPr>
        <p:spPr>
          <a:xfrm>
            <a:off x="4394740" y="5399049"/>
            <a:ext cx="874394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Microsoft Sans Serif"/>
                <a:cs typeface="Microsoft Sans Serif"/>
              </a:rPr>
              <a:t>2.5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4 pu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2" name="object 26"/>
          <p:cNvSpPr txBox="1"/>
          <p:nvPr/>
        </p:nvSpPr>
        <p:spPr>
          <a:xfrm>
            <a:off x="677674" y="5979663"/>
            <a:ext cx="185420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">
                <a:latin typeface="Microsoft Sans Serif"/>
                <a:cs typeface="Microsoft Sans Serif"/>
              </a:rPr>
              <a:t>4</a:t>
            </a:r>
            <a:r>
              <a:rPr dirty="0" sz="1500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3" name="object 27"/>
          <p:cNvSpPr txBox="1"/>
          <p:nvPr/>
        </p:nvSpPr>
        <p:spPr>
          <a:xfrm>
            <a:off x="1258273" y="5398984"/>
            <a:ext cx="1233170" cy="131127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6096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Lightning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g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730"/>
              </a:spcBef>
            </a:pPr>
            <a:r>
              <a:rPr dirty="0" sz="1600" spc="-5">
                <a:latin typeface="Microsoft Sans Serif"/>
                <a:cs typeface="Microsoft Sans Serif"/>
              </a:rPr>
              <a:t>Restrike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g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s,  </a:t>
            </a:r>
            <a:r>
              <a:rPr dirty="0" sz="1600" spc="-10">
                <a:latin typeface="Microsoft Sans Serif"/>
                <a:cs typeface="Microsoft Sans Serif"/>
              </a:rPr>
              <a:t>GIS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4" name="object 28"/>
          <p:cNvSpPr txBox="1"/>
          <p:nvPr/>
        </p:nvSpPr>
        <p:spPr>
          <a:xfrm>
            <a:off x="2913346" y="5398984"/>
            <a:ext cx="1202690" cy="10636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3225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Fast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front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surges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500" spc="-25">
                <a:latin typeface="Microsoft Sans Serif"/>
                <a:cs typeface="Microsoft Sans Serif"/>
              </a:rPr>
              <a:t>Very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fast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front </a:t>
            </a:r>
            <a:r>
              <a:rPr dirty="0" sz="1500" spc="-38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surges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5" name="object 29"/>
          <p:cNvSpPr txBox="1"/>
          <p:nvPr/>
        </p:nvSpPr>
        <p:spPr>
          <a:xfrm>
            <a:off x="5799860" y="5399049"/>
            <a:ext cx="1148715" cy="106362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Microsoft Sans Serif"/>
                <a:cs typeface="Microsoft Sans Serif"/>
              </a:rPr>
              <a:t>10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kHz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Microsoft Sans Serif"/>
                <a:cs typeface="Microsoft Sans Serif"/>
              </a:rPr>
              <a:t>MHz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500">
                <a:latin typeface="Microsoft Sans Serif"/>
                <a:cs typeface="Microsoft Sans Serif"/>
              </a:rPr>
              <a:t>100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kHz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390">
                <a:latin typeface="Microsoft Sans Serif"/>
                <a:cs typeface="Microsoft Sans Serif"/>
              </a:rPr>
              <a:t>–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50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Microsoft Sans Serif"/>
                <a:cs typeface="Microsoft Sans Serif"/>
              </a:rPr>
              <a:t>MHz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86" name="object 30"/>
          <p:cNvSpPr txBox="1"/>
          <p:nvPr/>
        </p:nvSpPr>
        <p:spPr>
          <a:xfrm>
            <a:off x="7267416" y="2533899"/>
            <a:ext cx="1945005" cy="39071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42672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Ground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faults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Load rejection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Ferranti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effect 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rr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 spc="-10">
                <a:latin typeface="Microsoft Sans Serif"/>
                <a:cs typeface="Microsoft Sans Serif"/>
              </a:rPr>
              <a:t>-r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ce</a:t>
            </a:r>
            <a:endParaRPr sz="1600">
              <a:latin typeface="Microsoft Sans Serif"/>
              <a:cs typeface="Microsoft Sans Serif"/>
            </a:endParaRPr>
          </a:p>
          <a:p>
            <a:pPr marL="12700" marR="9334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latin typeface="Microsoft Sans Serif"/>
                <a:cs typeface="Microsoft Sans Serif"/>
              </a:rPr>
              <a:t>Fault interruption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De-energization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 </a:t>
            </a:r>
            <a:r>
              <a:rPr dirty="0" sz="1600" spc="-5">
                <a:latin typeface="Microsoft Sans Serif"/>
                <a:cs typeface="Microsoft Sans Serif"/>
              </a:rPr>
              <a:t> capacitor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banks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Energization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-5">
                <a:latin typeface="Microsoft Sans Serif"/>
                <a:cs typeface="Microsoft Sans Serif"/>
              </a:rPr>
              <a:t>lines </a:t>
            </a:r>
            <a:r>
              <a:rPr dirty="0" sz="1600" spc="-4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Energization/de-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energization</a:t>
            </a:r>
            <a:r>
              <a:rPr dirty="0" sz="1600">
                <a:latin typeface="Microsoft Sans Serif"/>
                <a:cs typeface="Microsoft Sans Serif"/>
              </a:rPr>
              <a:t> of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transformers</a:t>
            </a:r>
            <a:endParaRPr sz="1600">
              <a:latin typeface="Microsoft Sans Serif"/>
              <a:cs typeface="Microsoft Sans Serif"/>
            </a:endParaRPr>
          </a:p>
          <a:p>
            <a:pPr marL="12700" marR="107314">
              <a:lnSpc>
                <a:spcPct val="100000"/>
              </a:lnSpc>
              <a:spcBef>
                <a:spcPts val="720"/>
              </a:spcBef>
            </a:pPr>
            <a:r>
              <a:rPr dirty="0" sz="1600">
                <a:latin typeface="Microsoft Sans Serif"/>
                <a:cs typeface="Microsoft Sans Serif"/>
              </a:rPr>
              <a:t>L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>
                <a:latin typeface="Microsoft Sans Serif"/>
                <a:cs typeface="Microsoft Sans Serif"/>
              </a:rPr>
              <a:t>g</a:t>
            </a:r>
            <a:r>
              <a:rPr dirty="0" sz="1600" spc="-15">
                <a:latin typeface="Microsoft Sans Serif"/>
                <a:cs typeface="Microsoft Sans Serif"/>
              </a:rPr>
              <a:t>h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n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>
                <a:latin typeface="Microsoft Sans Serif"/>
                <a:cs typeface="Microsoft Sans Serif"/>
              </a:rPr>
              <a:t>ng</a:t>
            </a:r>
            <a:r>
              <a:rPr dirty="0" sz="1600" spc="655">
                <a:latin typeface="Microsoft Sans Serif"/>
                <a:cs typeface="Microsoft Sans Serif"/>
              </a:rPr>
              <a:t>—</a:t>
            </a: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l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>
                <a:latin typeface="Microsoft Sans Serif"/>
                <a:cs typeface="Microsoft Sans Serif"/>
              </a:rPr>
              <a:t>ud</a:t>
            </a:r>
            <a:r>
              <a:rPr dirty="0" sz="1600" spc="-10">
                <a:latin typeface="Microsoft Sans Serif"/>
                <a:cs typeface="Microsoft Sans Serif"/>
              </a:rPr>
              <a:t>-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-  </a:t>
            </a:r>
            <a:r>
              <a:rPr dirty="0" sz="1600" spc="-5">
                <a:latin typeface="Microsoft Sans Serif"/>
                <a:cs typeface="Microsoft Sans Serif"/>
              </a:rPr>
              <a:t>ground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flashes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730"/>
              </a:spcBef>
            </a:pPr>
            <a:r>
              <a:rPr dirty="0" sz="1600" spc="-5">
                <a:latin typeface="Microsoft Sans Serif"/>
                <a:cs typeface="Microsoft Sans Serif"/>
              </a:rPr>
              <a:t>Opening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closing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circuit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breakers,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7" name="object 31"/>
          <p:cNvSpPr txBox="1"/>
          <p:nvPr/>
        </p:nvSpPr>
        <p:spPr>
          <a:xfrm>
            <a:off x="7267416" y="6467254"/>
            <a:ext cx="1885314" cy="4946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disconnecting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switch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88" name="object 32"/>
          <p:cNvSpPr txBox="1"/>
          <p:nvPr/>
        </p:nvSpPr>
        <p:spPr>
          <a:xfrm>
            <a:off x="7267416" y="6711153"/>
            <a:ext cx="1776095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and earthing switch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07886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0064BC"/>
                </a:solidFill>
              </a:rPr>
              <a:t>O</a:t>
            </a:r>
            <a:r>
              <a:rPr dirty="0" sz="2400" spc="-5">
                <a:solidFill>
                  <a:srgbClr val="0064BC"/>
                </a:solidFill>
              </a:rPr>
              <a:t>u</a:t>
            </a:r>
            <a:r>
              <a:rPr dirty="0" sz="2400" spc="15">
                <a:solidFill>
                  <a:srgbClr val="0064BC"/>
                </a:solidFill>
              </a:rPr>
              <a:t>t</a:t>
            </a:r>
            <a:r>
              <a:rPr dirty="0" sz="2400" spc="-20">
                <a:solidFill>
                  <a:srgbClr val="0064BC"/>
                </a:solidFill>
              </a:rPr>
              <a:t>l</a:t>
            </a:r>
            <a:r>
              <a:rPr dirty="0" sz="2400" spc="25">
                <a:solidFill>
                  <a:srgbClr val="0064BC"/>
                </a:solidFill>
              </a:rPr>
              <a:t>i</a:t>
            </a:r>
            <a:r>
              <a:rPr dirty="0" sz="2400" spc="-5">
                <a:solidFill>
                  <a:srgbClr val="0064BC"/>
                </a:solidFill>
              </a:rPr>
              <a:t>n</a:t>
            </a:r>
            <a:r>
              <a:rPr dirty="0" sz="2400">
                <a:solidFill>
                  <a:srgbClr val="0064BC"/>
                </a:solidFill>
              </a:rPr>
              <a:t>e</a:t>
            </a:r>
            <a:endParaRPr sz="2400"/>
          </a:p>
        </p:txBody>
      </p:sp>
      <p:sp>
        <p:nvSpPr>
          <p:cNvPr id="104859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2</a:t>
            </a:fld>
          </a:p>
        </p:txBody>
      </p:sp>
      <p:sp>
        <p:nvSpPr>
          <p:cNvPr id="1048595" name="object 3"/>
          <p:cNvSpPr txBox="1"/>
          <p:nvPr/>
        </p:nvSpPr>
        <p:spPr>
          <a:xfrm>
            <a:off x="1017511" y="1902945"/>
            <a:ext cx="5633720" cy="39738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000" spc="-5">
                <a:solidFill>
                  <a:srgbClr val="0070BF"/>
                </a:solidFill>
                <a:latin typeface="Arial"/>
                <a:cs typeface="Arial"/>
              </a:rPr>
              <a:t>Fundamentals</a:t>
            </a:r>
            <a:r>
              <a:rPr b="1" dirty="0" sz="200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 spc="-5">
                <a:solidFill>
                  <a:srgbClr val="0070BF"/>
                </a:solidFill>
                <a:latin typeface="Arial"/>
                <a:cs typeface="Arial"/>
              </a:rPr>
              <a:t>of High</a:t>
            </a:r>
            <a:r>
              <a:rPr b="1" dirty="0" sz="20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 spc="-2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200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000" spc="-5">
                <a:solidFill>
                  <a:srgbClr val="0070BF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5">
                <a:latin typeface="Arial"/>
                <a:cs typeface="Arial"/>
              </a:rPr>
              <a:t>History</a:t>
            </a:r>
            <a:r>
              <a:rPr b="1" dirty="0" sz="2000" spc="-4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of</a:t>
            </a:r>
            <a:r>
              <a:rPr b="1" dirty="0" sz="2000" spc="-10">
                <a:latin typeface="Arial"/>
                <a:cs typeface="Arial"/>
              </a:rPr>
              <a:t> high</a:t>
            </a:r>
            <a:r>
              <a:rPr b="1" dirty="0" sz="2000" spc="-5">
                <a:latin typeface="Arial"/>
                <a:cs typeface="Arial"/>
              </a:rPr>
              <a:t> voltages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5">
                <a:latin typeface="Arial"/>
                <a:cs typeface="Arial"/>
              </a:rPr>
              <a:t>Insulating</a:t>
            </a:r>
            <a:r>
              <a:rPr b="1" dirty="0" sz="2000" spc="-6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materials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25">
                <a:latin typeface="Arial"/>
                <a:cs typeface="Arial"/>
              </a:rPr>
              <a:t>Voltage</a:t>
            </a:r>
            <a:r>
              <a:rPr b="1" dirty="0" sz="2000" spc="-45">
                <a:latin typeface="Arial"/>
                <a:cs typeface="Arial"/>
              </a:rPr>
              <a:t> </a:t>
            </a:r>
            <a:r>
              <a:rPr b="1" dirty="0" sz="2000">
                <a:latin typeface="Arial"/>
                <a:cs typeface="Arial"/>
              </a:rPr>
              <a:t>stresses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>
                <a:latin typeface="Arial"/>
                <a:cs typeface="Arial"/>
              </a:rPr>
              <a:t>Need</a:t>
            </a:r>
            <a:r>
              <a:rPr b="1" dirty="0" sz="2000" spc="-3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for</a:t>
            </a:r>
            <a:r>
              <a:rPr b="1" dirty="0" sz="2000" spc="-2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high</a:t>
            </a:r>
            <a:r>
              <a:rPr b="1" dirty="0" sz="2000" spc="-1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voltages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25">
                <a:latin typeface="Arial"/>
                <a:cs typeface="Arial"/>
              </a:rPr>
              <a:t>Testing</a:t>
            </a:r>
            <a:r>
              <a:rPr b="1" dirty="0" sz="2000" spc="-5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voltages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5">
                <a:latin typeface="Arial"/>
                <a:cs typeface="Arial"/>
              </a:rPr>
              <a:t>High</a:t>
            </a:r>
            <a:r>
              <a:rPr b="1" dirty="0" sz="2000">
                <a:latin typeface="Arial"/>
                <a:cs typeface="Arial"/>
              </a:rPr>
              <a:t> </a:t>
            </a:r>
            <a:r>
              <a:rPr b="1" dirty="0" sz="2000" spc="-10">
                <a:latin typeface="Arial"/>
                <a:cs typeface="Arial"/>
              </a:rPr>
              <a:t>voltage </a:t>
            </a:r>
            <a:r>
              <a:rPr b="1" dirty="0" sz="2000" spc="-5"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10">
                <a:latin typeface="Arial"/>
                <a:cs typeface="Arial"/>
              </a:rPr>
              <a:t>Levels</a:t>
            </a:r>
            <a:r>
              <a:rPr b="1" dirty="0" sz="200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of</a:t>
            </a:r>
            <a:r>
              <a:rPr b="1" dirty="0" sz="2000" spc="-1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high</a:t>
            </a:r>
            <a:r>
              <a:rPr b="1" dirty="0" sz="2000" spc="-3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voltages</a:t>
            </a:r>
            <a:endParaRPr sz="2000">
              <a:latin typeface="Arial"/>
              <a:cs typeface="Arial"/>
            </a:endParaRPr>
          </a:p>
          <a:p>
            <a:pPr indent="-349885" marL="7105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10565"/>
                <a:tab algn="l" pos="711200"/>
              </a:tabLst>
            </a:pPr>
            <a:r>
              <a:rPr b="1" dirty="0" sz="2000" spc="-5">
                <a:latin typeface="Arial"/>
                <a:cs typeface="Arial"/>
              </a:rPr>
              <a:t>Applications</a:t>
            </a:r>
            <a:r>
              <a:rPr b="1" dirty="0" sz="2000" spc="-3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of</a:t>
            </a:r>
            <a:r>
              <a:rPr b="1" dirty="0" sz="2000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high</a:t>
            </a:r>
            <a:r>
              <a:rPr b="1" dirty="0" sz="2000" spc="-15">
                <a:latin typeface="Arial"/>
                <a:cs typeface="Arial"/>
              </a:rPr>
              <a:t> </a:t>
            </a:r>
            <a:r>
              <a:rPr b="1" dirty="0" sz="2000" spc="-5">
                <a:latin typeface="Arial"/>
                <a:cs typeface="Arial"/>
              </a:rPr>
              <a:t>voltage 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pic>
        <p:nvPicPr>
          <p:cNvPr id="209716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955292"/>
            <a:ext cx="5303519" cy="4105656"/>
          </a:xfrm>
          <a:prstGeom prst="rect"/>
        </p:spPr>
      </p:pic>
      <p:sp>
        <p:nvSpPr>
          <p:cNvPr id="1048690" name="object 4"/>
          <p:cNvSpPr txBox="1"/>
          <p:nvPr/>
        </p:nvSpPr>
        <p:spPr>
          <a:xfrm>
            <a:off x="6412438" y="4022805"/>
            <a:ext cx="275717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Lightning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strike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UHV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line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91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pic>
        <p:nvPicPr>
          <p:cNvPr id="209716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955292"/>
            <a:ext cx="5730239" cy="4152900"/>
          </a:xfrm>
          <a:prstGeom prst="rect"/>
        </p:spPr>
      </p:pic>
      <p:sp>
        <p:nvSpPr>
          <p:cNvPr id="1048693" name="object 4"/>
          <p:cNvSpPr txBox="1"/>
          <p:nvPr/>
        </p:nvSpPr>
        <p:spPr>
          <a:xfrm>
            <a:off x="6839184" y="4045667"/>
            <a:ext cx="2599055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500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disconnector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opened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under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load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94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568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7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Stresses</a:t>
            </a:r>
            <a:endParaRPr sz="2400"/>
          </a:p>
        </p:txBody>
      </p:sp>
      <p:sp>
        <p:nvSpPr>
          <p:cNvPr id="1048696" name="object 3"/>
          <p:cNvSpPr txBox="1"/>
          <p:nvPr/>
        </p:nvSpPr>
        <p:spPr>
          <a:xfrm>
            <a:off x="7028155" y="4045667"/>
            <a:ext cx="2068195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Short-circuit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110</a:t>
            </a:r>
            <a:r>
              <a:rPr dirty="0" sz="1600" spc="5">
                <a:latin typeface="Microsoft Sans Serif"/>
                <a:cs typeface="Microsoft Sans Serif"/>
              </a:rPr>
              <a:t> kV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line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97165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2054352"/>
            <a:ext cx="5919216" cy="3933443"/>
          </a:xfrm>
          <a:prstGeom prst="rect"/>
        </p:spPr>
      </p:pic>
      <p:sp>
        <p:nvSpPr>
          <p:cNvPr id="1048697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2"/>
          <p:cNvSpPr txBox="1"/>
          <p:nvPr/>
        </p:nvSpPr>
        <p:spPr>
          <a:xfrm>
            <a:off x="1017479" y="1890257"/>
            <a:ext cx="7896225" cy="4048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50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reliable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equipment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must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designed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tested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very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3149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necessary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HV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equipment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during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development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stage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prior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commissioning.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135255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magnitude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type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varies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rated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particular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apparatus.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Basic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classification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voltages: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30">
                <a:latin typeface="Microsoft Sans Serif"/>
                <a:cs typeface="Microsoft Sans Serif"/>
              </a:rPr>
              <a:t>Testing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frequency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low-frequency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30">
                <a:latin typeface="Microsoft Sans Serif"/>
                <a:cs typeface="Microsoft Sans Serif"/>
              </a:rPr>
              <a:t>Testing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30">
                <a:latin typeface="Microsoft Sans Serif"/>
                <a:cs typeface="Microsoft Sans Serif"/>
              </a:rPr>
              <a:t>Testing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lightning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impulse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69977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9770"/>
                <a:tab algn="l" pos="700405"/>
              </a:tabLst>
            </a:pPr>
            <a:r>
              <a:rPr dirty="0" sz="1600" spc="-30">
                <a:latin typeface="Microsoft Sans Serif"/>
                <a:cs typeface="Microsoft Sans Serif"/>
              </a:rPr>
              <a:t>Testing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switching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impulse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99" name="object 4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70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35597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Need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for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>
                <a:solidFill>
                  <a:srgbClr val="0064BC"/>
                </a:solidFill>
              </a:rPr>
              <a:t>High</a:t>
            </a:r>
            <a:r>
              <a:rPr dirty="0" sz="2400" spc="-50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41744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70BF"/>
                </a:solidFill>
              </a:rPr>
              <a:t>Testing</a:t>
            </a:r>
            <a:r>
              <a:rPr dirty="0" sz="2400" spc="-85">
                <a:solidFill>
                  <a:srgbClr val="0070BF"/>
                </a:solidFill>
              </a:rPr>
              <a:t> </a:t>
            </a:r>
            <a:r>
              <a:rPr dirty="0" sz="2400" spc="-25">
                <a:solidFill>
                  <a:srgbClr val="0070BF"/>
                </a:solidFill>
              </a:rPr>
              <a:t>Voltages</a:t>
            </a:r>
            <a:endParaRPr sz="2400"/>
          </a:p>
        </p:txBody>
      </p:sp>
      <p:sp>
        <p:nvSpPr>
          <p:cNvPr id="1048702" name="object 3"/>
          <p:cNvSpPr/>
          <p:nvPr/>
        </p:nvSpPr>
        <p:spPr>
          <a:xfrm>
            <a:off x="1045463" y="2333244"/>
            <a:ext cx="3883660" cy="609600"/>
          </a:xfrm>
          <a:custGeom>
            <a:avLst/>
            <a:ahLst/>
            <a:rect l="l" t="t" r="r" b="b"/>
            <a:pathLst>
              <a:path w="3883660" h="609600">
                <a:moveTo>
                  <a:pt x="0" y="152399"/>
                </a:moveTo>
                <a:lnTo>
                  <a:pt x="3578352" y="152399"/>
                </a:lnTo>
                <a:lnTo>
                  <a:pt x="3578352" y="0"/>
                </a:lnTo>
                <a:lnTo>
                  <a:pt x="3883152" y="304799"/>
                </a:lnTo>
                <a:lnTo>
                  <a:pt x="3578352" y="609599"/>
                </a:lnTo>
                <a:lnTo>
                  <a:pt x="3578352" y="457199"/>
                </a:lnTo>
                <a:lnTo>
                  <a:pt x="0" y="457199"/>
                </a:lnTo>
                <a:lnTo>
                  <a:pt x="0" y="152399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3" name="object 4"/>
          <p:cNvSpPr/>
          <p:nvPr/>
        </p:nvSpPr>
        <p:spPr>
          <a:xfrm>
            <a:off x="1031747" y="3593591"/>
            <a:ext cx="3881754" cy="609600"/>
          </a:xfrm>
          <a:custGeom>
            <a:avLst/>
            <a:ahLst/>
            <a:rect l="l" t="t" r="r" b="b"/>
            <a:pathLst>
              <a:path w="3881754" h="609600">
                <a:moveTo>
                  <a:pt x="0" y="152400"/>
                </a:moveTo>
                <a:lnTo>
                  <a:pt x="3576827" y="152400"/>
                </a:lnTo>
                <a:lnTo>
                  <a:pt x="3576827" y="0"/>
                </a:lnTo>
                <a:lnTo>
                  <a:pt x="3881628" y="304800"/>
                </a:lnTo>
                <a:lnTo>
                  <a:pt x="3576827" y="609600"/>
                </a:lnTo>
                <a:lnTo>
                  <a:pt x="3576827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4" name="object 5"/>
          <p:cNvSpPr/>
          <p:nvPr/>
        </p:nvSpPr>
        <p:spPr>
          <a:xfrm>
            <a:off x="1053083" y="4594859"/>
            <a:ext cx="3883660" cy="609600"/>
          </a:xfrm>
          <a:custGeom>
            <a:avLst/>
            <a:ahLst/>
            <a:rect l="l" t="t" r="r" b="b"/>
            <a:pathLst>
              <a:path w="3883660" h="609600">
                <a:moveTo>
                  <a:pt x="0" y="152400"/>
                </a:moveTo>
                <a:lnTo>
                  <a:pt x="3578351" y="152400"/>
                </a:lnTo>
                <a:lnTo>
                  <a:pt x="3578351" y="0"/>
                </a:lnTo>
                <a:lnTo>
                  <a:pt x="3883151" y="304800"/>
                </a:lnTo>
                <a:lnTo>
                  <a:pt x="3578351" y="609600"/>
                </a:lnTo>
                <a:lnTo>
                  <a:pt x="3578351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907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5" name="object 6"/>
          <p:cNvSpPr/>
          <p:nvPr/>
        </p:nvSpPr>
        <p:spPr>
          <a:xfrm>
            <a:off x="1089660" y="5414771"/>
            <a:ext cx="3881754" cy="609600"/>
          </a:xfrm>
          <a:custGeom>
            <a:avLst/>
            <a:ahLst/>
            <a:rect l="l" t="t" r="r" b="b"/>
            <a:pathLst>
              <a:path w="3881754" h="609600">
                <a:moveTo>
                  <a:pt x="0" y="152400"/>
                </a:moveTo>
                <a:lnTo>
                  <a:pt x="3576828" y="152400"/>
                </a:lnTo>
                <a:lnTo>
                  <a:pt x="3576828" y="0"/>
                </a:lnTo>
                <a:lnTo>
                  <a:pt x="3881627" y="304800"/>
                </a:lnTo>
                <a:lnTo>
                  <a:pt x="3576828" y="609600"/>
                </a:lnTo>
                <a:lnTo>
                  <a:pt x="3576828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06" name="object 7"/>
          <p:cNvSpPr txBox="1"/>
          <p:nvPr/>
        </p:nvSpPr>
        <p:spPr>
          <a:xfrm>
            <a:off x="1095305" y="2440916"/>
            <a:ext cx="2794635" cy="330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Microsoft Sans Serif"/>
                <a:cs typeface="Microsoft Sans Serif"/>
              </a:rPr>
              <a:t>Temporary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Overvoltages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48707" name="object 8"/>
          <p:cNvSpPr txBox="1"/>
          <p:nvPr/>
        </p:nvSpPr>
        <p:spPr>
          <a:xfrm>
            <a:off x="1086108" y="3696680"/>
            <a:ext cx="3317240" cy="2159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Microsoft Sans Serif"/>
                <a:cs typeface="Microsoft Sans Serif"/>
              </a:rPr>
              <a:t>Switching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Overvoltages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Microsoft Sans Serif"/>
                <a:cs typeface="Microsoft Sans Serif"/>
              </a:rPr>
              <a:t>Lightning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Overvoltages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71755">
              <a:lnSpc>
                <a:spcPct val="100000"/>
              </a:lnSpc>
              <a:spcBef>
                <a:spcPts val="1660"/>
              </a:spcBef>
            </a:pPr>
            <a:r>
              <a:rPr dirty="0" sz="2000" spc="-15">
                <a:latin typeface="Microsoft Sans Serif"/>
                <a:cs typeface="Microsoft Sans Serif"/>
              </a:rPr>
              <a:t>Very-fast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Front </a:t>
            </a:r>
            <a:r>
              <a:rPr dirty="0" sz="2000" spc="-5">
                <a:latin typeface="Microsoft Sans Serif"/>
                <a:cs typeface="Microsoft Sans Serif"/>
              </a:rPr>
              <a:t>Overvoltages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209716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02352" y="1743455"/>
            <a:ext cx="3916679" cy="4404359"/>
          </a:xfrm>
          <a:prstGeom prst="rect"/>
        </p:spPr>
      </p:pic>
      <p:sp>
        <p:nvSpPr>
          <p:cNvPr id="1048708" name="object 10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70776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30">
                <a:solidFill>
                  <a:srgbClr val="0064BC"/>
                </a:solidFill>
              </a:rPr>
              <a:t> Voltage</a:t>
            </a:r>
            <a:r>
              <a:rPr dirty="0" sz="2400" spc="-3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sp>
        <p:nvSpPr>
          <p:cNvPr id="1048710" name="object 3"/>
          <p:cNvSpPr txBox="1"/>
          <p:nvPr/>
        </p:nvSpPr>
        <p:spPr>
          <a:xfrm>
            <a:off x="871727" y="1985772"/>
            <a:ext cx="8342630" cy="1153795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26034" vert="horz" wrap="square">
            <a:spAutoFit/>
          </a:bodyPr>
          <a:p>
            <a:pPr marL="91440" marR="205740">
              <a:lnSpc>
                <a:spcPts val="2880"/>
              </a:lnSpc>
              <a:spcBef>
                <a:spcPts val="204"/>
              </a:spcBef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6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25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600" spc="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engineering</a:t>
            </a:r>
            <a:r>
              <a:rPr b="1" dirty="0" sz="1600" spc="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consists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generation,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measurement,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control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dielectric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discharges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breakdown,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their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protection,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 condition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monitoring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diagnosis,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72" name="object 4"/>
          <p:cNvGrpSpPr/>
          <p:nvPr/>
        </p:nvGrpSpPr>
        <p:grpSpPr>
          <a:xfrm>
            <a:off x="2034539" y="3144011"/>
            <a:ext cx="6071870" cy="958850"/>
            <a:chOff x="2034539" y="3144011"/>
            <a:chExt cx="6071870" cy="958850"/>
          </a:xfrm>
        </p:grpSpPr>
        <p:sp>
          <p:nvSpPr>
            <p:cNvPr id="1048711" name="object 5"/>
            <p:cNvSpPr/>
            <p:nvPr/>
          </p:nvSpPr>
          <p:spPr>
            <a:xfrm>
              <a:off x="4968239" y="3144011"/>
              <a:ext cx="114300" cy="928369"/>
            </a:xfrm>
            <a:custGeom>
              <a:avLst/>
              <a:ahLst/>
              <a:rect l="l" t="t" r="r" b="b"/>
              <a:pathLst>
                <a:path w="114300" h="928370">
                  <a:moveTo>
                    <a:pt x="76200" y="833627"/>
                  </a:moveTo>
                  <a:lnTo>
                    <a:pt x="38100" y="833627"/>
                  </a:lnTo>
                  <a:lnTo>
                    <a:pt x="38100" y="0"/>
                  </a:lnTo>
                  <a:lnTo>
                    <a:pt x="76200" y="0"/>
                  </a:lnTo>
                  <a:lnTo>
                    <a:pt x="76200" y="833627"/>
                  </a:lnTo>
                  <a:close/>
                </a:path>
                <a:path w="114300" h="928370">
                  <a:moveTo>
                    <a:pt x="56388" y="928116"/>
                  </a:moveTo>
                  <a:lnTo>
                    <a:pt x="0" y="813816"/>
                  </a:lnTo>
                  <a:lnTo>
                    <a:pt x="38100" y="813816"/>
                  </a:lnTo>
                  <a:lnTo>
                    <a:pt x="38100" y="833627"/>
                  </a:lnTo>
                  <a:lnTo>
                    <a:pt x="104261" y="833627"/>
                  </a:lnTo>
                  <a:lnTo>
                    <a:pt x="56388" y="928116"/>
                  </a:lnTo>
                  <a:close/>
                </a:path>
                <a:path w="114300" h="928370">
                  <a:moveTo>
                    <a:pt x="104261" y="833627"/>
                  </a:moveTo>
                  <a:lnTo>
                    <a:pt x="76200" y="833627"/>
                  </a:lnTo>
                  <a:lnTo>
                    <a:pt x="76200" y="813816"/>
                  </a:lnTo>
                  <a:lnTo>
                    <a:pt x="114300" y="813816"/>
                  </a:lnTo>
                  <a:lnTo>
                    <a:pt x="104261" y="833627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2" name="object 6"/>
            <p:cNvSpPr/>
            <p:nvPr/>
          </p:nvSpPr>
          <p:spPr>
            <a:xfrm>
              <a:off x="2075675" y="3512070"/>
              <a:ext cx="5997575" cy="38100"/>
            </a:xfrm>
            <a:custGeom>
              <a:avLst/>
              <a:ahLst/>
              <a:rect l="l" t="t" r="r" b="b"/>
              <a:pathLst>
                <a:path w="5997575" h="38100">
                  <a:moveTo>
                    <a:pt x="5996952" y="0"/>
                  </a:moveTo>
                  <a:lnTo>
                    <a:pt x="2927616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2927616" y="38100"/>
                  </a:lnTo>
                  <a:lnTo>
                    <a:pt x="5996952" y="38100"/>
                  </a:lnTo>
                  <a:lnTo>
                    <a:pt x="5996952" y="0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7"/>
            <p:cNvSpPr/>
            <p:nvPr/>
          </p:nvSpPr>
          <p:spPr>
            <a:xfrm>
              <a:off x="2034540" y="3531120"/>
              <a:ext cx="6071870" cy="571500"/>
            </a:xfrm>
            <a:custGeom>
              <a:avLst/>
              <a:ahLst/>
              <a:rect l="l" t="t" r="r" b="b"/>
              <a:pathLst>
                <a:path w="6071870" h="571500">
                  <a:moveTo>
                    <a:pt x="114300" y="443484"/>
                  </a:moveTo>
                  <a:lnTo>
                    <a:pt x="76377" y="442976"/>
                  </a:lnTo>
                  <a:lnTo>
                    <a:pt x="80772" y="0"/>
                  </a:lnTo>
                  <a:lnTo>
                    <a:pt x="42672" y="0"/>
                  </a:lnTo>
                  <a:lnTo>
                    <a:pt x="38290" y="442468"/>
                  </a:lnTo>
                  <a:lnTo>
                    <a:pt x="0" y="441960"/>
                  </a:lnTo>
                  <a:lnTo>
                    <a:pt x="56388" y="557784"/>
                  </a:lnTo>
                  <a:lnTo>
                    <a:pt x="105029" y="461772"/>
                  </a:lnTo>
                  <a:lnTo>
                    <a:pt x="114300" y="443484"/>
                  </a:lnTo>
                  <a:close/>
                </a:path>
                <a:path w="6071870" h="571500">
                  <a:moveTo>
                    <a:pt x="6071603" y="457200"/>
                  </a:moveTo>
                  <a:lnTo>
                    <a:pt x="6033643" y="457200"/>
                  </a:lnTo>
                  <a:lnTo>
                    <a:pt x="6033503" y="477012"/>
                  </a:lnTo>
                  <a:lnTo>
                    <a:pt x="6036551" y="15240"/>
                  </a:lnTo>
                  <a:lnTo>
                    <a:pt x="5998451" y="13716"/>
                  </a:lnTo>
                  <a:lnTo>
                    <a:pt x="5995530" y="457200"/>
                  </a:lnTo>
                  <a:lnTo>
                    <a:pt x="5957303" y="457200"/>
                  </a:lnTo>
                  <a:lnTo>
                    <a:pt x="6013691" y="571500"/>
                  </a:lnTo>
                  <a:lnTo>
                    <a:pt x="6061570" y="477012"/>
                  </a:lnTo>
                  <a:lnTo>
                    <a:pt x="6071603" y="457200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4" name="object 8"/>
          <p:cNvSpPr txBox="1"/>
          <p:nvPr/>
        </p:nvSpPr>
        <p:spPr>
          <a:xfrm>
            <a:off x="858012" y="4081272"/>
            <a:ext cx="2487295" cy="1155700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25400" vert="horz" wrap="square">
            <a:spAutoFit/>
          </a:bodyPr>
          <a:p>
            <a:pPr marL="90805" marR="154940">
              <a:lnSpc>
                <a:spcPts val="2880"/>
              </a:lnSpc>
              <a:spcBef>
                <a:spcPts val="200"/>
              </a:spcBef>
            </a:pP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coordination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15" name="object 9"/>
          <p:cNvSpPr txBox="1"/>
          <p:nvPr/>
        </p:nvSpPr>
        <p:spPr>
          <a:xfrm>
            <a:off x="3572255" y="4081272"/>
            <a:ext cx="2927985" cy="784860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25400" vert="horz" wrap="square">
            <a:spAutoFit/>
          </a:bodyPr>
          <a:p>
            <a:pPr marL="90805" marR="638810">
              <a:lnSpc>
                <a:spcPts val="2880"/>
              </a:lnSpc>
              <a:spcBef>
                <a:spcPts val="200"/>
              </a:spcBef>
            </a:pPr>
            <a:r>
              <a:rPr dirty="0" sz="1600" spc="-5">
                <a:latin typeface="Microsoft Sans Serif"/>
                <a:cs typeface="Microsoft Sans Serif"/>
              </a:rPr>
              <a:t>Dielectrics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16" name="object 10"/>
          <p:cNvSpPr/>
          <p:nvPr/>
        </p:nvSpPr>
        <p:spPr>
          <a:xfrm>
            <a:off x="6609588" y="4081272"/>
            <a:ext cx="2927985" cy="784860"/>
          </a:xfrm>
          <a:custGeom>
            <a:avLst/>
            <a:ahLst/>
            <a:rect l="l" t="t" r="r" b="b"/>
            <a:pathLst>
              <a:path w="2927984" h="784860">
                <a:moveTo>
                  <a:pt x="2927604" y="784859"/>
                </a:moveTo>
                <a:lnTo>
                  <a:pt x="0" y="784859"/>
                </a:lnTo>
                <a:lnTo>
                  <a:pt x="0" y="0"/>
                </a:lnTo>
                <a:lnTo>
                  <a:pt x="2927604" y="0"/>
                </a:lnTo>
                <a:lnTo>
                  <a:pt x="2927604" y="78485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17" name="object 11"/>
          <p:cNvSpPr txBox="1"/>
          <p:nvPr/>
        </p:nvSpPr>
        <p:spPr>
          <a:xfrm>
            <a:off x="6609588" y="4081272"/>
            <a:ext cx="2927985" cy="784860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25400" vert="horz" wrap="square">
            <a:spAutoFit/>
          </a:bodyPr>
          <a:p>
            <a:pPr marL="89535" marR="1047115">
              <a:lnSpc>
                <a:spcPts val="2880"/>
              </a:lnSpc>
              <a:spcBef>
                <a:spcPts val="200"/>
              </a:spcBef>
            </a:pPr>
            <a:r>
              <a:rPr dirty="0" sz="1600" spc="-10">
                <a:latin typeface="Microsoft Sans Serif"/>
                <a:cs typeface="Microsoft Sans Serif"/>
              </a:rPr>
              <a:t>High </a:t>
            </a:r>
            <a:r>
              <a:rPr dirty="0" sz="1600" spc="-5">
                <a:latin typeface="Microsoft Sans Serif"/>
                <a:cs typeface="Microsoft Sans Serif"/>
              </a:rPr>
              <a:t>voltage testing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techniques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18" name="object 12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70776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30">
                <a:solidFill>
                  <a:srgbClr val="0064BC"/>
                </a:solidFill>
              </a:rPr>
              <a:t> Voltage</a:t>
            </a:r>
            <a:r>
              <a:rPr dirty="0" sz="2400" spc="-35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sp>
        <p:nvSpPr>
          <p:cNvPr id="1048720" name="object 3"/>
          <p:cNvSpPr/>
          <p:nvPr/>
        </p:nvSpPr>
        <p:spPr>
          <a:xfrm>
            <a:off x="3747515" y="1757172"/>
            <a:ext cx="4000500" cy="1524000"/>
          </a:xfrm>
          <a:custGeom>
            <a:avLst/>
            <a:ahLst/>
            <a:rect l="l" t="t" r="r" b="b"/>
            <a:pathLst>
              <a:path w="4000500" h="1524000">
                <a:moveTo>
                  <a:pt x="0" y="0"/>
                </a:moveTo>
                <a:lnTo>
                  <a:pt x="4000500" y="0"/>
                </a:lnTo>
                <a:lnTo>
                  <a:pt x="40005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1" name="object 4"/>
          <p:cNvSpPr txBox="1"/>
          <p:nvPr/>
        </p:nvSpPr>
        <p:spPr>
          <a:xfrm>
            <a:off x="3824667" y="1737843"/>
            <a:ext cx="3625215" cy="1488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spc="-5">
                <a:latin typeface="Microsoft Sans Serif"/>
                <a:cs typeface="Microsoft Sans Serif"/>
              </a:rPr>
              <a:t>Reliable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 is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related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 application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systems.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Electrical insulation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physical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basis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engineering.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2" name="object 5"/>
          <p:cNvSpPr/>
          <p:nvPr/>
        </p:nvSpPr>
        <p:spPr>
          <a:xfrm>
            <a:off x="890016" y="3515867"/>
            <a:ext cx="4128770" cy="1892935"/>
          </a:xfrm>
          <a:custGeom>
            <a:avLst/>
            <a:ahLst/>
            <a:rect l="l" t="t" r="r" b="b"/>
            <a:pathLst>
              <a:path w="4128770" h="1892935">
                <a:moveTo>
                  <a:pt x="0" y="0"/>
                </a:moveTo>
                <a:lnTo>
                  <a:pt x="4128516" y="0"/>
                </a:lnTo>
                <a:lnTo>
                  <a:pt x="4128516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3" name="object 6"/>
          <p:cNvSpPr txBox="1"/>
          <p:nvPr/>
        </p:nvSpPr>
        <p:spPr>
          <a:xfrm>
            <a:off x="967202" y="3496541"/>
            <a:ext cx="3470910" cy="1485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spc="-10">
                <a:latin typeface="Microsoft Sans Serif"/>
                <a:cs typeface="Microsoft Sans Serif"/>
              </a:rPr>
              <a:t>High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ensure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operated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safely.</a:t>
            </a:r>
            <a:endParaRPr sz="1600">
              <a:latin typeface="Microsoft Sans Serif"/>
              <a:cs typeface="Microsoft Sans Serif"/>
            </a:endParaRPr>
          </a:p>
          <a:p>
            <a:pPr marL="12700" marR="1758314">
              <a:lnSpc>
                <a:spcPct val="15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HV</a:t>
            </a:r>
            <a:r>
              <a:rPr dirty="0" sz="1600" spc="9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generation?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HV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measurement?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HV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4" name="object 7"/>
          <p:cNvSpPr/>
          <p:nvPr/>
        </p:nvSpPr>
        <p:spPr>
          <a:xfrm>
            <a:off x="5292852" y="3462527"/>
            <a:ext cx="3767454" cy="1524000"/>
          </a:xfrm>
          <a:custGeom>
            <a:avLst/>
            <a:ahLst/>
            <a:rect l="l" t="t" r="r" b="b"/>
            <a:pathLst>
              <a:path w="3767454" h="1524000">
                <a:moveTo>
                  <a:pt x="0" y="0"/>
                </a:moveTo>
                <a:lnTo>
                  <a:pt x="3767328" y="0"/>
                </a:lnTo>
                <a:lnTo>
                  <a:pt x="3767328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64B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25" name="object 8"/>
          <p:cNvSpPr txBox="1"/>
          <p:nvPr/>
        </p:nvSpPr>
        <p:spPr>
          <a:xfrm>
            <a:off x="5371569" y="3444582"/>
            <a:ext cx="3413125" cy="1489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have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much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greater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magnitudes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normal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voltages.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severely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stress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6" name="object 9"/>
          <p:cNvSpPr/>
          <p:nvPr/>
        </p:nvSpPr>
        <p:spPr>
          <a:xfrm>
            <a:off x="4546841" y="3281184"/>
            <a:ext cx="2353310" cy="1436370"/>
          </a:xfrm>
          <a:custGeom>
            <a:avLst/>
            <a:ahLst/>
            <a:rect l="l" t="t" r="r" b="b"/>
            <a:pathLst>
              <a:path w="2353309" h="1436370">
                <a:moveTo>
                  <a:pt x="38100" y="0"/>
                </a:moveTo>
                <a:lnTo>
                  <a:pt x="0" y="0"/>
                </a:lnTo>
                <a:lnTo>
                  <a:pt x="0" y="234683"/>
                </a:lnTo>
                <a:lnTo>
                  <a:pt x="38100" y="234683"/>
                </a:lnTo>
                <a:lnTo>
                  <a:pt x="38100" y="0"/>
                </a:lnTo>
                <a:close/>
              </a:path>
              <a:path w="2353309" h="1436370">
                <a:moveTo>
                  <a:pt x="767334" y="1398257"/>
                </a:moveTo>
                <a:lnTo>
                  <a:pt x="467118" y="1398257"/>
                </a:lnTo>
                <a:lnTo>
                  <a:pt x="467118" y="1436357"/>
                </a:lnTo>
                <a:lnTo>
                  <a:pt x="767334" y="1436357"/>
                </a:lnTo>
                <a:lnTo>
                  <a:pt x="767334" y="1398257"/>
                </a:lnTo>
                <a:close/>
              </a:path>
              <a:path w="2353309" h="1436370">
                <a:moveTo>
                  <a:pt x="2353068" y="0"/>
                </a:moveTo>
                <a:lnTo>
                  <a:pt x="2314968" y="0"/>
                </a:lnTo>
                <a:lnTo>
                  <a:pt x="2314968" y="181343"/>
                </a:lnTo>
                <a:lnTo>
                  <a:pt x="2353068" y="181343"/>
                </a:lnTo>
                <a:lnTo>
                  <a:pt x="2353068" y="0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7" name="object 10"/>
          <p:cNvSpPr txBox="1"/>
          <p:nvPr/>
        </p:nvSpPr>
        <p:spPr>
          <a:xfrm>
            <a:off x="8319516" y="2240279"/>
            <a:ext cx="1148080" cy="358140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116840" vert="horz" wrap="square">
            <a:spAutoFit/>
          </a:bodyPr>
          <a:p>
            <a:pPr marL="89535">
              <a:lnSpc>
                <a:spcPct val="100000"/>
              </a:lnSpc>
              <a:spcBef>
                <a:spcPts val="920"/>
              </a:spcBef>
            </a:pPr>
            <a:r>
              <a:rPr dirty="0" sz="1600" spc="-5">
                <a:latin typeface="Microsoft Sans Serif"/>
                <a:cs typeface="Microsoft Sans Serif"/>
              </a:rPr>
              <a:t>Insulation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8" name="object 11"/>
          <p:cNvSpPr txBox="1"/>
          <p:nvPr/>
        </p:nvSpPr>
        <p:spPr>
          <a:xfrm>
            <a:off x="2537460" y="5815584"/>
            <a:ext cx="2307590" cy="358141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116840" vert="horz" wrap="square">
            <a:spAutoFit/>
          </a:bodyPr>
          <a:p>
            <a:pPr marL="90805">
              <a:lnSpc>
                <a:spcPct val="100000"/>
              </a:lnSpc>
              <a:spcBef>
                <a:spcPts val="920"/>
              </a:spcBef>
            </a:pPr>
            <a:r>
              <a:rPr dirty="0" sz="1600" spc="-10">
                <a:latin typeface="Microsoft Sans Serif"/>
                <a:cs typeface="Microsoft Sans Serif"/>
              </a:rPr>
              <a:t>HV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testing techniques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29" name="object 12"/>
          <p:cNvSpPr txBox="1"/>
          <p:nvPr/>
        </p:nvSpPr>
        <p:spPr>
          <a:xfrm>
            <a:off x="6469379" y="5803392"/>
            <a:ext cx="1430020" cy="356235"/>
          </a:xfrm>
          <a:prstGeom prst="rect"/>
          <a:ln w="25907">
            <a:solidFill>
              <a:srgbClr val="0064BC"/>
            </a:solidFill>
          </a:ln>
        </p:spPr>
        <p:txBody>
          <a:bodyPr bIns="0" lIns="0" rIns="0" rtlCol="0" tIns="114935" vert="horz" wrap="square">
            <a:spAutoFit/>
          </a:bodyPr>
          <a:p>
            <a:pPr marL="91440">
              <a:lnSpc>
                <a:spcPct val="100000"/>
              </a:lnSpc>
              <a:spcBef>
                <a:spcPts val="905"/>
              </a:spcBef>
            </a:pPr>
            <a:r>
              <a:rPr dirty="0" sz="1600" spc="-5">
                <a:latin typeface="Microsoft Sans Serif"/>
                <a:cs typeface="Microsoft Sans Serif"/>
              </a:rPr>
              <a:t>Overvoltages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74" name="object 13"/>
          <p:cNvGrpSpPr/>
          <p:nvPr/>
        </p:nvGrpSpPr>
        <p:grpSpPr>
          <a:xfrm>
            <a:off x="3446526" y="2320290"/>
            <a:ext cx="4853940" cy="3497579"/>
            <a:chOff x="3446526" y="2320290"/>
            <a:chExt cx="4853940" cy="3497579"/>
          </a:xfrm>
        </p:grpSpPr>
        <p:sp>
          <p:nvSpPr>
            <p:cNvPr id="1048730" name="object 14"/>
            <p:cNvSpPr/>
            <p:nvPr/>
          </p:nvSpPr>
          <p:spPr>
            <a:xfrm>
              <a:off x="7744967" y="2333244"/>
              <a:ext cx="542925" cy="253365"/>
            </a:xfrm>
            <a:custGeom>
              <a:avLst/>
              <a:ahLst/>
              <a:rect l="l" t="t" r="r" b="b"/>
              <a:pathLst>
                <a:path w="542925" h="253364">
                  <a:moveTo>
                    <a:pt x="416051" y="252983"/>
                  </a:moveTo>
                  <a:lnTo>
                    <a:pt x="416051" y="190499"/>
                  </a:lnTo>
                  <a:lnTo>
                    <a:pt x="0" y="190499"/>
                  </a:lnTo>
                  <a:lnTo>
                    <a:pt x="0" y="62483"/>
                  </a:lnTo>
                  <a:lnTo>
                    <a:pt x="416051" y="62483"/>
                  </a:lnTo>
                  <a:lnTo>
                    <a:pt x="416051" y="0"/>
                  </a:lnTo>
                  <a:lnTo>
                    <a:pt x="542544" y="126491"/>
                  </a:lnTo>
                  <a:lnTo>
                    <a:pt x="416051" y="252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1" name="object 15"/>
            <p:cNvSpPr/>
            <p:nvPr/>
          </p:nvSpPr>
          <p:spPr>
            <a:xfrm>
              <a:off x="7744967" y="2333244"/>
              <a:ext cx="542925" cy="253365"/>
            </a:xfrm>
            <a:custGeom>
              <a:avLst/>
              <a:ahLst/>
              <a:rect l="l" t="t" r="r" b="b"/>
              <a:pathLst>
                <a:path w="542925" h="253364">
                  <a:moveTo>
                    <a:pt x="0" y="62483"/>
                  </a:moveTo>
                  <a:lnTo>
                    <a:pt x="416051" y="62483"/>
                  </a:lnTo>
                  <a:lnTo>
                    <a:pt x="416051" y="0"/>
                  </a:lnTo>
                  <a:lnTo>
                    <a:pt x="542544" y="126491"/>
                  </a:lnTo>
                  <a:lnTo>
                    <a:pt x="416051" y="252983"/>
                  </a:lnTo>
                  <a:lnTo>
                    <a:pt x="416051" y="190499"/>
                  </a:lnTo>
                  <a:lnTo>
                    <a:pt x="0" y="190499"/>
                  </a:lnTo>
                  <a:lnTo>
                    <a:pt x="0" y="62483"/>
                  </a:lnTo>
                  <a:close/>
                </a:path>
              </a:pathLst>
            </a:custGeom>
            <a:ln w="25908">
              <a:solidFill>
                <a:srgbClr val="0064BC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2" name="object 16"/>
            <p:cNvSpPr/>
            <p:nvPr/>
          </p:nvSpPr>
          <p:spPr>
            <a:xfrm>
              <a:off x="7031735" y="4986528"/>
              <a:ext cx="253365" cy="805180"/>
            </a:xfrm>
            <a:custGeom>
              <a:avLst/>
              <a:ahLst/>
              <a:rect l="l" t="t" r="r" b="b"/>
              <a:pathLst>
                <a:path w="253365" h="805179">
                  <a:moveTo>
                    <a:pt x="126492" y="804671"/>
                  </a:moveTo>
                  <a:lnTo>
                    <a:pt x="0" y="679703"/>
                  </a:lnTo>
                  <a:lnTo>
                    <a:pt x="62483" y="679703"/>
                  </a:lnTo>
                  <a:lnTo>
                    <a:pt x="62483" y="0"/>
                  </a:lnTo>
                  <a:lnTo>
                    <a:pt x="188976" y="0"/>
                  </a:lnTo>
                  <a:lnTo>
                    <a:pt x="188976" y="679703"/>
                  </a:lnTo>
                  <a:lnTo>
                    <a:pt x="252983" y="679703"/>
                  </a:lnTo>
                  <a:lnTo>
                    <a:pt x="126492" y="804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3" name="object 17"/>
            <p:cNvSpPr/>
            <p:nvPr/>
          </p:nvSpPr>
          <p:spPr>
            <a:xfrm>
              <a:off x="7031735" y="4986528"/>
              <a:ext cx="253365" cy="805180"/>
            </a:xfrm>
            <a:custGeom>
              <a:avLst/>
              <a:ahLst/>
              <a:rect l="l" t="t" r="r" b="b"/>
              <a:pathLst>
                <a:path w="253365" h="805179">
                  <a:moveTo>
                    <a:pt x="188976" y="0"/>
                  </a:moveTo>
                  <a:lnTo>
                    <a:pt x="188976" y="679703"/>
                  </a:lnTo>
                  <a:lnTo>
                    <a:pt x="252983" y="679703"/>
                  </a:lnTo>
                  <a:lnTo>
                    <a:pt x="126492" y="804671"/>
                  </a:lnTo>
                  <a:lnTo>
                    <a:pt x="0" y="679703"/>
                  </a:lnTo>
                  <a:lnTo>
                    <a:pt x="62483" y="679703"/>
                  </a:lnTo>
                  <a:lnTo>
                    <a:pt x="62483" y="0"/>
                  </a:lnTo>
                  <a:lnTo>
                    <a:pt x="188976" y="0"/>
                  </a:lnTo>
                  <a:close/>
                </a:path>
              </a:pathLst>
            </a:custGeom>
            <a:ln w="25908">
              <a:solidFill>
                <a:srgbClr val="0064BC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4" name="object 18"/>
            <p:cNvSpPr/>
            <p:nvPr/>
          </p:nvSpPr>
          <p:spPr>
            <a:xfrm>
              <a:off x="3459480" y="5405628"/>
              <a:ext cx="253365" cy="399415"/>
            </a:xfrm>
            <a:custGeom>
              <a:avLst/>
              <a:ahLst/>
              <a:rect l="l" t="t" r="r" b="b"/>
              <a:pathLst>
                <a:path w="253364" h="399414">
                  <a:moveTo>
                    <a:pt x="126491" y="399287"/>
                  </a:moveTo>
                  <a:lnTo>
                    <a:pt x="0" y="272795"/>
                  </a:lnTo>
                  <a:lnTo>
                    <a:pt x="64008" y="272795"/>
                  </a:lnTo>
                  <a:lnTo>
                    <a:pt x="64008" y="0"/>
                  </a:lnTo>
                  <a:lnTo>
                    <a:pt x="188975" y="0"/>
                  </a:lnTo>
                  <a:lnTo>
                    <a:pt x="188975" y="272795"/>
                  </a:lnTo>
                  <a:lnTo>
                    <a:pt x="252983" y="272795"/>
                  </a:lnTo>
                  <a:lnTo>
                    <a:pt x="126491" y="399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19"/>
            <p:cNvSpPr/>
            <p:nvPr/>
          </p:nvSpPr>
          <p:spPr>
            <a:xfrm>
              <a:off x="3459480" y="5405628"/>
              <a:ext cx="253365" cy="399415"/>
            </a:xfrm>
            <a:custGeom>
              <a:avLst/>
              <a:ahLst/>
              <a:rect l="l" t="t" r="r" b="b"/>
              <a:pathLst>
                <a:path w="253364" h="399414">
                  <a:moveTo>
                    <a:pt x="188975" y="0"/>
                  </a:moveTo>
                  <a:lnTo>
                    <a:pt x="188975" y="272795"/>
                  </a:lnTo>
                  <a:lnTo>
                    <a:pt x="252983" y="272795"/>
                  </a:lnTo>
                  <a:lnTo>
                    <a:pt x="126491" y="399287"/>
                  </a:lnTo>
                  <a:lnTo>
                    <a:pt x="0" y="272795"/>
                  </a:lnTo>
                  <a:lnTo>
                    <a:pt x="64008" y="272795"/>
                  </a:lnTo>
                  <a:lnTo>
                    <a:pt x="64008" y="0"/>
                  </a:lnTo>
                  <a:lnTo>
                    <a:pt x="188975" y="0"/>
                  </a:lnTo>
                  <a:close/>
                </a:path>
              </a:pathLst>
            </a:custGeom>
            <a:ln w="25908">
              <a:solidFill>
                <a:srgbClr val="0064BC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36" name="object 20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2"/>
          <p:cNvSpPr txBox="1"/>
          <p:nvPr/>
        </p:nvSpPr>
        <p:spPr>
          <a:xfrm>
            <a:off x="1019063" y="1890257"/>
            <a:ext cx="8011795" cy="257048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Definition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6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25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endParaRPr sz="1600">
              <a:latin typeface="Arial"/>
              <a:cs typeface="Arial"/>
            </a:endParaRPr>
          </a:p>
          <a:p>
            <a:pPr indent="-346075" lvl="1" marL="6978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7865"/>
                <a:tab algn="l" pos="698500"/>
              </a:tabLst>
            </a:pPr>
            <a:r>
              <a:rPr dirty="0" sz="1600" spc="-5">
                <a:latin typeface="Microsoft Sans Serif"/>
                <a:cs typeface="Microsoft Sans Serif"/>
              </a:rPr>
              <a:t>IEC</a:t>
            </a:r>
            <a:r>
              <a:rPr dirty="0" sz="1600" spc="3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3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national</a:t>
            </a:r>
            <a:r>
              <a:rPr dirty="0" sz="1600" spc="3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counterparts</a:t>
            </a:r>
            <a:r>
              <a:rPr dirty="0" sz="1600" spc="35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(IET,</a:t>
            </a:r>
            <a:r>
              <a:rPr dirty="0" sz="1600" spc="3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IEEE,</a:t>
            </a:r>
            <a:r>
              <a:rPr dirty="0" sz="1600" spc="3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VDE,</a:t>
            </a:r>
            <a:r>
              <a:rPr dirty="0" sz="1600" spc="3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etc.)</a:t>
            </a:r>
            <a:r>
              <a:rPr dirty="0" sz="1600" spc="3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define</a:t>
            </a:r>
            <a:r>
              <a:rPr dirty="0" sz="1600" spc="355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600" spc="36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endParaRPr sz="16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Microsoft Sans Serif"/>
                <a:cs typeface="Microsoft Sans Serif"/>
              </a:rPr>
              <a:t>circuits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those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1000</a:t>
            </a:r>
            <a:r>
              <a:rPr b="1" dirty="0" sz="160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V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least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1500 V</a:t>
            </a:r>
            <a:r>
              <a:rPr b="1" dirty="0" sz="16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DC.</a:t>
            </a:r>
            <a:endParaRPr sz="1600">
              <a:latin typeface="Microsoft Sans Serif"/>
              <a:cs typeface="Microsoft Sans Serif"/>
            </a:endParaRPr>
          </a:p>
          <a:p>
            <a:pPr indent="-346075" lvl="1" marL="697865" marR="5715">
              <a:lnSpc>
                <a:spcPct val="150000"/>
              </a:lnSpc>
              <a:buClr>
                <a:srgbClr val="0070BF"/>
              </a:buClr>
              <a:buChar char="–"/>
              <a:tabLst>
                <a:tab algn="l" pos="697865"/>
                <a:tab algn="l" pos="698500"/>
              </a:tabLst>
            </a:pP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</a:t>
            </a:r>
            <a:r>
              <a:rPr dirty="0" sz="1600" spc="26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2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engineering,</a:t>
            </a:r>
            <a:r>
              <a:rPr dirty="0" sz="1600" spc="245">
                <a:latin typeface="Microsoft Sans Serif"/>
                <a:cs typeface="Microsoft Sans Serif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1600" spc="2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600" spc="2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usually</a:t>
            </a:r>
            <a:r>
              <a:rPr dirty="0" sz="1600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considered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any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approximately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35</a:t>
            </a:r>
            <a:r>
              <a:rPr b="1" dirty="0" sz="16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kV</a:t>
            </a:r>
            <a:r>
              <a:rPr dirty="0" sz="1600" spc="-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indent="-346075" lvl="1" marL="69786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7865"/>
                <a:tab algn="l" pos="698500"/>
              </a:tabLst>
            </a:pPr>
            <a:r>
              <a:rPr dirty="0" sz="1600" spc="-10">
                <a:latin typeface="Microsoft Sans Serif"/>
                <a:cs typeface="Microsoft Sans Serif"/>
              </a:rPr>
              <a:t>DC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systems:</a:t>
            </a:r>
            <a:endParaRPr sz="1600">
              <a:latin typeface="Microsoft Sans Serif"/>
              <a:cs typeface="Microsoft Sans Serif"/>
            </a:endParaRPr>
          </a:p>
          <a:p>
            <a:pPr marL="1568450" marR="3557904">
              <a:lnSpc>
                <a:spcPct val="15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HVDC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levels: 600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r>
              <a:rPr dirty="0" sz="1600">
                <a:latin typeface="Microsoft Sans Serif"/>
                <a:cs typeface="Microsoft Sans Serif"/>
              </a:rPr>
              <a:t> 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below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UHVDC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levels: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above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600</a:t>
            </a:r>
            <a:r>
              <a:rPr dirty="0" sz="1600" spc="5">
                <a:latin typeface="Microsoft Sans Serif"/>
                <a:cs typeface="Microsoft Sans Serif"/>
              </a:rPr>
              <a:t> kV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38" name="object 4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739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26771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Levels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object 2"/>
          <p:cNvSpPr txBox="1"/>
          <p:nvPr/>
        </p:nvSpPr>
        <p:spPr>
          <a:xfrm>
            <a:off x="1796275" y="1936515"/>
            <a:ext cx="457073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30">
                <a:solidFill>
                  <a:srgbClr val="0070BF"/>
                </a:solidFill>
                <a:latin typeface="Arial"/>
                <a:cs typeface="Arial"/>
              </a:rPr>
              <a:t>Table:</a:t>
            </a:r>
            <a:r>
              <a:rPr b="1" dirty="0" sz="160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25">
                <a:latin typeface="Arial"/>
                <a:cs typeface="Arial"/>
              </a:rPr>
              <a:t>Voltage</a:t>
            </a:r>
            <a:r>
              <a:rPr b="1" dirty="0" sz="1600" spc="15">
                <a:latin typeface="Arial"/>
                <a:cs typeface="Arial"/>
              </a:rPr>
              <a:t> </a:t>
            </a:r>
            <a:r>
              <a:rPr b="1" dirty="0" sz="1600" spc="-5">
                <a:latin typeface="Arial"/>
                <a:cs typeface="Arial"/>
              </a:rPr>
              <a:t>Classification</a:t>
            </a:r>
            <a:r>
              <a:rPr b="1" dirty="0" sz="1600" spc="40">
                <a:latin typeface="Arial"/>
                <a:cs typeface="Arial"/>
              </a:rPr>
              <a:t> </a:t>
            </a:r>
            <a:r>
              <a:rPr b="1" dirty="0" sz="1600" spc="-10">
                <a:latin typeface="Arial"/>
                <a:cs typeface="Arial"/>
              </a:rPr>
              <a:t>for</a:t>
            </a:r>
            <a:r>
              <a:rPr b="1" dirty="0" sz="1600" spc="35">
                <a:latin typeface="Arial"/>
                <a:cs typeface="Arial"/>
              </a:rPr>
              <a:t> </a:t>
            </a:r>
            <a:r>
              <a:rPr b="1" dirty="0" sz="1600" spc="-50">
                <a:latin typeface="Arial"/>
                <a:cs typeface="Arial"/>
              </a:rPr>
              <a:t>HVAC</a:t>
            </a:r>
            <a:r>
              <a:rPr b="1" dirty="0" sz="1600" spc="40">
                <a:latin typeface="Arial"/>
                <a:cs typeface="Arial"/>
              </a:rPr>
              <a:t> </a:t>
            </a:r>
            <a:r>
              <a:rPr b="1" dirty="0" sz="1600" spc="-1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41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26771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Levels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</a:t>
            </a:r>
            <a:endParaRPr sz="2400"/>
          </a:p>
        </p:txBody>
      </p:sp>
      <p:grpSp>
        <p:nvGrpSpPr>
          <p:cNvPr id="77" name="object 4"/>
          <p:cNvGrpSpPr/>
          <p:nvPr/>
        </p:nvGrpSpPr>
        <p:grpSpPr>
          <a:xfrm>
            <a:off x="1039368" y="2577083"/>
            <a:ext cx="8001000" cy="3286125"/>
            <a:chOff x="1039368" y="2577083"/>
            <a:chExt cx="8001000" cy="3286125"/>
          </a:xfrm>
        </p:grpSpPr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45464" y="2583180"/>
              <a:ext cx="7988807" cy="3273551"/>
            </a:xfrm>
            <a:prstGeom prst="rect"/>
          </p:spPr>
        </p:pic>
        <p:sp>
          <p:nvSpPr>
            <p:cNvPr id="1048742" name="object 6"/>
            <p:cNvSpPr/>
            <p:nvPr/>
          </p:nvSpPr>
          <p:spPr>
            <a:xfrm>
              <a:off x="5039868" y="2577083"/>
              <a:ext cx="0" cy="3286125"/>
            </a:xfrm>
            <a:custGeom>
              <a:avLst/>
              <a:ahLst/>
              <a:rect l="l" t="t" r="r" b="b"/>
              <a:pathLst>
                <a:path w="0" h="3286125">
                  <a:moveTo>
                    <a:pt x="0" y="0"/>
                  </a:moveTo>
                  <a:lnTo>
                    <a:pt x="0" y="328574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3" name="object 7"/>
            <p:cNvSpPr/>
            <p:nvPr/>
          </p:nvSpPr>
          <p:spPr>
            <a:xfrm>
              <a:off x="1039368" y="3112008"/>
              <a:ext cx="8001000" cy="0"/>
            </a:xfrm>
            <a:custGeom>
              <a:avLst/>
              <a:ahLst/>
              <a:rect l="l" t="t" r="r" b="b"/>
              <a:pathLst>
                <a:path w="8001000" h="0">
                  <a:moveTo>
                    <a:pt x="0" y="0"/>
                  </a:moveTo>
                  <a:lnTo>
                    <a:pt x="80009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4" name="object 8"/>
            <p:cNvSpPr/>
            <p:nvPr/>
          </p:nvSpPr>
          <p:spPr>
            <a:xfrm>
              <a:off x="1039368" y="2577083"/>
              <a:ext cx="8001000" cy="3286125"/>
            </a:xfrm>
            <a:custGeom>
              <a:avLst/>
              <a:ahLst/>
              <a:rect l="l" t="t" r="r" b="b"/>
              <a:pathLst>
                <a:path w="8001000" h="3286125">
                  <a:moveTo>
                    <a:pt x="0" y="1063751"/>
                  </a:moveTo>
                  <a:lnTo>
                    <a:pt x="8000999" y="1063751"/>
                  </a:lnTo>
                </a:path>
                <a:path w="8001000" h="3286125">
                  <a:moveTo>
                    <a:pt x="0" y="1592580"/>
                  </a:moveTo>
                  <a:lnTo>
                    <a:pt x="8000999" y="1592580"/>
                  </a:lnTo>
                </a:path>
                <a:path w="8001000" h="3286125">
                  <a:moveTo>
                    <a:pt x="0" y="2171700"/>
                  </a:moveTo>
                  <a:lnTo>
                    <a:pt x="8000999" y="2171700"/>
                  </a:lnTo>
                </a:path>
                <a:path w="8001000" h="3286125">
                  <a:moveTo>
                    <a:pt x="0" y="2750819"/>
                  </a:moveTo>
                  <a:lnTo>
                    <a:pt x="8000999" y="2750819"/>
                  </a:lnTo>
                </a:path>
                <a:path w="8001000" h="3286125">
                  <a:moveTo>
                    <a:pt x="6095" y="0"/>
                  </a:moveTo>
                  <a:lnTo>
                    <a:pt x="6095" y="3285744"/>
                  </a:lnTo>
                </a:path>
                <a:path w="8001000" h="3286125">
                  <a:moveTo>
                    <a:pt x="7994903" y="0"/>
                  </a:moveTo>
                  <a:lnTo>
                    <a:pt x="7994903" y="3285744"/>
                  </a:lnTo>
                </a:path>
                <a:path w="8001000" h="3286125">
                  <a:moveTo>
                    <a:pt x="0" y="6096"/>
                  </a:moveTo>
                  <a:lnTo>
                    <a:pt x="8000999" y="6096"/>
                  </a:lnTo>
                </a:path>
                <a:path w="8001000" h="3286125">
                  <a:moveTo>
                    <a:pt x="0" y="3279648"/>
                  </a:moveTo>
                  <a:lnTo>
                    <a:pt x="8000999" y="327964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45" name="object 9"/>
          <p:cNvSpPr txBox="1"/>
          <p:nvPr/>
        </p:nvSpPr>
        <p:spPr>
          <a:xfrm>
            <a:off x="2370796" y="2611590"/>
            <a:ext cx="134239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2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46" name="object 21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747" name="object 10"/>
          <p:cNvSpPr txBox="1"/>
          <p:nvPr/>
        </p:nvSpPr>
        <p:spPr>
          <a:xfrm>
            <a:off x="6325292" y="2611590"/>
            <a:ext cx="141922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2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748" name="object 11"/>
          <p:cNvSpPr txBox="1"/>
          <p:nvPr/>
        </p:nvSpPr>
        <p:spPr>
          <a:xfrm>
            <a:off x="2274795" y="3140388"/>
            <a:ext cx="153416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Low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(LV)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49" name="object 12"/>
          <p:cNvSpPr txBox="1"/>
          <p:nvPr/>
        </p:nvSpPr>
        <p:spPr>
          <a:xfrm>
            <a:off x="6638727" y="3140388"/>
            <a:ext cx="79311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V </a:t>
            </a:r>
            <a:r>
              <a:rPr dirty="0" sz="1600" spc="-60">
                <a:latin typeface="Microsoft Sans Serif"/>
                <a:cs typeface="Microsoft Sans Serif"/>
              </a:rPr>
              <a:t>≤</a:t>
            </a:r>
            <a:r>
              <a:rPr dirty="0" sz="1600" spc="-5">
                <a:latin typeface="Microsoft Sans Serif"/>
                <a:cs typeface="Microsoft Sans Serif"/>
              </a:rPr>
              <a:t> 1 kV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0" name="object 13"/>
          <p:cNvSpPr txBox="1"/>
          <p:nvPr/>
        </p:nvSpPr>
        <p:spPr>
          <a:xfrm>
            <a:off x="2064484" y="3669284"/>
            <a:ext cx="195580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Medium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(MV)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1" name="object 14"/>
          <p:cNvSpPr txBox="1"/>
          <p:nvPr/>
        </p:nvSpPr>
        <p:spPr>
          <a:xfrm>
            <a:off x="6262209" y="3669284"/>
            <a:ext cx="154749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1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&lt;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≤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66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2" name="object 15"/>
          <p:cNvSpPr txBox="1"/>
          <p:nvPr/>
        </p:nvSpPr>
        <p:spPr>
          <a:xfrm>
            <a:off x="2229071" y="4196596"/>
            <a:ext cx="162560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High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(HV)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3" name="object 16"/>
          <p:cNvSpPr txBox="1"/>
          <p:nvPr/>
        </p:nvSpPr>
        <p:spPr>
          <a:xfrm>
            <a:off x="6151136" y="4196596"/>
            <a:ext cx="177038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66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&lt;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≤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220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4" name="object 17"/>
          <p:cNvSpPr txBox="1"/>
          <p:nvPr/>
        </p:nvSpPr>
        <p:spPr>
          <a:xfrm>
            <a:off x="1912070" y="4777155"/>
            <a:ext cx="225996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Extra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 voltage (EHV)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5" name="object 18"/>
          <p:cNvSpPr txBox="1"/>
          <p:nvPr/>
        </p:nvSpPr>
        <p:spPr>
          <a:xfrm>
            <a:off x="6093579" y="4777155"/>
            <a:ext cx="188595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220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&lt;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≤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800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5">
                <a:latin typeface="Microsoft Sans Serif"/>
                <a:cs typeface="Microsoft Sans Serif"/>
              </a:rPr>
              <a:t>kV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6" name="object 19"/>
          <p:cNvSpPr txBox="1"/>
          <p:nvPr/>
        </p:nvSpPr>
        <p:spPr>
          <a:xfrm>
            <a:off x="1928895" y="5356327"/>
            <a:ext cx="222567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Ultra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(UHV)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57" name="object 20"/>
          <p:cNvSpPr txBox="1"/>
          <p:nvPr/>
        </p:nvSpPr>
        <p:spPr>
          <a:xfrm>
            <a:off x="6521867" y="5356327"/>
            <a:ext cx="102616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V &gt;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800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9905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Applications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5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pic>
        <p:nvPicPr>
          <p:cNvPr id="209716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952244"/>
            <a:ext cx="5647944" cy="4172711"/>
          </a:xfrm>
          <a:prstGeom prst="rect"/>
        </p:spPr>
      </p:pic>
      <p:sp>
        <p:nvSpPr>
          <p:cNvPr id="1048759" name="object 4"/>
          <p:cNvSpPr txBox="1"/>
          <p:nvPr/>
        </p:nvSpPr>
        <p:spPr>
          <a:xfrm>
            <a:off x="6756853" y="3514652"/>
            <a:ext cx="1956435" cy="7575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spc="-5">
                <a:latin typeface="Microsoft Sans Serif"/>
                <a:cs typeface="Microsoft Sans Serif"/>
              </a:rPr>
              <a:t>Windings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220-kV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60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1017479" y="1890257"/>
            <a:ext cx="8011159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7980" marL="360045" marR="50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high-voltage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consists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complex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configuration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generators,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long-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distance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lines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localized distribution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networks.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  <p:pic>
        <p:nvPicPr>
          <p:cNvPr id="2097152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808988" y="2740151"/>
            <a:ext cx="6175247" cy="3191255"/>
          </a:xfrm>
          <a:prstGeom prst="rect"/>
        </p:spPr>
      </p:pic>
      <p:sp>
        <p:nvSpPr>
          <p:cNvPr id="1048598" name="object 5"/>
          <p:cNvSpPr txBox="1"/>
          <p:nvPr/>
        </p:nvSpPr>
        <p:spPr>
          <a:xfrm>
            <a:off x="3388802" y="5911055"/>
            <a:ext cx="303339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Figure</a:t>
            </a:r>
            <a:r>
              <a:rPr b="1" dirty="0" sz="160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1: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30">
                <a:solidFill>
                  <a:srgbClr val="0070BF"/>
                </a:solidFill>
                <a:latin typeface="Arial"/>
                <a:cs typeface="Arial"/>
              </a:rPr>
              <a:t>Typical</a:t>
            </a:r>
            <a:r>
              <a:rPr b="1" dirty="0" sz="1600" spc="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power</a:t>
            </a:r>
            <a:r>
              <a:rPr b="1" dirty="0" sz="1600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599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9905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Applications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5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pic>
        <p:nvPicPr>
          <p:cNvPr id="209716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935479"/>
            <a:ext cx="5702807" cy="4225550"/>
          </a:xfrm>
          <a:prstGeom prst="rect"/>
        </p:spPr>
      </p:pic>
      <p:sp>
        <p:nvSpPr>
          <p:cNvPr id="1048762" name="object 4"/>
          <p:cNvSpPr txBox="1"/>
          <p:nvPr/>
        </p:nvSpPr>
        <p:spPr>
          <a:xfrm>
            <a:off x="6756853" y="3637217"/>
            <a:ext cx="224028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750-kV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 line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63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object 2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59905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Applications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 High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sp>
        <p:nvSpPr>
          <p:cNvPr id="1048765" name="object 3"/>
          <p:cNvSpPr txBox="1"/>
          <p:nvPr/>
        </p:nvSpPr>
        <p:spPr>
          <a:xfrm>
            <a:off x="3897905" y="5880572"/>
            <a:ext cx="2258060" cy="4946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Mineral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oil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97170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909316" y="1865375"/>
            <a:ext cx="3890771" cy="3887724"/>
          </a:xfrm>
          <a:prstGeom prst="rect"/>
        </p:spPr>
      </p:pic>
      <p:sp>
        <p:nvSpPr>
          <p:cNvPr id="1048766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9905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Applications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5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pic>
        <p:nvPicPr>
          <p:cNvPr id="209717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844039"/>
            <a:ext cx="8028432" cy="3906011"/>
          </a:xfrm>
          <a:prstGeom prst="rect"/>
        </p:spPr>
      </p:pic>
      <p:sp>
        <p:nvSpPr>
          <p:cNvPr id="1048768" name="object 4"/>
          <p:cNvSpPr txBox="1"/>
          <p:nvPr/>
        </p:nvSpPr>
        <p:spPr>
          <a:xfrm>
            <a:off x="2157417" y="5854642"/>
            <a:ext cx="549465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testing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transformer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(left)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generator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(right)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69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599059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Applications</a:t>
            </a:r>
            <a:r>
              <a:rPr dirty="0" sz="2400" spc="-3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5">
                <a:solidFill>
                  <a:srgbClr val="0064BC"/>
                </a:solidFill>
              </a:rPr>
              <a:t> </a:t>
            </a:r>
            <a:r>
              <a:rPr dirty="0" sz="2400" spc="-30">
                <a:solidFill>
                  <a:srgbClr val="0064BC"/>
                </a:solidFill>
              </a:rPr>
              <a:t>Voltage </a:t>
            </a:r>
            <a:r>
              <a:rPr dirty="0" sz="2400" spc="-5">
                <a:solidFill>
                  <a:srgbClr val="0064BC"/>
                </a:solidFill>
              </a:rPr>
              <a:t>Engineering</a:t>
            </a:r>
            <a:endParaRPr sz="2400"/>
          </a:p>
        </p:txBody>
      </p:sp>
      <p:pic>
        <p:nvPicPr>
          <p:cNvPr id="209717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1747" y="1845563"/>
            <a:ext cx="5605271" cy="4288535"/>
          </a:xfrm>
          <a:prstGeom prst="rect"/>
        </p:spPr>
      </p:pic>
      <p:sp>
        <p:nvSpPr>
          <p:cNvPr id="1048771" name="object 4"/>
          <p:cNvSpPr txBox="1"/>
          <p:nvPr/>
        </p:nvSpPr>
        <p:spPr>
          <a:xfrm>
            <a:off x="6714173" y="3914630"/>
            <a:ext cx="237363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Impulse voltage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generator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772" name="object 5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object 4"/>
          <p:cNvSpPr txBox="1"/>
          <p:nvPr/>
        </p:nvSpPr>
        <p:spPr>
          <a:xfrm>
            <a:off x="8532308" y="6662181"/>
            <a:ext cx="530225" cy="1397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000" spc="-1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000" spc="-5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000" spc="-5">
                <a:solidFill>
                  <a:srgbClr val="898989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1017479" y="1890257"/>
            <a:ext cx="8014970" cy="3660141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indent="-347980" marL="360045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first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public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put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service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1882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London.</a:t>
            </a:r>
            <a:endParaRPr sz="1600">
              <a:latin typeface="Microsoft Sans Serif"/>
              <a:cs typeface="Microsoft Sans Serif"/>
            </a:endParaRPr>
          </a:p>
          <a:p>
            <a:pPr indent="-348615" lvl="1" marL="69850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algn="l" pos="698500"/>
                <a:tab algn="l" pos="699135"/>
              </a:tabLst>
            </a:pPr>
            <a:r>
              <a:rPr dirty="0" sz="1600" spc="-9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direct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low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endParaRPr sz="1600">
              <a:latin typeface="Microsoft Sans Serif"/>
              <a:cs typeface="Microsoft Sans Serif"/>
            </a:endParaRPr>
          </a:p>
          <a:p>
            <a:pPr indent="-348615" lvl="1" marL="69850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algn="l" pos="698500"/>
                <a:tab algn="l" pos="699135"/>
              </a:tabLst>
            </a:pPr>
            <a:r>
              <a:rPr dirty="0" sz="1600" spc="-5">
                <a:latin typeface="Microsoft Sans Serif"/>
                <a:cs typeface="Microsoft Sans Serif"/>
              </a:rPr>
              <a:t>Its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service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limited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highly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localized areas</a:t>
            </a:r>
            <a:endParaRPr sz="1600">
              <a:latin typeface="Microsoft Sans Serif"/>
              <a:cs typeface="Microsoft Sans Serif"/>
            </a:endParaRPr>
          </a:p>
          <a:p>
            <a:pPr indent="-348615" lvl="1" marL="69850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algn="l" pos="698500"/>
                <a:tab algn="l" pos="699135"/>
              </a:tabLst>
            </a:pPr>
            <a:r>
              <a:rPr dirty="0" sz="1600" spc="-5">
                <a:latin typeface="Microsoft Sans Serif"/>
                <a:cs typeface="Microsoft Sans Serif"/>
              </a:rPr>
              <a:t>Used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mainly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lighting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With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advent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transformer,</a:t>
            </a:r>
            <a:r>
              <a:rPr dirty="0" sz="1600" spc="114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DC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</a:t>
            </a:r>
            <a:r>
              <a:rPr dirty="0" sz="1600" spc="10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were</a:t>
            </a:r>
            <a:r>
              <a:rPr dirty="0" sz="1600" spc="1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quickly</a:t>
            </a:r>
            <a:r>
              <a:rPr dirty="0" sz="1600" spc="10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replaced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100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AC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980">
                <a:latin typeface="Microsoft Sans Serif"/>
                <a:cs typeface="Microsoft Sans Serif"/>
              </a:rPr>
              <a:t>T</a:t>
            </a:r>
            <a:r>
              <a:rPr dirty="0" sz="1600" spc="5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first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major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station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was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commissioned in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1890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Deptford.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104140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algn="l" pos="1040765"/>
                <a:tab algn="l" pos="1041400"/>
              </a:tabLst>
            </a:pPr>
            <a:r>
              <a:rPr dirty="0" sz="1600" spc="-9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produce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alternative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10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kV</a:t>
            </a:r>
            <a:endParaRPr sz="1600">
              <a:latin typeface="Microsoft Sans Serif"/>
              <a:cs typeface="Microsoft Sans Serif"/>
            </a:endParaRPr>
          </a:p>
          <a:p>
            <a:pPr indent="-347980" lvl="1" marL="104140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-"/>
              <a:tabLst>
                <a:tab algn="l" pos="1040765"/>
                <a:tab algn="l" pos="1041400"/>
              </a:tabLst>
            </a:pPr>
            <a:r>
              <a:rPr dirty="0" sz="1600" spc="-95">
                <a:latin typeface="Microsoft Sans Serif"/>
                <a:cs typeface="Microsoft Sans Serif"/>
              </a:rPr>
              <a:t>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supply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distance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28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miles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508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  <a:tab algn="l" pos="1332865"/>
                <a:tab algn="l" pos="1622425"/>
                <a:tab algn="l" pos="2315845"/>
                <a:tab algn="l" pos="2940050"/>
                <a:tab algn="l" pos="4176395"/>
                <a:tab algn="l" pos="4800600"/>
                <a:tab algn="l" pos="5565140"/>
                <a:tab algn="l" pos="6403975"/>
              </a:tabLst>
            </a:pPr>
            <a:r>
              <a:rPr dirty="0" sz="1600" spc="-15">
                <a:latin typeface="Microsoft Sans Serif"/>
                <a:cs typeface="Microsoft Sans Serif"/>
              </a:rPr>
              <a:t>However,	</a:t>
            </a:r>
            <a:r>
              <a:rPr dirty="0" sz="1600" spc="-5">
                <a:latin typeface="Microsoft Sans Serif"/>
                <a:cs typeface="Microsoft Sans Serif"/>
              </a:rPr>
              <a:t>in	recent	years	high-voltage	direct	</a:t>
            </a:r>
            <a:r>
              <a:rPr dirty="0" sz="1600">
                <a:latin typeface="Microsoft Sans Serif"/>
                <a:cs typeface="Microsoft Sans Serif"/>
              </a:rPr>
              <a:t>current	</a:t>
            </a:r>
            <a:r>
              <a:rPr dirty="0" sz="1600" spc="-5">
                <a:latin typeface="Microsoft Sans Serif"/>
                <a:cs typeface="Microsoft Sans Serif"/>
              </a:rPr>
              <a:t>(HVDC)	transmission</a:t>
            </a:r>
            <a:r>
              <a:rPr dirty="0" sz="1600" spc="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regained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earlier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popularity.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1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4</a:t>
            </a:fld>
          </a:p>
        </p:txBody>
      </p:sp>
      <p:sp>
        <p:nvSpPr>
          <p:cNvPr id="1048602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/>
          <p:nvPr/>
        </p:nvSpPr>
        <p:spPr>
          <a:xfrm>
            <a:off x="1019063" y="1890257"/>
            <a:ext cx="8013065" cy="331724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Advantages</a:t>
            </a:r>
            <a:r>
              <a:rPr dirty="0" sz="1600">
                <a:latin typeface="Microsoft Sans Serif"/>
                <a:cs typeface="Microsoft Sans Serif"/>
              </a:rPr>
              <a:t> 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HVDC:</a:t>
            </a:r>
            <a:endParaRPr sz="1600">
              <a:latin typeface="Microsoft Sans Serif"/>
              <a:cs typeface="Microsoft Sans Serif"/>
            </a:endParaRPr>
          </a:p>
          <a:p>
            <a:pPr indent="-346075" lvl="1" marL="696595" marR="5080">
              <a:lnSpc>
                <a:spcPct val="150000"/>
              </a:lnSpc>
              <a:buClr>
                <a:srgbClr val="0070BF"/>
              </a:buClr>
              <a:buChar char="–"/>
              <a:tabLst>
                <a:tab algn="l" pos="696595"/>
                <a:tab algn="l" pos="697230"/>
              </a:tabLst>
            </a:pPr>
            <a:r>
              <a:rPr dirty="0" sz="1600" spc="-10">
                <a:latin typeface="Microsoft Sans Serif"/>
                <a:cs typeface="Microsoft Sans Serif"/>
              </a:rPr>
              <a:t>HVDC</a:t>
            </a:r>
            <a:r>
              <a:rPr dirty="0" sz="1600" spc="-5">
                <a:latin typeface="Microsoft Sans Serif"/>
                <a:cs typeface="Microsoft Sans Serif"/>
              </a:rPr>
              <a:t> provides</a:t>
            </a:r>
            <a:r>
              <a:rPr dirty="0" sz="1600">
                <a:latin typeface="Microsoft Sans Serif"/>
                <a:cs typeface="Microsoft Sans Serif"/>
              </a:rPr>
              <a:t> an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economic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solution</a:t>
            </a:r>
            <a:r>
              <a:rPr dirty="0" sz="1600">
                <a:latin typeface="Microsoft Sans Serif"/>
                <a:cs typeface="Microsoft Sans Serif"/>
              </a:rPr>
              <a:t> 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interconnecting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asynchronous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(back-to-back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installation)</a:t>
            </a:r>
            <a:endParaRPr sz="1600">
              <a:latin typeface="Microsoft Sans Serif"/>
              <a:cs typeface="Microsoft Sans Serif"/>
            </a:endParaRPr>
          </a:p>
          <a:p>
            <a:pPr indent="-346710" lvl="1" marL="69659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6595"/>
                <a:tab algn="l" pos="697230"/>
              </a:tabLst>
            </a:pPr>
            <a:r>
              <a:rPr dirty="0" sz="1600" spc="-10">
                <a:latin typeface="Microsoft Sans Serif"/>
                <a:cs typeface="Microsoft Sans Serif"/>
              </a:rPr>
              <a:t>HVDC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permits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higher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power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density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compared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endParaRPr sz="1600">
              <a:latin typeface="Microsoft Sans Serif"/>
              <a:cs typeface="Microsoft Sans Serif"/>
            </a:endParaRPr>
          </a:p>
          <a:p>
            <a:pPr indent="-346075" marL="35814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Disadvantages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HVDC:</a:t>
            </a:r>
            <a:endParaRPr sz="1600">
              <a:latin typeface="Microsoft Sans Serif"/>
              <a:cs typeface="Microsoft Sans Serif"/>
            </a:endParaRPr>
          </a:p>
          <a:p>
            <a:pPr indent="-346710" lvl="1" marL="69659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6595"/>
                <a:tab algn="l" pos="697230"/>
              </a:tabLst>
            </a:pPr>
            <a:r>
              <a:rPr dirty="0" sz="1600" spc="-5">
                <a:latin typeface="Microsoft Sans Serif"/>
                <a:cs typeface="Microsoft Sans Serif"/>
              </a:rPr>
              <a:t>Excessive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station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costs</a:t>
            </a:r>
            <a:endParaRPr sz="1600">
              <a:latin typeface="Microsoft Sans Serif"/>
              <a:cs typeface="Microsoft Sans Serif"/>
            </a:endParaRPr>
          </a:p>
          <a:p>
            <a:pPr indent="-346710" lvl="1" marL="696595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algn="l" pos="696595"/>
                <a:tab algn="l" pos="697230"/>
              </a:tabLst>
            </a:pPr>
            <a:r>
              <a:rPr dirty="0" sz="1600" spc="-15">
                <a:latin typeface="Microsoft Sans Serif"/>
                <a:cs typeface="Microsoft Sans Serif"/>
              </a:rPr>
              <a:t>Voltage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transformation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not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possible</a:t>
            </a:r>
            <a:endParaRPr sz="1600">
              <a:latin typeface="Microsoft Sans Serif"/>
              <a:cs typeface="Microsoft Sans Serif"/>
            </a:endParaRPr>
          </a:p>
          <a:p>
            <a:pPr indent="-346075" marL="358140" marR="7620">
              <a:lnSpc>
                <a:spcPct val="150000"/>
              </a:lnSpc>
              <a:buClr>
                <a:srgbClr val="0070BF"/>
              </a:buClr>
              <a:buChar char="•"/>
              <a:tabLst>
                <a:tab algn="l" pos="358140"/>
                <a:tab algn="l" pos="358775"/>
                <a:tab algn="l" pos="1781175"/>
                <a:tab algn="l" pos="2386965"/>
                <a:tab algn="l" pos="2677160"/>
                <a:tab algn="l" pos="2932430"/>
                <a:tab algn="l" pos="3651885"/>
                <a:tab algn="l" pos="4551045"/>
                <a:tab algn="l" pos="5097780"/>
                <a:tab algn="l" pos="5535930"/>
                <a:tab algn="l" pos="5744845"/>
                <a:tab algn="l" pos="6224905"/>
                <a:tab algn="l" pos="6729730"/>
                <a:tab algn="l" pos="7044055"/>
                <a:tab algn="l" pos="7703184"/>
              </a:tabLst>
            </a:pPr>
            <a:r>
              <a:rPr dirty="0" sz="1600" spc="-10">
                <a:latin typeface="Microsoft Sans Serif"/>
                <a:cs typeface="Microsoft Sans Serif"/>
              </a:rPr>
              <a:t>C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15">
                <a:latin typeface="Microsoft Sans Serif"/>
                <a:cs typeface="Microsoft Sans Serif"/>
              </a:rPr>
              <a:t>n</a:t>
            </a:r>
            <a:r>
              <a:rPr dirty="0" sz="1600" spc="10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q</a:t>
            </a:r>
            <a:r>
              <a:rPr dirty="0" sz="1600">
                <a:latin typeface="Microsoft Sans Serif"/>
                <a:cs typeface="Microsoft Sans Serif"/>
              </a:rPr>
              <a:t>u</a:t>
            </a:r>
            <a:r>
              <a:rPr dirty="0" sz="1600" spc="-1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l</a:t>
            </a:r>
            <a:r>
              <a:rPr dirty="0" sz="1600" spc="-135">
                <a:latin typeface="Microsoft Sans Serif"/>
                <a:cs typeface="Microsoft Sans Serif"/>
              </a:rPr>
              <a:t>y</a:t>
            </a:r>
            <a:r>
              <a:rPr dirty="0" sz="1600" spc="-5">
                <a:latin typeface="Microsoft Sans Serif"/>
                <a:cs typeface="Microsoft Sans Serif"/>
              </a:rPr>
              <a:t>,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10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h</a:t>
            </a:r>
            <a:r>
              <a:rPr dirty="0" sz="1600">
                <a:latin typeface="Microsoft Sans Serif"/>
                <a:cs typeface="Microsoft Sans Serif"/>
              </a:rPr>
              <a:t>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20">
                <a:latin typeface="Microsoft Sans Serif"/>
                <a:cs typeface="Microsoft Sans Serif"/>
              </a:rPr>
              <a:t>i</a:t>
            </a:r>
            <a:r>
              <a:rPr dirty="0" sz="1600" spc="10">
                <a:latin typeface="Microsoft Sans Serif"/>
                <a:cs typeface="Microsoft Sans Serif"/>
              </a:rPr>
              <a:t>c</a:t>
            </a:r>
            <a:r>
              <a:rPr dirty="0" sz="1600" spc="-15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5">
                <a:latin typeface="Microsoft Sans Serif"/>
                <a:cs typeface="Microsoft Sans Serif"/>
              </a:rPr>
              <a:t>d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st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n</a:t>
            </a:r>
            <a:r>
              <a:rPr dirty="0" sz="1600" spc="10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(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6</a:t>
            </a:r>
            <a:r>
              <a:rPr b="1" dirty="0" sz="1600" spc="-15">
                <a:solidFill>
                  <a:srgbClr val="0070BF"/>
                </a:solidFill>
                <a:latin typeface="Arial"/>
                <a:cs typeface="Arial"/>
              </a:rPr>
              <a:t>0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0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k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m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-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80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0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k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m)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25">
                <a:latin typeface="Microsoft Sans Serif"/>
                <a:cs typeface="Microsoft Sans Serif"/>
              </a:rPr>
              <a:t>w</a:t>
            </a:r>
            <a:r>
              <a:rPr dirty="0" sz="1600">
                <a:latin typeface="Microsoft Sans Serif"/>
                <a:cs typeface="Microsoft Sans Serif"/>
              </a:rPr>
              <a:t>h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ch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5">
                <a:latin typeface="Microsoft Sans Serif"/>
                <a:cs typeface="Microsoft Sans Serif"/>
              </a:rPr>
              <a:t>D</a:t>
            </a:r>
            <a:r>
              <a:rPr dirty="0" sz="1600" spc="-5">
                <a:latin typeface="Microsoft Sans Serif"/>
                <a:cs typeface="Microsoft Sans Serif"/>
              </a:rPr>
              <a:t>C  </a:t>
            </a:r>
            <a:r>
              <a:rPr dirty="0" sz="1600" spc="-5">
                <a:latin typeface="Microsoft Sans Serif"/>
                <a:cs typeface="Microsoft Sans Serif"/>
              </a:rPr>
              <a:t>transmission becomes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economical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adopt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than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5</a:t>
            </a:fld>
          </a:p>
        </p:txBody>
      </p:sp>
      <p:sp>
        <p:nvSpPr>
          <p:cNvPr id="1048605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993663" y="1890257"/>
            <a:ext cx="7336155" cy="789939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indent="-346075" marL="38354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algn="l" pos="383540"/>
                <a:tab algn="l" pos="384175"/>
              </a:tabLst>
            </a:pP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capability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bipolar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DC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approximately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given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 algn="ctr" marR="68580">
              <a:lnSpc>
                <a:spcPct val="100000"/>
              </a:lnSpc>
              <a:spcBef>
                <a:spcPts val="960"/>
              </a:spcBef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P</a:t>
            </a:r>
            <a:r>
              <a:rPr b="1" dirty="0" sz="1600" spc="-4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2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U</a:t>
            </a:r>
            <a:r>
              <a:rPr baseline="-21164" b="1" dirty="0" sz="1575">
                <a:solidFill>
                  <a:srgbClr val="0070BF"/>
                </a:solidFill>
                <a:latin typeface="Arial"/>
                <a:cs typeface="Arial"/>
              </a:rPr>
              <a:t>d</a:t>
            </a:r>
            <a:r>
              <a:rPr baseline="-21164" b="1" dirty="0" sz="1575" spc="202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I</a:t>
            </a:r>
            <a:r>
              <a:rPr baseline="-21164" b="1" dirty="0" sz="1575">
                <a:solidFill>
                  <a:srgbClr val="0070BF"/>
                </a:solidFill>
                <a:latin typeface="Arial"/>
                <a:cs typeface="Arial"/>
              </a:rPr>
              <a:t>d</a:t>
            </a:r>
            <a:endParaRPr baseline="-21164" sz="1575">
              <a:latin typeface="Arial"/>
              <a:cs typeface="Arial"/>
            </a:endParaRPr>
          </a:p>
        </p:txBody>
      </p:sp>
      <p:sp>
        <p:nvSpPr>
          <p:cNvPr id="1048607" name="object 3"/>
          <p:cNvSpPr txBox="1"/>
          <p:nvPr/>
        </p:nvSpPr>
        <p:spPr>
          <a:xfrm>
            <a:off x="1796275" y="2744210"/>
            <a:ext cx="57594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Microsoft Sans Serif"/>
                <a:cs typeface="Microsoft Sans Serif"/>
              </a:rPr>
              <a:t>w</a:t>
            </a:r>
            <a:r>
              <a:rPr dirty="0" sz="1600">
                <a:latin typeface="Microsoft Sans Serif"/>
                <a:cs typeface="Microsoft Sans Serif"/>
              </a:rPr>
              <a:t>he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8" name="object 4"/>
          <p:cNvSpPr txBox="1"/>
          <p:nvPr/>
        </p:nvSpPr>
        <p:spPr>
          <a:xfrm>
            <a:off x="2549207" y="2621646"/>
            <a:ext cx="3646170" cy="840739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1600">
                <a:latin typeface="Microsoft Sans Serif"/>
                <a:cs typeface="Microsoft Sans Serif"/>
              </a:rPr>
              <a:t>U</a:t>
            </a:r>
            <a:r>
              <a:rPr baseline="-21164" dirty="0" sz="1575">
                <a:latin typeface="Microsoft Sans Serif"/>
                <a:cs typeface="Microsoft Sans Serif"/>
              </a:rPr>
              <a:t>d</a:t>
            </a:r>
            <a:r>
              <a:rPr baseline="-21164" dirty="0" sz="1575" spc="232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one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line</a:t>
            </a:r>
            <a:endParaRPr sz="16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Microsoft Sans Serif"/>
                <a:cs typeface="Microsoft Sans Serif"/>
              </a:rPr>
              <a:t>I</a:t>
            </a:r>
            <a:r>
              <a:rPr baseline="-21164" dirty="0" sz="1575">
                <a:latin typeface="Microsoft Sans Serif"/>
                <a:cs typeface="Microsoft Sans Serif"/>
              </a:rPr>
              <a:t>d</a:t>
            </a:r>
            <a:r>
              <a:rPr baseline="-21164" dirty="0" sz="1575" spc="254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current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flowing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through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09" name="object 5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94459" y="4831080"/>
            <a:ext cx="7285951" cy="1203959"/>
          </a:xfrm>
          <a:prstGeom prst="rect"/>
        </p:spPr>
      </p:pic>
      <p:sp>
        <p:nvSpPr>
          <p:cNvPr id="1048610" name="object 7"/>
          <p:cNvSpPr txBox="1"/>
          <p:nvPr/>
        </p:nvSpPr>
        <p:spPr>
          <a:xfrm>
            <a:off x="1220170" y="4185907"/>
            <a:ext cx="7678420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846455" marL="858519" marR="5080">
              <a:lnSpc>
                <a:spcPct val="100000"/>
              </a:lnSpc>
              <a:spcBef>
                <a:spcPts val="95"/>
              </a:spcBef>
            </a:pPr>
            <a:r>
              <a:rPr b="1" dirty="0" sz="1600" spc="-30">
                <a:solidFill>
                  <a:srgbClr val="0070BF"/>
                </a:solidFill>
                <a:latin typeface="Arial"/>
                <a:cs typeface="Arial"/>
              </a:rPr>
              <a:t>Table</a:t>
            </a:r>
            <a:r>
              <a:rPr b="1" dirty="0" sz="16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1: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capability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relationships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5">
                <a:latin typeface="Microsoft Sans Serif"/>
                <a:cs typeface="Microsoft Sans Serif"/>
              </a:rPr>
              <a:t>with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1020547" y="2012722"/>
            <a:ext cx="669734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6075" marL="35814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58140"/>
                <a:tab algn="l" pos="358775"/>
              </a:tabLst>
            </a:pP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capability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</a:t>
            </a:r>
            <a:r>
              <a:rPr dirty="0" sz="1600" spc="-10">
                <a:latin typeface="Microsoft Sans Serif"/>
                <a:cs typeface="Microsoft Sans Serif"/>
              </a:rPr>
              <a:t> of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approximately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given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3" name="object 3"/>
          <p:cNvSpPr txBox="1"/>
          <p:nvPr/>
        </p:nvSpPr>
        <p:spPr>
          <a:xfrm>
            <a:off x="1797759" y="3110003"/>
            <a:ext cx="575945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Microsoft Sans Serif"/>
                <a:cs typeface="Microsoft Sans Serif"/>
              </a:rPr>
              <a:t>w</a:t>
            </a:r>
            <a:r>
              <a:rPr dirty="0" sz="1600">
                <a:latin typeface="Microsoft Sans Serif"/>
                <a:cs typeface="Microsoft Sans Serif"/>
              </a:rPr>
              <a:t>he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4" name="object 4"/>
          <p:cNvSpPr txBox="1"/>
          <p:nvPr/>
        </p:nvSpPr>
        <p:spPr>
          <a:xfrm>
            <a:off x="2576555" y="2987538"/>
            <a:ext cx="4239895" cy="756920"/>
          </a:xfrm>
          <a:prstGeom prst="rect"/>
        </p:spPr>
        <p:txBody>
          <a:bodyPr bIns="0" lIns="0" rIns="0" rtlCol="0" tIns="134620" vert="horz" wrap="square">
            <a:spAutoFit/>
          </a:bodyPr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i="1" spc="-5">
                <a:latin typeface="Arial"/>
                <a:cs typeface="Arial"/>
              </a:rPr>
              <a:t>U</a:t>
            </a:r>
            <a:r>
              <a:rPr dirty="0" sz="1600" i="1" spc="-15"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i="1" spc="-5">
                <a:latin typeface="Arial"/>
                <a:cs typeface="Arial"/>
              </a:rPr>
              <a:t>Z</a:t>
            </a:r>
            <a:r>
              <a:rPr dirty="0" sz="1600" i="1" spc="5"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wave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impedance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line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5" name="object 5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of</a:t>
            </a:r>
            <a:r>
              <a:rPr dirty="0" sz="2400" spc="-2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0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  <p:sp>
        <p:nvSpPr>
          <p:cNvPr id="1048616" name="object 6"/>
          <p:cNvSpPr txBox="1"/>
          <p:nvPr/>
        </p:nvSpPr>
        <p:spPr>
          <a:xfrm>
            <a:off x="1119616" y="3870391"/>
            <a:ext cx="7769859" cy="513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835660" marL="847725" marR="5080">
              <a:lnSpc>
                <a:spcPct val="100000"/>
              </a:lnSpc>
              <a:spcBef>
                <a:spcPts val="95"/>
              </a:spcBef>
            </a:pPr>
            <a:r>
              <a:rPr b="1" dirty="0" sz="1600" spc="-30">
                <a:solidFill>
                  <a:srgbClr val="0070BF"/>
                </a:solidFill>
                <a:latin typeface="Arial"/>
                <a:cs typeface="Arial"/>
              </a:rPr>
              <a:t>Table</a:t>
            </a:r>
            <a:r>
              <a:rPr b="1" dirty="0" sz="160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2: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capability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its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relationships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with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operating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and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transfer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distance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24998" y="4425696"/>
            <a:ext cx="6971791" cy="1764657"/>
          </a:xfrm>
          <a:prstGeom prst="rect"/>
        </p:spPr>
      </p:pic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05300" y="2389632"/>
            <a:ext cx="836675" cy="653795"/>
          </a:xfrm>
          <a:prstGeom prst="rect"/>
        </p:spPr>
      </p:pic>
      <p:sp>
        <p:nvSpPr>
          <p:cNvPr id="104861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/>
          <p:nvPr/>
        </p:nvSpPr>
        <p:spPr>
          <a:xfrm>
            <a:off x="1017479" y="2030933"/>
            <a:ext cx="7997825" cy="371538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47980" marL="36004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Over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last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hundred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years,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demand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electricity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drastically increased. </a:t>
            </a:r>
            <a:r>
              <a:rPr dirty="0" sz="1600" spc="-95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360045">
              <a:lnSpc>
                <a:spcPct val="100000"/>
              </a:lnSpc>
              <a:spcBef>
                <a:spcPts val="1150"/>
              </a:spcBef>
            </a:pPr>
            <a:r>
              <a:rPr dirty="0" sz="1600" spc="-5">
                <a:latin typeface="Microsoft Sans Serif"/>
                <a:cs typeface="Microsoft Sans Serif"/>
              </a:rPr>
              <a:t>meet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load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demand,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desirable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add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generation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1155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0">
                <a:latin typeface="Microsoft Sans Serif"/>
                <a:cs typeface="Microsoft Sans Serif"/>
              </a:rPr>
              <a:t>This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implies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lines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carry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bulk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power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long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distances.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462915">
              <a:lnSpc>
                <a:spcPct val="16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15">
                <a:latin typeface="Microsoft Sans Serif"/>
                <a:cs typeface="Microsoft Sans Serif"/>
              </a:rPr>
              <a:t>Accordingly,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system</a:t>
            </a:r>
            <a:r>
              <a:rPr dirty="0" sz="1600" spc="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levels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steadily increased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over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years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deliver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more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power.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>
              <a:lnSpc>
                <a:spcPct val="100000"/>
              </a:lnSpc>
              <a:spcBef>
                <a:spcPts val="1150"/>
              </a:spcBef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same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power,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an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increase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level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results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in:</a:t>
            </a:r>
            <a:endParaRPr sz="1600">
              <a:latin typeface="Microsoft Sans Serif"/>
              <a:cs typeface="Microsoft Sans Serif"/>
            </a:endParaRPr>
          </a:p>
          <a:p>
            <a:pPr indent="-348615" lvl="1" marL="698500">
              <a:lnSpc>
                <a:spcPct val="100000"/>
              </a:lnSpc>
              <a:spcBef>
                <a:spcPts val="1150"/>
              </a:spcBef>
              <a:buClr>
                <a:srgbClr val="0070BF"/>
              </a:buClr>
              <a:buChar char="–"/>
              <a:tabLst>
                <a:tab algn="l" pos="698500"/>
                <a:tab algn="l" pos="699135"/>
              </a:tabLst>
            </a:pPr>
            <a:r>
              <a:rPr dirty="0" sz="1600" spc="-10">
                <a:latin typeface="Microsoft Sans Serif"/>
                <a:cs typeface="Microsoft Sans Serif"/>
              </a:rPr>
              <a:t>Lower</a:t>
            </a:r>
            <a:r>
              <a:rPr dirty="0" sz="1600" spc="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cost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conductor</a:t>
            </a:r>
            <a:endParaRPr sz="1600">
              <a:latin typeface="Microsoft Sans Serif"/>
              <a:cs typeface="Microsoft Sans Serif"/>
            </a:endParaRPr>
          </a:p>
          <a:p>
            <a:pPr indent="-348615" lvl="1" marL="698500">
              <a:lnSpc>
                <a:spcPct val="100000"/>
              </a:lnSpc>
              <a:spcBef>
                <a:spcPts val="1155"/>
              </a:spcBef>
              <a:buClr>
                <a:srgbClr val="0070BF"/>
              </a:buClr>
              <a:buChar char="–"/>
              <a:tabLst>
                <a:tab algn="l" pos="698500"/>
                <a:tab algn="l" pos="699135"/>
              </a:tabLst>
            </a:pPr>
            <a:r>
              <a:rPr dirty="0" sz="1600" spc="-5">
                <a:latin typeface="Microsoft Sans Serif"/>
                <a:cs typeface="Microsoft Sans Serif"/>
              </a:rPr>
              <a:t>Higher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efficiency</a:t>
            </a:r>
            <a:endParaRPr sz="1600">
              <a:latin typeface="Microsoft Sans Serif"/>
              <a:cs typeface="Microsoft Sans Serif"/>
            </a:endParaRPr>
          </a:p>
          <a:p>
            <a:pPr indent="-347980" marL="360045" marR="726440">
              <a:lnSpc>
                <a:spcPct val="160000"/>
              </a:lnSpc>
              <a:buClr>
                <a:srgbClr val="0070BF"/>
              </a:buClr>
              <a:buChar char="•"/>
              <a:tabLst>
                <a:tab algn="l" pos="360045"/>
                <a:tab algn="l" pos="360680"/>
              </a:tabLst>
            </a:pPr>
            <a:r>
              <a:rPr dirty="0" sz="1600" spc="-5">
                <a:latin typeface="Microsoft Sans Serif"/>
                <a:cs typeface="Microsoft Sans Serif"/>
              </a:rPr>
              <a:t>It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desirable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increase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transmission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voltage,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but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this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causes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increased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stresses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on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insulation.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48619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8</a:t>
            </a:fld>
          </a:p>
        </p:txBody>
      </p:sp>
      <p:sp>
        <p:nvSpPr>
          <p:cNvPr id="1048620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42029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4BC"/>
                </a:solidFill>
              </a:rPr>
              <a:t>History</a:t>
            </a:r>
            <a:r>
              <a:rPr dirty="0" sz="2400" spc="-10">
                <a:solidFill>
                  <a:srgbClr val="0064BC"/>
                </a:solidFill>
              </a:rPr>
              <a:t> </a:t>
            </a:r>
            <a:r>
              <a:rPr dirty="0" sz="2400" spc="-15">
                <a:solidFill>
                  <a:srgbClr val="0064BC"/>
                </a:solidFill>
              </a:rPr>
              <a:t>of</a:t>
            </a:r>
            <a:r>
              <a:rPr dirty="0" sz="2400">
                <a:solidFill>
                  <a:srgbClr val="0064BC"/>
                </a:solidFill>
              </a:rPr>
              <a:t> </a:t>
            </a:r>
            <a:r>
              <a:rPr dirty="0" sz="2400" spc="-5">
                <a:solidFill>
                  <a:srgbClr val="0064BC"/>
                </a:solidFill>
              </a:rPr>
              <a:t>High</a:t>
            </a:r>
            <a:r>
              <a:rPr dirty="0" sz="2400" spc="-45">
                <a:solidFill>
                  <a:srgbClr val="0064BC"/>
                </a:solidFill>
              </a:rPr>
              <a:t> </a:t>
            </a:r>
            <a:r>
              <a:rPr dirty="0" sz="2400" spc="-25">
                <a:solidFill>
                  <a:srgbClr val="0064BC"/>
                </a:solidFill>
              </a:rPr>
              <a:t>Voltages</a:t>
            </a:r>
            <a:endParaRPr sz="2400"/>
          </a:p>
        </p:txBody>
      </p:sp>
      <p:pic>
        <p:nvPicPr>
          <p:cNvPr id="209715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7363" y="1845564"/>
            <a:ext cx="7862316" cy="3913027"/>
          </a:xfrm>
          <a:prstGeom prst="rect"/>
        </p:spPr>
      </p:pic>
      <p:sp>
        <p:nvSpPr>
          <p:cNvPr id="1048622" name="object 4"/>
          <p:cNvSpPr txBox="1"/>
          <p:nvPr/>
        </p:nvSpPr>
        <p:spPr>
          <a:xfrm>
            <a:off x="1509756" y="5851574"/>
            <a:ext cx="689229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Figure</a:t>
            </a:r>
            <a:r>
              <a:rPr b="1" dirty="0" sz="160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1:</a:t>
            </a:r>
            <a:r>
              <a:rPr b="1" dirty="0" sz="160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Major</a:t>
            </a:r>
            <a:r>
              <a:rPr b="1" dirty="0" sz="1600" spc="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DC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systems</a:t>
            </a:r>
            <a:r>
              <a:rPr b="1" dirty="0" sz="1600" spc="7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chronological</a:t>
            </a:r>
            <a:r>
              <a:rPr b="1" dirty="0" sz="1600" spc="5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10">
                <a:solidFill>
                  <a:srgbClr val="0070BF"/>
                </a:solidFill>
                <a:latin typeface="Arial"/>
                <a:cs typeface="Arial"/>
              </a:rPr>
              <a:t>order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their</a:t>
            </a:r>
            <a:r>
              <a:rPr b="1" dirty="0" sz="1600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600" spc="-5">
                <a:solidFill>
                  <a:srgbClr val="0070BF"/>
                </a:solidFill>
                <a:latin typeface="Arial"/>
                <a:cs typeface="Arial"/>
              </a:rPr>
              <a:t>installations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623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3970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10"/>
              <a:t>Page</a:t>
            </a:r>
            <a:r>
              <a:rPr dirty="0" spc="-50"/>
              <a:t> </a:t>
            </a:r>
            <a:fld id="{81D60167-4931-47E6-BA6A-407CBD079E47}" type="slidenum">
              <a:rPr dirty="0" spc="-5"/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Lec-1-B (Fundamentals).ppt  -  Compatibility Mode</dc:title>
  <dc:creator>Afzal</dc:creator>
  <dcterms:created xsi:type="dcterms:W3CDTF">2023-02-05T06:49:19Z</dcterms:created>
  <dcterms:modified xsi:type="dcterms:W3CDTF">2023-02-05T16:53:45Z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2023-02-05T00:00:00Z</vt:filetime>
  </property>
</Properties>
</file>