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gdLst/>
            <a:ahLst/>
            <a:cxn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50" y="1693273"/>
            <a:ext cx="8821898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785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056" y="1999488"/>
            <a:ext cx="9161145" cy="2955937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5750" dirty="0">
              <a:latin typeface="Times New Roman"/>
              <a:cs typeface="Times New Roman"/>
            </a:endParaRPr>
          </a:p>
          <a:p>
            <a:pPr marR="11430" algn="ctr">
              <a:lnSpc>
                <a:spcPct val="100000"/>
              </a:lnSpc>
            </a:pP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EE451:</a:t>
            </a:r>
            <a:r>
              <a:rPr sz="39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3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9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 dirty="0">
              <a:latin typeface="Arial"/>
              <a:cs typeface="Arial"/>
            </a:endParaRPr>
          </a:p>
          <a:p>
            <a:pPr marL="123189" algn="ctr">
              <a:lnSpc>
                <a:spcPct val="100000"/>
              </a:lnSpc>
              <a:spcBef>
                <a:spcPts val="1315"/>
              </a:spcBef>
            </a:pPr>
            <a:r>
              <a:rPr sz="2650" spc="-10" dirty="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65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7" y="6654780"/>
            <a:ext cx="8763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May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23,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2016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0318" y="2014727"/>
            <a:ext cx="2124334" cy="33987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0501" y="1517421"/>
            <a:ext cx="410337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" dirty="0">
                <a:solidFill>
                  <a:srgbClr val="0070BF"/>
                </a:solidFill>
                <a:latin typeface="Arial"/>
                <a:cs typeface="Arial"/>
              </a:rPr>
              <a:t>An</a:t>
            </a:r>
            <a:r>
              <a:rPr sz="1750" b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Electron</a:t>
            </a:r>
            <a:r>
              <a:rPr sz="175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avalanche</a:t>
            </a:r>
            <a:r>
              <a:rPr sz="1750" b="1" spc="-5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1750" b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uniform</a:t>
            </a:r>
            <a:r>
              <a:rPr sz="175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field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976" y="5670232"/>
            <a:ext cx="442912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Microsoft Sans Serif"/>
                <a:cs typeface="Microsoft Sans Serif"/>
              </a:rPr>
              <a:t>Distribution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carriers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shape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5962" y="5655028"/>
            <a:ext cx="46393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Microsoft Sans Serif"/>
                <a:cs typeface="Microsoft Sans Serif"/>
              </a:rPr>
              <a:t>Actual</a:t>
            </a:r>
            <a:r>
              <a:rPr sz="1750" spc="5" dirty="0">
                <a:latin typeface="Microsoft Sans Serif"/>
                <a:cs typeface="Microsoft Sans Serif"/>
              </a:rPr>
              <a:t> photograph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Raether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2749" y="2224985"/>
            <a:ext cx="2682585" cy="3267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84422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50" y="1693273"/>
            <a:ext cx="881380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11811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were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longer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distances,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size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able 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develop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also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increases.</a:t>
            </a:r>
            <a:endParaRPr sz="1750">
              <a:latin typeface="Microsoft Sans Serif"/>
              <a:cs typeface="Microsoft Sans Serif"/>
            </a:endParaRPr>
          </a:p>
          <a:p>
            <a:pPr marL="407670" marR="177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Since,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consists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(electrons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positive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tail),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 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dirty="0">
                <a:latin typeface="Microsoft Sans Serif"/>
                <a:cs typeface="Microsoft Sans Serif"/>
              </a:rPr>
              <a:t> particles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also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increase.</a:t>
            </a:r>
            <a:endParaRPr sz="1750">
              <a:latin typeface="Microsoft Sans Serif"/>
              <a:cs typeface="Microsoft Sans Serif"/>
            </a:endParaRPr>
          </a:p>
          <a:p>
            <a:pPr marL="407670" marR="69596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10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segregate,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they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make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cluster.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So,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formed,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i.e.,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accumulation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like-polarity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charges.</a:t>
            </a:r>
            <a:endParaRPr sz="1750">
              <a:latin typeface="Microsoft Sans Serif"/>
              <a:cs typeface="Microsoft Sans Serif"/>
            </a:endParaRPr>
          </a:p>
          <a:p>
            <a:pPr marL="407670" marR="12065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 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accumulate,</a:t>
            </a:r>
            <a:r>
              <a:rPr sz="1750" spc="5" dirty="0">
                <a:latin typeface="Microsoft Sans Serif"/>
                <a:cs typeface="Microsoft Sans Serif"/>
              </a:rPr>
              <a:t> they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their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own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fields.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Now,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to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consideration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two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fields:</a:t>
            </a:r>
            <a:endParaRPr sz="1750">
              <a:latin typeface="Microsoft Sans Serif"/>
              <a:cs typeface="Microsoft Sans Serif"/>
            </a:endParaRPr>
          </a:p>
          <a:p>
            <a:pPr marL="779145" lvl="1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pos="779145" algn="l"/>
                <a:tab pos="779780" algn="l"/>
              </a:tabLst>
            </a:pP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</a:t>
            </a:r>
            <a:r>
              <a:rPr sz="1725" spc="7" baseline="-21739" dirty="0">
                <a:latin typeface="Microsoft Sans Serif"/>
                <a:cs typeface="Microsoft Sans Serif"/>
              </a:rPr>
              <a:t>0</a:t>
            </a:r>
            <a:endParaRPr sz="1725" baseline="-21739">
              <a:latin typeface="Microsoft Sans Serif"/>
              <a:cs typeface="Microsoft Sans Serif"/>
            </a:endParaRPr>
          </a:p>
          <a:p>
            <a:pPr marL="779145" lvl="1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pos="779145" algn="l"/>
                <a:tab pos="779780" algn="l"/>
              </a:tabLst>
            </a:pP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developed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 </a:t>
            </a:r>
            <a:r>
              <a:rPr sz="1750" spc="10" dirty="0">
                <a:latin typeface="Microsoft Sans Serif"/>
                <a:cs typeface="Microsoft Sans Serif"/>
              </a:rPr>
              <a:t>E</a:t>
            </a:r>
            <a:r>
              <a:rPr sz="1725" spc="15" baseline="-21739" dirty="0">
                <a:latin typeface="Microsoft Sans Serif"/>
                <a:cs typeface="Microsoft Sans Serif"/>
              </a:rPr>
              <a:t>a</a:t>
            </a:r>
            <a:endParaRPr sz="1725" baseline="-21739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0100" y="3589020"/>
            <a:ext cx="132715" cy="38100"/>
          </a:xfrm>
          <a:custGeom>
            <a:avLst/>
            <a:gdLst/>
            <a:ahLst/>
            <a:cxnLst/>
            <a:rect l="l" t="t" r="r" b="b"/>
            <a:pathLst>
              <a:path w="132714" h="38100">
                <a:moveTo>
                  <a:pt x="92678" y="38100"/>
                </a:moveTo>
                <a:lnTo>
                  <a:pt x="85427" y="37440"/>
                </a:lnTo>
                <a:lnTo>
                  <a:pt x="77676" y="35325"/>
                </a:lnTo>
                <a:lnTo>
                  <a:pt x="69425" y="31764"/>
                </a:lnTo>
                <a:lnTo>
                  <a:pt x="52207" y="21763"/>
                </a:lnTo>
                <a:lnTo>
                  <a:pt x="44803" y="18180"/>
                </a:lnTo>
                <a:lnTo>
                  <a:pt x="38452" y="16009"/>
                </a:lnTo>
                <a:lnTo>
                  <a:pt x="33147" y="15240"/>
                </a:lnTo>
                <a:lnTo>
                  <a:pt x="27813" y="15335"/>
                </a:lnTo>
                <a:lnTo>
                  <a:pt x="23145" y="17049"/>
                </a:lnTo>
                <a:lnTo>
                  <a:pt x="15144" y="23717"/>
                </a:lnTo>
                <a:lnTo>
                  <a:pt x="11620" y="28575"/>
                </a:lnTo>
                <a:lnTo>
                  <a:pt x="8572" y="34861"/>
                </a:lnTo>
                <a:lnTo>
                  <a:pt x="0" y="30003"/>
                </a:lnTo>
                <a:lnTo>
                  <a:pt x="28193" y="95"/>
                </a:lnTo>
                <a:lnTo>
                  <a:pt x="36576" y="0"/>
                </a:lnTo>
                <a:lnTo>
                  <a:pt x="43468" y="769"/>
                </a:lnTo>
                <a:lnTo>
                  <a:pt x="50994" y="2940"/>
                </a:lnTo>
                <a:lnTo>
                  <a:pt x="59145" y="6523"/>
                </a:lnTo>
                <a:lnTo>
                  <a:pt x="76433" y="16524"/>
                </a:lnTo>
                <a:lnTo>
                  <a:pt x="83855" y="20085"/>
                </a:lnTo>
                <a:lnTo>
                  <a:pt x="90188" y="22200"/>
                </a:lnTo>
                <a:lnTo>
                  <a:pt x="95440" y="22860"/>
                </a:lnTo>
                <a:lnTo>
                  <a:pt x="101631" y="22955"/>
                </a:lnTo>
                <a:lnTo>
                  <a:pt x="106775" y="21336"/>
                </a:lnTo>
                <a:lnTo>
                  <a:pt x="115157" y="14859"/>
                </a:lnTo>
                <a:lnTo>
                  <a:pt x="119348" y="9810"/>
                </a:lnTo>
                <a:lnTo>
                  <a:pt x="123539" y="2762"/>
                </a:lnTo>
                <a:lnTo>
                  <a:pt x="132302" y="8667"/>
                </a:lnTo>
                <a:lnTo>
                  <a:pt x="99695" y="37544"/>
                </a:lnTo>
                <a:lnTo>
                  <a:pt x="9267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7450" y="1693273"/>
            <a:ext cx="5871210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770" marR="685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dirty="0">
                <a:latin typeface="Microsoft Sans Serif"/>
                <a:cs typeface="Microsoft Sans Serif"/>
              </a:rPr>
              <a:t>During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experiments, it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observed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dirty="0">
                <a:latin typeface="Microsoft Sans Serif"/>
                <a:cs typeface="Microsoft Sans Serif"/>
              </a:rPr>
              <a:t> carriers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 charge,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was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insufficient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cause 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distortion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</a:t>
            </a:r>
            <a:r>
              <a:rPr sz="1725" spc="15" baseline="-21739" dirty="0">
                <a:latin typeface="Microsoft Sans Serif"/>
                <a:cs typeface="Microsoft Sans Serif"/>
              </a:rPr>
              <a:t>0</a:t>
            </a:r>
            <a:r>
              <a:rPr sz="1725" spc="262" baseline="-21739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small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distances.</a:t>
            </a:r>
            <a:endParaRPr sz="1750">
              <a:latin typeface="Microsoft Sans Serif"/>
              <a:cs typeface="Microsoft Sans Serif"/>
            </a:endParaRPr>
          </a:p>
          <a:p>
            <a:pPr marL="445770" marR="12890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total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 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reach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7</a:t>
            </a:r>
            <a:r>
              <a:rPr sz="1725" spc="247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10</a:t>
            </a:r>
            <a:r>
              <a:rPr sz="1725" spc="7" baseline="26570" dirty="0">
                <a:latin typeface="Microsoft Sans Serif"/>
                <a:cs typeface="Microsoft Sans Serif"/>
              </a:rPr>
              <a:t>8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become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strong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enough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distort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</a:t>
            </a:r>
            <a:r>
              <a:rPr sz="1725" spc="7" baseline="-21739" dirty="0">
                <a:latin typeface="Microsoft Sans Serif"/>
                <a:cs typeface="Microsoft Sans Serif"/>
              </a:rPr>
              <a:t>0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445770" marR="19621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4464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Figure shows the </a:t>
            </a:r>
            <a:r>
              <a:rPr sz="1750" dirty="0">
                <a:latin typeface="Microsoft Sans Serif"/>
                <a:cs typeface="Microsoft Sans Serif"/>
              </a:rPr>
              <a:t>distortion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electric field due </a:t>
            </a:r>
            <a:r>
              <a:rPr sz="1750" spc="-5" dirty="0">
                <a:latin typeface="Microsoft Sans Serif"/>
                <a:cs typeface="Microsoft Sans Serif"/>
              </a:rPr>
              <a:t>to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interaction between </a:t>
            </a:r>
            <a:r>
              <a:rPr sz="1750" spc="5" dirty="0">
                <a:latin typeface="Microsoft Sans Serif"/>
                <a:cs typeface="Microsoft Sans Serif"/>
              </a:rPr>
              <a:t>space charges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polarities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585" y="2203704"/>
            <a:ext cx="3195460" cy="36042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450" y="1693273"/>
            <a:ext cx="8835390" cy="40487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45770" indent="-382905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-5" dirty="0">
                <a:latin typeface="Microsoft Sans Serif"/>
                <a:cs typeface="Microsoft Sans Serif"/>
              </a:rPr>
              <a:t>Following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conclusions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drawn:</a:t>
            </a:r>
            <a:endParaRPr sz="1750">
              <a:latin typeface="Microsoft Sans Serif"/>
              <a:cs typeface="Microsoft Sans Serif"/>
            </a:endParaRPr>
          </a:p>
          <a:p>
            <a:pPr marL="817244" marR="209550" lvl="1" indent="-382905">
              <a:lnSpc>
                <a:spcPct val="150900"/>
              </a:lnSpc>
              <a:buClr>
                <a:srgbClr val="0070BF"/>
              </a:buClr>
              <a:buChar char="-"/>
              <a:tabLst>
                <a:tab pos="817244" algn="l"/>
                <a:tab pos="817880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Compared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5" dirty="0">
                <a:latin typeface="Microsoft Sans Serif"/>
                <a:cs typeface="Microsoft Sans Serif"/>
              </a:rPr>
              <a:t>E</a:t>
            </a:r>
            <a:r>
              <a:rPr sz="1725" spc="7" baseline="-21739" dirty="0">
                <a:latin typeface="Microsoft Sans Serif"/>
                <a:cs typeface="Microsoft Sans Serif"/>
              </a:rPr>
              <a:t>0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tail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increased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presence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charges.</a:t>
            </a:r>
            <a:endParaRPr sz="1750">
              <a:latin typeface="Microsoft Sans Serif"/>
              <a:cs typeface="Microsoft Sans Serif"/>
            </a:endParaRPr>
          </a:p>
          <a:p>
            <a:pPr marL="817244" marR="81280" lvl="1" indent="-382905">
              <a:lnSpc>
                <a:spcPct val="150900"/>
              </a:lnSpc>
              <a:buClr>
                <a:srgbClr val="0070BF"/>
              </a:buClr>
              <a:buChar char="-"/>
              <a:tabLst>
                <a:tab pos="817244" algn="l"/>
                <a:tab pos="817880" algn="l"/>
              </a:tabLst>
            </a:pPr>
            <a:r>
              <a:rPr sz="1750" dirty="0">
                <a:latin typeface="Microsoft Sans Serif"/>
                <a:cs typeface="Microsoft Sans Serif"/>
              </a:rPr>
              <a:t>Within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 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reduced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between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opposite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polarity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 </a:t>
            </a:r>
            <a:r>
              <a:rPr sz="1750" spc="5" dirty="0">
                <a:latin typeface="Microsoft Sans Serif"/>
                <a:cs typeface="Microsoft Sans Serif"/>
              </a:rPr>
              <a:t>clouds.</a:t>
            </a:r>
            <a:endParaRPr sz="1750">
              <a:latin typeface="Microsoft Sans Serif"/>
              <a:cs typeface="Microsoft Sans Serif"/>
            </a:endParaRPr>
          </a:p>
          <a:p>
            <a:pPr marL="445770" marR="227329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intensities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head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tail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acquire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magnitude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(E</a:t>
            </a:r>
            <a:r>
              <a:rPr sz="1725" spc="7" baseline="-21739" dirty="0">
                <a:latin typeface="Microsoft Sans Serif"/>
                <a:cs typeface="Microsoft Sans Serif"/>
              </a:rPr>
              <a:t>0</a:t>
            </a:r>
            <a:r>
              <a:rPr sz="1725" spc="15" baseline="-21739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+ E</a:t>
            </a:r>
            <a:r>
              <a:rPr sz="1725" spc="7" baseline="-21739" dirty="0">
                <a:latin typeface="Microsoft Sans Serif"/>
                <a:cs typeface="Microsoft Sans Serif"/>
              </a:rPr>
              <a:t>a</a:t>
            </a:r>
            <a:r>
              <a:rPr sz="1750" spc="5" dirty="0">
                <a:latin typeface="Microsoft Sans Serif"/>
                <a:cs typeface="Microsoft Sans Serif"/>
              </a:rPr>
              <a:t>), </a:t>
            </a:r>
            <a:r>
              <a:rPr sz="1750" dirty="0">
                <a:latin typeface="Microsoft Sans Serif"/>
                <a:cs typeface="Microsoft Sans Serif"/>
              </a:rPr>
              <a:t>while </a:t>
            </a:r>
            <a:r>
              <a:rPr sz="1750" spc="5" dirty="0">
                <a:latin typeface="Microsoft Sans Serif"/>
                <a:cs typeface="Microsoft Sans Serif"/>
              </a:rPr>
              <a:t>above </a:t>
            </a:r>
            <a:r>
              <a:rPr sz="1750" dirty="0">
                <a:latin typeface="Microsoft Sans Serif"/>
                <a:cs typeface="Microsoft Sans Serif"/>
              </a:rPr>
              <a:t>the positive ion </a:t>
            </a:r>
            <a:r>
              <a:rPr sz="1750" spc="5" dirty="0">
                <a:latin typeface="Microsoft Sans Serif"/>
                <a:cs typeface="Microsoft Sans Serif"/>
              </a:rPr>
              <a:t>region, just </a:t>
            </a:r>
            <a:r>
              <a:rPr sz="1750" dirty="0">
                <a:latin typeface="Microsoft Sans Serif"/>
                <a:cs typeface="Microsoft Sans Serif"/>
              </a:rPr>
              <a:t>behind the </a:t>
            </a:r>
            <a:r>
              <a:rPr sz="1750" spc="5" dirty="0">
                <a:latin typeface="Microsoft Sans Serif"/>
                <a:cs typeface="Microsoft Sans Serif"/>
              </a:rPr>
              <a:t>head, </a:t>
            </a:r>
            <a:r>
              <a:rPr sz="1750" dirty="0">
                <a:latin typeface="Microsoft Sans Serif"/>
                <a:cs typeface="Microsoft Sans Serif"/>
              </a:rPr>
              <a:t>the field is </a:t>
            </a:r>
            <a:r>
              <a:rPr sz="1750" spc="5" dirty="0">
                <a:latin typeface="Microsoft Sans Serif"/>
                <a:cs typeface="Microsoft Sans Serif"/>
              </a:rPr>
              <a:t> reduced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 </a:t>
            </a:r>
            <a:r>
              <a:rPr sz="1750" spc="5" dirty="0">
                <a:latin typeface="Microsoft Sans Serif"/>
                <a:cs typeface="Microsoft Sans Serif"/>
              </a:rPr>
              <a:t>(E</a:t>
            </a:r>
            <a:r>
              <a:rPr sz="1725" spc="7" baseline="-21739" dirty="0">
                <a:latin typeface="Microsoft Sans Serif"/>
                <a:cs typeface="Microsoft Sans Serif"/>
              </a:rPr>
              <a:t>0</a:t>
            </a:r>
            <a:r>
              <a:rPr sz="1725" spc="262" baseline="-21739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-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</a:t>
            </a:r>
            <a:r>
              <a:rPr sz="1725" spc="7" baseline="-21739" dirty="0">
                <a:latin typeface="Microsoft Sans Serif"/>
                <a:cs typeface="Microsoft Sans Serif"/>
              </a:rPr>
              <a:t>a</a:t>
            </a:r>
            <a:r>
              <a:rPr sz="1750" spc="5" dirty="0">
                <a:latin typeface="Microsoft Sans Serif"/>
                <a:cs typeface="Microsoft Sans Serif"/>
              </a:rPr>
              <a:t>).</a:t>
            </a:r>
            <a:endParaRPr sz="1750">
              <a:latin typeface="Microsoft Sans Serif"/>
              <a:cs typeface="Microsoft Sans Serif"/>
            </a:endParaRPr>
          </a:p>
          <a:p>
            <a:pPr marL="445770" marR="13716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45770" algn="l"/>
                <a:tab pos="4464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enhancement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head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tail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 </a:t>
            </a:r>
            <a:r>
              <a:rPr sz="1750" spc="5" dirty="0">
                <a:latin typeface="Microsoft Sans Serif"/>
                <a:cs typeface="Microsoft Sans Serif"/>
              </a:rPr>
              <a:t>may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initiate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new </a:t>
            </a:r>
            <a:r>
              <a:rPr sz="1750" spc="-5" dirty="0">
                <a:latin typeface="Microsoft Sans Serif"/>
                <a:cs typeface="Microsoft Sans Serif"/>
              </a:rPr>
              <a:t>type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discharge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 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Kanal)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mechanism.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035" y="1706007"/>
            <a:ext cx="3688634" cy="39758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856" y="5888243"/>
            <a:ext cx="922718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100"/>
              </a:spcBef>
            </a:pPr>
            <a:r>
              <a:rPr sz="1750" dirty="0">
                <a:latin typeface="Microsoft Sans Serif"/>
                <a:cs typeface="Microsoft Sans Serif"/>
              </a:rPr>
              <a:t>Effect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5" dirty="0">
                <a:latin typeface="Microsoft Sans Serif"/>
                <a:cs typeface="Microsoft Sans Serif"/>
              </a:rPr>
              <a:t>space charge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5" dirty="0">
                <a:latin typeface="Microsoft Sans Serif"/>
                <a:cs typeface="Microsoft Sans Serif"/>
              </a:rPr>
              <a:t>E</a:t>
            </a:r>
            <a:r>
              <a:rPr sz="1725" spc="7" baseline="-21739" dirty="0">
                <a:latin typeface="Microsoft Sans Serif"/>
                <a:cs typeface="Microsoft Sans Serif"/>
              </a:rPr>
              <a:t>a</a:t>
            </a:r>
            <a:r>
              <a:rPr sz="1725" spc="15" baseline="-21739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an </a:t>
            </a:r>
            <a:r>
              <a:rPr sz="1750" spc="5" dirty="0">
                <a:latin typeface="Microsoft Sans Serif"/>
                <a:cs typeface="Microsoft Sans Serif"/>
              </a:rPr>
              <a:t>avalanche of </a:t>
            </a:r>
            <a:r>
              <a:rPr sz="1750" dirty="0">
                <a:latin typeface="Microsoft Sans Serif"/>
                <a:cs typeface="Microsoft Sans Serif"/>
              </a:rPr>
              <a:t>critical </a:t>
            </a:r>
            <a:r>
              <a:rPr sz="1750" spc="-5" dirty="0">
                <a:latin typeface="Microsoft Sans Serif"/>
                <a:cs typeface="Microsoft Sans Serif"/>
              </a:rPr>
              <a:t>amplification </a:t>
            </a:r>
            <a:r>
              <a:rPr sz="1750" spc="10" dirty="0">
                <a:latin typeface="Microsoft Sans Serif"/>
                <a:cs typeface="Microsoft Sans Serif"/>
              </a:rPr>
              <a:t>on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applied </a:t>
            </a:r>
            <a:r>
              <a:rPr sz="1750" spc="5" dirty="0">
                <a:latin typeface="Microsoft Sans Serif"/>
                <a:cs typeface="Microsoft Sans Serif"/>
              </a:rPr>
              <a:t>uniform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</a:t>
            </a:r>
            <a:r>
              <a:rPr sz="1725" spc="15" baseline="-21739" dirty="0">
                <a:latin typeface="Microsoft Sans Serif"/>
                <a:cs typeface="Microsoft Sans Serif"/>
              </a:rPr>
              <a:t>0</a:t>
            </a:r>
            <a:endParaRPr sz="1725" baseline="-21739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80681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159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Under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condition,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proceeds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rate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front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tail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 </a:t>
            </a:r>
            <a:r>
              <a:rPr sz="1750" spc="5" dirty="0">
                <a:latin typeface="Microsoft Sans Serif"/>
                <a:cs typeface="Microsoft Sans Serif"/>
              </a:rPr>
              <a:t>but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lower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rate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center.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this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stage,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rate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advancement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 increases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generation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fresh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because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enhanced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</a:t>
            </a:r>
            <a:r>
              <a:rPr sz="1750" spc="-5" dirty="0">
                <a:latin typeface="Microsoft Sans Serif"/>
                <a:cs typeface="Microsoft Sans Serif"/>
              </a:rPr>
              <a:t> in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upper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region.</a:t>
            </a:r>
            <a:endParaRPr sz="1750">
              <a:latin typeface="Microsoft Sans Serif"/>
              <a:cs typeface="Microsoft Sans Serif"/>
            </a:endParaRPr>
          </a:p>
          <a:p>
            <a:pPr marL="394970" marR="19050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New electrons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vicinity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5" dirty="0">
                <a:latin typeface="Microsoft Sans Serif"/>
                <a:cs typeface="Microsoft Sans Serif"/>
              </a:rPr>
              <a:t> produce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fresh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avalanches. </a:t>
            </a:r>
            <a:r>
              <a:rPr sz="1750" spc="5" dirty="0">
                <a:latin typeface="Microsoft Sans Serif"/>
                <a:cs typeface="Microsoft Sans Serif"/>
              </a:rPr>
              <a:t> These new electrons could </a:t>
            </a:r>
            <a:r>
              <a:rPr sz="1750" dirty="0">
                <a:latin typeface="Microsoft Sans Serif"/>
                <a:cs typeface="Microsoft Sans Serif"/>
              </a:rPr>
              <a:t>be </a:t>
            </a:r>
            <a:r>
              <a:rPr sz="1750" spc="5" dirty="0">
                <a:latin typeface="Microsoft Sans Serif"/>
                <a:cs typeface="Microsoft Sans Serif"/>
              </a:rPr>
              <a:t>produced by photo </a:t>
            </a:r>
            <a:r>
              <a:rPr sz="1750" dirty="0">
                <a:latin typeface="Microsoft Sans Serif"/>
                <a:cs typeface="Microsoft Sans Serif"/>
              </a:rPr>
              <a:t>ionization, </a:t>
            </a:r>
            <a:r>
              <a:rPr sz="1750" spc="10" dirty="0">
                <a:latin typeface="Microsoft Sans Serif"/>
                <a:cs typeface="Microsoft Sans Serif"/>
              </a:rPr>
              <a:t>caused </a:t>
            </a:r>
            <a:r>
              <a:rPr sz="1750" spc="5" dirty="0">
                <a:latin typeface="Microsoft Sans Serif"/>
                <a:cs typeface="Microsoft Sans Serif"/>
              </a:rPr>
              <a:t>by the </a:t>
            </a:r>
            <a:r>
              <a:rPr sz="1750" dirty="0">
                <a:latin typeface="Microsoft Sans Serif"/>
                <a:cs typeface="Microsoft Sans Serif"/>
              </a:rPr>
              <a:t>primary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avalanche.</a:t>
            </a:r>
            <a:endParaRPr sz="1750">
              <a:latin typeface="Microsoft Sans Serif"/>
              <a:cs typeface="Microsoft Sans Serif"/>
            </a:endParaRPr>
          </a:p>
          <a:p>
            <a:pPr marL="394970" marR="2476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new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thus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head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 as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“secondary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avalanches”.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development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known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“anode-directed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streamer”.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9030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 algn="just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Simultaneously, </a:t>
            </a:r>
            <a:r>
              <a:rPr sz="1750" spc="5" dirty="0">
                <a:latin typeface="Microsoft Sans Serif"/>
                <a:cs typeface="Microsoft Sans Serif"/>
              </a:rPr>
              <a:t>at the </a:t>
            </a:r>
            <a:r>
              <a:rPr sz="1750" spc="-5" dirty="0">
                <a:latin typeface="Microsoft Sans Serif"/>
                <a:cs typeface="Microsoft Sans Serif"/>
              </a:rPr>
              <a:t>tail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the primary avalanche,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favorable condition arising due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dirty="0">
                <a:latin typeface="Microsoft Sans Serif"/>
                <a:cs typeface="Microsoft Sans Serif"/>
              </a:rPr>
              <a:t>positive ion </a:t>
            </a:r>
            <a:r>
              <a:rPr sz="1750" spc="10" dirty="0">
                <a:latin typeface="Microsoft Sans Serif"/>
                <a:cs typeface="Microsoft Sans Serif"/>
              </a:rPr>
              <a:t>space </a:t>
            </a:r>
            <a:r>
              <a:rPr sz="1750" spc="5" dirty="0">
                <a:latin typeface="Microsoft Sans Serif"/>
                <a:cs typeface="Microsoft Sans Serif"/>
              </a:rPr>
              <a:t>charge </a:t>
            </a:r>
            <a:r>
              <a:rPr sz="1750" dirty="0">
                <a:latin typeface="Microsoft Sans Serif"/>
                <a:cs typeface="Microsoft Sans Serif"/>
              </a:rPr>
              <a:t>extends the ionization </a:t>
            </a:r>
            <a:r>
              <a:rPr sz="1750" spc="5" dirty="0">
                <a:latin typeface="Microsoft Sans Serif"/>
                <a:cs typeface="Microsoft Sans Serif"/>
              </a:rPr>
              <a:t>process backwards, giving </a:t>
            </a:r>
            <a:r>
              <a:rPr sz="1750" dirty="0">
                <a:latin typeface="Microsoft Sans Serif"/>
                <a:cs typeface="Microsoft Sans Serif"/>
              </a:rPr>
              <a:t>rise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“cathode-directed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streamer”.</a:t>
            </a:r>
            <a:endParaRPr sz="1750">
              <a:latin typeface="Microsoft Sans Serif"/>
              <a:cs typeface="Microsoft Sans Serif"/>
            </a:endParaRPr>
          </a:p>
          <a:p>
            <a:pPr marL="394970" marR="52069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-15" dirty="0">
                <a:latin typeface="Microsoft Sans Serif"/>
                <a:cs typeface="Microsoft Sans Serif"/>
              </a:rPr>
              <a:t>Obviously, </a:t>
            </a:r>
            <a:r>
              <a:rPr sz="1750" dirty="0">
                <a:latin typeface="Microsoft Sans Serif"/>
                <a:cs typeface="Microsoft Sans Serif"/>
              </a:rPr>
              <a:t>this </a:t>
            </a:r>
            <a:r>
              <a:rPr sz="1750" spc="5" dirty="0">
                <a:latin typeface="Microsoft Sans Serif"/>
                <a:cs typeface="Microsoft Sans Serif"/>
              </a:rPr>
              <a:t>requires </a:t>
            </a:r>
            <a:r>
              <a:rPr sz="1750" dirty="0">
                <a:latin typeface="Microsoft Sans Serif"/>
                <a:cs typeface="Microsoft Sans Serif"/>
              </a:rPr>
              <a:t>sufficient </a:t>
            </a:r>
            <a:r>
              <a:rPr sz="1750" spc="5" dirty="0">
                <a:latin typeface="Microsoft Sans Serif"/>
                <a:cs typeface="Microsoft Sans Serif"/>
              </a:rPr>
              <a:t>number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5" dirty="0">
                <a:latin typeface="Microsoft Sans Serif"/>
                <a:cs typeface="Microsoft Sans Serif"/>
              </a:rPr>
              <a:t>electrons </a:t>
            </a:r>
            <a:r>
              <a:rPr sz="1750" dirty="0">
                <a:latin typeface="Microsoft Sans Serif"/>
                <a:cs typeface="Microsoft Sans Serif"/>
              </a:rPr>
              <a:t>also </a:t>
            </a:r>
            <a:r>
              <a:rPr sz="1750" spc="5" dirty="0">
                <a:latin typeface="Microsoft Sans Serif"/>
                <a:cs typeface="Microsoft Sans Serif"/>
              </a:rPr>
              <a:t>at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cathode side of 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006" y="3759708"/>
            <a:ext cx="5876803" cy="26374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56650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1397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According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Raether</a:t>
            </a:r>
            <a:r>
              <a:rPr sz="1750" spc="10" dirty="0">
                <a:latin typeface="Microsoft Sans Serif"/>
                <a:cs typeface="Microsoft Sans Serif"/>
              </a:rPr>
              <a:t> 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Meek,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crossed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swept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ions </a:t>
            </a:r>
            <a:r>
              <a:rPr sz="1750" dirty="0">
                <a:latin typeface="Microsoft Sans Serif"/>
                <a:cs typeface="Microsoft Sans Serif"/>
              </a:rPr>
              <a:t>remaining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cone-shaped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volume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extend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across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22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7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highly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localized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 charge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near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</a:t>
            </a:r>
            <a:endParaRPr sz="1750">
              <a:latin typeface="Microsoft Sans Serif"/>
              <a:cs typeface="Microsoft Sans Serif"/>
            </a:endParaRPr>
          </a:p>
          <a:p>
            <a:pPr marL="394970" marR="139065">
              <a:lnSpc>
                <a:spcPct val="160600"/>
              </a:lnSpc>
              <a:spcBef>
                <a:spcPts val="10"/>
              </a:spcBef>
            </a:pPr>
            <a:r>
              <a:rPr sz="1750" spc="5" dirty="0">
                <a:latin typeface="Microsoft Sans Serif"/>
                <a:cs typeface="Microsoft Sans Serif"/>
              </a:rPr>
              <a:t>but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</a:t>
            </a:r>
            <a:r>
              <a:rPr sz="1750" spc="5" dirty="0">
                <a:latin typeface="Microsoft Sans Serif"/>
                <a:cs typeface="Microsoft Sans Serif"/>
              </a:rPr>
              <a:t> density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elsewhere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</a:t>
            </a:r>
            <a:r>
              <a:rPr sz="1750" spc="-25" dirty="0">
                <a:latin typeface="Microsoft Sans Serif"/>
                <a:cs typeface="Microsoft Sans Serif"/>
              </a:rPr>
              <a:t>low,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does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constitute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394970" marR="10795" indent="-382905">
              <a:lnSpc>
                <a:spcPct val="1611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surrounding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 by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photons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gas</a:t>
            </a:r>
            <a:r>
              <a:rPr sz="1750" spc="10" dirty="0">
                <a:latin typeface="Microsoft Sans Serif"/>
                <a:cs typeface="Microsoft Sans Serif"/>
              </a:rPr>
              <a:t> 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photoelectric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effect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cathode.</a:t>
            </a:r>
            <a:endParaRPr sz="1750">
              <a:latin typeface="Microsoft Sans Serif"/>
              <a:cs typeface="Microsoft Sans Serif"/>
            </a:endParaRPr>
          </a:p>
          <a:p>
            <a:pPr marL="394970" marR="286385" indent="-382905">
              <a:lnSpc>
                <a:spcPct val="150900"/>
              </a:lnSpc>
              <a:spcBef>
                <a:spcPts val="50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Under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influence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field, </a:t>
            </a:r>
            <a:r>
              <a:rPr sz="1750" spc="5" dirty="0">
                <a:latin typeface="Microsoft Sans Serif"/>
                <a:cs typeface="Microsoft Sans Serif"/>
              </a:rPr>
              <a:t>these secondary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develop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into 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directed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toward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stem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85860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8702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These </a:t>
            </a:r>
            <a:r>
              <a:rPr sz="1750" dirty="0">
                <a:latin typeface="Microsoft Sans Serif"/>
                <a:cs typeface="Microsoft Sans Serif"/>
              </a:rPr>
              <a:t>secondary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feed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new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feed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since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always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follow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least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resistance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path.</a:t>
            </a:r>
            <a:endParaRPr sz="1750">
              <a:latin typeface="Microsoft Sans Serif"/>
              <a:cs typeface="Microsoft Sans Serif"/>
            </a:endParaRPr>
          </a:p>
          <a:p>
            <a:pPr marL="394970" marR="16764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40" dirty="0">
                <a:latin typeface="Microsoft Sans Serif"/>
                <a:cs typeface="Microsoft Sans Serif"/>
              </a:rPr>
              <a:t>way,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more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more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secondary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feed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since</a:t>
            </a:r>
            <a:r>
              <a:rPr sz="1750" spc="10" dirty="0">
                <a:latin typeface="Microsoft Sans Serif"/>
                <a:cs typeface="Microsoft Sans Serif"/>
              </a:rPr>
              <a:t> 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avalanche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conducting.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25" dirty="0">
                <a:latin typeface="Microsoft Sans Serif"/>
                <a:cs typeface="Microsoft Sans Serif"/>
              </a:rPr>
              <a:t>Finally,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 </a:t>
            </a:r>
            <a:r>
              <a:rPr sz="1750" dirty="0">
                <a:latin typeface="Microsoft Sans Serif"/>
                <a:cs typeface="Microsoft Sans Serif"/>
              </a:rPr>
              <a:t>left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behind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secondary avalanches effectively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lengthen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intensify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space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direction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cathode.</a:t>
            </a:r>
            <a:endParaRPr sz="1750">
              <a:latin typeface="Microsoft Sans Serif"/>
              <a:cs typeface="Microsoft Sans Serif"/>
            </a:endParaRPr>
          </a:p>
          <a:p>
            <a:pPr marL="394970" marR="858519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thus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develops</a:t>
            </a:r>
            <a:r>
              <a:rPr sz="1750" spc="-5" dirty="0">
                <a:latin typeface="Microsoft Sans Serif"/>
                <a:cs typeface="Microsoft Sans Serif"/>
              </a:rPr>
              <a:t> 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self-propagating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streamer,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effectively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extends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towards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</a:t>
            </a:r>
            <a:r>
              <a:rPr sz="1750" dirty="0">
                <a:latin typeface="Microsoft Sans Serif"/>
                <a:cs typeface="Microsoft Sans Serif"/>
              </a:rPr>
              <a:t> .</a:t>
            </a:r>
            <a:endParaRPr sz="1750">
              <a:latin typeface="Microsoft Sans Serif"/>
              <a:cs typeface="Microsoft Sans Serif"/>
            </a:endParaRPr>
          </a:p>
          <a:p>
            <a:pPr marL="394970" marR="84963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5" dirty="0">
                <a:latin typeface="Microsoft Sans Serif"/>
                <a:cs typeface="Microsoft Sans Serif"/>
              </a:rPr>
              <a:t>Ultimately,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conducting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filament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 gas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bridges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whole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76" y="1717548"/>
            <a:ext cx="1693163" cy="34261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306" y="5875992"/>
            <a:ext cx="932116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z="1750" dirty="0">
                <a:latin typeface="Microsoft Sans Serif"/>
                <a:cs typeface="Microsoft Sans Serif"/>
              </a:rPr>
              <a:t>(a)</a:t>
            </a:r>
            <a:r>
              <a:rPr sz="1750" spc="-6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Avalanche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formed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(b)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crossing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(b)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extending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anode </a:t>
            </a:r>
            <a:r>
              <a:rPr sz="1750" dirty="0">
                <a:latin typeface="Microsoft Sans Serif"/>
                <a:cs typeface="Microsoft Sans Serif"/>
              </a:rPr>
              <a:t>(c)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crossing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52" y="1557528"/>
            <a:ext cx="7990331" cy="41803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70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solidFill>
                  <a:srgbClr val="0064BC"/>
                </a:solidFill>
              </a:rPr>
              <a:t>O</a:t>
            </a:r>
            <a:r>
              <a:rPr sz="2650" spc="-15" dirty="0">
                <a:solidFill>
                  <a:srgbClr val="0064BC"/>
                </a:solidFill>
              </a:rPr>
              <a:t>ut</a:t>
            </a:r>
            <a:r>
              <a:rPr sz="2650" dirty="0">
                <a:solidFill>
                  <a:srgbClr val="0064BC"/>
                </a:solidFill>
              </a:rPr>
              <a:t>l</a:t>
            </a:r>
            <a:r>
              <a:rPr sz="2650" spc="-30" dirty="0">
                <a:solidFill>
                  <a:srgbClr val="0064BC"/>
                </a:solidFill>
              </a:rPr>
              <a:t>i</a:t>
            </a:r>
            <a:r>
              <a:rPr sz="2650" spc="-15" dirty="0">
                <a:solidFill>
                  <a:srgbClr val="0064BC"/>
                </a:solidFill>
              </a:rPr>
              <a:t>n</a:t>
            </a:r>
            <a:r>
              <a:rPr sz="2650" spc="-10" dirty="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42" y="1674397"/>
            <a:ext cx="7079615" cy="237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Breakdown</a:t>
            </a:r>
            <a:r>
              <a:rPr sz="2200" b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Mechanism</a:t>
            </a:r>
            <a:r>
              <a:rPr sz="2200" b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70BF"/>
                </a:solidFill>
                <a:latin typeface="Arial"/>
                <a:cs typeface="Arial"/>
              </a:rPr>
              <a:t>Gases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10" dirty="0">
                <a:latin typeface="Arial"/>
                <a:cs typeface="Arial"/>
              </a:rPr>
              <a:t>Time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Lags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for </a:t>
            </a:r>
            <a:r>
              <a:rPr sz="2200" b="1" spc="-5" dirty="0">
                <a:latin typeface="Arial"/>
                <a:cs typeface="Arial"/>
              </a:rPr>
              <a:t>Breakdown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25" dirty="0">
                <a:latin typeface="Arial"/>
                <a:cs typeface="Arial"/>
              </a:rPr>
              <a:t>Townsend’s </a:t>
            </a:r>
            <a:r>
              <a:rPr sz="2200" b="1" spc="-5" dirty="0">
                <a:latin typeface="Arial"/>
                <a:cs typeface="Arial"/>
              </a:rPr>
              <a:t>Breakdown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Mechanism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Drawbacks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Townsend’s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Theory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Streamer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(or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kanal)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Theory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Breakdown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gases</a:t>
            </a:r>
            <a:endParaRPr sz="22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396240" algn="l"/>
                <a:tab pos="396875" algn="l"/>
              </a:tabLst>
            </a:pPr>
            <a:r>
              <a:rPr sz="2200" b="1" spc="-5" dirty="0">
                <a:latin typeface="Arial"/>
                <a:cs typeface="Arial"/>
              </a:rPr>
              <a:t>Complete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Mechanism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Gas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Breakdown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82" y="1693273"/>
            <a:ext cx="869759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177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been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observed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through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measurement 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transformation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generally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place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 </a:t>
            </a:r>
            <a:r>
              <a:rPr sz="1750" dirty="0">
                <a:latin typeface="Microsoft Sans Serif"/>
                <a:cs typeface="Microsoft Sans Serif"/>
              </a:rPr>
              <a:t>carriers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within</a:t>
            </a:r>
            <a:r>
              <a:rPr sz="1750" spc="5" dirty="0">
                <a:latin typeface="Microsoft Sans Serif"/>
                <a:cs typeface="Microsoft Sans Serif"/>
              </a:rPr>
              <a:t> 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head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reaches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critical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of: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478790" marR="206375">
              <a:lnSpc>
                <a:spcPct val="150900"/>
              </a:lnSpc>
            </a:pP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62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length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direction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amplifies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critical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size,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critical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length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 gap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433070" marR="73469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For </a:t>
            </a:r>
            <a:r>
              <a:rPr sz="1750" dirty="0">
                <a:latin typeface="Microsoft Sans Serif"/>
                <a:cs typeface="Microsoft Sans Serif"/>
              </a:rPr>
              <a:t>an </a:t>
            </a:r>
            <a:r>
              <a:rPr sz="1750" spc="5" dirty="0">
                <a:latin typeface="Microsoft Sans Serif"/>
                <a:cs typeface="Microsoft Sans Serif"/>
              </a:rPr>
              <a:t>avalanche </a:t>
            </a:r>
            <a:r>
              <a:rPr sz="1750" dirty="0">
                <a:latin typeface="Microsoft Sans Serif"/>
                <a:cs typeface="Microsoft Sans Serif"/>
              </a:rPr>
              <a:t>initiated </a:t>
            </a:r>
            <a:r>
              <a:rPr sz="1750" spc="5" dirty="0">
                <a:latin typeface="Microsoft Sans Serif"/>
                <a:cs typeface="Microsoft Sans Serif"/>
              </a:rPr>
              <a:t>by a </a:t>
            </a:r>
            <a:r>
              <a:rPr sz="1750" dirty="0">
                <a:latin typeface="Microsoft Sans Serif"/>
                <a:cs typeface="Microsoft Sans Serif"/>
              </a:rPr>
              <a:t>single </a:t>
            </a:r>
            <a:r>
              <a:rPr sz="1750" spc="5" dirty="0">
                <a:latin typeface="Microsoft Sans Serif"/>
                <a:cs typeface="Microsoft Sans Serif"/>
              </a:rPr>
              <a:t>electron (</a:t>
            </a:r>
            <a:r>
              <a:rPr sz="1750" i="1" spc="5" dirty="0">
                <a:latin typeface="Arial"/>
                <a:cs typeface="Arial"/>
              </a:rPr>
              <a:t>n</a:t>
            </a:r>
            <a:r>
              <a:rPr sz="1725" i="1" spc="7" baseline="-21739" dirty="0">
                <a:latin typeface="Arial"/>
                <a:cs typeface="Arial"/>
              </a:rPr>
              <a:t>0</a:t>
            </a:r>
            <a:r>
              <a:rPr sz="1725" i="1" spc="15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= 1) in a uniform </a:t>
            </a:r>
            <a:r>
              <a:rPr sz="1750" dirty="0">
                <a:latin typeface="Microsoft Sans Serif"/>
                <a:cs typeface="Microsoft Sans Serif"/>
              </a:rPr>
              <a:t>field, this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corresponds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142" y="3070529"/>
            <a:ext cx="1628116" cy="3112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992" y="5003001"/>
            <a:ext cx="2361479" cy="3157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265" y="5534587"/>
            <a:ext cx="831124" cy="2326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5963" y="6939382"/>
            <a:ext cx="5524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100" b="1" spc="-3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82" y="1708478"/>
            <a:ext cx="8814435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28321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implies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 mechanism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possible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only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i="1" spc="-5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≥</a:t>
            </a:r>
            <a:r>
              <a:rPr sz="1750" i="1" spc="10" dirty="0">
                <a:latin typeface="Arial"/>
                <a:cs typeface="Arial"/>
              </a:rPr>
              <a:t> 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baseline="-21739" dirty="0">
                <a:latin typeface="Arial"/>
                <a:cs typeface="Arial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.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longer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spc="5" dirty="0">
                <a:latin typeface="Microsoft Sans Serif"/>
                <a:cs typeface="Microsoft Sans Serif"/>
              </a:rPr>
              <a:t> length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50" i="1" spc="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x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&gt;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i="1" dirty="0">
                <a:latin typeface="Arial"/>
                <a:cs typeface="Arial"/>
              </a:rPr>
              <a:t>d</a:t>
            </a:r>
            <a:r>
              <a:rPr sz="1750" dirty="0">
                <a:latin typeface="Microsoft Sans Serif"/>
                <a:cs typeface="Microsoft Sans Serif"/>
              </a:rPr>
              <a:t>),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initiation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unlikely.</a:t>
            </a:r>
            <a:endParaRPr sz="1750">
              <a:latin typeface="Microsoft Sans Serif"/>
              <a:cs typeface="Microsoft Sans Serif"/>
            </a:endParaRPr>
          </a:p>
          <a:p>
            <a:pPr marL="433070" marR="558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On the bases of </a:t>
            </a:r>
            <a:r>
              <a:rPr sz="1750" dirty="0">
                <a:latin typeface="Microsoft Sans Serif"/>
                <a:cs typeface="Microsoft Sans Serif"/>
              </a:rPr>
              <a:t>experimental </a:t>
            </a:r>
            <a:r>
              <a:rPr sz="1750" spc="5" dirty="0">
                <a:latin typeface="Microsoft Sans Serif"/>
                <a:cs typeface="Microsoft Sans Serif"/>
              </a:rPr>
              <a:t>results, Raether proposed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dirty="0">
                <a:latin typeface="Microsoft Sans Serif"/>
                <a:cs typeface="Microsoft Sans Serif"/>
              </a:rPr>
              <a:t>empirical </a:t>
            </a:r>
            <a:r>
              <a:rPr sz="1750" spc="5" dirty="0">
                <a:latin typeface="Microsoft Sans Serif"/>
                <a:cs typeface="Microsoft Sans Serif"/>
              </a:rPr>
              <a:t>relation for 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 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form: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382" y="4122346"/>
            <a:ext cx="8850630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 marR="431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transition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series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6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 </a:t>
            </a:r>
            <a:r>
              <a:rPr sz="1750" spc="5" dirty="0">
                <a:latin typeface="Microsoft Sans Serif"/>
                <a:cs typeface="Microsoft Sans Serif"/>
              </a:rPr>
              <a:t> assumes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eigen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approaches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nearly equal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externally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E</a:t>
            </a:r>
            <a:r>
              <a:rPr sz="1725" i="1" spc="7" baseline="-21739" dirty="0">
                <a:latin typeface="Arial"/>
                <a:cs typeface="Arial"/>
              </a:rPr>
              <a:t>a</a:t>
            </a:r>
            <a:r>
              <a:rPr sz="1725" i="1" spc="225" baseline="-21739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≈ E</a:t>
            </a:r>
            <a:r>
              <a:rPr sz="1725" i="1" spc="7" baseline="-21739" dirty="0">
                <a:latin typeface="Arial"/>
                <a:cs typeface="Arial"/>
              </a:rPr>
              <a:t>0</a:t>
            </a:r>
            <a:r>
              <a:rPr sz="1750" spc="5" dirty="0">
                <a:latin typeface="Microsoft Sans Serif"/>
                <a:cs typeface="Microsoft Sans Serif"/>
              </a:rPr>
              <a:t>).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 for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 </a:t>
            </a:r>
            <a:r>
              <a:rPr sz="1750" spc="5" dirty="0">
                <a:latin typeface="Microsoft Sans Serif"/>
                <a:cs typeface="Microsoft Sans Serif"/>
              </a:rPr>
              <a:t>becomes,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8625" y="3406140"/>
            <a:ext cx="3125184" cy="6984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6574" y="5510203"/>
            <a:ext cx="2228077" cy="2825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82" y="1693273"/>
            <a:ext cx="8816975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58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minimum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value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αx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required</a:t>
            </a:r>
            <a:r>
              <a:rPr sz="1750" spc="5" dirty="0">
                <a:latin typeface="Microsoft Sans Serif"/>
                <a:cs typeface="Microsoft Sans Serif"/>
              </a:rPr>
              <a:t> for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mechanism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obtained </a:t>
            </a:r>
            <a:r>
              <a:rPr sz="1750" dirty="0">
                <a:latin typeface="Microsoft Sans Serif"/>
                <a:cs typeface="Microsoft Sans Serif"/>
              </a:rPr>
              <a:t>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assumption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transition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 occurs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critical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size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just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extends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across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gap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d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50" spc="5" dirty="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marL="4330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10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incorporating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condition,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takes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form,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82" y="4107251"/>
            <a:ext cx="803148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558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Thus,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62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=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d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smallest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α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breakdown,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d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given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cm.</a:t>
            </a:r>
            <a:endParaRPr sz="1750">
              <a:latin typeface="Microsoft Sans Serif"/>
              <a:cs typeface="Microsoft Sans Serif"/>
            </a:endParaRPr>
          </a:p>
          <a:p>
            <a:pPr marL="4330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i="1" spc="5" dirty="0">
                <a:latin typeface="Arial"/>
                <a:cs typeface="Arial"/>
              </a:rPr>
              <a:t>αx</a:t>
            </a:r>
            <a:r>
              <a:rPr sz="1725" i="1" spc="7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=</a:t>
            </a:r>
            <a:r>
              <a:rPr sz="1750" i="1" dirty="0">
                <a:latin typeface="Arial"/>
                <a:cs typeface="Arial"/>
              </a:rPr>
              <a:t> </a:t>
            </a:r>
            <a:r>
              <a:rPr sz="1750" i="1" spc="5" dirty="0">
                <a:latin typeface="Arial"/>
                <a:cs typeface="Arial"/>
              </a:rPr>
              <a:t>ln10</a:t>
            </a:r>
            <a:r>
              <a:rPr sz="1725" i="1" spc="7" baseline="26570" dirty="0">
                <a:latin typeface="Arial"/>
                <a:cs typeface="Arial"/>
              </a:rPr>
              <a:t>8</a:t>
            </a:r>
            <a:r>
              <a:rPr sz="1750" spc="5" dirty="0">
                <a:latin typeface="Microsoft Sans Serif"/>
                <a:cs typeface="Microsoft Sans Serif"/>
              </a:rPr>
              <a:t>,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x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54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works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out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equal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2.01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cm.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7786" y="3448231"/>
            <a:ext cx="2222599" cy="2825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5403" y="3893529"/>
            <a:ext cx="1928819" cy="2659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50" y="1693273"/>
            <a:ext cx="8785225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marR="6350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Hence,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distance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2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cm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uniform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considered </a:t>
            </a:r>
            <a:r>
              <a:rPr sz="1750" spc="5" dirty="0">
                <a:latin typeface="Microsoft Sans Serif"/>
                <a:cs typeface="Microsoft Sans Serif"/>
              </a:rPr>
              <a:t>as </a:t>
            </a:r>
            <a:r>
              <a:rPr sz="1750" dirty="0">
                <a:latin typeface="Microsoft Sans Serif"/>
                <a:cs typeface="Microsoft Sans Serif"/>
              </a:rPr>
              <a:t>minimum </a:t>
            </a:r>
            <a:r>
              <a:rPr sz="1750" spc="5" dirty="0">
                <a:latin typeface="Microsoft Sans Serif"/>
                <a:cs typeface="Microsoft Sans Serif"/>
              </a:rPr>
              <a:t>or </a:t>
            </a:r>
            <a:r>
              <a:rPr sz="1750" dirty="0">
                <a:latin typeface="Microsoft Sans Serif"/>
                <a:cs typeface="Microsoft Sans Serif"/>
              </a:rPr>
              <a:t>critical </a:t>
            </a:r>
            <a:r>
              <a:rPr sz="1750" spc="10" dirty="0">
                <a:latin typeface="Microsoft Sans Serif"/>
                <a:cs typeface="Microsoft Sans Serif"/>
              </a:rPr>
              <a:t>gap </a:t>
            </a:r>
            <a:r>
              <a:rPr sz="1750" dirty="0">
                <a:latin typeface="Microsoft Sans Serif"/>
                <a:cs typeface="Microsoft Sans Serif"/>
              </a:rPr>
              <a:t>distance </a:t>
            </a:r>
            <a:r>
              <a:rPr sz="1750" i="1" spc="10" dirty="0">
                <a:latin typeface="Arial"/>
                <a:cs typeface="Arial"/>
              </a:rPr>
              <a:t>d</a:t>
            </a:r>
            <a:r>
              <a:rPr sz="1725" i="1" spc="15" baseline="-21739" dirty="0">
                <a:latin typeface="Arial"/>
                <a:cs typeface="Arial"/>
              </a:rPr>
              <a:t>c</a:t>
            </a:r>
            <a:r>
              <a:rPr sz="1725" i="1" spc="22" baseline="-21739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 streamer phenomenon to take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atmospheric</a:t>
            </a:r>
            <a:r>
              <a:rPr sz="1750" spc="-25" dirty="0">
                <a:latin typeface="Microsoft Sans Serif"/>
                <a:cs typeface="Microsoft Sans Serif"/>
              </a:rPr>
              <a:t> air.</a:t>
            </a:r>
            <a:endParaRPr sz="1750">
              <a:latin typeface="Microsoft Sans Serif"/>
              <a:cs typeface="Microsoft Sans Serif"/>
            </a:endParaRPr>
          </a:p>
          <a:p>
            <a:pPr marL="433070" marR="558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33070" algn="l"/>
                <a:tab pos="4337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“streamer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criterion”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 therefore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interpreted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development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significant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distortions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caused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stark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space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within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single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so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eigen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intensity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comparable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externally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3" y="1641348"/>
            <a:ext cx="8726423" cy="47594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5100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Complete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r>
              <a:rPr sz="2650" spc="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723900" y="3255264"/>
            <a:ext cx="1507490" cy="54610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160"/>
              </a:spcBef>
            </a:pPr>
            <a:r>
              <a:rPr sz="2200" b="1" spc="-5" dirty="0">
                <a:latin typeface="Arial"/>
                <a:cs typeface="Arial"/>
              </a:rPr>
              <a:t>Ionization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2843" y="3261359"/>
            <a:ext cx="1854835" cy="54737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170"/>
              </a:spcBef>
            </a:pPr>
            <a:r>
              <a:rPr sz="2200" b="1" spc="-15" dirty="0">
                <a:latin typeface="Arial"/>
                <a:cs typeface="Arial"/>
              </a:rPr>
              <a:t>Avalanches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0115" y="3247643"/>
            <a:ext cx="1460500" cy="54864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170"/>
              </a:spcBef>
            </a:pPr>
            <a:r>
              <a:rPr sz="2200" b="1" spc="-5" dirty="0">
                <a:latin typeface="Arial"/>
                <a:cs typeface="Arial"/>
              </a:rPr>
              <a:t>Streamer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60107" y="2905442"/>
            <a:ext cx="385445" cy="1207135"/>
            <a:chOff x="6960107" y="2905442"/>
            <a:chExt cx="385445" cy="1207135"/>
          </a:xfrm>
        </p:grpSpPr>
        <p:sp>
          <p:nvSpPr>
            <p:cNvPr id="7" name="object 7"/>
            <p:cNvSpPr/>
            <p:nvPr/>
          </p:nvSpPr>
          <p:spPr>
            <a:xfrm>
              <a:off x="6960095" y="3489972"/>
              <a:ext cx="329565" cy="43180"/>
            </a:xfrm>
            <a:custGeom>
              <a:avLst/>
              <a:gdLst/>
              <a:ahLst/>
              <a:cxnLst/>
              <a:rect l="l" t="t" r="r" b="b"/>
              <a:pathLst>
                <a:path w="329565" h="43179">
                  <a:moveTo>
                    <a:pt x="329196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329196" y="42672"/>
                  </a:lnTo>
                  <a:lnTo>
                    <a:pt x="329196" y="0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0628" y="2926080"/>
              <a:ext cx="13970" cy="1165860"/>
            </a:xfrm>
            <a:custGeom>
              <a:avLst/>
              <a:gdLst/>
              <a:ahLst/>
              <a:cxnLst/>
              <a:rect l="l" t="t" r="r" b="b"/>
              <a:pathLst>
                <a:path w="13970" h="1165860">
                  <a:moveTo>
                    <a:pt x="0" y="1165859"/>
                  </a:moveTo>
                  <a:lnTo>
                    <a:pt x="13716" y="0"/>
                  </a:lnTo>
                </a:path>
              </a:pathLst>
            </a:custGeom>
            <a:ln w="41148">
              <a:solidFill>
                <a:srgbClr val="0064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13192" y="2674619"/>
            <a:ext cx="1203960" cy="54737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170"/>
              </a:spcBef>
            </a:pPr>
            <a:r>
              <a:rPr sz="2200" b="1" spc="-5" dirty="0">
                <a:latin typeface="Arial"/>
                <a:cs typeface="Arial"/>
              </a:rPr>
              <a:t>Leader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8619" y="3802379"/>
            <a:ext cx="1205865" cy="54737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170"/>
              </a:spcBef>
            </a:pPr>
            <a:r>
              <a:rPr sz="2200" b="1" spc="-10" dirty="0">
                <a:latin typeface="Arial"/>
                <a:cs typeface="Arial"/>
              </a:rPr>
              <a:t>Spark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6240" y="5237988"/>
            <a:ext cx="1207135" cy="547370"/>
          </a:xfrm>
          <a:prstGeom prst="rect">
            <a:avLst/>
          </a:prstGeom>
          <a:ln w="41148">
            <a:solidFill>
              <a:srgbClr val="0064B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170"/>
              </a:spcBef>
            </a:pPr>
            <a:r>
              <a:rPr sz="2200" b="1" spc="-5" dirty="0">
                <a:latin typeface="Arial"/>
                <a:cs typeface="Arial"/>
              </a:rPr>
              <a:t>Arc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9611" y="3433071"/>
            <a:ext cx="702945" cy="187960"/>
          </a:xfrm>
          <a:custGeom>
            <a:avLst/>
            <a:gdLst/>
            <a:ahLst/>
            <a:cxnLst/>
            <a:rect l="l" t="t" r="r" b="b"/>
            <a:pathLst>
              <a:path w="702944" h="187960">
                <a:moveTo>
                  <a:pt x="620807" y="94226"/>
                </a:moveTo>
                <a:lnTo>
                  <a:pt x="525780" y="38600"/>
                </a:lnTo>
                <a:lnTo>
                  <a:pt x="519231" y="33004"/>
                </a:lnTo>
                <a:lnTo>
                  <a:pt x="515683" y="25836"/>
                </a:lnTo>
                <a:lnTo>
                  <a:pt x="515278" y="17811"/>
                </a:lnTo>
                <a:lnTo>
                  <a:pt x="518160" y="9644"/>
                </a:lnTo>
                <a:lnTo>
                  <a:pt x="523755" y="3952"/>
                </a:lnTo>
                <a:lnTo>
                  <a:pt x="530923" y="690"/>
                </a:lnTo>
                <a:lnTo>
                  <a:pt x="538948" y="0"/>
                </a:lnTo>
                <a:lnTo>
                  <a:pt x="547116" y="2024"/>
                </a:lnTo>
                <a:lnTo>
                  <a:pt x="668883" y="73652"/>
                </a:lnTo>
                <a:lnTo>
                  <a:pt x="661416" y="73652"/>
                </a:lnTo>
                <a:lnTo>
                  <a:pt x="661416" y="76700"/>
                </a:lnTo>
                <a:lnTo>
                  <a:pt x="650748" y="76700"/>
                </a:lnTo>
                <a:lnTo>
                  <a:pt x="620807" y="94226"/>
                </a:lnTo>
                <a:close/>
              </a:path>
              <a:path w="702944" h="187960">
                <a:moveTo>
                  <a:pt x="585660" y="114800"/>
                </a:moveTo>
                <a:lnTo>
                  <a:pt x="0" y="114800"/>
                </a:lnTo>
                <a:lnTo>
                  <a:pt x="0" y="73652"/>
                </a:lnTo>
                <a:lnTo>
                  <a:pt x="585660" y="73652"/>
                </a:lnTo>
                <a:lnTo>
                  <a:pt x="620807" y="94226"/>
                </a:lnTo>
                <a:lnTo>
                  <a:pt x="585660" y="114800"/>
                </a:lnTo>
                <a:close/>
              </a:path>
              <a:path w="702944" h="187960">
                <a:moveTo>
                  <a:pt x="666292" y="114800"/>
                </a:moveTo>
                <a:lnTo>
                  <a:pt x="661416" y="114800"/>
                </a:lnTo>
                <a:lnTo>
                  <a:pt x="661416" y="73652"/>
                </a:lnTo>
                <a:lnTo>
                  <a:pt x="668883" y="73652"/>
                </a:lnTo>
                <a:lnTo>
                  <a:pt x="702564" y="93464"/>
                </a:lnTo>
                <a:lnTo>
                  <a:pt x="666292" y="114800"/>
                </a:lnTo>
                <a:close/>
              </a:path>
              <a:path w="702944" h="187960">
                <a:moveTo>
                  <a:pt x="650748" y="111752"/>
                </a:moveTo>
                <a:lnTo>
                  <a:pt x="620807" y="94226"/>
                </a:lnTo>
                <a:lnTo>
                  <a:pt x="650748" y="76700"/>
                </a:lnTo>
                <a:lnTo>
                  <a:pt x="650748" y="111752"/>
                </a:lnTo>
                <a:close/>
              </a:path>
              <a:path w="702944" h="187960">
                <a:moveTo>
                  <a:pt x="661416" y="111752"/>
                </a:moveTo>
                <a:lnTo>
                  <a:pt x="650748" y="111752"/>
                </a:lnTo>
                <a:lnTo>
                  <a:pt x="650748" y="76700"/>
                </a:lnTo>
                <a:lnTo>
                  <a:pt x="661416" y="76700"/>
                </a:lnTo>
                <a:lnTo>
                  <a:pt x="661416" y="111752"/>
                </a:lnTo>
                <a:close/>
              </a:path>
              <a:path w="702944" h="187960">
                <a:moveTo>
                  <a:pt x="538948" y="187785"/>
                </a:moveTo>
                <a:lnTo>
                  <a:pt x="530923" y="187380"/>
                </a:lnTo>
                <a:lnTo>
                  <a:pt x="523755" y="183832"/>
                </a:lnTo>
                <a:lnTo>
                  <a:pt x="518160" y="177284"/>
                </a:lnTo>
                <a:lnTo>
                  <a:pt x="515278" y="169997"/>
                </a:lnTo>
                <a:lnTo>
                  <a:pt x="515683" y="162425"/>
                </a:lnTo>
                <a:lnTo>
                  <a:pt x="519231" y="155424"/>
                </a:lnTo>
                <a:lnTo>
                  <a:pt x="525780" y="149852"/>
                </a:lnTo>
                <a:lnTo>
                  <a:pt x="620807" y="94226"/>
                </a:lnTo>
                <a:lnTo>
                  <a:pt x="650748" y="111752"/>
                </a:lnTo>
                <a:lnTo>
                  <a:pt x="661416" y="111752"/>
                </a:lnTo>
                <a:lnTo>
                  <a:pt x="661416" y="114800"/>
                </a:lnTo>
                <a:lnTo>
                  <a:pt x="666292" y="114800"/>
                </a:lnTo>
                <a:lnTo>
                  <a:pt x="547116" y="184904"/>
                </a:lnTo>
                <a:lnTo>
                  <a:pt x="538948" y="187785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0788" y="3415450"/>
            <a:ext cx="702945" cy="189230"/>
          </a:xfrm>
          <a:custGeom>
            <a:avLst/>
            <a:gdLst/>
            <a:ahLst/>
            <a:cxnLst/>
            <a:rect l="l" t="t" r="r" b="b"/>
            <a:pathLst>
              <a:path w="702945" h="189229">
                <a:moveTo>
                  <a:pt x="619506" y="94321"/>
                </a:moveTo>
                <a:lnTo>
                  <a:pt x="525780" y="39457"/>
                </a:lnTo>
                <a:lnTo>
                  <a:pt x="519231" y="33647"/>
                </a:lnTo>
                <a:lnTo>
                  <a:pt x="515683" y="26122"/>
                </a:lnTo>
                <a:lnTo>
                  <a:pt x="515278" y="18026"/>
                </a:lnTo>
                <a:lnTo>
                  <a:pt x="518160" y="10501"/>
                </a:lnTo>
                <a:lnTo>
                  <a:pt x="523755" y="3952"/>
                </a:lnTo>
                <a:lnTo>
                  <a:pt x="530923" y="404"/>
                </a:lnTo>
                <a:lnTo>
                  <a:pt x="538948" y="0"/>
                </a:lnTo>
                <a:lnTo>
                  <a:pt x="547116" y="2881"/>
                </a:lnTo>
                <a:lnTo>
                  <a:pt x="666292" y="72985"/>
                </a:lnTo>
                <a:lnTo>
                  <a:pt x="661416" y="72985"/>
                </a:lnTo>
                <a:lnTo>
                  <a:pt x="661416" y="76033"/>
                </a:lnTo>
                <a:lnTo>
                  <a:pt x="650748" y="76033"/>
                </a:lnTo>
                <a:lnTo>
                  <a:pt x="619506" y="94321"/>
                </a:lnTo>
                <a:close/>
              </a:path>
              <a:path w="702945" h="189229">
                <a:moveTo>
                  <a:pt x="583057" y="115657"/>
                </a:moveTo>
                <a:lnTo>
                  <a:pt x="0" y="115657"/>
                </a:lnTo>
                <a:lnTo>
                  <a:pt x="0" y="72985"/>
                </a:lnTo>
                <a:lnTo>
                  <a:pt x="583057" y="72985"/>
                </a:lnTo>
                <a:lnTo>
                  <a:pt x="619506" y="94321"/>
                </a:lnTo>
                <a:lnTo>
                  <a:pt x="583057" y="115657"/>
                </a:lnTo>
                <a:close/>
              </a:path>
              <a:path w="702945" h="189229">
                <a:moveTo>
                  <a:pt x="666292" y="115657"/>
                </a:moveTo>
                <a:lnTo>
                  <a:pt x="661416" y="115657"/>
                </a:lnTo>
                <a:lnTo>
                  <a:pt x="661416" y="72985"/>
                </a:lnTo>
                <a:lnTo>
                  <a:pt x="666292" y="72985"/>
                </a:lnTo>
                <a:lnTo>
                  <a:pt x="702564" y="94321"/>
                </a:lnTo>
                <a:lnTo>
                  <a:pt x="666292" y="115657"/>
                </a:lnTo>
                <a:close/>
              </a:path>
              <a:path w="702945" h="189229">
                <a:moveTo>
                  <a:pt x="650748" y="112609"/>
                </a:moveTo>
                <a:lnTo>
                  <a:pt x="619506" y="94321"/>
                </a:lnTo>
                <a:lnTo>
                  <a:pt x="650748" y="76033"/>
                </a:lnTo>
                <a:lnTo>
                  <a:pt x="650748" y="112609"/>
                </a:lnTo>
                <a:close/>
              </a:path>
              <a:path w="702945" h="189229">
                <a:moveTo>
                  <a:pt x="661416" y="112609"/>
                </a:moveTo>
                <a:lnTo>
                  <a:pt x="650748" y="112609"/>
                </a:lnTo>
                <a:lnTo>
                  <a:pt x="650748" y="76033"/>
                </a:lnTo>
                <a:lnTo>
                  <a:pt x="661416" y="76033"/>
                </a:lnTo>
                <a:lnTo>
                  <a:pt x="661416" y="112609"/>
                </a:lnTo>
                <a:close/>
              </a:path>
              <a:path w="702945" h="189229">
                <a:moveTo>
                  <a:pt x="538948" y="188642"/>
                </a:moveTo>
                <a:lnTo>
                  <a:pt x="530923" y="188237"/>
                </a:lnTo>
                <a:lnTo>
                  <a:pt x="523755" y="184689"/>
                </a:lnTo>
                <a:lnTo>
                  <a:pt x="518160" y="178141"/>
                </a:lnTo>
                <a:lnTo>
                  <a:pt x="515278" y="169973"/>
                </a:lnTo>
                <a:lnTo>
                  <a:pt x="515683" y="161948"/>
                </a:lnTo>
                <a:lnTo>
                  <a:pt x="519231" y="154781"/>
                </a:lnTo>
                <a:lnTo>
                  <a:pt x="525780" y="149185"/>
                </a:lnTo>
                <a:lnTo>
                  <a:pt x="619506" y="94321"/>
                </a:lnTo>
                <a:lnTo>
                  <a:pt x="650748" y="112609"/>
                </a:lnTo>
                <a:lnTo>
                  <a:pt x="661416" y="112609"/>
                </a:lnTo>
                <a:lnTo>
                  <a:pt x="661416" y="115657"/>
                </a:lnTo>
                <a:lnTo>
                  <a:pt x="666292" y="115657"/>
                </a:lnTo>
                <a:lnTo>
                  <a:pt x="547116" y="185761"/>
                </a:lnTo>
                <a:lnTo>
                  <a:pt x="538948" y="18864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9292" y="2836316"/>
            <a:ext cx="723900" cy="1349375"/>
          </a:xfrm>
          <a:custGeom>
            <a:avLst/>
            <a:gdLst/>
            <a:ahLst/>
            <a:cxnLst/>
            <a:rect l="l" t="t" r="r" b="b"/>
            <a:pathLst>
              <a:path w="723900" h="1349375">
                <a:moveTo>
                  <a:pt x="704088" y="1255623"/>
                </a:moveTo>
                <a:lnTo>
                  <a:pt x="667461" y="1234287"/>
                </a:lnTo>
                <a:lnTo>
                  <a:pt x="547116" y="1164183"/>
                </a:lnTo>
                <a:lnTo>
                  <a:pt x="539584" y="1161288"/>
                </a:lnTo>
                <a:lnTo>
                  <a:pt x="531495" y="1161516"/>
                </a:lnTo>
                <a:lnTo>
                  <a:pt x="523963" y="1164615"/>
                </a:lnTo>
                <a:lnTo>
                  <a:pt x="518160" y="1170279"/>
                </a:lnTo>
                <a:lnTo>
                  <a:pt x="516128" y="1178458"/>
                </a:lnTo>
                <a:lnTo>
                  <a:pt x="516826" y="1186472"/>
                </a:lnTo>
                <a:lnTo>
                  <a:pt x="520077" y="1193647"/>
                </a:lnTo>
                <a:lnTo>
                  <a:pt x="525780" y="1199235"/>
                </a:lnTo>
                <a:lnTo>
                  <a:pt x="586384" y="1234287"/>
                </a:lnTo>
                <a:lnTo>
                  <a:pt x="0" y="1234287"/>
                </a:lnTo>
                <a:lnTo>
                  <a:pt x="0" y="1275435"/>
                </a:lnTo>
                <a:lnTo>
                  <a:pt x="586384" y="1275435"/>
                </a:lnTo>
                <a:lnTo>
                  <a:pt x="525780" y="1310487"/>
                </a:lnTo>
                <a:lnTo>
                  <a:pt x="520077" y="1316088"/>
                </a:lnTo>
                <a:lnTo>
                  <a:pt x="516826" y="1323251"/>
                </a:lnTo>
                <a:lnTo>
                  <a:pt x="516128" y="1331277"/>
                </a:lnTo>
                <a:lnTo>
                  <a:pt x="518160" y="1339443"/>
                </a:lnTo>
                <a:lnTo>
                  <a:pt x="523963" y="1345145"/>
                </a:lnTo>
                <a:lnTo>
                  <a:pt x="531495" y="1348397"/>
                </a:lnTo>
                <a:lnTo>
                  <a:pt x="539584" y="1349095"/>
                </a:lnTo>
                <a:lnTo>
                  <a:pt x="547116" y="1347063"/>
                </a:lnTo>
                <a:lnTo>
                  <a:pt x="670077" y="1275435"/>
                </a:lnTo>
                <a:lnTo>
                  <a:pt x="704088" y="1255623"/>
                </a:lnTo>
                <a:close/>
              </a:path>
              <a:path w="723900" h="1349375">
                <a:moveTo>
                  <a:pt x="723887" y="94348"/>
                </a:moveTo>
                <a:lnTo>
                  <a:pt x="687260" y="73012"/>
                </a:lnTo>
                <a:lnTo>
                  <a:pt x="566915" y="2908"/>
                </a:lnTo>
                <a:lnTo>
                  <a:pt x="558749" y="0"/>
                </a:lnTo>
                <a:lnTo>
                  <a:pt x="550722" y="241"/>
                </a:lnTo>
                <a:lnTo>
                  <a:pt x="543560" y="3327"/>
                </a:lnTo>
                <a:lnTo>
                  <a:pt x="537959" y="9004"/>
                </a:lnTo>
                <a:lnTo>
                  <a:pt x="535089" y="17170"/>
                </a:lnTo>
                <a:lnTo>
                  <a:pt x="535482" y="25196"/>
                </a:lnTo>
                <a:lnTo>
                  <a:pt x="539038" y="32359"/>
                </a:lnTo>
                <a:lnTo>
                  <a:pt x="545579" y="37960"/>
                </a:lnTo>
                <a:lnTo>
                  <a:pt x="605459" y="73012"/>
                </a:lnTo>
                <a:lnTo>
                  <a:pt x="19799" y="73012"/>
                </a:lnTo>
                <a:lnTo>
                  <a:pt x="19799" y="114160"/>
                </a:lnTo>
                <a:lnTo>
                  <a:pt x="605459" y="114160"/>
                </a:lnTo>
                <a:lnTo>
                  <a:pt x="545579" y="149212"/>
                </a:lnTo>
                <a:lnTo>
                  <a:pt x="539038" y="154800"/>
                </a:lnTo>
                <a:lnTo>
                  <a:pt x="535482" y="161975"/>
                </a:lnTo>
                <a:lnTo>
                  <a:pt x="535089" y="169989"/>
                </a:lnTo>
                <a:lnTo>
                  <a:pt x="537959" y="178168"/>
                </a:lnTo>
                <a:lnTo>
                  <a:pt x="543560" y="183857"/>
                </a:lnTo>
                <a:lnTo>
                  <a:pt x="550722" y="187121"/>
                </a:lnTo>
                <a:lnTo>
                  <a:pt x="558749" y="187807"/>
                </a:lnTo>
                <a:lnTo>
                  <a:pt x="566915" y="185788"/>
                </a:lnTo>
                <a:lnTo>
                  <a:pt x="689876" y="114160"/>
                </a:lnTo>
                <a:lnTo>
                  <a:pt x="723887" y="9434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73606" y="4349496"/>
            <a:ext cx="189230" cy="844550"/>
          </a:xfrm>
          <a:custGeom>
            <a:avLst/>
            <a:gdLst/>
            <a:ahLst/>
            <a:cxnLst/>
            <a:rect l="l" t="t" r="r" b="b"/>
            <a:pathLst>
              <a:path w="189229" h="844550">
                <a:moveTo>
                  <a:pt x="94321" y="759714"/>
                </a:moveTo>
                <a:lnTo>
                  <a:pt x="72985" y="723265"/>
                </a:lnTo>
                <a:lnTo>
                  <a:pt x="72985" y="0"/>
                </a:lnTo>
                <a:lnTo>
                  <a:pt x="115657" y="0"/>
                </a:lnTo>
                <a:lnTo>
                  <a:pt x="115657" y="723265"/>
                </a:lnTo>
                <a:lnTo>
                  <a:pt x="94321" y="759714"/>
                </a:lnTo>
                <a:close/>
              </a:path>
              <a:path w="189229" h="844550">
                <a:moveTo>
                  <a:pt x="94321" y="844296"/>
                </a:moveTo>
                <a:lnTo>
                  <a:pt x="2881" y="687324"/>
                </a:lnTo>
                <a:lnTo>
                  <a:pt x="0" y="679156"/>
                </a:lnTo>
                <a:lnTo>
                  <a:pt x="404" y="671131"/>
                </a:lnTo>
                <a:lnTo>
                  <a:pt x="3952" y="663963"/>
                </a:lnTo>
                <a:lnTo>
                  <a:pt x="10501" y="658368"/>
                </a:lnTo>
                <a:lnTo>
                  <a:pt x="18026" y="655486"/>
                </a:lnTo>
                <a:lnTo>
                  <a:pt x="26122" y="655891"/>
                </a:lnTo>
                <a:lnTo>
                  <a:pt x="33647" y="659439"/>
                </a:lnTo>
                <a:lnTo>
                  <a:pt x="39457" y="665988"/>
                </a:lnTo>
                <a:lnTo>
                  <a:pt x="72985" y="723265"/>
                </a:lnTo>
                <a:lnTo>
                  <a:pt x="72985" y="801624"/>
                </a:lnTo>
                <a:lnTo>
                  <a:pt x="119178" y="801624"/>
                </a:lnTo>
                <a:lnTo>
                  <a:pt x="94321" y="844296"/>
                </a:lnTo>
                <a:close/>
              </a:path>
              <a:path w="189229" h="844550">
                <a:moveTo>
                  <a:pt x="119178" y="801624"/>
                </a:moveTo>
                <a:lnTo>
                  <a:pt x="115657" y="801624"/>
                </a:lnTo>
                <a:lnTo>
                  <a:pt x="115657" y="723265"/>
                </a:lnTo>
                <a:lnTo>
                  <a:pt x="149185" y="665988"/>
                </a:lnTo>
                <a:lnTo>
                  <a:pt x="154781" y="659439"/>
                </a:lnTo>
                <a:lnTo>
                  <a:pt x="161948" y="655891"/>
                </a:lnTo>
                <a:lnTo>
                  <a:pt x="169973" y="655486"/>
                </a:lnTo>
                <a:lnTo>
                  <a:pt x="178141" y="658368"/>
                </a:lnTo>
                <a:lnTo>
                  <a:pt x="184689" y="663963"/>
                </a:lnTo>
                <a:lnTo>
                  <a:pt x="188237" y="671131"/>
                </a:lnTo>
                <a:lnTo>
                  <a:pt x="188642" y="679156"/>
                </a:lnTo>
                <a:lnTo>
                  <a:pt x="185761" y="687324"/>
                </a:lnTo>
                <a:lnTo>
                  <a:pt x="119178" y="801624"/>
                </a:lnTo>
                <a:close/>
              </a:path>
              <a:path w="189229" h="844550">
                <a:moveTo>
                  <a:pt x="115657" y="801624"/>
                </a:moveTo>
                <a:lnTo>
                  <a:pt x="72985" y="801624"/>
                </a:lnTo>
                <a:lnTo>
                  <a:pt x="72985" y="723265"/>
                </a:lnTo>
                <a:lnTo>
                  <a:pt x="94321" y="759714"/>
                </a:lnTo>
                <a:lnTo>
                  <a:pt x="76033" y="790956"/>
                </a:lnTo>
                <a:lnTo>
                  <a:pt x="115657" y="790956"/>
                </a:lnTo>
                <a:lnTo>
                  <a:pt x="115657" y="801624"/>
                </a:lnTo>
                <a:close/>
              </a:path>
              <a:path w="189229" h="844550">
                <a:moveTo>
                  <a:pt x="115657" y="790956"/>
                </a:moveTo>
                <a:lnTo>
                  <a:pt x="112609" y="790956"/>
                </a:lnTo>
                <a:lnTo>
                  <a:pt x="94321" y="759714"/>
                </a:lnTo>
                <a:lnTo>
                  <a:pt x="115657" y="723265"/>
                </a:lnTo>
                <a:lnTo>
                  <a:pt x="115657" y="790956"/>
                </a:lnTo>
                <a:close/>
              </a:path>
              <a:path w="189229" h="844550">
                <a:moveTo>
                  <a:pt x="112609" y="790956"/>
                </a:moveTo>
                <a:lnTo>
                  <a:pt x="76033" y="790956"/>
                </a:lnTo>
                <a:lnTo>
                  <a:pt x="94321" y="759714"/>
                </a:lnTo>
                <a:lnTo>
                  <a:pt x="112609" y="790956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3606" y="3223260"/>
            <a:ext cx="189230" cy="582295"/>
          </a:xfrm>
          <a:custGeom>
            <a:avLst/>
            <a:gdLst/>
            <a:ahLst/>
            <a:cxnLst/>
            <a:rect l="l" t="t" r="r" b="b"/>
            <a:pathLst>
              <a:path w="189229" h="582295">
                <a:moveTo>
                  <a:pt x="94321" y="497586"/>
                </a:moveTo>
                <a:lnTo>
                  <a:pt x="72985" y="461137"/>
                </a:lnTo>
                <a:lnTo>
                  <a:pt x="72985" y="0"/>
                </a:lnTo>
                <a:lnTo>
                  <a:pt x="115657" y="0"/>
                </a:lnTo>
                <a:lnTo>
                  <a:pt x="115657" y="461137"/>
                </a:lnTo>
                <a:lnTo>
                  <a:pt x="94321" y="497586"/>
                </a:lnTo>
                <a:close/>
              </a:path>
              <a:path w="189229" h="582295">
                <a:moveTo>
                  <a:pt x="94321" y="582168"/>
                </a:moveTo>
                <a:lnTo>
                  <a:pt x="2881" y="425196"/>
                </a:lnTo>
                <a:lnTo>
                  <a:pt x="0" y="417028"/>
                </a:lnTo>
                <a:lnTo>
                  <a:pt x="404" y="409003"/>
                </a:lnTo>
                <a:lnTo>
                  <a:pt x="3952" y="401835"/>
                </a:lnTo>
                <a:lnTo>
                  <a:pt x="10501" y="396239"/>
                </a:lnTo>
                <a:lnTo>
                  <a:pt x="18026" y="393358"/>
                </a:lnTo>
                <a:lnTo>
                  <a:pt x="26122" y="393763"/>
                </a:lnTo>
                <a:lnTo>
                  <a:pt x="33647" y="397311"/>
                </a:lnTo>
                <a:lnTo>
                  <a:pt x="39457" y="403860"/>
                </a:lnTo>
                <a:lnTo>
                  <a:pt x="72985" y="461137"/>
                </a:lnTo>
                <a:lnTo>
                  <a:pt x="72985" y="539496"/>
                </a:lnTo>
                <a:lnTo>
                  <a:pt x="119178" y="539496"/>
                </a:lnTo>
                <a:lnTo>
                  <a:pt x="94321" y="582168"/>
                </a:lnTo>
                <a:close/>
              </a:path>
              <a:path w="189229" h="582295">
                <a:moveTo>
                  <a:pt x="119178" y="539496"/>
                </a:moveTo>
                <a:lnTo>
                  <a:pt x="115657" y="539496"/>
                </a:lnTo>
                <a:lnTo>
                  <a:pt x="115657" y="461137"/>
                </a:lnTo>
                <a:lnTo>
                  <a:pt x="149185" y="403860"/>
                </a:lnTo>
                <a:lnTo>
                  <a:pt x="154781" y="397311"/>
                </a:lnTo>
                <a:lnTo>
                  <a:pt x="161948" y="393763"/>
                </a:lnTo>
                <a:lnTo>
                  <a:pt x="169973" y="393358"/>
                </a:lnTo>
                <a:lnTo>
                  <a:pt x="178141" y="396239"/>
                </a:lnTo>
                <a:lnTo>
                  <a:pt x="184689" y="401835"/>
                </a:lnTo>
                <a:lnTo>
                  <a:pt x="188237" y="409003"/>
                </a:lnTo>
                <a:lnTo>
                  <a:pt x="188642" y="417028"/>
                </a:lnTo>
                <a:lnTo>
                  <a:pt x="185761" y="425196"/>
                </a:lnTo>
                <a:lnTo>
                  <a:pt x="119178" y="539496"/>
                </a:lnTo>
                <a:close/>
              </a:path>
              <a:path w="189229" h="582295">
                <a:moveTo>
                  <a:pt x="115657" y="539496"/>
                </a:moveTo>
                <a:lnTo>
                  <a:pt x="72985" y="539496"/>
                </a:lnTo>
                <a:lnTo>
                  <a:pt x="72985" y="461137"/>
                </a:lnTo>
                <a:lnTo>
                  <a:pt x="94321" y="497586"/>
                </a:lnTo>
                <a:lnTo>
                  <a:pt x="76033" y="528828"/>
                </a:lnTo>
                <a:lnTo>
                  <a:pt x="115657" y="528828"/>
                </a:lnTo>
                <a:lnTo>
                  <a:pt x="115657" y="539496"/>
                </a:lnTo>
                <a:close/>
              </a:path>
              <a:path w="189229" h="582295">
                <a:moveTo>
                  <a:pt x="115657" y="528828"/>
                </a:moveTo>
                <a:lnTo>
                  <a:pt x="112609" y="528828"/>
                </a:lnTo>
                <a:lnTo>
                  <a:pt x="94321" y="497586"/>
                </a:lnTo>
                <a:lnTo>
                  <a:pt x="115657" y="461137"/>
                </a:lnTo>
                <a:lnTo>
                  <a:pt x="115657" y="528828"/>
                </a:lnTo>
                <a:close/>
              </a:path>
              <a:path w="189229" h="582295">
                <a:moveTo>
                  <a:pt x="112609" y="528828"/>
                </a:moveTo>
                <a:lnTo>
                  <a:pt x="76033" y="528828"/>
                </a:lnTo>
                <a:lnTo>
                  <a:pt x="94321" y="497586"/>
                </a:lnTo>
                <a:lnTo>
                  <a:pt x="112609" y="52882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56615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subjected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stress,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ionization</a:t>
            </a:r>
            <a:r>
              <a:rPr sz="1750" b="1" spc="-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394970" marR="16129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These charged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particles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shape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b="1" spc="5" dirty="0">
                <a:solidFill>
                  <a:srgbClr val="0070BF"/>
                </a:solidFill>
                <a:latin typeface="Arial"/>
                <a:cs typeface="Arial"/>
              </a:rPr>
              <a:t>avalanche.</a:t>
            </a:r>
            <a:r>
              <a:rPr sz="1750" b="1" spc="-5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create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ionized,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conductive</a:t>
            </a:r>
            <a:r>
              <a:rPr sz="1750" spc="5" dirty="0">
                <a:latin typeface="Microsoft Sans Serif"/>
                <a:cs typeface="Microsoft Sans Serif"/>
              </a:rPr>
              <a:t> regions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air</a:t>
            </a:r>
            <a:r>
              <a:rPr sz="1750" spc="10" dirty="0">
                <a:latin typeface="Microsoft Sans Serif"/>
                <a:cs typeface="Microsoft Sans Serif"/>
              </a:rPr>
              <a:t> near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creating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marL="394970" marR="14668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space </a:t>
            </a:r>
            <a:r>
              <a:rPr sz="1750" spc="5" dirty="0">
                <a:latin typeface="Microsoft Sans Serif"/>
                <a:cs typeface="Microsoft Sans Serif"/>
              </a:rPr>
              <a:t>charges created by the electron </a:t>
            </a:r>
            <a:r>
              <a:rPr sz="1750" dirty="0">
                <a:latin typeface="Microsoft Sans Serif"/>
                <a:cs typeface="Microsoft Sans Serif"/>
              </a:rPr>
              <a:t>avalanches gives rise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10" dirty="0">
                <a:latin typeface="Microsoft Sans Serif"/>
                <a:cs typeface="Microsoft Sans Serif"/>
              </a:rPr>
              <a:t>an </a:t>
            </a:r>
            <a:r>
              <a:rPr sz="1750" dirty="0">
                <a:latin typeface="Microsoft Sans Serif"/>
                <a:cs typeface="Microsoft Sans Serif"/>
              </a:rPr>
              <a:t>additional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 field. </a:t>
            </a:r>
            <a:r>
              <a:rPr sz="1750" spc="5" dirty="0">
                <a:latin typeface="Microsoft Sans Serif"/>
                <a:cs typeface="Microsoft Sans Serif"/>
              </a:rPr>
              <a:t>This </a:t>
            </a:r>
            <a:r>
              <a:rPr sz="1750" dirty="0">
                <a:latin typeface="Microsoft Sans Serif"/>
                <a:cs typeface="Microsoft Sans Serif"/>
              </a:rPr>
              <a:t>field </a:t>
            </a:r>
            <a:r>
              <a:rPr sz="1750" spc="5" dirty="0">
                <a:latin typeface="Microsoft Sans Serif"/>
                <a:cs typeface="Microsoft Sans Serif"/>
              </a:rPr>
              <a:t>can enhance the </a:t>
            </a:r>
            <a:r>
              <a:rPr sz="1750" dirty="0">
                <a:latin typeface="Microsoft Sans Serif"/>
                <a:cs typeface="Microsoft Sans Serif"/>
              </a:rPr>
              <a:t>growth </a:t>
            </a:r>
            <a:r>
              <a:rPr sz="1750" spc="5" dirty="0">
                <a:latin typeface="Microsoft Sans Serif"/>
                <a:cs typeface="Microsoft Sans Serif"/>
              </a:rPr>
              <a:t>of new </a:t>
            </a:r>
            <a:r>
              <a:rPr sz="1750" dirty="0">
                <a:latin typeface="Microsoft Sans Serif"/>
                <a:cs typeface="Microsoft Sans Serif"/>
              </a:rPr>
              <a:t>avalanches </a:t>
            </a:r>
            <a:r>
              <a:rPr sz="1750" spc="-5" dirty="0">
                <a:latin typeface="Microsoft Sans Serif"/>
                <a:cs typeface="Microsoft Sans Serif"/>
              </a:rPr>
              <a:t>in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particular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direction.</a:t>
            </a:r>
            <a:endParaRPr sz="1750">
              <a:latin typeface="Microsoft Sans Serif"/>
              <a:cs typeface="Microsoft Sans Serif"/>
            </a:endParaRPr>
          </a:p>
          <a:p>
            <a:pPr marL="394970" marR="75501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Then the </a:t>
            </a:r>
            <a:r>
              <a:rPr sz="1750" dirty="0">
                <a:latin typeface="Microsoft Sans Serif"/>
                <a:cs typeface="Microsoft Sans Serif"/>
              </a:rPr>
              <a:t>ionized region </a:t>
            </a:r>
            <a:r>
              <a:rPr sz="1750" spc="5" dirty="0">
                <a:latin typeface="Microsoft Sans Serif"/>
                <a:cs typeface="Microsoft Sans Serif"/>
              </a:rPr>
              <a:t>grows quickly in </a:t>
            </a:r>
            <a:r>
              <a:rPr sz="1750" dirty="0">
                <a:latin typeface="Microsoft Sans Serif"/>
                <a:cs typeface="Microsoft Sans Serif"/>
              </a:rPr>
              <a:t>that direction, forming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finger-like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 originating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stressed</a:t>
            </a:r>
            <a:r>
              <a:rPr sz="1750" dirty="0">
                <a:latin typeface="Microsoft Sans Serif"/>
                <a:cs typeface="Microsoft Sans Serif"/>
              </a:rPr>
              <a:t> electrode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called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b="1" spc="-5" dirty="0">
                <a:solidFill>
                  <a:srgbClr val="0070BF"/>
                </a:solidFill>
                <a:latin typeface="Arial"/>
                <a:cs typeface="Arial"/>
              </a:rPr>
              <a:t>streamer.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5100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Complete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r>
              <a:rPr sz="2650" spc="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8649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35115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Streamers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typically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lasting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few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ns.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Hence,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streamer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type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transient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discharge.</a:t>
            </a:r>
            <a:endParaRPr sz="1750">
              <a:latin typeface="Microsoft Sans Serif"/>
              <a:cs typeface="Microsoft Sans Serif"/>
            </a:endParaRPr>
          </a:p>
          <a:p>
            <a:pPr marL="394970" marR="22860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word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“streamer”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means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ribbon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attached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dirty="0">
                <a:latin typeface="Microsoft Sans Serif"/>
                <a:cs typeface="Microsoft Sans Serif"/>
              </a:rPr>
              <a:t>floating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waving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other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wind.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When 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such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long</a:t>
            </a:r>
            <a:r>
              <a:rPr sz="1750" spc="5" dirty="0">
                <a:latin typeface="Microsoft Sans Serif"/>
                <a:cs typeface="Microsoft Sans Serif"/>
              </a:rPr>
              <a:t> narrow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strips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wave </a:t>
            </a:r>
            <a:r>
              <a:rPr sz="1750" spc="-10" dirty="0">
                <a:latin typeface="Microsoft Sans Serif"/>
                <a:cs typeface="Microsoft Sans Serif"/>
              </a:rPr>
              <a:t>together,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they </a:t>
            </a:r>
            <a:r>
              <a:rPr sz="1750" spc="5" dirty="0">
                <a:latin typeface="Microsoft Sans Serif"/>
                <a:cs typeface="Microsoft Sans Serif"/>
              </a:rPr>
              <a:t> appear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waves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ripples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moving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forward.</a:t>
            </a:r>
            <a:endParaRPr sz="1750">
              <a:latin typeface="Microsoft Sans Serif"/>
              <a:cs typeface="Microsoft Sans Serif"/>
            </a:endParaRPr>
          </a:p>
          <a:p>
            <a:pPr marL="394970" marR="33337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Streamers attract </a:t>
            </a:r>
            <a:r>
              <a:rPr sz="1750" dirty="0">
                <a:latin typeface="Microsoft Sans Serif"/>
                <a:cs typeface="Microsoft Sans Serif"/>
              </a:rPr>
              <a:t>multiple electron avalanches into </a:t>
            </a:r>
            <a:r>
              <a:rPr sz="1750" spc="5" dirty="0">
                <a:latin typeface="Microsoft Sans Serif"/>
                <a:cs typeface="Microsoft Sans Serif"/>
              </a:rPr>
              <a:t>a </a:t>
            </a:r>
            <a:r>
              <a:rPr sz="1750" dirty="0">
                <a:latin typeface="Microsoft Sans Serif"/>
                <a:cs typeface="Microsoft Sans Serif"/>
              </a:rPr>
              <a:t>single channel, propagating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forward quickly </a:t>
            </a:r>
            <a:r>
              <a:rPr sz="1750" spc="10" dirty="0">
                <a:latin typeface="Microsoft Sans Serif"/>
                <a:cs typeface="Microsoft Sans Serif"/>
              </a:rPr>
              <a:t>via </a:t>
            </a:r>
            <a:r>
              <a:rPr sz="1750" dirty="0">
                <a:latin typeface="Microsoft Sans Serif"/>
                <a:cs typeface="Microsoft Sans Serif"/>
              </a:rPr>
              <a:t>photon emission which leads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dirty="0">
                <a:latin typeface="Microsoft Sans Serif"/>
                <a:cs typeface="Microsoft Sans Serif"/>
              </a:rPr>
              <a:t>photoelectrons producing </a:t>
            </a:r>
            <a:r>
              <a:rPr sz="1750" spc="5" dirty="0">
                <a:latin typeface="Microsoft Sans Serif"/>
                <a:cs typeface="Microsoft Sans Serif"/>
              </a:rPr>
              <a:t>new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Streamers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redistribute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surrounding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gas,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temporarily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forming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regions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excess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(space</a:t>
            </a:r>
            <a:r>
              <a:rPr sz="1750" spc="5" dirty="0">
                <a:latin typeface="Microsoft Sans Serif"/>
                <a:cs typeface="Microsoft Sans Serif"/>
              </a:rPr>
              <a:t> charges)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regions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surrounding</a:t>
            </a:r>
            <a:r>
              <a:rPr sz="1750" spc="5" dirty="0">
                <a:latin typeface="Microsoft Sans Serif"/>
                <a:cs typeface="Microsoft Sans Serif"/>
              </a:rPr>
              <a:t> 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discharges.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5100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Complete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r>
              <a:rPr sz="2650" spc="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52205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4000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sufficiently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high,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individual </a:t>
            </a:r>
            <a:r>
              <a:rPr sz="1750" spc="5" dirty="0">
                <a:latin typeface="Microsoft Sans Serif"/>
                <a:cs typeface="Microsoft Sans Serif"/>
              </a:rPr>
              <a:t>currents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streamers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multiple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streamers combine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create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hot,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highly conductive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path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projects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going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some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distance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394970" marR="2159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projecting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channel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hot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plasma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b="1" spc="-10" dirty="0">
                <a:solidFill>
                  <a:srgbClr val="0070BF"/>
                </a:solidFill>
                <a:latin typeface="Arial"/>
                <a:cs typeface="Arial"/>
              </a:rPr>
              <a:t>leader,</a:t>
            </a:r>
            <a:r>
              <a:rPr sz="1750" b="1" spc="-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electrical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conductivity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approaching</a:t>
            </a:r>
            <a:r>
              <a:rPr sz="1750" spc="-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arc.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 the leader </a:t>
            </a:r>
            <a:r>
              <a:rPr sz="1750" dirty="0">
                <a:latin typeface="Microsoft Sans Serif"/>
                <a:cs typeface="Microsoft Sans Serif"/>
              </a:rPr>
              <a:t>has </a:t>
            </a:r>
            <a:r>
              <a:rPr sz="1750" spc="5" dirty="0">
                <a:latin typeface="Microsoft Sans Serif"/>
                <a:cs typeface="Microsoft Sans Serif"/>
              </a:rPr>
              <a:t>reached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surface of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electrode, a spark occurs </a:t>
            </a:r>
            <a:r>
              <a:rPr sz="1750" dirty="0">
                <a:latin typeface="Microsoft Sans Serif"/>
                <a:cs typeface="Microsoft Sans Serif"/>
              </a:rPr>
              <a:t>which </a:t>
            </a:r>
            <a:r>
              <a:rPr sz="1750" spc="5" dirty="0">
                <a:latin typeface="Microsoft Sans Serif"/>
                <a:cs typeface="Microsoft Sans Serif"/>
              </a:rPr>
              <a:t>can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bridge the </a:t>
            </a:r>
            <a:r>
              <a:rPr sz="1750" spc="10" dirty="0">
                <a:latin typeface="Microsoft Sans Serif"/>
                <a:cs typeface="Microsoft Sans Serif"/>
              </a:rPr>
              <a:t>gap and </a:t>
            </a:r>
            <a:r>
              <a:rPr sz="1750" spc="5" dirty="0">
                <a:latin typeface="Microsoft Sans Serif"/>
                <a:cs typeface="Microsoft Sans Serif"/>
              </a:rPr>
              <a:t>high current of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order of short </a:t>
            </a:r>
            <a:r>
              <a:rPr sz="1750" dirty="0">
                <a:latin typeface="Microsoft Sans Serif"/>
                <a:cs typeface="Microsoft Sans Serif"/>
              </a:rPr>
              <a:t>circuit </a:t>
            </a:r>
            <a:r>
              <a:rPr sz="1750" spc="5" dirty="0">
                <a:latin typeface="Microsoft Sans Serif"/>
                <a:cs typeface="Microsoft Sans Serif"/>
              </a:rPr>
              <a:t>current </a:t>
            </a:r>
            <a:r>
              <a:rPr sz="1750" spc="-5" dirty="0">
                <a:latin typeface="Microsoft Sans Serif"/>
                <a:cs typeface="Microsoft Sans Serif"/>
              </a:rPr>
              <a:t>flows </a:t>
            </a:r>
            <a:r>
              <a:rPr sz="1750" spc="5" dirty="0">
                <a:latin typeface="Microsoft Sans Serif"/>
                <a:cs typeface="Microsoft Sans Serif"/>
              </a:rPr>
              <a:t>through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 gap.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 algn="just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Final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stage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arc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high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current</a:t>
            </a:r>
            <a:r>
              <a:rPr sz="1750" dirty="0">
                <a:latin typeface="Microsoft Sans Serif"/>
                <a:cs typeface="Microsoft Sans Serif"/>
              </a:rPr>
              <a:t> flows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5963" y="6939382"/>
            <a:ext cx="5778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51002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Complete</a:t>
            </a:r>
            <a:r>
              <a:rPr sz="2650" spc="-3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r>
              <a:rPr sz="2650" spc="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THANK</a:t>
            </a:r>
            <a:r>
              <a:rPr spc="-90" dirty="0"/>
              <a:t> </a:t>
            </a:r>
            <a:r>
              <a:rPr spc="10" dirty="0"/>
              <a:t>YOU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45" dirty="0"/>
              <a:t> </a:t>
            </a:r>
            <a:r>
              <a:rPr spc="-5" dirty="0"/>
              <a:t>YOUR</a:t>
            </a:r>
            <a:r>
              <a:rPr spc="-130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62365" cy="445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73977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A gaseous </a:t>
            </a:r>
            <a:r>
              <a:rPr sz="1750" dirty="0">
                <a:latin typeface="Microsoft Sans Serif"/>
                <a:cs typeface="Microsoft Sans Serif"/>
              </a:rPr>
              <a:t>dielectric </a:t>
            </a:r>
            <a:r>
              <a:rPr sz="1750" spc="5" dirty="0">
                <a:latin typeface="Microsoft Sans Serif"/>
                <a:cs typeface="Microsoft Sans Serif"/>
              </a:rPr>
              <a:t>cannot </a:t>
            </a:r>
            <a:r>
              <a:rPr sz="1750" dirty="0">
                <a:latin typeface="Microsoft Sans Serif"/>
                <a:cs typeface="Microsoft Sans Serif"/>
              </a:rPr>
              <a:t>breakdown </a:t>
            </a:r>
            <a:r>
              <a:rPr sz="1750" spc="5" dirty="0">
                <a:latin typeface="Microsoft Sans Serif"/>
                <a:cs typeface="Microsoft Sans Serif"/>
              </a:rPr>
              <a:t>at the instant </a:t>
            </a:r>
            <a:r>
              <a:rPr sz="1750" dirty="0">
                <a:latin typeface="Microsoft Sans Serif"/>
                <a:cs typeface="Microsoft Sans Serif"/>
              </a:rPr>
              <a:t>when </a:t>
            </a: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electric </a:t>
            </a:r>
            <a:r>
              <a:rPr sz="1750" spc="5" dirty="0">
                <a:latin typeface="Microsoft Sans Serif"/>
                <a:cs typeface="Microsoft Sans Serif"/>
              </a:rPr>
              <a:t>stress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exceeds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value.</a:t>
            </a:r>
            <a:endParaRPr sz="1750">
              <a:latin typeface="Microsoft Sans Serif"/>
              <a:cs typeface="Microsoft Sans Serif"/>
            </a:endParaRPr>
          </a:p>
          <a:p>
            <a:pPr marL="394970" marR="205104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15" dirty="0">
                <a:latin typeface="Microsoft Sans Serif"/>
                <a:cs typeface="Microsoft Sans Serif"/>
              </a:rPr>
              <a:t>Actually,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difference between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application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 sufficient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cause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occurrence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itself.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difference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lag.</a:t>
            </a:r>
            <a:endParaRPr sz="1750">
              <a:latin typeface="Microsoft Sans Serif"/>
              <a:cs typeface="Microsoft Sans Serif"/>
            </a:endParaRPr>
          </a:p>
          <a:p>
            <a:pPr marL="394970" marR="9017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criterion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satisfied,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only </a:t>
            </a:r>
            <a:r>
              <a:rPr sz="1750" spc="-5" dirty="0">
                <a:latin typeface="Microsoft Sans Serif"/>
                <a:cs typeface="Microsoft Sans Serif"/>
              </a:rPr>
              <a:t>if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least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present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dirty="0">
                <a:latin typeface="Microsoft Sans Serif"/>
                <a:cs typeface="Microsoft Sans Serif"/>
              </a:rPr>
              <a:t> between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case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applied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d.c.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slowly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varying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(50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Hz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a.c)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voltages,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there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difficulty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satisfying this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condition.</a:t>
            </a:r>
            <a:r>
              <a:rPr sz="1750" spc="-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reason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being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duration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a.c.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d.c.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 sufficiently </a:t>
            </a:r>
            <a:r>
              <a:rPr sz="1750" spc="5" dirty="0">
                <a:latin typeface="Microsoft Sans Serif"/>
                <a:cs typeface="Microsoft Sans Serif"/>
              </a:rPr>
              <a:t>large so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usually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sufficient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initiatory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created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cosmic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ray</a:t>
            </a:r>
            <a:r>
              <a:rPr sz="1750" spc="10" dirty="0">
                <a:latin typeface="Microsoft Sans Serif"/>
                <a:cs typeface="Microsoft Sans Serif"/>
              </a:rPr>
              <a:t> 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naturally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occurring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radioactive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sources.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11987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Time</a:t>
            </a:r>
            <a:r>
              <a:rPr sz="2650" spc="-4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Lags </a:t>
            </a:r>
            <a:r>
              <a:rPr sz="2650" spc="-10" dirty="0">
                <a:solidFill>
                  <a:srgbClr val="0064BC"/>
                </a:solidFill>
              </a:rPr>
              <a:t>for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282" y="1846570"/>
            <a:ext cx="8934450" cy="4136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8470" indent="-382905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with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rapidly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varying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voltages</a:t>
            </a:r>
            <a:r>
              <a:rPr sz="1750" spc="-5" dirty="0">
                <a:latin typeface="Microsoft Sans Serif"/>
                <a:cs typeface="Microsoft Sans Serif"/>
              </a:rPr>
              <a:t>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short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duration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(~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-6</a:t>
            </a:r>
            <a:r>
              <a:rPr sz="1725" spc="232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s),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initiatory</a:t>
            </a:r>
            <a:endParaRPr sz="1750">
              <a:latin typeface="Microsoft Sans Serif"/>
              <a:cs typeface="Microsoft Sans Serif"/>
            </a:endParaRPr>
          </a:p>
          <a:p>
            <a:pPr marL="458470" marR="678815">
              <a:lnSpc>
                <a:spcPct val="160600"/>
              </a:lnSpc>
              <a:spcBef>
                <a:spcPts val="15"/>
              </a:spcBef>
            </a:pPr>
            <a:r>
              <a:rPr sz="1750" dirty="0">
                <a:latin typeface="Microsoft Sans Serif"/>
                <a:cs typeface="Microsoft Sans Serif"/>
              </a:rPr>
              <a:t>electron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may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not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present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absence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such 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cannot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occur.</a:t>
            </a:r>
            <a:endParaRPr sz="1750">
              <a:latin typeface="Microsoft Sans Serif"/>
              <a:cs typeface="Microsoft Sans Serif"/>
            </a:endParaRPr>
          </a:p>
          <a:p>
            <a:pPr marL="458470" marR="81280" indent="-382905">
              <a:lnSpc>
                <a:spcPct val="1608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lapses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between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application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voltage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sufficient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cause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appearance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initiating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statistical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</a:t>
            </a:r>
            <a:r>
              <a:rPr sz="1750" i="1" spc="5" dirty="0">
                <a:latin typeface="Arial"/>
                <a:cs typeface="Arial"/>
              </a:rPr>
              <a:t>t</a:t>
            </a:r>
            <a:r>
              <a:rPr sz="1725" i="1" spc="7" baseline="-21739" dirty="0">
                <a:latin typeface="Arial"/>
                <a:cs typeface="Arial"/>
              </a:rPr>
              <a:t>s</a:t>
            </a:r>
            <a:r>
              <a:rPr sz="1750" spc="5" dirty="0">
                <a:latin typeface="Microsoft Sans Serif"/>
                <a:cs typeface="Microsoft Sans Serif"/>
              </a:rPr>
              <a:t>)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458470" marR="269240" indent="-382905">
              <a:lnSpc>
                <a:spcPct val="1609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dirty="0">
                <a:latin typeface="Microsoft Sans Serif"/>
                <a:cs typeface="Microsoft Sans Serif"/>
              </a:rPr>
              <a:t>After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appearance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required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fully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develop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cause 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gap,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called</a:t>
            </a:r>
            <a:r>
              <a:rPr sz="1750" spc="5" dirty="0">
                <a:latin typeface="Microsoft Sans Serif"/>
                <a:cs typeface="Microsoft Sans Serif"/>
              </a:rPr>
              <a:t> the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formative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 (</a:t>
            </a:r>
            <a:r>
              <a:rPr sz="1750" i="1" dirty="0">
                <a:latin typeface="Arial"/>
                <a:cs typeface="Arial"/>
              </a:rPr>
              <a:t>t</a:t>
            </a:r>
            <a:r>
              <a:rPr sz="1725" i="1" baseline="-21739" dirty="0">
                <a:latin typeface="Arial"/>
                <a:cs typeface="Arial"/>
              </a:rPr>
              <a:t>f</a:t>
            </a:r>
            <a:r>
              <a:rPr sz="1750" dirty="0">
                <a:latin typeface="Microsoft Sans Serif"/>
                <a:cs typeface="Microsoft Sans Serif"/>
              </a:rPr>
              <a:t>).</a:t>
            </a:r>
            <a:endParaRPr sz="1750">
              <a:latin typeface="Microsoft Sans Serif"/>
              <a:cs typeface="Microsoft Sans Serif"/>
            </a:endParaRPr>
          </a:p>
          <a:p>
            <a:pPr marL="458470" indent="-382905">
              <a:lnSpc>
                <a:spcPct val="100000"/>
              </a:lnSpc>
              <a:spcBef>
                <a:spcPts val="1120"/>
              </a:spcBef>
              <a:buClr>
                <a:srgbClr val="0070BF"/>
              </a:buClr>
              <a:buChar char="•"/>
              <a:tabLst>
                <a:tab pos="458470" algn="l"/>
                <a:tab pos="4591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total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 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addition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statistical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formative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11987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solidFill>
                  <a:srgbClr val="0064BC"/>
                </a:solidFill>
              </a:rPr>
              <a:t>Time</a:t>
            </a:r>
            <a:r>
              <a:rPr sz="2650" spc="-45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Lags </a:t>
            </a:r>
            <a:r>
              <a:rPr sz="2650" spc="-10" dirty="0">
                <a:solidFill>
                  <a:srgbClr val="0064BC"/>
                </a:solidFill>
              </a:rPr>
              <a:t>for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Breakdown</a:t>
            </a:r>
            <a:endParaRPr sz="2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6919" y="6137655"/>
            <a:ext cx="1297444" cy="273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642350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Townsend’s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mechanism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 breakdown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based</a:t>
            </a:r>
            <a:r>
              <a:rPr sz="1750" dirty="0">
                <a:latin typeface="Microsoft Sans Serif"/>
                <a:cs typeface="Microsoft Sans Serif"/>
              </a:rPr>
              <a:t> on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successive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generation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series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originating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from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cathode surface,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aided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primary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secondary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processes.</a:t>
            </a:r>
            <a:endParaRPr sz="1750">
              <a:latin typeface="Microsoft Sans Serif"/>
              <a:cs typeface="Microsoft Sans Serif"/>
            </a:endParaRPr>
          </a:p>
          <a:p>
            <a:pPr marL="394970" marR="4762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These</a:t>
            </a:r>
            <a:r>
              <a:rPr sz="1750" dirty="0">
                <a:latin typeface="Microsoft Sans Serif"/>
                <a:cs typeface="Microsoft Sans Serif"/>
              </a:rPr>
              <a:t> electron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extends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all </a:t>
            </a:r>
            <a:r>
              <a:rPr sz="1750" spc="10" dirty="0">
                <a:latin typeface="Microsoft Sans Serif"/>
                <a:cs typeface="Microsoft Sans Serif"/>
              </a:rPr>
              <a:t>over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dirty="0">
                <a:latin typeface="Microsoft Sans Serif"/>
                <a:cs typeface="Microsoft Sans Serif"/>
              </a:rPr>
              <a:t> ultimately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constricts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into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flashover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by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giving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rise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highly conductive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channel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which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both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flow</a:t>
            </a:r>
            <a:r>
              <a:rPr sz="1750" spc="5" dirty="0">
                <a:latin typeface="Microsoft Sans Serif"/>
                <a:cs typeface="Microsoft Sans Serif"/>
              </a:rPr>
              <a:t> to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achieve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required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magnitude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current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breakdown.</a:t>
            </a:r>
            <a:endParaRPr sz="1750">
              <a:latin typeface="Microsoft Sans Serif"/>
              <a:cs typeface="Microsoft Sans Serif"/>
            </a:endParaRPr>
          </a:p>
          <a:p>
            <a:pPr marL="394970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dirty="0">
                <a:latin typeface="Microsoft Sans Serif"/>
                <a:cs typeface="Microsoft Sans Serif"/>
              </a:rPr>
              <a:t>This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leads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complete</a:t>
            </a:r>
            <a:r>
              <a:rPr sz="1750" dirty="0">
                <a:latin typeface="Microsoft Sans Serif"/>
                <a:cs typeface="Microsoft Sans Serif"/>
              </a:rPr>
              <a:t> loss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insulating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properties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7384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40" dirty="0">
                <a:solidFill>
                  <a:srgbClr val="0064BC"/>
                </a:solidFill>
              </a:rPr>
              <a:t>Townsend’s</a:t>
            </a:r>
            <a:r>
              <a:rPr sz="2650" spc="-4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Breakdown</a:t>
            </a:r>
            <a:r>
              <a:rPr sz="2650" spc="-5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endParaRPr sz="2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7384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40" dirty="0">
                <a:solidFill>
                  <a:srgbClr val="0064BC"/>
                </a:solidFill>
              </a:rPr>
              <a:t>Townsend’s</a:t>
            </a:r>
            <a:r>
              <a:rPr sz="2650" spc="-4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Breakdown</a:t>
            </a:r>
            <a:r>
              <a:rPr sz="2650" spc="-5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Mechanism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891" y="1606228"/>
            <a:ext cx="4343399" cy="4774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550" y="1693273"/>
            <a:ext cx="875220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11874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Townsend’s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mechanism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can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applied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only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relatively</a:t>
            </a:r>
            <a:r>
              <a:rPr sz="1750" dirty="0">
                <a:latin typeface="Microsoft Sans Serif"/>
                <a:cs typeface="Microsoft Sans Serif"/>
              </a:rPr>
              <a:t> low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short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4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(that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i="1" spc="10" dirty="0">
                <a:latin typeface="Arial"/>
                <a:cs typeface="Arial"/>
              </a:rPr>
              <a:t>pd</a:t>
            </a:r>
            <a:r>
              <a:rPr sz="1750" i="1" spc="-10" dirty="0">
                <a:latin typeface="Arial"/>
                <a:cs typeface="Arial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&lt;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200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30" dirty="0">
                <a:latin typeface="Microsoft Sans Serif"/>
                <a:cs typeface="Microsoft Sans Serif"/>
              </a:rPr>
              <a:t>Torr.cm).</a:t>
            </a:r>
            <a:endParaRPr sz="1750">
              <a:latin typeface="Microsoft Sans Serif"/>
              <a:cs typeface="Microsoft Sans Serif"/>
            </a:endParaRPr>
          </a:p>
          <a:p>
            <a:pPr marL="407670" marR="78168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07670" algn="l"/>
                <a:tab pos="4083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When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Townsend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theory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applied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gases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atmospheric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pressure,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suffered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certain </a:t>
            </a:r>
            <a:r>
              <a:rPr sz="1750" spc="5" dirty="0">
                <a:latin typeface="Microsoft Sans Serif"/>
                <a:cs typeface="Microsoft Sans Serif"/>
              </a:rPr>
              <a:t>drawbacks:</a:t>
            </a:r>
            <a:endParaRPr sz="1750">
              <a:latin typeface="Microsoft Sans Serif"/>
              <a:cs typeface="Microsoft Sans Serif"/>
            </a:endParaRPr>
          </a:p>
          <a:p>
            <a:pPr marL="779145" marR="68580" lvl="1" indent="-382905">
              <a:lnSpc>
                <a:spcPct val="150900"/>
              </a:lnSpc>
              <a:buClr>
                <a:srgbClr val="0070BF"/>
              </a:buClr>
              <a:buChar char="-"/>
              <a:tabLst>
                <a:tab pos="779145" algn="l"/>
                <a:tab pos="779780" algn="l"/>
              </a:tabLst>
            </a:pPr>
            <a:r>
              <a:rPr sz="1750" dirty="0">
                <a:latin typeface="Microsoft Sans Serif"/>
                <a:cs typeface="Microsoft Sans Serif"/>
              </a:rPr>
              <a:t>According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-20" dirty="0">
                <a:latin typeface="Microsoft Sans Serif"/>
                <a:cs typeface="Microsoft Sans Serif"/>
              </a:rPr>
              <a:t> Townsend’s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theory,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current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growth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result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 ionization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processes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-35" dirty="0">
                <a:latin typeface="Microsoft Sans Serif"/>
                <a:cs typeface="Microsoft Sans Serif"/>
              </a:rPr>
              <a:t>only.</a:t>
            </a:r>
            <a:r>
              <a:rPr sz="1750" spc="55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However,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practice,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voltages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were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found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dependent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pressure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geometry</a:t>
            </a:r>
            <a:r>
              <a:rPr sz="1750" spc="5" dirty="0">
                <a:latin typeface="Microsoft Sans Serif"/>
                <a:cs typeface="Microsoft Sans Serif"/>
              </a:rPr>
              <a:t> 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marL="779145" marR="74930" lvl="1" indent="-382905">
              <a:lnSpc>
                <a:spcPct val="150900"/>
              </a:lnSpc>
              <a:buClr>
                <a:srgbClr val="0070BF"/>
              </a:buClr>
              <a:buChar char="-"/>
              <a:tabLst>
                <a:tab pos="779145" algn="l"/>
                <a:tab pos="779780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Towsend’s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theory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predicts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lags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order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-5 </a:t>
            </a:r>
            <a:r>
              <a:rPr sz="1725" spc="-434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whereas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actual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practice, breakdown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high </a:t>
            </a:r>
            <a:r>
              <a:rPr sz="1750" i="1" spc="10" dirty="0">
                <a:latin typeface="Arial"/>
                <a:cs typeface="Arial"/>
              </a:rPr>
              <a:t>pd</a:t>
            </a:r>
            <a:r>
              <a:rPr sz="1750" i="1" spc="-10" dirty="0">
                <a:latin typeface="Arial"/>
                <a:cs typeface="Arial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considerable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overvoltage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was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observed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occur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very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short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times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order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-10</a:t>
            </a:r>
            <a:r>
              <a:rPr sz="1725" spc="217" baseline="2657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40575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Drawbacks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 </a:t>
            </a:r>
            <a:r>
              <a:rPr sz="2650" spc="-40" dirty="0">
                <a:solidFill>
                  <a:srgbClr val="0064BC"/>
                </a:solidFill>
              </a:rPr>
              <a:t>Townsend’s</a:t>
            </a:r>
            <a:r>
              <a:rPr sz="2650" spc="-2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Theory</a:t>
            </a:r>
            <a:endParaRPr sz="2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50" y="1693273"/>
            <a:ext cx="8786495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217804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1940,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Raether,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Meek</a:t>
            </a:r>
            <a:r>
              <a:rPr sz="1750" spc="10" dirty="0">
                <a:latin typeface="Microsoft Sans Serif"/>
                <a:cs typeface="Microsoft Sans Serif"/>
              </a:rPr>
              <a:t> 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Loeb </a:t>
            </a:r>
            <a:r>
              <a:rPr sz="1750" dirty="0">
                <a:latin typeface="Microsoft Sans Serif"/>
                <a:cs typeface="Microsoft Sans Serif"/>
              </a:rPr>
              <a:t>independently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proposed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streamer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mechanism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breakdown.</a:t>
            </a:r>
            <a:endParaRPr sz="1750">
              <a:latin typeface="Microsoft Sans Serif"/>
              <a:cs typeface="Microsoft Sans Serif"/>
            </a:endParaRPr>
          </a:p>
          <a:p>
            <a:pPr marL="394970" marR="50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394970" algn="l"/>
                <a:tab pos="395605" algn="l"/>
              </a:tabLst>
            </a:pPr>
            <a:r>
              <a:rPr sz="1750" spc="-20" dirty="0">
                <a:latin typeface="Microsoft Sans Serif"/>
                <a:cs typeface="Microsoft Sans Serif"/>
              </a:rPr>
              <a:t>Townsend </a:t>
            </a:r>
            <a:r>
              <a:rPr sz="1750" spc="5" dirty="0">
                <a:latin typeface="Microsoft Sans Serif"/>
                <a:cs typeface="Microsoft Sans Serif"/>
              </a:rPr>
              <a:t>mechanism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spark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breakdown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is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based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generations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series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avalanches.</a:t>
            </a:r>
            <a:endParaRPr sz="1750">
              <a:latin typeface="Microsoft Sans Serif"/>
              <a:cs typeface="Microsoft Sans Serif"/>
            </a:endParaRPr>
          </a:p>
          <a:p>
            <a:pPr marL="394970" marR="144145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-10" dirty="0">
                <a:latin typeface="Microsoft Sans Serif"/>
                <a:cs typeface="Microsoft Sans Serif"/>
              </a:rPr>
              <a:t>However,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5" dirty="0">
                <a:latin typeface="Microsoft Sans Serif"/>
                <a:cs typeface="Microsoft Sans Serif"/>
              </a:rPr>
              <a:t>streamer breakdown </a:t>
            </a:r>
            <a:r>
              <a:rPr sz="1750" dirty="0">
                <a:latin typeface="Microsoft Sans Serif"/>
                <a:cs typeface="Microsoft Sans Serif"/>
              </a:rPr>
              <a:t>mechanism </a:t>
            </a:r>
            <a:r>
              <a:rPr sz="1750" spc="5" dirty="0">
                <a:latin typeface="Microsoft Sans Serif"/>
                <a:cs typeface="Microsoft Sans Serif"/>
              </a:rPr>
              <a:t>describes the </a:t>
            </a:r>
            <a:r>
              <a:rPr sz="1750" dirty="0">
                <a:latin typeface="Microsoft Sans Serif"/>
                <a:cs typeface="Microsoft Sans Serif"/>
              </a:rPr>
              <a:t>development </a:t>
            </a:r>
            <a:r>
              <a:rPr sz="1750" spc="5" dirty="0">
                <a:latin typeface="Microsoft Sans Serif"/>
                <a:cs typeface="Microsoft Sans Serif"/>
              </a:rPr>
              <a:t>of spark 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breakdown directly </a:t>
            </a:r>
            <a:r>
              <a:rPr sz="1750" spc="5" dirty="0">
                <a:latin typeface="Microsoft Sans Serif"/>
                <a:cs typeface="Microsoft Sans Serif"/>
              </a:rPr>
              <a:t>from a </a:t>
            </a:r>
            <a:r>
              <a:rPr sz="1750" dirty="0">
                <a:latin typeface="Microsoft Sans Serif"/>
                <a:cs typeface="Microsoft Sans Serif"/>
              </a:rPr>
              <a:t>single avalanche which </a:t>
            </a:r>
            <a:r>
              <a:rPr sz="1750" spc="5" dirty="0">
                <a:latin typeface="Microsoft Sans Serif"/>
                <a:cs typeface="Microsoft Sans Serif"/>
              </a:rPr>
              <a:t>the space charge </a:t>
            </a:r>
            <a:r>
              <a:rPr sz="1750" dirty="0">
                <a:latin typeface="Microsoft Sans Serif"/>
                <a:cs typeface="Microsoft Sans Serif"/>
              </a:rPr>
              <a:t>transforms into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plasma </a:t>
            </a:r>
            <a:r>
              <a:rPr sz="1750" spc="-10" dirty="0">
                <a:latin typeface="Microsoft Sans Serif"/>
                <a:cs typeface="Microsoft Sans Serif"/>
              </a:rPr>
              <a:t>streamer.</a:t>
            </a:r>
            <a:endParaRPr sz="1750">
              <a:latin typeface="Microsoft Sans Serif"/>
              <a:cs typeface="Microsoft Sans Serif"/>
            </a:endParaRPr>
          </a:p>
          <a:p>
            <a:pPr marL="394970" marR="320040" indent="-382905" algn="just">
              <a:lnSpc>
                <a:spcPct val="150900"/>
              </a:lnSpc>
              <a:buClr>
                <a:srgbClr val="0070BF"/>
              </a:buClr>
              <a:buChar char="•"/>
              <a:tabLst>
                <a:tab pos="3956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Thus, </a:t>
            </a:r>
            <a:r>
              <a:rPr sz="1750" dirty="0">
                <a:latin typeface="Microsoft Sans Serif"/>
                <a:cs typeface="Microsoft Sans Serif"/>
              </a:rPr>
              <a:t>the conductivity </a:t>
            </a:r>
            <a:r>
              <a:rPr sz="1750" spc="5" dirty="0">
                <a:latin typeface="Microsoft Sans Serif"/>
                <a:cs typeface="Microsoft Sans Serif"/>
              </a:rPr>
              <a:t>of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gap </a:t>
            </a:r>
            <a:r>
              <a:rPr sz="1750" spc="5" dirty="0">
                <a:latin typeface="Microsoft Sans Serif"/>
                <a:cs typeface="Microsoft Sans Serif"/>
              </a:rPr>
              <a:t>grows </a:t>
            </a:r>
            <a:r>
              <a:rPr sz="1750" spc="-20" dirty="0">
                <a:latin typeface="Microsoft Sans Serif"/>
                <a:cs typeface="Microsoft Sans Serif"/>
              </a:rPr>
              <a:t>rapidly, </a:t>
            </a:r>
            <a:r>
              <a:rPr sz="1750" spc="10" dirty="0">
                <a:latin typeface="Microsoft Sans Serif"/>
                <a:cs typeface="Microsoft Sans Serif"/>
              </a:rPr>
              <a:t>and </a:t>
            </a:r>
            <a:r>
              <a:rPr sz="1750" spc="5" dirty="0">
                <a:latin typeface="Microsoft Sans Serif"/>
                <a:cs typeface="Microsoft Sans Serif"/>
              </a:rPr>
              <a:t>breakdown occurs through </a:t>
            </a:r>
            <a:r>
              <a:rPr sz="1750" spc="-5" dirty="0">
                <a:latin typeface="Microsoft Sans Serif"/>
                <a:cs typeface="Microsoft Sans Serif"/>
              </a:rPr>
              <a:t>its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channel.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850" y="1693273"/>
            <a:ext cx="8799195" cy="485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0370" marR="163195" indent="-38290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10" dirty="0">
                <a:latin typeface="Microsoft Sans Serif"/>
                <a:cs typeface="Microsoft Sans Serif"/>
              </a:rPr>
              <a:t>An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consists</a:t>
            </a:r>
            <a:r>
              <a:rPr sz="1750" spc="-5" dirty="0">
                <a:latin typeface="Microsoft Sans Serif"/>
                <a:cs typeface="Microsoft Sans Serif"/>
              </a:rPr>
              <a:t> 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number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charged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particles,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i.e.,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and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ions.</a:t>
            </a:r>
            <a:endParaRPr sz="1750">
              <a:latin typeface="Microsoft Sans Serif"/>
              <a:cs typeface="Microsoft Sans Serif"/>
            </a:endParaRPr>
          </a:p>
          <a:p>
            <a:pPr marL="420370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 </a:t>
            </a:r>
            <a:r>
              <a:rPr sz="1750" dirty="0">
                <a:latin typeface="Microsoft Sans Serif"/>
                <a:cs typeface="Microsoft Sans Serif"/>
              </a:rPr>
              <a:t>drift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velocity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about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150 </a:t>
            </a:r>
            <a:r>
              <a:rPr sz="1750" dirty="0">
                <a:latin typeface="Microsoft Sans Serif"/>
                <a:cs typeface="Microsoft Sans Serif"/>
              </a:rPr>
              <a:t>times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greater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that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ions:</a:t>
            </a:r>
            <a:endParaRPr sz="1750">
              <a:latin typeface="Microsoft Sans Serif"/>
              <a:cs typeface="Microsoft Sans Serif"/>
            </a:endParaRPr>
          </a:p>
          <a:p>
            <a:pPr marL="791845" lvl="1" indent="-38290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pos="791845" algn="l"/>
                <a:tab pos="792480" algn="l"/>
              </a:tabLst>
            </a:pPr>
            <a:r>
              <a:rPr sz="1750" dirty="0">
                <a:latin typeface="Microsoft Sans Serif"/>
                <a:cs typeface="Microsoft Sans Serif"/>
              </a:rPr>
              <a:t>Electrons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~</a:t>
            </a:r>
            <a:r>
              <a:rPr sz="1750" spc="10" dirty="0">
                <a:latin typeface="Microsoft Sans Serif"/>
                <a:cs typeface="Microsoft Sans Serif"/>
              </a:rPr>
              <a:t> 10</a:t>
            </a:r>
            <a:r>
              <a:rPr sz="1725" spc="15" baseline="26570" dirty="0">
                <a:latin typeface="Microsoft Sans Serif"/>
                <a:cs typeface="Microsoft Sans Serif"/>
              </a:rPr>
              <a:t>7</a:t>
            </a:r>
            <a:r>
              <a:rPr sz="1725" spc="232" baseline="2657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cm/s</a:t>
            </a:r>
            <a:endParaRPr sz="1750">
              <a:latin typeface="Microsoft Sans Serif"/>
              <a:cs typeface="Microsoft Sans Serif"/>
            </a:endParaRPr>
          </a:p>
          <a:p>
            <a:pPr marL="791845" lvl="1" indent="-38290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pos="791845" algn="l"/>
                <a:tab pos="792480" algn="l"/>
              </a:tabLst>
            </a:pP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ions</a:t>
            </a:r>
            <a:r>
              <a:rPr sz="1750" spc="5" dirty="0">
                <a:latin typeface="Microsoft Sans Serif"/>
                <a:cs typeface="Microsoft Sans Serif"/>
              </a:rPr>
              <a:t> ~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10</a:t>
            </a:r>
            <a:r>
              <a:rPr sz="1725" spc="15" baseline="26570" dirty="0">
                <a:latin typeface="Microsoft Sans Serif"/>
                <a:cs typeface="Microsoft Sans Serif"/>
              </a:rPr>
              <a:t>5</a:t>
            </a:r>
            <a:r>
              <a:rPr sz="1725" spc="240" baseline="2657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cm/s</a:t>
            </a:r>
            <a:endParaRPr sz="1750">
              <a:latin typeface="Microsoft Sans Serif"/>
              <a:cs typeface="Microsoft Sans Serif"/>
            </a:endParaRPr>
          </a:p>
          <a:p>
            <a:pPr marL="420370" marR="177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Therefore,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soon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formed,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positive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ions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remain practically </a:t>
            </a:r>
            <a:r>
              <a:rPr sz="1750" spc="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stationary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where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produced,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i.e.,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tail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avalanche.</a:t>
            </a:r>
            <a:r>
              <a:rPr sz="1750" spc="-5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head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2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consequently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built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up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by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electrons.</a:t>
            </a:r>
            <a:endParaRPr sz="1750">
              <a:latin typeface="Microsoft Sans Serif"/>
              <a:cs typeface="Microsoft Sans Serif"/>
            </a:endParaRPr>
          </a:p>
          <a:p>
            <a:pPr marL="420370" marR="17780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form</a:t>
            </a:r>
            <a:r>
              <a:rPr sz="1750" spc="4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track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wedge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shaped,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apparently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due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thermal</a:t>
            </a:r>
            <a:r>
              <a:rPr sz="1750" spc="1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diffusion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drifting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swarm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having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acceleration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direction</a:t>
            </a:r>
            <a:r>
              <a:rPr sz="1750" spc="-15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electric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field.</a:t>
            </a:r>
            <a:endParaRPr sz="1750">
              <a:latin typeface="Microsoft Sans Serif"/>
              <a:cs typeface="Microsoft Sans Serif"/>
            </a:endParaRPr>
          </a:p>
          <a:p>
            <a:pPr marL="420370" marR="122555" indent="-382905">
              <a:lnSpc>
                <a:spcPct val="150900"/>
              </a:lnSpc>
              <a:buClr>
                <a:srgbClr val="0070BF"/>
              </a:buClr>
              <a:buChar char="•"/>
              <a:tabLst>
                <a:tab pos="420370" algn="l"/>
                <a:tab pos="421005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The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head</a:t>
            </a:r>
            <a:r>
              <a:rPr sz="17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avalanche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rounded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since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diffusion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of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electrons</a:t>
            </a:r>
            <a:r>
              <a:rPr sz="1750" spc="-1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takes</a:t>
            </a:r>
            <a:r>
              <a:rPr sz="1750" spc="-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place</a:t>
            </a:r>
            <a:r>
              <a:rPr sz="1750" spc="-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all</a:t>
            </a:r>
            <a:r>
              <a:rPr sz="1750" dirty="0">
                <a:latin typeface="Microsoft Sans Serif"/>
                <a:cs typeface="Microsoft Sans Serif"/>
              </a:rPr>
              <a:t> directions.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4422" y="6939382"/>
            <a:ext cx="50101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100" b="1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100" b="1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814514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solidFill>
                  <a:srgbClr val="0064BC"/>
                </a:solidFill>
              </a:rPr>
              <a:t>Streamer</a:t>
            </a:r>
            <a:r>
              <a:rPr sz="2650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(or</a:t>
            </a:r>
            <a:r>
              <a:rPr sz="2650" spc="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Kanal)</a:t>
            </a:r>
            <a:r>
              <a:rPr sz="2650" spc="-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Theory</a:t>
            </a:r>
            <a:r>
              <a:rPr sz="2650" spc="-15" dirty="0">
                <a:solidFill>
                  <a:srgbClr val="0064BC"/>
                </a:solidFill>
              </a:rPr>
              <a:t> </a:t>
            </a:r>
            <a:r>
              <a:rPr sz="2650" spc="-10" dirty="0">
                <a:solidFill>
                  <a:srgbClr val="0064BC"/>
                </a:solidFill>
              </a:rPr>
              <a:t>of</a:t>
            </a:r>
            <a:r>
              <a:rPr sz="2650" spc="-5" dirty="0">
                <a:solidFill>
                  <a:srgbClr val="0064BC"/>
                </a:solidFill>
              </a:rPr>
              <a:t> Breakdown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5" dirty="0">
                <a:solidFill>
                  <a:srgbClr val="0064BC"/>
                </a:solidFill>
              </a:rPr>
              <a:t>in</a:t>
            </a:r>
            <a:r>
              <a:rPr sz="2650" spc="-30" dirty="0">
                <a:solidFill>
                  <a:srgbClr val="0064BC"/>
                </a:solidFill>
              </a:rPr>
              <a:t> </a:t>
            </a:r>
            <a:r>
              <a:rPr sz="2650" spc="-15" dirty="0">
                <a:solidFill>
                  <a:srgbClr val="0064BC"/>
                </a:solidFill>
              </a:rPr>
              <a:t>Gases</a:t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2546</Words>
  <Application>Microsoft Office PowerPoint</Application>
  <PresentationFormat>Custom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Outline</vt:lpstr>
      <vt:lpstr>Time Lags for Breakdown</vt:lpstr>
      <vt:lpstr>Time Lags for Breakdown</vt:lpstr>
      <vt:lpstr>Townsend’s Breakdown Mechanism</vt:lpstr>
      <vt:lpstr>Townsend’s Breakdown Mechanism</vt:lpstr>
      <vt:lpstr>Drawbacks of Townsend’s Theory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Streamer (or Kanal) Theory of Breakdown in Gases</vt:lpstr>
      <vt:lpstr>Complete Mechanism of Gas Breakdown</vt:lpstr>
      <vt:lpstr>Complete Mechanism of Gas Breakdown</vt:lpstr>
      <vt:lpstr>Complete Mechanism of Gas Breakdown</vt:lpstr>
      <vt:lpstr>Complete Mechanism of Gas Breakdown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Lec-10 (BD in gases).ppt  -  Compatibility Mode</dc:title>
  <dc:creator>Afzal</dc:creator>
  <cp:lastModifiedBy>Ahsan ul Haq</cp:lastModifiedBy>
  <cp:revision>1</cp:revision>
  <dcterms:created xsi:type="dcterms:W3CDTF">2023-02-06T15:37:05Z</dcterms:created>
  <dcterms:modified xsi:type="dcterms:W3CDTF">2023-02-12T06:56:35Z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LastSaved">
    <vt:filetime>2023-02-06T00:00:00Z</vt:filetime>
  </property>
</Properties>
</file>