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058400" cy="7772400"/>
  <p:notesSz cx="10058400" cy="7772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0936" y="6510528"/>
            <a:ext cx="8787765" cy="70485"/>
          </a:xfrm>
          <a:custGeom>
            <a:avLst/>
            <a:gdLst/>
            <a:ahLst/>
            <a:cxn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0936" y="1367028"/>
            <a:ext cx="8787765" cy="70485"/>
          </a:xfrm>
          <a:custGeom>
            <a:avLst/>
            <a:gdLst/>
            <a:ahLst/>
            <a:cxn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311" y="3338548"/>
            <a:ext cx="8759776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664" y="1693273"/>
            <a:ext cx="8845071" cy="3700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5963" y="6939382"/>
            <a:ext cx="57785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056" y="1999488"/>
            <a:ext cx="9161145" cy="2955937"/>
          </a:xfrm>
          <a:prstGeom prst="rect">
            <a:avLst/>
          </a:prstGeom>
          <a:solidFill>
            <a:srgbClr val="0064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750" dirty="0">
              <a:latin typeface="Times New Roman"/>
              <a:cs typeface="Times New Roman"/>
            </a:endParaRPr>
          </a:p>
          <a:p>
            <a:pPr marR="11430" algn="ctr">
              <a:lnSpc>
                <a:spcPct val="100000"/>
              </a:lnSpc>
            </a:pPr>
            <a:r>
              <a:rPr sz="3950" b="1" spc="5" dirty="0">
                <a:solidFill>
                  <a:srgbClr val="FFFFFF"/>
                </a:solidFill>
                <a:latin typeface="Arial"/>
                <a:cs typeface="Arial"/>
              </a:rPr>
              <a:t>EE451:</a:t>
            </a:r>
            <a:r>
              <a:rPr sz="39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3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35" dirty="0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sz="3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950" dirty="0">
              <a:latin typeface="Arial"/>
              <a:cs typeface="Arial"/>
            </a:endParaRPr>
          </a:p>
          <a:p>
            <a:pPr marL="121920" algn="ctr">
              <a:lnSpc>
                <a:spcPct val="100000"/>
              </a:lnSpc>
              <a:spcBef>
                <a:spcPts val="1315"/>
              </a:spcBef>
            </a:pP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sz="265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spc="-6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2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19782" y="5447737"/>
            <a:ext cx="29546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5" dirty="0">
                <a:latin typeface="Microsoft Sans Serif"/>
                <a:cs typeface="Microsoft Sans Serif"/>
              </a:rPr>
              <a:t>Dividing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both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sides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pd</a:t>
            </a:r>
            <a:r>
              <a:rPr sz="1750" spc="5" dirty="0">
                <a:latin typeface="Microsoft Sans Serif"/>
                <a:cs typeface="Microsoft Sans Serif"/>
              </a:rPr>
              <a:t>,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3381" y="2151888"/>
            <a:ext cx="1928950" cy="8305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4055" y="4230299"/>
            <a:ext cx="1861656" cy="3569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4953" y="4728677"/>
            <a:ext cx="2526136" cy="7311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3513" y="5705543"/>
            <a:ext cx="2892017" cy="73072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166103" y="2528316"/>
            <a:ext cx="1292860" cy="127000"/>
          </a:xfrm>
          <a:custGeom>
            <a:avLst/>
            <a:gdLst/>
            <a:ahLst/>
            <a:cxnLst/>
            <a:rect l="l" t="t" r="r" b="b"/>
            <a:pathLst>
              <a:path w="1292859" h="127000">
                <a:moveTo>
                  <a:pt x="1167384" y="126492"/>
                </a:moveTo>
                <a:lnTo>
                  <a:pt x="1167384" y="0"/>
                </a:lnTo>
                <a:lnTo>
                  <a:pt x="1252727" y="42672"/>
                </a:lnTo>
                <a:lnTo>
                  <a:pt x="1188720" y="42672"/>
                </a:lnTo>
                <a:lnTo>
                  <a:pt x="1188720" y="83820"/>
                </a:lnTo>
                <a:lnTo>
                  <a:pt x="1250695" y="83820"/>
                </a:lnTo>
                <a:lnTo>
                  <a:pt x="1167384" y="126492"/>
                </a:lnTo>
                <a:close/>
              </a:path>
              <a:path w="1292859" h="127000">
                <a:moveTo>
                  <a:pt x="1167384" y="83820"/>
                </a:moveTo>
                <a:lnTo>
                  <a:pt x="0" y="83820"/>
                </a:lnTo>
                <a:lnTo>
                  <a:pt x="0" y="42672"/>
                </a:lnTo>
                <a:lnTo>
                  <a:pt x="1167384" y="42672"/>
                </a:lnTo>
                <a:lnTo>
                  <a:pt x="1167384" y="83820"/>
                </a:lnTo>
                <a:close/>
              </a:path>
              <a:path w="1292859" h="127000">
                <a:moveTo>
                  <a:pt x="1250695" y="83820"/>
                </a:moveTo>
                <a:lnTo>
                  <a:pt x="1188720" y="83820"/>
                </a:lnTo>
                <a:lnTo>
                  <a:pt x="1188720" y="42672"/>
                </a:lnTo>
                <a:lnTo>
                  <a:pt x="1252727" y="42672"/>
                </a:lnTo>
                <a:lnTo>
                  <a:pt x="1292351" y="62484"/>
                </a:lnTo>
                <a:lnTo>
                  <a:pt x="1250695" y="83820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1682" y="1826771"/>
            <a:ext cx="8333740" cy="2306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3070" indent="-382905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dirty="0">
                <a:latin typeface="Microsoft Sans Serif"/>
                <a:cs typeface="Microsoft Sans Serif"/>
              </a:rPr>
              <a:t>According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Schumann,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ratio </a:t>
            </a:r>
            <a:r>
              <a:rPr sz="1750" spc="5" dirty="0">
                <a:latin typeface="Microsoft Sans Serif"/>
                <a:cs typeface="Microsoft Sans Serif"/>
              </a:rPr>
              <a:t>α/p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expressed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70BF"/>
              </a:buClr>
              <a:buFont typeface="Microsoft Sans Serif"/>
              <a:buChar char="•"/>
            </a:pPr>
            <a:endParaRPr sz="2300">
              <a:latin typeface="Microsoft Sans Serif"/>
              <a:cs typeface="Microsoft Sans Serif"/>
            </a:endParaRPr>
          </a:p>
          <a:p>
            <a:pPr marR="1001394" algn="r">
              <a:lnSpc>
                <a:spcPct val="100000"/>
              </a:lnSpc>
            </a:pPr>
            <a:r>
              <a:rPr sz="1750" b="1" dirty="0">
                <a:solidFill>
                  <a:srgbClr val="0070BF"/>
                </a:solidFill>
                <a:latin typeface="Arial"/>
                <a:cs typeface="Arial"/>
              </a:rPr>
              <a:t>(1)</a:t>
            </a:r>
            <a:endParaRPr sz="1750">
              <a:latin typeface="Arial"/>
              <a:cs typeface="Arial"/>
            </a:endParaRPr>
          </a:p>
          <a:p>
            <a:pPr marL="478790" marR="55880">
              <a:lnSpc>
                <a:spcPct val="150900"/>
              </a:lnSpc>
              <a:spcBef>
                <a:spcPts val="1595"/>
              </a:spcBef>
            </a:pPr>
            <a:r>
              <a:rPr sz="1750" dirty="0">
                <a:latin typeface="Microsoft Sans Serif"/>
                <a:cs typeface="Microsoft Sans Serif"/>
              </a:rPr>
              <a:t>where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E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E</a:t>
            </a:r>
            <a:r>
              <a:rPr sz="1725" i="1" spc="7" baseline="-21739" dirty="0">
                <a:latin typeface="Arial"/>
                <a:cs typeface="Arial"/>
              </a:rPr>
              <a:t>c</a:t>
            </a:r>
            <a:r>
              <a:rPr sz="1725" i="1" spc="262" baseline="-21739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intensities,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E</a:t>
            </a:r>
            <a:r>
              <a:rPr sz="1725" i="1" spc="7" baseline="-21739" dirty="0">
                <a:latin typeface="Arial"/>
                <a:cs typeface="Arial"/>
              </a:rPr>
              <a:t>c</a:t>
            </a:r>
            <a:r>
              <a:rPr sz="1725" i="1" spc="262" baseline="-21739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limiting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value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E</a:t>
            </a:r>
            <a:r>
              <a:rPr sz="1750" i="1" spc="10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effective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impact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begins;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p</a:t>
            </a:r>
            <a:r>
              <a:rPr sz="1750" i="1" spc="-5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pressure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C</a:t>
            </a:r>
            <a:r>
              <a:rPr sz="1750" i="1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constant.</a:t>
            </a:r>
            <a:endParaRPr sz="1750">
              <a:latin typeface="Microsoft Sans Serif"/>
              <a:cs typeface="Microsoft Sans Serif"/>
            </a:endParaRPr>
          </a:p>
          <a:p>
            <a:pPr marL="433070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criterion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5" dirty="0">
                <a:latin typeface="Microsoft Sans Serif"/>
                <a:cs typeface="Microsoft Sans Serif"/>
              </a:rPr>
              <a:t> given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5" dirty="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79919" y="5929883"/>
            <a:ext cx="1294130" cy="127000"/>
          </a:xfrm>
          <a:custGeom>
            <a:avLst/>
            <a:gdLst/>
            <a:ahLst/>
            <a:cxnLst/>
            <a:rect l="l" t="t" r="r" b="b"/>
            <a:pathLst>
              <a:path w="1294129" h="127000">
                <a:moveTo>
                  <a:pt x="1168908" y="126492"/>
                </a:moveTo>
                <a:lnTo>
                  <a:pt x="1168908" y="0"/>
                </a:lnTo>
                <a:lnTo>
                  <a:pt x="1254252" y="42672"/>
                </a:lnTo>
                <a:lnTo>
                  <a:pt x="1190244" y="42672"/>
                </a:lnTo>
                <a:lnTo>
                  <a:pt x="1190244" y="83820"/>
                </a:lnTo>
                <a:lnTo>
                  <a:pt x="1252220" y="83820"/>
                </a:lnTo>
                <a:lnTo>
                  <a:pt x="1168908" y="126492"/>
                </a:lnTo>
                <a:close/>
              </a:path>
              <a:path w="1294129" h="127000">
                <a:moveTo>
                  <a:pt x="1168908" y="83820"/>
                </a:moveTo>
                <a:lnTo>
                  <a:pt x="0" y="83820"/>
                </a:lnTo>
                <a:lnTo>
                  <a:pt x="0" y="42672"/>
                </a:lnTo>
                <a:lnTo>
                  <a:pt x="1168908" y="42672"/>
                </a:lnTo>
                <a:lnTo>
                  <a:pt x="1168908" y="83820"/>
                </a:lnTo>
                <a:close/>
              </a:path>
              <a:path w="1294129" h="127000">
                <a:moveTo>
                  <a:pt x="1252220" y="83820"/>
                </a:moveTo>
                <a:lnTo>
                  <a:pt x="1190244" y="83820"/>
                </a:lnTo>
                <a:lnTo>
                  <a:pt x="1190244" y="42672"/>
                </a:lnTo>
                <a:lnTo>
                  <a:pt x="1254252" y="42672"/>
                </a:lnTo>
                <a:lnTo>
                  <a:pt x="1293876" y="62484"/>
                </a:lnTo>
                <a:lnTo>
                  <a:pt x="1252220" y="83820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44248" y="5727289"/>
            <a:ext cx="2031364" cy="6991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236220" algn="r">
              <a:lnSpc>
                <a:spcPct val="100000"/>
              </a:lnSpc>
              <a:spcBef>
                <a:spcPts val="650"/>
              </a:spcBef>
            </a:pPr>
            <a:r>
              <a:rPr sz="1750" b="1" dirty="0">
                <a:solidFill>
                  <a:srgbClr val="0070BF"/>
                </a:solidFill>
                <a:latin typeface="Arial"/>
                <a:cs typeface="Arial"/>
              </a:rPr>
              <a:t>(2)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750" spc="10" dirty="0">
                <a:latin typeface="Microsoft Sans Serif"/>
                <a:cs typeface="Microsoft Sans Serif"/>
              </a:rPr>
              <a:t>Where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K</a:t>
            </a:r>
            <a:r>
              <a:rPr sz="1750" i="1" spc="-20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constant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5963" y="6939382"/>
            <a:ext cx="5524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100" b="1" spc="-3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19782" y="1826771"/>
            <a:ext cx="264604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Combining</a:t>
            </a:r>
            <a:r>
              <a:rPr sz="1750" spc="-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(1)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 </a:t>
            </a:r>
            <a:r>
              <a:rPr sz="1750" spc="5" dirty="0">
                <a:latin typeface="Microsoft Sans Serif"/>
                <a:cs typeface="Microsoft Sans Serif"/>
              </a:rPr>
              <a:t>(2),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82" y="3838419"/>
            <a:ext cx="753618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Thus,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expression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</a:t>
            </a:r>
            <a:r>
              <a:rPr sz="1750" spc="5" dirty="0">
                <a:latin typeface="Microsoft Sans Serif"/>
                <a:cs typeface="Microsoft Sans Serif"/>
              </a:rPr>
              <a:t> breakdown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voltage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uniform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given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0" dirty="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82" y="4911911"/>
            <a:ext cx="8919845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0370" marR="43180" indent="-382905" algn="just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210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Under </a:t>
            </a:r>
            <a:r>
              <a:rPr sz="1750" dirty="0">
                <a:latin typeface="Microsoft Sans Serif"/>
                <a:cs typeface="Microsoft Sans Serif"/>
              </a:rPr>
              <a:t>normal temperature and </a:t>
            </a:r>
            <a:r>
              <a:rPr sz="1750" spc="5" dirty="0">
                <a:latin typeface="Microsoft Sans Serif"/>
                <a:cs typeface="Microsoft Sans Serif"/>
              </a:rPr>
              <a:t>pressure </a:t>
            </a:r>
            <a:r>
              <a:rPr sz="1750" dirty="0">
                <a:latin typeface="Microsoft Sans Serif"/>
                <a:cs typeface="Microsoft Sans Serif"/>
              </a:rPr>
              <a:t>conditions, </a:t>
            </a:r>
            <a:r>
              <a:rPr sz="1750" spc="-5" dirty="0">
                <a:latin typeface="Microsoft Sans Serif"/>
                <a:cs typeface="Microsoft Sans Serif"/>
              </a:rPr>
              <a:t>at </a:t>
            </a:r>
            <a:r>
              <a:rPr sz="1750" i="1" spc="5" dirty="0">
                <a:latin typeface="Arial"/>
                <a:cs typeface="Arial"/>
              </a:rPr>
              <a:t>p </a:t>
            </a:r>
            <a:r>
              <a:rPr sz="1750" spc="5" dirty="0">
                <a:latin typeface="Microsoft Sans Serif"/>
                <a:cs typeface="Microsoft Sans Serif"/>
              </a:rPr>
              <a:t>= 1 </a:t>
            </a:r>
            <a:r>
              <a:rPr sz="1750" spc="10" dirty="0">
                <a:latin typeface="Microsoft Sans Serif"/>
                <a:cs typeface="Microsoft Sans Serif"/>
              </a:rPr>
              <a:t>bar and </a:t>
            </a:r>
            <a:r>
              <a:rPr sz="1750" dirty="0">
                <a:latin typeface="Microsoft Sans Serif"/>
                <a:cs typeface="Microsoft Sans Serif"/>
              </a:rPr>
              <a:t>temperature </a:t>
            </a:r>
            <a:r>
              <a:rPr sz="1750" spc="10" dirty="0">
                <a:latin typeface="Microsoft Sans Serif"/>
                <a:cs typeface="Microsoft Sans Serif"/>
              </a:rPr>
              <a:t>20º 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C, </a:t>
            </a:r>
            <a:r>
              <a:rPr sz="1750" spc="5" dirty="0">
                <a:latin typeface="Microsoft Sans Serif"/>
                <a:cs typeface="Microsoft Sans Serif"/>
              </a:rPr>
              <a:t>the values of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constants </a:t>
            </a:r>
            <a:r>
              <a:rPr sz="1750" dirty="0">
                <a:latin typeface="Microsoft Sans Serif"/>
                <a:cs typeface="Microsoft Sans Serif"/>
              </a:rPr>
              <a:t>were determined </a:t>
            </a:r>
            <a:r>
              <a:rPr sz="1750" spc="5" dirty="0">
                <a:latin typeface="Microsoft Sans Serif"/>
                <a:cs typeface="Microsoft Sans Serif"/>
              </a:rPr>
              <a:t>as </a:t>
            </a:r>
            <a:r>
              <a:rPr sz="1750" i="1" spc="10" dirty="0">
                <a:latin typeface="Arial"/>
                <a:cs typeface="Arial"/>
              </a:rPr>
              <a:t>E</a:t>
            </a:r>
            <a:r>
              <a:rPr sz="1725" i="1" spc="15" baseline="-21739" dirty="0">
                <a:latin typeface="Arial"/>
                <a:cs typeface="Arial"/>
              </a:rPr>
              <a:t>c </a:t>
            </a:r>
            <a:r>
              <a:rPr sz="1750" spc="5" dirty="0">
                <a:latin typeface="Microsoft Sans Serif"/>
                <a:cs typeface="Microsoft Sans Serif"/>
              </a:rPr>
              <a:t>= </a:t>
            </a:r>
            <a:r>
              <a:rPr sz="1750" spc="10" dirty="0">
                <a:latin typeface="Microsoft Sans Serif"/>
                <a:cs typeface="Microsoft Sans Serif"/>
              </a:rPr>
              <a:t>24.36 </a:t>
            </a:r>
            <a:r>
              <a:rPr sz="1750" spc="5" dirty="0">
                <a:latin typeface="Microsoft Sans Serif"/>
                <a:cs typeface="Microsoft Sans Serif"/>
              </a:rPr>
              <a:t>kV/cm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i="1" spc="5" dirty="0">
                <a:latin typeface="Arial"/>
                <a:cs typeface="Arial"/>
              </a:rPr>
              <a:t>K/C </a:t>
            </a:r>
            <a:r>
              <a:rPr sz="1750" spc="5" dirty="0">
                <a:latin typeface="Microsoft Sans Serif"/>
                <a:cs typeface="Microsoft Sans Serif"/>
              </a:rPr>
              <a:t>= 45.16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(kV)</a:t>
            </a:r>
            <a:r>
              <a:rPr sz="1725" spc="7" baseline="26570" dirty="0">
                <a:latin typeface="Microsoft Sans Serif"/>
                <a:cs typeface="Microsoft Sans Serif"/>
              </a:rPr>
              <a:t>2</a:t>
            </a:r>
            <a:r>
              <a:rPr sz="1750" spc="5" dirty="0">
                <a:latin typeface="Microsoft Sans Serif"/>
                <a:cs typeface="Microsoft Sans Serif"/>
              </a:rPr>
              <a:t>/cm.bar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627" y="1860804"/>
            <a:ext cx="2085561" cy="8275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9594" y="2799324"/>
            <a:ext cx="1895036" cy="9771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8603" y="4105655"/>
            <a:ext cx="3101340" cy="101345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19782" y="1826771"/>
            <a:ext cx="29571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Substituting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these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values,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166" y="2413684"/>
            <a:ext cx="3989438" cy="38590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466076" y="2523744"/>
            <a:ext cx="1294130" cy="125095"/>
          </a:xfrm>
          <a:custGeom>
            <a:avLst/>
            <a:gdLst/>
            <a:ahLst/>
            <a:cxnLst/>
            <a:rect l="l" t="t" r="r" b="b"/>
            <a:pathLst>
              <a:path w="1294129" h="125094">
                <a:moveTo>
                  <a:pt x="1167384" y="124968"/>
                </a:moveTo>
                <a:lnTo>
                  <a:pt x="1167384" y="0"/>
                </a:lnTo>
                <a:lnTo>
                  <a:pt x="1250683" y="41148"/>
                </a:lnTo>
                <a:lnTo>
                  <a:pt x="1188720" y="41148"/>
                </a:lnTo>
                <a:lnTo>
                  <a:pt x="1188720" y="83820"/>
                </a:lnTo>
                <a:lnTo>
                  <a:pt x="1250683" y="83820"/>
                </a:lnTo>
                <a:lnTo>
                  <a:pt x="1167384" y="124968"/>
                </a:lnTo>
                <a:close/>
              </a:path>
              <a:path w="1294129" h="125094">
                <a:moveTo>
                  <a:pt x="1167384" y="83820"/>
                </a:moveTo>
                <a:lnTo>
                  <a:pt x="0" y="83820"/>
                </a:lnTo>
                <a:lnTo>
                  <a:pt x="0" y="41148"/>
                </a:lnTo>
                <a:lnTo>
                  <a:pt x="1167384" y="41148"/>
                </a:lnTo>
                <a:lnTo>
                  <a:pt x="1167384" y="83820"/>
                </a:lnTo>
                <a:close/>
              </a:path>
              <a:path w="1294129" h="125094">
                <a:moveTo>
                  <a:pt x="1250683" y="83820"/>
                </a:moveTo>
                <a:lnTo>
                  <a:pt x="1188720" y="83820"/>
                </a:lnTo>
                <a:lnTo>
                  <a:pt x="1188720" y="41148"/>
                </a:lnTo>
                <a:lnTo>
                  <a:pt x="1250683" y="41148"/>
                </a:lnTo>
                <a:lnTo>
                  <a:pt x="1293876" y="62484"/>
                </a:lnTo>
                <a:lnTo>
                  <a:pt x="1250683" y="83820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9782" y="2387604"/>
            <a:ext cx="8608695" cy="2147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1750" b="1" dirty="0">
                <a:solidFill>
                  <a:srgbClr val="0070BF"/>
                </a:solidFill>
                <a:latin typeface="Arial"/>
                <a:cs typeface="Arial"/>
              </a:rPr>
              <a:t>(3)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</a:pPr>
            <a:r>
              <a:rPr sz="1750" dirty="0">
                <a:latin typeface="Microsoft Sans Serif"/>
                <a:cs typeface="Microsoft Sans Serif"/>
              </a:rPr>
              <a:t>where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p</a:t>
            </a:r>
            <a:r>
              <a:rPr sz="1750" i="1" spc="10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given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bar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d</a:t>
            </a:r>
            <a:r>
              <a:rPr sz="1750" i="1" spc="10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cm,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therefore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pd</a:t>
            </a:r>
            <a:r>
              <a:rPr sz="1750" i="1" spc="-5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bar.cm.</a:t>
            </a:r>
            <a:endParaRPr sz="1750">
              <a:latin typeface="Microsoft Sans Serif"/>
              <a:cs typeface="Microsoft Sans Serif"/>
            </a:endParaRPr>
          </a:p>
          <a:p>
            <a:pPr marL="394970" marR="15367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uniform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25" dirty="0">
                <a:latin typeface="Microsoft Sans Serif"/>
                <a:cs typeface="Microsoft Sans Serif"/>
              </a:rPr>
              <a:t>air,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calculated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values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 </a:t>
            </a:r>
            <a:r>
              <a:rPr sz="1750" dirty="0">
                <a:latin typeface="Microsoft Sans Serif"/>
                <a:cs typeface="Microsoft Sans Serif"/>
              </a:rPr>
              <a:t>voltages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were </a:t>
            </a:r>
            <a:r>
              <a:rPr sz="1750" spc="5" dirty="0">
                <a:latin typeface="Microsoft Sans Serif"/>
                <a:cs typeface="Microsoft Sans Serif"/>
              </a:rPr>
              <a:t> compared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with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experimental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results.</a:t>
            </a:r>
            <a:r>
              <a:rPr sz="1750" spc="-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calculated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measured </a:t>
            </a:r>
            <a:r>
              <a:rPr sz="1750" dirty="0">
                <a:latin typeface="Microsoft Sans Serif"/>
                <a:cs typeface="Microsoft Sans Serif"/>
              </a:rPr>
              <a:t>results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agree</a:t>
            </a:r>
            <a:r>
              <a:rPr sz="1750" spc="-5" dirty="0">
                <a:latin typeface="Microsoft Sans Serif"/>
                <a:cs typeface="Microsoft Sans Serif"/>
              </a:rPr>
              <a:t> with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each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15" dirty="0">
                <a:latin typeface="Microsoft Sans Serif"/>
                <a:cs typeface="Microsoft Sans Serif"/>
              </a:rPr>
              <a:t>other.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1764310" y="6113802"/>
            <a:ext cx="594741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Microsoft Sans Serif"/>
                <a:cs typeface="Microsoft Sans Serif"/>
              </a:rPr>
              <a:t>Paschen’s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curve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air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uniform </a:t>
            </a:r>
            <a:r>
              <a:rPr sz="1750" dirty="0">
                <a:latin typeface="Microsoft Sans Serif"/>
                <a:cs typeface="Microsoft Sans Serif"/>
              </a:rPr>
              <a:t>field </a:t>
            </a:r>
            <a:r>
              <a:rPr sz="1750" spc="-5" dirty="0">
                <a:latin typeface="Microsoft Sans Serif"/>
                <a:cs typeface="Microsoft Sans Serif"/>
              </a:rPr>
              <a:t>at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temperature</a:t>
            </a:r>
            <a:r>
              <a:rPr sz="1750" dirty="0">
                <a:latin typeface="Microsoft Sans Serif"/>
                <a:cs typeface="Microsoft Sans Serif"/>
              </a:rPr>
              <a:t> 20º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1533144"/>
            <a:ext cx="8733832" cy="44424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19782" y="1693273"/>
            <a:ext cx="8575675" cy="3244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39814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convenient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introduce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“relative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density”,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δ,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dimensionless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15" dirty="0">
                <a:latin typeface="Microsoft Sans Serif"/>
                <a:cs typeface="Microsoft Sans Serif"/>
              </a:rPr>
              <a:t>quantity,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place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 </a:t>
            </a:r>
            <a:r>
              <a:rPr sz="1750" spc="5" dirty="0">
                <a:latin typeface="Microsoft Sans Serif"/>
                <a:cs typeface="Microsoft Sans Serif"/>
              </a:rPr>
              <a:t>pressure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p</a:t>
            </a:r>
            <a:r>
              <a:rPr sz="1750" spc="5" dirty="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marL="394970" marR="21336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relative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density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takes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effect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temperature </a:t>
            </a:r>
            <a:r>
              <a:rPr sz="1750" spc="10" dirty="0">
                <a:latin typeface="Microsoft Sans Serif"/>
                <a:cs typeface="Microsoft Sans Serif"/>
              </a:rPr>
              <a:t>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free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path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constant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pressure.</a:t>
            </a:r>
            <a:endParaRPr sz="1750">
              <a:latin typeface="Microsoft Sans Serif"/>
              <a:cs typeface="Microsoft Sans Serif"/>
            </a:endParaRPr>
          </a:p>
          <a:p>
            <a:pPr marL="394970" marR="60007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number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collisions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made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crossing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gap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therefore,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proportional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product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δd</a:t>
            </a:r>
            <a:r>
              <a:rPr sz="1750" i="1" spc="-10" dirty="0">
                <a:latin typeface="Arial"/>
                <a:cs typeface="Arial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i="1" spc="5" dirty="0">
                <a:latin typeface="Arial"/>
                <a:cs typeface="Arial"/>
              </a:rPr>
              <a:t>γ</a:t>
            </a:r>
            <a:r>
              <a:rPr sz="1750" spc="5" dirty="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Correction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variation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ambient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dirty="0">
                <a:latin typeface="Microsoft Sans Serif"/>
                <a:cs typeface="Microsoft Sans Serif"/>
              </a:rPr>
              <a:t> air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made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introducing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factor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“relative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air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density”,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δ,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defined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036" y="5850067"/>
            <a:ext cx="28263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Microsoft Sans Serif"/>
                <a:cs typeface="Microsoft Sans Serif"/>
              </a:rPr>
              <a:t>where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p</a:t>
            </a:r>
            <a:r>
              <a:rPr sz="1750" i="1" spc="-5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5" dirty="0">
                <a:latin typeface="Microsoft Sans Serif"/>
                <a:cs typeface="Microsoft Sans Serif"/>
              </a:rPr>
              <a:t> in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-45" dirty="0">
                <a:latin typeface="Microsoft Sans Serif"/>
                <a:cs typeface="Microsoft Sans Serif"/>
              </a:rPr>
              <a:t>Torr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i="1" dirty="0">
                <a:latin typeface="Arial"/>
                <a:cs typeface="Arial"/>
              </a:rPr>
              <a:t>t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ºC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4968" y="5077676"/>
            <a:ext cx="4156769" cy="6190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19782" y="1693273"/>
            <a:ext cx="8649970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normal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temperature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</a:t>
            </a:r>
            <a:r>
              <a:rPr sz="1750" i="1" dirty="0">
                <a:latin typeface="Arial"/>
                <a:cs typeface="Arial"/>
              </a:rPr>
              <a:t>t</a:t>
            </a:r>
            <a:r>
              <a:rPr sz="1750" i="1" spc="25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=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20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ºC)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pressure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</a:t>
            </a:r>
            <a:r>
              <a:rPr sz="1750" i="1" spc="5" dirty="0">
                <a:latin typeface="Arial"/>
                <a:cs typeface="Arial"/>
              </a:rPr>
              <a:t>p</a:t>
            </a:r>
            <a:r>
              <a:rPr sz="1750" i="1" spc="10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=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760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30" dirty="0">
                <a:latin typeface="Microsoft Sans Serif"/>
                <a:cs typeface="Microsoft Sans Serif"/>
              </a:rPr>
              <a:t>Torr),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δ</a:t>
            </a:r>
            <a:r>
              <a:rPr sz="1750" i="1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equal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one.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By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introducing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δ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place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p</a:t>
            </a:r>
            <a:r>
              <a:rPr sz="1750" i="1" spc="10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equation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(3),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equation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 </a:t>
            </a:r>
            <a:r>
              <a:rPr sz="1750" dirty="0">
                <a:latin typeface="Microsoft Sans Serif"/>
                <a:cs typeface="Microsoft Sans Serif"/>
              </a:rPr>
              <a:t>be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rewritten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normal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temperature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pressure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82" y="4509581"/>
            <a:ext cx="7623175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interesting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note</a:t>
            </a:r>
            <a:r>
              <a:rPr sz="1750" spc="5" dirty="0">
                <a:latin typeface="Microsoft Sans Serif"/>
                <a:cs typeface="Microsoft Sans Serif"/>
              </a:rPr>
              <a:t> that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even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uniform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5" dirty="0">
                <a:latin typeface="Microsoft Sans Serif"/>
                <a:cs typeface="Microsoft Sans Serif"/>
              </a:rPr>
              <a:t> 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constant pressure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temperature,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strength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air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not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constant.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4041" y="3024851"/>
            <a:ext cx="3424584" cy="3614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1456" y="3792985"/>
            <a:ext cx="3324819" cy="66553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485" y="1658703"/>
            <a:ext cx="8559247" cy="4400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64310" y="6113802"/>
            <a:ext cx="677545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voltage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characteristic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atmospheric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air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uniform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marR="50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06400" algn="l"/>
                <a:tab pos="407034" algn="l"/>
              </a:tabLst>
            </a:pPr>
            <a:r>
              <a:rPr dirty="0"/>
              <a:t>It</a:t>
            </a:r>
            <a:r>
              <a:rPr spc="35" dirty="0"/>
              <a:t> </a:t>
            </a:r>
            <a:r>
              <a:rPr spc="5" dirty="0"/>
              <a:t>tends</a:t>
            </a:r>
            <a:r>
              <a:rPr spc="-10" dirty="0"/>
              <a:t> </a:t>
            </a:r>
            <a:r>
              <a:rPr spc="5" dirty="0"/>
              <a:t>to</a:t>
            </a:r>
            <a:r>
              <a:rPr spc="20" dirty="0"/>
              <a:t> </a:t>
            </a:r>
            <a:r>
              <a:rPr spc="5" dirty="0"/>
              <a:t>≈</a:t>
            </a:r>
            <a:r>
              <a:rPr spc="40" dirty="0"/>
              <a:t> </a:t>
            </a:r>
            <a:r>
              <a:rPr spc="10" dirty="0"/>
              <a:t>24</a:t>
            </a:r>
            <a:r>
              <a:rPr spc="20" dirty="0"/>
              <a:t> </a:t>
            </a:r>
            <a:r>
              <a:rPr spc="5" dirty="0"/>
              <a:t>kV/cm</a:t>
            </a:r>
            <a:r>
              <a:rPr spc="25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dirty="0"/>
              <a:t>long</a:t>
            </a:r>
            <a:r>
              <a:rPr spc="20" dirty="0"/>
              <a:t> </a:t>
            </a:r>
            <a:r>
              <a:rPr dirty="0"/>
              <a:t>gap</a:t>
            </a:r>
            <a:r>
              <a:rPr spc="20" dirty="0"/>
              <a:t> </a:t>
            </a:r>
            <a:r>
              <a:rPr dirty="0"/>
              <a:t>distances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35" dirty="0"/>
              <a:t> </a:t>
            </a:r>
            <a:r>
              <a:rPr spc="5" dirty="0"/>
              <a:t>the</a:t>
            </a:r>
            <a:r>
              <a:rPr spc="20" dirty="0"/>
              <a:t> </a:t>
            </a:r>
            <a:r>
              <a:rPr spc="5" dirty="0"/>
              <a:t>order</a:t>
            </a:r>
            <a:r>
              <a:rPr spc="10" dirty="0"/>
              <a:t> </a:t>
            </a:r>
            <a:r>
              <a:rPr spc="5" dirty="0"/>
              <a:t>of</a:t>
            </a:r>
            <a:r>
              <a:rPr spc="35" dirty="0"/>
              <a:t> </a:t>
            </a:r>
            <a:r>
              <a:rPr spc="5" dirty="0"/>
              <a:t>about</a:t>
            </a:r>
            <a:r>
              <a:rPr dirty="0"/>
              <a:t> </a:t>
            </a:r>
            <a:r>
              <a:rPr spc="10" dirty="0"/>
              <a:t>10</a:t>
            </a:r>
            <a:r>
              <a:rPr spc="20" dirty="0"/>
              <a:t> </a:t>
            </a:r>
            <a:r>
              <a:rPr spc="5" dirty="0"/>
              <a:t>cm</a:t>
            </a:r>
            <a:r>
              <a:rPr spc="25" dirty="0"/>
              <a:t> </a:t>
            </a:r>
            <a:r>
              <a:rPr spc="10" dirty="0"/>
              <a:t>and</a:t>
            </a:r>
            <a:r>
              <a:rPr spc="5" dirty="0"/>
              <a:t> </a:t>
            </a:r>
            <a:r>
              <a:rPr spc="-10" dirty="0"/>
              <a:t>greater. </a:t>
            </a:r>
            <a:r>
              <a:rPr spc="-450" dirty="0"/>
              <a:t> </a:t>
            </a:r>
            <a:r>
              <a:rPr spc="5" dirty="0"/>
              <a:t>The</a:t>
            </a:r>
            <a:r>
              <a:rPr dirty="0"/>
              <a:t> </a:t>
            </a:r>
            <a:r>
              <a:rPr spc="5" dirty="0"/>
              <a:t>value</a:t>
            </a:r>
            <a:r>
              <a:rPr spc="-15" dirty="0"/>
              <a:t> </a:t>
            </a:r>
            <a:r>
              <a:rPr spc="5" dirty="0"/>
              <a:t>≈</a:t>
            </a:r>
            <a:r>
              <a:rPr spc="30" dirty="0"/>
              <a:t> </a:t>
            </a:r>
            <a:r>
              <a:rPr spc="10" dirty="0"/>
              <a:t>31</a:t>
            </a:r>
            <a:r>
              <a:rPr spc="5" dirty="0"/>
              <a:t> </a:t>
            </a:r>
            <a:r>
              <a:rPr spc="10" dirty="0"/>
              <a:t>kV/cm</a:t>
            </a:r>
            <a:r>
              <a:rPr spc="20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applicable</a:t>
            </a:r>
            <a:r>
              <a:rPr spc="-20" dirty="0"/>
              <a:t> </a:t>
            </a:r>
            <a:r>
              <a:rPr spc="5" dirty="0"/>
              <a:t>only</a:t>
            </a:r>
            <a:r>
              <a:rPr spc="15" dirty="0"/>
              <a:t> </a:t>
            </a:r>
            <a:r>
              <a:rPr spc="5" dirty="0"/>
              <a:t>for</a:t>
            </a:r>
            <a:r>
              <a:rPr spc="25" dirty="0"/>
              <a:t> </a:t>
            </a:r>
            <a:r>
              <a:rPr i="1" spc="10" dirty="0">
                <a:latin typeface="Arial"/>
                <a:cs typeface="Arial"/>
              </a:rPr>
              <a:t>δd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5" dirty="0"/>
              <a:t>=</a:t>
            </a:r>
            <a:r>
              <a:rPr spc="25" dirty="0"/>
              <a:t> </a:t>
            </a:r>
            <a:r>
              <a:rPr spc="5" dirty="0"/>
              <a:t>1,</a:t>
            </a:r>
            <a:r>
              <a:rPr spc="30" dirty="0"/>
              <a:t> </a:t>
            </a:r>
            <a:r>
              <a:rPr dirty="0"/>
              <a:t>that</a:t>
            </a:r>
            <a:r>
              <a:rPr spc="2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5" dirty="0"/>
              <a:t>for</a:t>
            </a:r>
            <a:r>
              <a:rPr spc="25" dirty="0"/>
              <a:t> </a:t>
            </a:r>
            <a:r>
              <a:rPr spc="10" dirty="0"/>
              <a:t>one</a:t>
            </a:r>
            <a:r>
              <a:rPr dirty="0"/>
              <a:t> </a:t>
            </a:r>
            <a:r>
              <a:rPr spc="15" dirty="0"/>
              <a:t>cm</a:t>
            </a:r>
            <a:r>
              <a:rPr spc="25" dirty="0"/>
              <a:t> </a:t>
            </a:r>
            <a:r>
              <a:rPr spc="10" dirty="0"/>
              <a:t>gap</a:t>
            </a:r>
            <a:r>
              <a:rPr dirty="0"/>
              <a:t> </a:t>
            </a:r>
            <a:r>
              <a:rPr spc="5" dirty="0"/>
              <a:t>at</a:t>
            </a:r>
            <a:r>
              <a:rPr spc="35" dirty="0"/>
              <a:t> </a:t>
            </a:r>
            <a:r>
              <a:rPr dirty="0"/>
              <a:t>760</a:t>
            </a:r>
            <a:r>
              <a:rPr spc="-35" dirty="0"/>
              <a:t> </a:t>
            </a:r>
            <a:r>
              <a:rPr spc="-40" dirty="0"/>
              <a:t>Torr </a:t>
            </a:r>
            <a:r>
              <a:rPr spc="-35" dirty="0"/>
              <a:t> </a:t>
            </a:r>
            <a:r>
              <a:rPr spc="10" dirty="0"/>
              <a:t>and</a:t>
            </a:r>
            <a:r>
              <a:rPr dirty="0"/>
              <a:t> 20º</a:t>
            </a:r>
            <a:r>
              <a:rPr spc="20" dirty="0"/>
              <a:t> </a:t>
            </a:r>
            <a:r>
              <a:rPr spc="10" dirty="0"/>
              <a:t>C.</a:t>
            </a:r>
            <a:r>
              <a:rPr spc="-15" dirty="0"/>
              <a:t> </a:t>
            </a:r>
            <a:r>
              <a:rPr spc="5" dirty="0"/>
              <a:t>This</a:t>
            </a:r>
            <a:r>
              <a:rPr spc="15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20" dirty="0"/>
              <a:t> </a:t>
            </a:r>
            <a:r>
              <a:rPr dirty="0"/>
              <a:t>usually</a:t>
            </a:r>
            <a:r>
              <a:rPr spc="15" dirty="0"/>
              <a:t> </a:t>
            </a:r>
            <a:r>
              <a:rPr spc="5" dirty="0"/>
              <a:t>quoted</a:t>
            </a:r>
            <a:r>
              <a:rPr spc="-15" dirty="0"/>
              <a:t> </a:t>
            </a:r>
            <a:r>
              <a:rPr spc="5" dirty="0"/>
              <a:t>breakdown</a:t>
            </a:r>
            <a:r>
              <a:rPr spc="-15" dirty="0"/>
              <a:t> </a:t>
            </a:r>
            <a:r>
              <a:rPr spc="5" dirty="0"/>
              <a:t>strength</a:t>
            </a:r>
            <a:r>
              <a:rPr dirty="0"/>
              <a:t> </a:t>
            </a:r>
            <a:r>
              <a:rPr spc="5" dirty="0"/>
              <a:t>of</a:t>
            </a:r>
            <a:r>
              <a:rPr spc="35" dirty="0"/>
              <a:t> </a:t>
            </a:r>
            <a:r>
              <a:rPr dirty="0"/>
              <a:t>air</a:t>
            </a:r>
            <a:r>
              <a:rPr spc="25" dirty="0"/>
              <a:t> </a:t>
            </a:r>
            <a:r>
              <a:rPr spc="-5" dirty="0"/>
              <a:t>at</a:t>
            </a:r>
            <a:r>
              <a:rPr spc="35" dirty="0"/>
              <a:t> </a:t>
            </a:r>
            <a:r>
              <a:rPr spc="5" dirty="0"/>
              <a:t>room</a:t>
            </a:r>
            <a:r>
              <a:rPr spc="25" dirty="0"/>
              <a:t> </a:t>
            </a:r>
            <a:r>
              <a:rPr dirty="0"/>
              <a:t>temperature </a:t>
            </a:r>
            <a:r>
              <a:rPr spc="5" dirty="0"/>
              <a:t> </a:t>
            </a:r>
            <a:r>
              <a:rPr spc="10" dirty="0"/>
              <a:t>and</a:t>
            </a:r>
            <a:r>
              <a:rPr spc="-5" dirty="0"/>
              <a:t> </a:t>
            </a:r>
            <a:r>
              <a:rPr spc="5" dirty="0"/>
              <a:t>at</a:t>
            </a:r>
            <a:r>
              <a:rPr spc="15" dirty="0"/>
              <a:t> </a:t>
            </a:r>
            <a:r>
              <a:rPr spc="5" dirty="0"/>
              <a:t>atmospheric</a:t>
            </a:r>
            <a:r>
              <a:rPr spc="-10" dirty="0"/>
              <a:t> </a:t>
            </a:r>
            <a:r>
              <a:rPr spc="5" dirty="0"/>
              <a:t>pressure.</a:t>
            </a:r>
          </a:p>
          <a:p>
            <a:pPr marL="406400" marR="146685" indent="-382905">
              <a:lnSpc>
                <a:spcPct val="150900"/>
              </a:lnSpc>
              <a:spcBef>
                <a:spcPts val="420"/>
              </a:spcBef>
              <a:buClr>
                <a:srgbClr val="0070BF"/>
              </a:buClr>
              <a:buChar char="•"/>
              <a:tabLst>
                <a:tab pos="406400" algn="l"/>
                <a:tab pos="407034" algn="l"/>
              </a:tabLst>
            </a:pPr>
            <a:r>
              <a:rPr spc="5" dirty="0"/>
              <a:t>Thus,</a:t>
            </a:r>
            <a:r>
              <a:rPr spc="2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dirty="0"/>
              <a:t>electric </a:t>
            </a:r>
            <a:r>
              <a:rPr spc="5" dirty="0"/>
              <a:t>strength </a:t>
            </a:r>
            <a:r>
              <a:rPr dirty="0"/>
              <a:t>value</a:t>
            </a:r>
            <a:r>
              <a:rPr spc="5" dirty="0"/>
              <a:t> </a:t>
            </a:r>
            <a:r>
              <a:rPr spc="10" dirty="0"/>
              <a:t>30</a:t>
            </a:r>
            <a:r>
              <a:rPr spc="25" dirty="0"/>
              <a:t> </a:t>
            </a:r>
            <a:r>
              <a:rPr spc="5" dirty="0"/>
              <a:t>kV/cm,</a:t>
            </a:r>
            <a:r>
              <a:rPr spc="20" dirty="0"/>
              <a:t> </a:t>
            </a:r>
            <a:r>
              <a:rPr spc="5" dirty="0"/>
              <a:t>measured across</a:t>
            </a:r>
            <a:r>
              <a:rPr dirty="0"/>
              <a:t> one</a:t>
            </a:r>
            <a:r>
              <a:rPr spc="20" dirty="0"/>
              <a:t> </a:t>
            </a:r>
            <a:r>
              <a:rPr spc="5" dirty="0"/>
              <a:t>cm</a:t>
            </a:r>
            <a:r>
              <a:rPr spc="30" dirty="0"/>
              <a:t> </a:t>
            </a:r>
            <a:r>
              <a:rPr dirty="0"/>
              <a:t>gap</a:t>
            </a:r>
            <a:r>
              <a:rPr spc="20" dirty="0"/>
              <a:t> </a:t>
            </a:r>
            <a:r>
              <a:rPr spc="5" dirty="0"/>
              <a:t>in uniform </a:t>
            </a:r>
            <a:r>
              <a:rPr spc="-450" dirty="0"/>
              <a:t> </a:t>
            </a:r>
            <a:r>
              <a:rPr dirty="0"/>
              <a:t>field</a:t>
            </a:r>
            <a:r>
              <a:rPr spc="-20" dirty="0"/>
              <a:t> </a:t>
            </a:r>
            <a:r>
              <a:rPr spc="5" dirty="0"/>
              <a:t>at</a:t>
            </a:r>
            <a:r>
              <a:rPr spc="30" dirty="0"/>
              <a:t> </a:t>
            </a:r>
            <a:r>
              <a:rPr dirty="0"/>
              <a:t>normal</a:t>
            </a:r>
            <a:r>
              <a:rPr spc="5" dirty="0"/>
              <a:t> temperature</a:t>
            </a:r>
            <a:r>
              <a:rPr spc="20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dirty="0"/>
              <a:t>pressure,</a:t>
            </a:r>
            <a:r>
              <a:rPr spc="15" dirty="0"/>
              <a:t> </a:t>
            </a:r>
            <a:r>
              <a:rPr spc="-5" dirty="0"/>
              <a:t>is</a:t>
            </a:r>
            <a:r>
              <a:rPr spc="25" dirty="0"/>
              <a:t> </a:t>
            </a:r>
            <a:r>
              <a:rPr spc="5" dirty="0"/>
              <a:t>known as</a:t>
            </a:r>
            <a:r>
              <a:rPr spc="25" dirty="0"/>
              <a:t> </a:t>
            </a:r>
            <a:r>
              <a:rPr spc="5" dirty="0"/>
              <a:t>the</a:t>
            </a:r>
            <a:r>
              <a:rPr dirty="0"/>
              <a:t> </a:t>
            </a:r>
            <a:r>
              <a:rPr spc="5" dirty="0"/>
              <a:t>“inherent</a:t>
            </a:r>
            <a:r>
              <a:rPr dirty="0"/>
              <a:t> </a:t>
            </a:r>
            <a:r>
              <a:rPr spc="5" dirty="0"/>
              <a:t>or</a:t>
            </a:r>
            <a:r>
              <a:rPr spc="20" dirty="0"/>
              <a:t> </a:t>
            </a:r>
            <a:r>
              <a:rPr dirty="0"/>
              <a:t>intrinsic </a:t>
            </a:r>
            <a:r>
              <a:rPr spc="5" dirty="0"/>
              <a:t> strength”</a:t>
            </a:r>
            <a:r>
              <a:rPr spc="-2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-25" dirty="0"/>
              <a:t>air.</a:t>
            </a:r>
          </a:p>
          <a:p>
            <a:pPr marL="406400" marR="3365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06400" algn="l"/>
                <a:tab pos="407034" algn="l"/>
              </a:tabLst>
            </a:pPr>
            <a:r>
              <a:rPr spc="5" dirty="0"/>
              <a:t>For</a:t>
            </a:r>
            <a:r>
              <a:rPr spc="25" dirty="0"/>
              <a:t> </a:t>
            </a:r>
            <a:r>
              <a:rPr dirty="0"/>
              <a:t>gap</a:t>
            </a:r>
            <a:r>
              <a:rPr spc="20" dirty="0"/>
              <a:t> </a:t>
            </a:r>
            <a:r>
              <a:rPr dirty="0"/>
              <a:t>distances</a:t>
            </a:r>
            <a:r>
              <a:rPr spc="15" dirty="0"/>
              <a:t> </a:t>
            </a:r>
            <a:r>
              <a:rPr spc="5" dirty="0"/>
              <a:t>of a</a:t>
            </a:r>
            <a:r>
              <a:rPr spc="40" dirty="0"/>
              <a:t> </a:t>
            </a:r>
            <a:r>
              <a:rPr dirty="0"/>
              <a:t>few</a:t>
            </a:r>
            <a:r>
              <a:rPr spc="30" dirty="0"/>
              <a:t> </a:t>
            </a:r>
            <a:r>
              <a:rPr dirty="0"/>
              <a:t>mm,</a:t>
            </a:r>
            <a:r>
              <a:rPr spc="6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dirty="0"/>
              <a:t>electric</a:t>
            </a:r>
            <a:r>
              <a:rPr spc="30" dirty="0"/>
              <a:t> </a:t>
            </a:r>
            <a:r>
              <a:rPr dirty="0"/>
              <a:t>strength</a:t>
            </a:r>
            <a:r>
              <a:rPr spc="10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spc="5" dirty="0"/>
              <a:t>much</a:t>
            </a:r>
            <a:r>
              <a:rPr spc="20" dirty="0"/>
              <a:t> </a:t>
            </a:r>
            <a:r>
              <a:rPr dirty="0"/>
              <a:t>higher</a:t>
            </a:r>
            <a:r>
              <a:rPr spc="10" dirty="0"/>
              <a:t> </a:t>
            </a:r>
            <a:r>
              <a:rPr dirty="0"/>
              <a:t>than</a:t>
            </a:r>
            <a:r>
              <a:rPr spc="25" dirty="0"/>
              <a:t> </a:t>
            </a:r>
            <a:r>
              <a:rPr dirty="0"/>
              <a:t>31</a:t>
            </a:r>
            <a:r>
              <a:rPr spc="20" dirty="0"/>
              <a:t> </a:t>
            </a:r>
            <a:r>
              <a:rPr spc="5" dirty="0"/>
              <a:t>kV/cm.</a:t>
            </a:r>
            <a:r>
              <a:rPr spc="35" dirty="0"/>
              <a:t> </a:t>
            </a:r>
            <a:r>
              <a:rPr spc="-5" dirty="0"/>
              <a:t>It </a:t>
            </a:r>
            <a:r>
              <a:rPr spc="-450" dirty="0"/>
              <a:t> </a:t>
            </a:r>
            <a:r>
              <a:rPr spc="10" dirty="0"/>
              <a:t>has</a:t>
            </a:r>
            <a:r>
              <a:rPr spc="-10" dirty="0"/>
              <a:t> </a:t>
            </a:r>
            <a:r>
              <a:rPr spc="10" dirty="0"/>
              <a:t>been</a:t>
            </a:r>
            <a:r>
              <a:rPr dirty="0"/>
              <a:t> </a:t>
            </a:r>
            <a:r>
              <a:rPr spc="5" dirty="0"/>
              <a:t>measured</a:t>
            </a:r>
            <a:r>
              <a:rPr dirty="0"/>
              <a:t> </a:t>
            </a:r>
            <a:r>
              <a:rPr spc="-5" dirty="0"/>
              <a:t>to</a:t>
            </a:r>
            <a:r>
              <a:rPr spc="35" dirty="0"/>
              <a:t> </a:t>
            </a:r>
            <a:r>
              <a:rPr spc="10" dirty="0"/>
              <a:t>be</a:t>
            </a:r>
            <a:r>
              <a:rPr spc="15" dirty="0"/>
              <a:t> </a:t>
            </a:r>
            <a:r>
              <a:rPr spc="5" dirty="0"/>
              <a:t>about</a:t>
            </a:r>
            <a:r>
              <a:rPr spc="-5" dirty="0"/>
              <a:t> </a:t>
            </a:r>
            <a:r>
              <a:rPr spc="10" dirty="0"/>
              <a:t>92</a:t>
            </a:r>
            <a:r>
              <a:rPr spc="15" dirty="0"/>
              <a:t> </a:t>
            </a:r>
            <a:r>
              <a:rPr spc="5" dirty="0"/>
              <a:t>kV/cm</a:t>
            </a:r>
            <a:r>
              <a:rPr spc="20" dirty="0"/>
              <a:t> </a:t>
            </a:r>
            <a:r>
              <a:rPr dirty="0"/>
              <a:t>for</a:t>
            </a:r>
            <a:r>
              <a:rPr spc="40" dirty="0"/>
              <a:t> </a:t>
            </a:r>
            <a:r>
              <a:rPr spc="5" dirty="0"/>
              <a:t>a</a:t>
            </a:r>
            <a:r>
              <a:rPr spc="15" dirty="0"/>
              <a:t> </a:t>
            </a:r>
            <a:r>
              <a:rPr spc="10" dirty="0"/>
              <a:t>gap</a:t>
            </a:r>
            <a:r>
              <a:rPr dirty="0"/>
              <a:t> </a:t>
            </a:r>
            <a:r>
              <a:rPr spc="5" dirty="0"/>
              <a:t>distance</a:t>
            </a:r>
            <a:r>
              <a:rPr spc="-2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0.1</a:t>
            </a:r>
            <a:r>
              <a:rPr spc="15" dirty="0"/>
              <a:t> </a:t>
            </a:r>
            <a:r>
              <a:rPr dirty="0"/>
              <a:t>mm.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3672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Penning</a:t>
            </a:r>
            <a:r>
              <a:rPr sz="2650" spc="-11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Effect</a:t>
            </a:r>
            <a:endParaRPr sz="2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50" y="1693273"/>
            <a:ext cx="8761095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27940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Paschen’s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law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does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not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hold</a:t>
            </a:r>
            <a:r>
              <a:rPr sz="1750" spc="5" dirty="0">
                <a:latin typeface="Microsoft Sans Serif"/>
                <a:cs typeface="Microsoft Sans Serif"/>
              </a:rPr>
              <a:t> good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many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gaseous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mixtures. </a:t>
            </a:r>
            <a:r>
              <a:rPr sz="1750" spc="-15" dirty="0">
                <a:latin typeface="Microsoft Sans Serif"/>
                <a:cs typeface="Microsoft Sans Serif"/>
              </a:rPr>
              <a:t>Typical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example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mixture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-7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Argon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Neon.</a:t>
            </a:r>
            <a:endParaRPr sz="1750">
              <a:latin typeface="Microsoft Sans Serif"/>
              <a:cs typeface="Microsoft Sans Serif"/>
            </a:endParaRPr>
          </a:p>
          <a:p>
            <a:pPr marL="394970" marR="14541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 </a:t>
            </a:r>
            <a:r>
              <a:rPr sz="1750" dirty="0">
                <a:latin typeface="Microsoft Sans Serif"/>
                <a:cs typeface="Microsoft Sans Serif"/>
              </a:rPr>
              <a:t>small </a:t>
            </a:r>
            <a:r>
              <a:rPr sz="1750" spc="5" dirty="0">
                <a:latin typeface="Microsoft Sans Serif"/>
                <a:cs typeface="Microsoft Sans Serif"/>
              </a:rPr>
              <a:t>percentage of Argon in Neon reduces </a:t>
            </a:r>
            <a:r>
              <a:rPr sz="1750" spc="-5" dirty="0">
                <a:latin typeface="Microsoft Sans Serif"/>
                <a:cs typeface="Microsoft Sans Serif"/>
              </a:rPr>
              <a:t>substantially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dielectric </a:t>
            </a:r>
            <a:r>
              <a:rPr sz="1750" spc="5" dirty="0">
                <a:latin typeface="Microsoft Sans Serif"/>
                <a:cs typeface="Microsoft Sans Serif"/>
              </a:rPr>
              <a:t>strength of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pure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Neon.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fact,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dielectric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strength</a:t>
            </a:r>
            <a:r>
              <a:rPr sz="1750" dirty="0">
                <a:latin typeface="Microsoft Sans Serif"/>
                <a:cs typeface="Microsoft Sans Serif"/>
              </a:rPr>
              <a:t> 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smaller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dielectric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strengths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either</a:t>
            </a:r>
            <a:r>
              <a:rPr sz="1750" dirty="0">
                <a:latin typeface="Microsoft Sans Serif"/>
                <a:cs typeface="Microsoft Sans Serif"/>
              </a:rPr>
              <a:t> pure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-8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Argon.</a:t>
            </a:r>
            <a:endParaRPr sz="1750">
              <a:latin typeface="Microsoft Sans Serif"/>
              <a:cs typeface="Microsoft Sans Serif"/>
            </a:endParaRPr>
          </a:p>
          <a:p>
            <a:pPr marL="394970" marR="177165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lowering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spc="-5" dirty="0">
                <a:latin typeface="Microsoft Sans Serif"/>
                <a:cs typeface="Microsoft Sans Serif"/>
              </a:rPr>
              <a:t>dielectric </a:t>
            </a:r>
            <a:r>
              <a:rPr sz="1750" spc="5" dirty="0">
                <a:latin typeface="Microsoft Sans Serif"/>
                <a:cs typeface="Microsoft Sans Serif"/>
              </a:rPr>
              <a:t>strength </a:t>
            </a:r>
            <a:r>
              <a:rPr sz="1750" dirty="0">
                <a:latin typeface="Microsoft Sans Serif"/>
                <a:cs typeface="Microsoft Sans Serif"/>
              </a:rPr>
              <a:t>is </a:t>
            </a:r>
            <a:r>
              <a:rPr sz="1750" spc="10" dirty="0">
                <a:latin typeface="Microsoft Sans Serif"/>
                <a:cs typeface="Microsoft Sans Serif"/>
              </a:rPr>
              <a:t>due </a:t>
            </a:r>
            <a:r>
              <a:rPr sz="1750" spc="5" dirty="0">
                <a:latin typeface="Microsoft Sans Serif"/>
                <a:cs typeface="Microsoft Sans Serif"/>
              </a:rPr>
              <a:t>to the fact </a:t>
            </a:r>
            <a:r>
              <a:rPr sz="1750" dirty="0">
                <a:latin typeface="Microsoft Sans Serif"/>
                <a:cs typeface="Microsoft Sans Serif"/>
              </a:rPr>
              <a:t>that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lowest </a:t>
            </a:r>
            <a:r>
              <a:rPr sz="1750" spc="5" dirty="0">
                <a:latin typeface="Microsoft Sans Serif"/>
                <a:cs typeface="Microsoft Sans Serif"/>
              </a:rPr>
              <a:t>excited </a:t>
            </a:r>
            <a:r>
              <a:rPr sz="1750" dirty="0">
                <a:latin typeface="Microsoft Sans Serif"/>
                <a:cs typeface="Microsoft Sans Serif"/>
              </a:rPr>
              <a:t>stage </a:t>
            </a:r>
            <a:r>
              <a:rPr sz="1750" spc="-5" dirty="0">
                <a:latin typeface="Microsoft Sans Serif"/>
                <a:cs typeface="Microsoft Sans Serif"/>
              </a:rPr>
              <a:t>of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neon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spc="5" dirty="0">
                <a:latin typeface="Microsoft Sans Serif"/>
                <a:cs typeface="Microsoft Sans Serif"/>
              </a:rPr>
              <a:t>metastable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dirty="0">
                <a:latin typeface="Microsoft Sans Serif"/>
                <a:cs typeface="Microsoft Sans Serif"/>
              </a:rPr>
              <a:t>its excitation potential </a:t>
            </a:r>
            <a:r>
              <a:rPr sz="1750" spc="5" dirty="0">
                <a:latin typeface="Microsoft Sans Serif"/>
                <a:cs typeface="Microsoft Sans Serif"/>
              </a:rPr>
              <a:t>(16 </a:t>
            </a:r>
            <a:r>
              <a:rPr sz="1750" dirty="0">
                <a:latin typeface="Microsoft Sans Serif"/>
                <a:cs typeface="Microsoft Sans Serif"/>
              </a:rPr>
              <a:t>eV)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spc="5" dirty="0">
                <a:latin typeface="Microsoft Sans Serif"/>
                <a:cs typeface="Microsoft Sans Serif"/>
              </a:rPr>
              <a:t>about 0.9 </a:t>
            </a:r>
            <a:r>
              <a:rPr sz="1750" spc="10" dirty="0">
                <a:latin typeface="Microsoft Sans Serif"/>
                <a:cs typeface="Microsoft Sans Serif"/>
              </a:rPr>
              <a:t>eV </a:t>
            </a:r>
            <a:r>
              <a:rPr sz="1750" dirty="0">
                <a:latin typeface="Microsoft Sans Serif"/>
                <a:cs typeface="Microsoft Sans Serif"/>
              </a:rPr>
              <a:t>greater than 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</a:t>
            </a:r>
            <a:r>
              <a:rPr sz="1750" dirty="0">
                <a:latin typeface="Microsoft Sans Serif"/>
                <a:cs typeface="Microsoft Sans Serif"/>
              </a:rPr>
              <a:t> potential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-7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Argon.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metastable </a:t>
            </a:r>
            <a:r>
              <a:rPr sz="1750" dirty="0">
                <a:latin typeface="Microsoft Sans Serif"/>
                <a:cs typeface="Microsoft Sans Serif"/>
              </a:rPr>
              <a:t>atoms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have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 long </a:t>
            </a:r>
            <a:r>
              <a:rPr sz="1750" dirty="0">
                <a:latin typeface="Microsoft Sans Serif"/>
                <a:cs typeface="Microsoft Sans Serif"/>
              </a:rPr>
              <a:t>life</a:t>
            </a:r>
            <a:r>
              <a:rPr sz="1750" spc="5" dirty="0">
                <a:latin typeface="Microsoft Sans Serif"/>
                <a:cs typeface="Microsoft Sans Serif"/>
              </a:rPr>
              <a:t> in neon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hitting</a:t>
            </a:r>
            <a:r>
              <a:rPr sz="1750" spc="-10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Argon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atoms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there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spc="5" dirty="0">
                <a:latin typeface="Microsoft Sans Serif"/>
                <a:cs typeface="Microsoft Sans Serif"/>
              </a:rPr>
              <a:t>a very high </a:t>
            </a:r>
            <a:r>
              <a:rPr sz="1750" dirty="0">
                <a:latin typeface="Microsoft Sans Serif"/>
                <a:cs typeface="Microsoft Sans Serif"/>
              </a:rPr>
              <a:t>probability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dirty="0">
                <a:latin typeface="Microsoft Sans Serif"/>
                <a:cs typeface="Microsoft Sans Serif"/>
              </a:rPr>
              <a:t>ionizing </a:t>
            </a:r>
            <a:r>
              <a:rPr sz="1750" spc="5" dirty="0">
                <a:latin typeface="Microsoft Sans Serif"/>
                <a:cs typeface="Microsoft Sans Serif"/>
              </a:rPr>
              <a:t>them. This phenomenon </a:t>
            </a:r>
            <a:r>
              <a:rPr sz="1750" dirty="0">
                <a:latin typeface="Microsoft Sans Serif"/>
                <a:cs typeface="Microsoft Sans Serif"/>
              </a:rPr>
              <a:t>is </a:t>
            </a:r>
            <a:r>
              <a:rPr sz="1750" spc="5" dirty="0">
                <a:latin typeface="Microsoft Sans Serif"/>
                <a:cs typeface="Microsoft Sans Serif"/>
              </a:rPr>
              <a:t>known as Penning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effect.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3672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Penning</a:t>
            </a:r>
            <a:r>
              <a:rPr sz="2650" spc="-11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Effect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070" y="1834296"/>
            <a:ext cx="5367162" cy="45969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53829" y="2253494"/>
            <a:ext cx="67246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13.7</a:t>
            </a:r>
            <a:r>
              <a:rPr sz="1750" b="1" spc="-8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V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87973" y="2238289"/>
            <a:ext cx="67246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16.6</a:t>
            </a:r>
            <a:r>
              <a:rPr sz="1750" b="1" spc="-8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V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1779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0064BC"/>
                </a:solidFill>
              </a:rPr>
              <a:t>O</a:t>
            </a:r>
            <a:r>
              <a:rPr sz="2650" spc="-15" dirty="0">
                <a:solidFill>
                  <a:srgbClr val="0064BC"/>
                </a:solidFill>
              </a:rPr>
              <a:t>ut</a:t>
            </a:r>
            <a:r>
              <a:rPr sz="2650" dirty="0">
                <a:solidFill>
                  <a:srgbClr val="0064BC"/>
                </a:solidFill>
              </a:rPr>
              <a:t>l</a:t>
            </a:r>
            <a:r>
              <a:rPr sz="2650" spc="-30" dirty="0">
                <a:solidFill>
                  <a:srgbClr val="0064BC"/>
                </a:solidFill>
              </a:rPr>
              <a:t>i</a:t>
            </a:r>
            <a:r>
              <a:rPr sz="2650" spc="-15" dirty="0">
                <a:solidFill>
                  <a:srgbClr val="0064BC"/>
                </a:solidFill>
              </a:rPr>
              <a:t>n</a:t>
            </a:r>
            <a:r>
              <a:rPr sz="2650" spc="-10" dirty="0">
                <a:solidFill>
                  <a:srgbClr val="0064BC"/>
                </a:solidFill>
              </a:rPr>
              <a:t>e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42" y="1674397"/>
            <a:ext cx="4370070" cy="170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Breakdown</a:t>
            </a:r>
            <a:r>
              <a:rPr sz="2200" b="1" spc="-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Mechanism</a:t>
            </a:r>
            <a:r>
              <a:rPr sz="2200" b="1" spc="-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sz="2200" b="1" spc="-4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Gases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15" dirty="0">
                <a:latin typeface="Arial"/>
                <a:cs typeface="Arial"/>
              </a:rPr>
              <a:t>Paschen’s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Law</a:t>
            </a:r>
            <a:endParaRPr sz="2200" dirty="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5" dirty="0">
                <a:latin typeface="Arial"/>
                <a:cs typeface="Arial"/>
              </a:rPr>
              <a:t>Penning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Effect</a:t>
            </a:r>
            <a:endParaRPr sz="2200" dirty="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5" dirty="0">
                <a:latin typeface="Arial"/>
                <a:cs typeface="Arial"/>
              </a:rPr>
              <a:t>Process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of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De-ionization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63917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processes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lead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gases,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de-ionization </a:t>
            </a:r>
            <a:r>
              <a:rPr sz="1750" spc="5" dirty="0">
                <a:latin typeface="Microsoft Sans Serif"/>
                <a:cs typeface="Microsoft Sans Serif"/>
              </a:rPr>
              <a:t>processes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enhance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insulating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properties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gases.</a:t>
            </a:r>
            <a:endParaRPr sz="1750">
              <a:latin typeface="Microsoft Sans Serif"/>
              <a:cs typeface="Microsoft Sans Serif"/>
            </a:endParaRPr>
          </a:p>
          <a:p>
            <a:pPr marL="394970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most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common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de-ionization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processes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encountered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are:</a:t>
            </a:r>
            <a:endParaRPr sz="1750">
              <a:latin typeface="Microsoft Sans Serif"/>
              <a:cs typeface="Microsoft Sans Serif"/>
            </a:endParaRPr>
          </a:p>
          <a:p>
            <a:pPr marL="768350" lvl="1" indent="-3835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pos="768350" algn="l"/>
                <a:tab pos="768985" algn="l"/>
              </a:tabLst>
            </a:pPr>
            <a:r>
              <a:rPr sz="1750" dirty="0">
                <a:latin typeface="Microsoft Sans Serif"/>
                <a:cs typeface="Microsoft Sans Serif"/>
              </a:rPr>
              <a:t>Recombination</a:t>
            </a:r>
            <a:endParaRPr sz="1750">
              <a:latin typeface="Microsoft Sans Serif"/>
              <a:cs typeface="Microsoft Sans Serif"/>
            </a:endParaRPr>
          </a:p>
          <a:p>
            <a:pPr marL="7683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68350" algn="l"/>
                <a:tab pos="76898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Attachment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524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100" b="1" spc="-3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9350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Process</a:t>
            </a:r>
            <a:r>
              <a:rPr sz="2650" spc="-2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3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De-ionization</a:t>
            </a:r>
            <a:endParaRPr sz="26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82" y="1693273"/>
            <a:ext cx="8673465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84455" indent="-382905">
              <a:lnSpc>
                <a:spcPct val="150900"/>
              </a:lnSpc>
              <a:spcBef>
                <a:spcPts val="95"/>
              </a:spcBef>
              <a:buFont typeface="Microsoft Sans Serif"/>
              <a:buChar char="•"/>
              <a:tabLst>
                <a:tab pos="394970" algn="l"/>
                <a:tab pos="395605" algn="l"/>
              </a:tabLst>
            </a:pP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Recombination</a:t>
            </a:r>
            <a:r>
              <a:rPr sz="1750" b="1" spc="-2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by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 positive ions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combine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with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neutral atoms.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potential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dirty="0">
                <a:latin typeface="Microsoft Sans Serif"/>
                <a:cs typeface="Microsoft Sans Serif"/>
              </a:rPr>
              <a:t> and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relative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kinetic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recombining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electron-ion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pair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released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quantum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radiation.</a:t>
            </a:r>
            <a:endParaRPr sz="1750">
              <a:latin typeface="Microsoft Sans Serif"/>
              <a:cs typeface="Microsoft Sans Serif"/>
            </a:endParaRPr>
          </a:p>
          <a:p>
            <a:pPr marL="394970" marR="77406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other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words,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captured,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loses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kinetic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with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net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reduction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average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value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i="1" dirty="0">
                <a:latin typeface="Arial"/>
                <a:cs typeface="Arial"/>
              </a:rPr>
              <a:t>α.</a:t>
            </a:r>
            <a:endParaRPr sz="1750"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15" dirty="0">
                <a:latin typeface="Microsoft Sans Serif"/>
                <a:cs typeface="Microsoft Sans Serif"/>
              </a:rPr>
              <a:t>Symbolically,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reaction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represented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9350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Process</a:t>
            </a:r>
            <a:r>
              <a:rPr sz="2650" spc="-2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3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De-ionization</a:t>
            </a:r>
            <a:endParaRPr sz="2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7063" y="4707345"/>
            <a:ext cx="2326762" cy="2659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1227" y="5222602"/>
            <a:ext cx="2522645" cy="2670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97290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>
              <a:lnSpc>
                <a:spcPct val="150900"/>
              </a:lnSpc>
              <a:spcBef>
                <a:spcPts val="95"/>
              </a:spcBef>
              <a:buFont typeface="Microsoft Sans Serif"/>
              <a:buChar char="•"/>
              <a:tabLst>
                <a:tab pos="394970" algn="l"/>
                <a:tab pos="395605" algn="l"/>
              </a:tabLst>
            </a:pPr>
            <a:r>
              <a:rPr sz="1750" b="1" dirty="0">
                <a:solidFill>
                  <a:srgbClr val="0070BF"/>
                </a:solidFill>
                <a:latin typeface="Arial"/>
                <a:cs typeface="Arial"/>
              </a:rPr>
              <a:t>Attachment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negative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ions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attachment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spc="-44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dirty="0">
                <a:latin typeface="Microsoft Sans Serif"/>
                <a:cs typeface="Microsoft Sans Serif"/>
              </a:rPr>
              <a:t> 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atom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molecule.</a:t>
            </a:r>
            <a:endParaRPr sz="1750">
              <a:latin typeface="Microsoft Sans Serif"/>
              <a:cs typeface="Microsoft Sans Serif"/>
            </a:endParaRPr>
          </a:p>
          <a:p>
            <a:pPr marL="394970" marR="23114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reason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outermost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orbit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atom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electronegative gas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just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short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two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electrons.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attaching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electron,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atom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becomes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stable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negative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ion.</a:t>
            </a:r>
            <a:endParaRPr sz="1750">
              <a:latin typeface="Microsoft Sans Serif"/>
              <a:cs typeface="Microsoft Sans Serif"/>
            </a:endParaRPr>
          </a:p>
          <a:p>
            <a:pPr marL="394970" marR="5651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Since</a:t>
            </a:r>
            <a:r>
              <a:rPr sz="1750" dirty="0">
                <a:latin typeface="Microsoft Sans Serif"/>
                <a:cs typeface="Microsoft Sans Serif"/>
              </a:rPr>
              <a:t> negative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like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relatively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heavier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compared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free </a:t>
            </a:r>
            <a:r>
              <a:rPr sz="1750" spc="5" dirty="0">
                <a:latin typeface="Microsoft Sans Serif"/>
                <a:cs typeface="Microsoft Sans Serif"/>
              </a:rPr>
              <a:t> electrons,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 </a:t>
            </a:r>
            <a:r>
              <a:rPr sz="1750" spc="5" dirty="0">
                <a:latin typeface="Microsoft Sans Serif"/>
                <a:cs typeface="Microsoft Sans Serif"/>
              </a:rPr>
              <a:t>therefore,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under 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they</a:t>
            </a:r>
            <a:r>
              <a:rPr sz="1750" spc="10" dirty="0">
                <a:latin typeface="Microsoft Sans Serif"/>
                <a:cs typeface="Microsoft Sans Serif"/>
              </a:rPr>
              <a:t> do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not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sufficient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 </a:t>
            </a:r>
            <a:r>
              <a:rPr sz="1750" spc="-5" dirty="0">
                <a:latin typeface="Microsoft Sans Serif"/>
                <a:cs typeface="Microsoft Sans Serif"/>
              </a:rPr>
              <a:t>collisions.</a:t>
            </a:r>
            <a:endParaRPr sz="1750">
              <a:latin typeface="Microsoft Sans Serif"/>
              <a:cs typeface="Microsoft Sans Serif"/>
            </a:endParaRPr>
          </a:p>
          <a:p>
            <a:pPr marL="394970" marR="67246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Thus,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attachment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represents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effective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way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removing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otherwise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would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have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current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growth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breakdown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low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voltages.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22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9350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Process</a:t>
            </a:r>
            <a:r>
              <a:rPr sz="2650" spc="-2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3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De-ionization</a:t>
            </a:r>
            <a:endParaRPr sz="26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82" y="1693273"/>
            <a:ext cx="8783955" cy="243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marR="177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gases </a:t>
            </a:r>
            <a:r>
              <a:rPr sz="1750" spc="5" dirty="0">
                <a:latin typeface="Microsoft Sans Serif"/>
                <a:cs typeface="Microsoft Sans Serif"/>
              </a:rPr>
              <a:t>in </a:t>
            </a:r>
            <a:r>
              <a:rPr sz="1750" dirty="0">
                <a:latin typeface="Microsoft Sans Serif"/>
                <a:cs typeface="Microsoft Sans Serif"/>
              </a:rPr>
              <a:t>which </a:t>
            </a:r>
            <a:r>
              <a:rPr sz="1750" spc="5" dirty="0">
                <a:latin typeface="Microsoft Sans Serif"/>
                <a:cs typeface="Microsoft Sans Serif"/>
              </a:rPr>
              <a:t>attachment </a:t>
            </a:r>
            <a:r>
              <a:rPr sz="1750" dirty="0">
                <a:latin typeface="Microsoft Sans Serif"/>
                <a:cs typeface="Microsoft Sans Serif"/>
              </a:rPr>
              <a:t>plays </a:t>
            </a:r>
            <a:r>
              <a:rPr sz="1750" spc="10" dirty="0">
                <a:latin typeface="Microsoft Sans Serif"/>
                <a:cs typeface="Microsoft Sans Serif"/>
              </a:rPr>
              <a:t>an active </a:t>
            </a:r>
            <a:r>
              <a:rPr sz="1750" spc="5" dirty="0">
                <a:latin typeface="Microsoft Sans Serif"/>
                <a:cs typeface="Microsoft Sans Serif"/>
              </a:rPr>
              <a:t>role are </a:t>
            </a:r>
            <a:r>
              <a:rPr sz="1750" dirty="0">
                <a:latin typeface="Microsoft Sans Serif"/>
                <a:cs typeface="Microsoft Sans Serif"/>
              </a:rPr>
              <a:t>called electronegative </a:t>
            </a:r>
            <a:r>
              <a:rPr sz="1750" spc="10" dirty="0">
                <a:latin typeface="Microsoft Sans Serif"/>
                <a:cs typeface="Microsoft Sans Serif"/>
              </a:rPr>
              <a:t>gases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such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oxygen,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sulphur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hexafluoride,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freon,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carbon </a:t>
            </a:r>
            <a:r>
              <a:rPr sz="1750" dirty="0">
                <a:latin typeface="Microsoft Sans Serif"/>
                <a:cs typeface="Microsoft Sans Serif"/>
              </a:rPr>
              <a:t>dioxide, 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fluorocarbons.</a:t>
            </a:r>
            <a:endParaRPr sz="1750">
              <a:latin typeface="Microsoft Sans Serif"/>
              <a:cs typeface="Microsoft Sans Serif"/>
            </a:endParaRPr>
          </a:p>
          <a:p>
            <a:pPr marL="433070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spc="-15" dirty="0">
                <a:latin typeface="Microsoft Sans Serif"/>
                <a:cs typeface="Microsoft Sans Serif"/>
              </a:rPr>
              <a:t>Symbolically,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reaction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represented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BF"/>
              </a:buClr>
              <a:buFont typeface="Microsoft Sans Serif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marL="433070" marR="60642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dirty="0">
                <a:latin typeface="Microsoft Sans Serif"/>
                <a:cs typeface="Microsoft Sans Serif"/>
              </a:rPr>
              <a:t>This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reason </a:t>
            </a:r>
            <a:r>
              <a:rPr sz="1750" dirty="0">
                <a:latin typeface="Microsoft Sans Serif"/>
                <a:cs typeface="Microsoft Sans Serif"/>
              </a:rPr>
              <a:t>that </a:t>
            </a:r>
            <a:r>
              <a:rPr sz="1750" spc="10" dirty="0">
                <a:latin typeface="Microsoft Sans Serif"/>
                <a:cs typeface="Microsoft Sans Serif"/>
              </a:rPr>
              <a:t>SF</a:t>
            </a:r>
            <a:r>
              <a:rPr sz="1725" spc="15" baseline="-21739" dirty="0">
                <a:latin typeface="Microsoft Sans Serif"/>
                <a:cs typeface="Microsoft Sans Serif"/>
              </a:rPr>
              <a:t>6</a:t>
            </a:r>
            <a:r>
              <a:rPr sz="1725" spc="22" baseline="-21739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 has </a:t>
            </a:r>
            <a:r>
              <a:rPr sz="1750" dirty="0">
                <a:latin typeface="Microsoft Sans Serif"/>
                <a:cs typeface="Microsoft Sans Serif"/>
              </a:rPr>
              <a:t>excellent insulating </a:t>
            </a:r>
            <a:r>
              <a:rPr sz="1750" spc="5" dirty="0">
                <a:latin typeface="Microsoft Sans Serif"/>
                <a:cs typeface="Microsoft Sans Serif"/>
              </a:rPr>
              <a:t>strength </a:t>
            </a:r>
            <a:r>
              <a:rPr sz="1750" spc="10" dirty="0">
                <a:latin typeface="Microsoft Sans Serif"/>
                <a:cs typeface="Microsoft Sans Serif"/>
              </a:rPr>
              <a:t>because </a:t>
            </a:r>
            <a:r>
              <a:rPr sz="1750" spc="-5" dirty="0">
                <a:latin typeface="Microsoft Sans Serif"/>
                <a:cs typeface="Microsoft Sans Serif"/>
              </a:rPr>
              <a:t>of its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affinity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(electronegativity).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15" dirty="0">
                <a:latin typeface="Microsoft Sans Serif"/>
                <a:cs typeface="Microsoft Sans Serif"/>
              </a:rPr>
              <a:t>Symbolically,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9350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Process</a:t>
            </a:r>
            <a:r>
              <a:rPr sz="2650" spc="-2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3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De-ionization</a:t>
            </a:r>
            <a:endParaRPr sz="2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5874" y="3103727"/>
            <a:ext cx="1962737" cy="2323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2220" y="4316911"/>
            <a:ext cx="1961406" cy="2825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THANK</a:t>
            </a:r>
            <a:r>
              <a:rPr spc="-90" dirty="0"/>
              <a:t> </a:t>
            </a:r>
            <a:r>
              <a:rPr spc="10" dirty="0"/>
              <a:t>YOU</a:t>
            </a:r>
            <a:r>
              <a:rPr spc="-45" dirty="0"/>
              <a:t> </a:t>
            </a:r>
            <a:r>
              <a:rPr spc="5" dirty="0"/>
              <a:t>FOR</a:t>
            </a:r>
            <a:r>
              <a:rPr spc="-45" dirty="0"/>
              <a:t> </a:t>
            </a:r>
            <a:r>
              <a:rPr spc="-5" dirty="0"/>
              <a:t>YOUR</a:t>
            </a:r>
            <a:r>
              <a:rPr spc="-130" dirty="0"/>
              <a:t> </a:t>
            </a:r>
            <a:r>
              <a:rPr spc="-30" dirty="0"/>
              <a:t>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556282" y="1693273"/>
            <a:ext cx="877760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8470" marR="812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spc="-20" dirty="0">
                <a:latin typeface="Microsoft Sans Serif"/>
                <a:cs typeface="Microsoft Sans Serif"/>
              </a:rPr>
              <a:t>Townsend’s </a:t>
            </a:r>
            <a:r>
              <a:rPr sz="1750" dirty="0">
                <a:latin typeface="Microsoft Sans Serif"/>
                <a:cs typeface="Microsoft Sans Serif"/>
              </a:rPr>
              <a:t>criterion for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breakdown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spc="10" dirty="0">
                <a:latin typeface="Microsoft Sans Serif"/>
                <a:cs typeface="Microsoft Sans Serif"/>
              </a:rPr>
              <a:t>gases </a:t>
            </a:r>
            <a:r>
              <a:rPr sz="1750" i="1" spc="5" dirty="0">
                <a:latin typeface="Arial"/>
                <a:cs typeface="Arial"/>
              </a:rPr>
              <a:t>ɣ </a:t>
            </a:r>
            <a:r>
              <a:rPr sz="1750" spc="5" dirty="0">
                <a:latin typeface="Microsoft Sans Serif"/>
                <a:cs typeface="Microsoft Sans Serif"/>
              </a:rPr>
              <a:t>(</a:t>
            </a:r>
            <a:r>
              <a:rPr sz="1750" i="1" spc="5" dirty="0">
                <a:latin typeface="Arial"/>
                <a:cs typeface="Arial"/>
              </a:rPr>
              <a:t>e</a:t>
            </a:r>
            <a:r>
              <a:rPr sz="1725" i="1" spc="7" baseline="26570" dirty="0">
                <a:latin typeface="Arial"/>
                <a:cs typeface="Arial"/>
              </a:rPr>
              <a:t>αd </a:t>
            </a:r>
            <a:r>
              <a:rPr sz="1750" spc="465" dirty="0">
                <a:latin typeface="Microsoft Sans Serif"/>
                <a:cs typeface="Microsoft Sans Serif"/>
              </a:rPr>
              <a:t>– </a:t>
            </a:r>
            <a:r>
              <a:rPr sz="1750" spc="-5" dirty="0">
                <a:latin typeface="Microsoft Sans Serif"/>
                <a:cs typeface="Microsoft Sans Serif"/>
              </a:rPr>
              <a:t>1) </a:t>
            </a:r>
            <a:r>
              <a:rPr sz="1750" spc="5" dirty="0">
                <a:latin typeface="Microsoft Sans Serif"/>
                <a:cs typeface="Microsoft Sans Serif"/>
              </a:rPr>
              <a:t>= 1, does not </a:t>
            </a:r>
            <a:r>
              <a:rPr sz="1750" dirty="0">
                <a:latin typeface="Microsoft Sans Serif"/>
                <a:cs typeface="Microsoft Sans Serif"/>
              </a:rPr>
              <a:t>relate this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relate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5" dirty="0">
                <a:latin typeface="Microsoft Sans Serif"/>
                <a:cs typeface="Microsoft Sans Serif"/>
              </a:rPr>
              <a:t> stress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U</a:t>
            </a:r>
            <a:r>
              <a:rPr sz="1725" i="1" spc="7" baseline="-21739" dirty="0">
                <a:latin typeface="Arial"/>
                <a:cs typeface="Arial"/>
              </a:rPr>
              <a:t>b</a:t>
            </a:r>
            <a:r>
              <a:rPr sz="1750" spc="5" dirty="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marL="458470" marR="27114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implies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 if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Townsend’s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experiment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performed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different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electrode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separations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pressures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inside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chamber,</a:t>
            </a:r>
            <a:r>
              <a:rPr sz="1750" dirty="0">
                <a:latin typeface="Microsoft Sans Serif"/>
                <a:cs typeface="Microsoft Sans Serif"/>
              </a:rPr>
              <a:t> different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values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dirty="0">
                <a:latin typeface="Microsoft Sans Serif"/>
                <a:cs typeface="Microsoft Sans Serif"/>
              </a:rPr>
              <a:t> breakdown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voltages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15" dirty="0">
                <a:latin typeface="Microsoft Sans Serif"/>
                <a:cs typeface="Microsoft Sans Serif"/>
              </a:rPr>
              <a:t>will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obtained.</a:t>
            </a:r>
            <a:endParaRPr sz="1750">
              <a:latin typeface="Microsoft Sans Serif"/>
              <a:cs typeface="Microsoft Sans Serif"/>
            </a:endParaRPr>
          </a:p>
          <a:p>
            <a:pPr marL="458470" marR="31115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dirty="0">
                <a:latin typeface="Microsoft Sans Serif"/>
                <a:cs typeface="Microsoft Sans Serif"/>
              </a:rPr>
              <a:t>Paschen’s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law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states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voltage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gap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function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(generally </a:t>
            </a:r>
            <a:r>
              <a:rPr sz="1750" spc="5" dirty="0">
                <a:latin typeface="Microsoft Sans Serif"/>
                <a:cs typeface="Microsoft Sans Serif"/>
              </a:rPr>
              <a:t>not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linear)</a:t>
            </a:r>
            <a:r>
              <a:rPr sz="1750" spc="5" dirty="0">
                <a:latin typeface="Microsoft Sans Serif"/>
                <a:cs typeface="Microsoft Sans Serif"/>
              </a:rPr>
              <a:t> 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 </a:t>
            </a:r>
            <a:r>
              <a:rPr sz="1750" spc="5" dirty="0">
                <a:latin typeface="Microsoft Sans Serif"/>
                <a:cs typeface="Microsoft Sans Serif"/>
              </a:rPr>
              <a:t>pressure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p</a:t>
            </a:r>
            <a:r>
              <a:rPr sz="1750" i="1" spc="-30" dirty="0">
                <a:latin typeface="Arial"/>
                <a:cs typeface="Arial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gap </a:t>
            </a:r>
            <a:r>
              <a:rPr sz="1750" spc="5" dirty="0">
                <a:latin typeface="Microsoft Sans Serif"/>
                <a:cs typeface="Microsoft Sans Serif"/>
              </a:rPr>
              <a:t>length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d</a:t>
            </a:r>
            <a:r>
              <a:rPr sz="1750" spc="5" dirty="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BF"/>
              </a:buClr>
              <a:buFont typeface="Microsoft Sans Serif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marL="458470" marR="5080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dirty="0">
                <a:latin typeface="Microsoft Sans Serif"/>
                <a:cs typeface="Microsoft Sans Serif"/>
              </a:rPr>
              <a:t>Paschen’s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law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experimentally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established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many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gases,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very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important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law</a:t>
            </a:r>
            <a:r>
              <a:rPr sz="1750" spc="5" dirty="0">
                <a:latin typeface="Microsoft Sans Serif"/>
                <a:cs typeface="Microsoft Sans Serif"/>
              </a:rPr>
              <a:t> 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voltage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engineering.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6129" y="4661625"/>
            <a:ext cx="1362532" cy="3157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07082" y="1826771"/>
            <a:ext cx="8018145" cy="1099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7670" indent="-382905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pos="407670" algn="l"/>
                <a:tab pos="408305" algn="l"/>
              </a:tabLst>
            </a:pPr>
            <a:r>
              <a:rPr sz="1750" spc="-20" dirty="0">
                <a:latin typeface="Microsoft Sans Serif"/>
                <a:cs typeface="Microsoft Sans Serif"/>
              </a:rPr>
              <a:t>Townsend’s</a:t>
            </a:r>
            <a:r>
              <a:rPr sz="1750" dirty="0">
                <a:latin typeface="Microsoft Sans Serif"/>
                <a:cs typeface="Microsoft Sans Serif"/>
              </a:rPr>
              <a:t> criterion</a:t>
            </a:r>
            <a:r>
              <a:rPr sz="1750" spc="-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407670">
              <a:lnSpc>
                <a:spcPct val="100000"/>
              </a:lnSpc>
            </a:pPr>
            <a:r>
              <a:rPr sz="1750" dirty="0">
                <a:latin typeface="Microsoft Sans Serif"/>
                <a:cs typeface="Microsoft Sans Serif"/>
              </a:rPr>
              <a:t>where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coefﬁcients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α</a:t>
            </a:r>
            <a:r>
              <a:rPr sz="1750" i="1" spc="10" dirty="0">
                <a:latin typeface="Arial"/>
                <a:cs typeface="Arial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ɣ</a:t>
            </a:r>
            <a:r>
              <a:rPr sz="1750" i="1" spc="10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functions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E</a:t>
            </a:r>
            <a:r>
              <a:rPr sz="1725" i="1" spc="7" baseline="-21739" dirty="0">
                <a:latin typeface="Arial"/>
                <a:cs typeface="Arial"/>
              </a:rPr>
              <a:t>0</a:t>
            </a:r>
            <a:r>
              <a:rPr sz="1750" i="1" spc="5" dirty="0">
                <a:latin typeface="Arial"/>
                <a:cs typeface="Arial"/>
              </a:rPr>
              <a:t>/p</a:t>
            </a:r>
            <a:r>
              <a:rPr sz="1750" i="1" spc="-15" dirty="0">
                <a:latin typeface="Arial"/>
                <a:cs typeface="Arial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given</a:t>
            </a:r>
            <a:r>
              <a:rPr sz="1750" spc="5" dirty="0">
                <a:latin typeface="Microsoft Sans Serif"/>
                <a:cs typeface="Microsoft Sans Serif"/>
              </a:rPr>
              <a:t> as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follows,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82" y="3704921"/>
            <a:ext cx="6633845" cy="83058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165"/>
              </a:spcBef>
            </a:pPr>
            <a:r>
              <a:rPr sz="1750" dirty="0">
                <a:latin typeface="Microsoft Sans Serif"/>
                <a:cs typeface="Microsoft Sans Serif"/>
              </a:rPr>
              <a:t>where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E</a:t>
            </a:r>
            <a:r>
              <a:rPr sz="1725" i="1" spc="7" baseline="-21739" dirty="0">
                <a:latin typeface="Arial"/>
                <a:cs typeface="Arial"/>
              </a:rPr>
              <a:t>0</a:t>
            </a:r>
            <a:r>
              <a:rPr sz="1725" i="1" spc="232" baseline="-21739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electric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p</a:t>
            </a:r>
            <a:r>
              <a:rPr sz="1750" i="1" spc="-5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pressure.</a:t>
            </a:r>
            <a:endParaRPr sz="1750">
              <a:latin typeface="Microsoft Sans Serif"/>
              <a:cs typeface="Microsoft Sans Serif"/>
            </a:endParaRPr>
          </a:p>
          <a:p>
            <a:pPr marL="420370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420370" algn="l"/>
                <a:tab pos="4210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uniform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electrode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system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gap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distance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d</a:t>
            </a:r>
            <a:r>
              <a:rPr sz="1750" spc="5" dirty="0">
                <a:latin typeface="Microsoft Sans Serif"/>
                <a:cs typeface="Microsoft Sans Serif"/>
              </a:rPr>
              <a:t>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912" y="5314239"/>
            <a:ext cx="8116570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50900"/>
              </a:lnSpc>
              <a:spcBef>
                <a:spcPts val="95"/>
              </a:spcBef>
            </a:pPr>
            <a:r>
              <a:rPr sz="1750" dirty="0">
                <a:latin typeface="Microsoft Sans Serif"/>
                <a:cs typeface="Microsoft Sans Serif"/>
              </a:rPr>
              <a:t>where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U</a:t>
            </a:r>
            <a:r>
              <a:rPr sz="1725" i="1" spc="7" baseline="-21739" dirty="0">
                <a:latin typeface="Arial"/>
                <a:cs typeface="Arial"/>
              </a:rPr>
              <a:t>b</a:t>
            </a:r>
            <a:r>
              <a:rPr sz="1725" i="1" spc="254" baseline="-21739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 voltage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E</a:t>
            </a:r>
            <a:r>
              <a:rPr sz="1725" i="1" spc="7" baseline="-21739" dirty="0">
                <a:latin typeface="Arial"/>
                <a:cs typeface="Arial"/>
              </a:rPr>
              <a:t>b</a:t>
            </a:r>
            <a:r>
              <a:rPr sz="1725" i="1" spc="254" baseline="-21739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corresponding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field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intensity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equal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 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strength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dielectric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under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given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conditions.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9664" y="1511483"/>
            <a:ext cx="1861260" cy="3569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2803" y="1927565"/>
            <a:ext cx="1961406" cy="7311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6954" y="3008063"/>
            <a:ext cx="1629294" cy="730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4597" y="3037018"/>
            <a:ext cx="1430572" cy="7307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10208" y="4719572"/>
            <a:ext cx="1031706" cy="6113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594382" y="1693273"/>
            <a:ext cx="8601075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0370" marR="431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20370" algn="l"/>
                <a:tab pos="4210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When the </a:t>
            </a:r>
            <a:r>
              <a:rPr sz="1750" dirty="0">
                <a:latin typeface="Microsoft Sans Serif"/>
                <a:cs typeface="Microsoft Sans Serif"/>
              </a:rPr>
              <a:t>applied field intensity </a:t>
            </a:r>
            <a:r>
              <a:rPr sz="1750" i="1" spc="5" dirty="0">
                <a:latin typeface="Arial"/>
                <a:cs typeface="Arial"/>
              </a:rPr>
              <a:t>E</a:t>
            </a:r>
            <a:r>
              <a:rPr sz="1725" i="1" spc="7" baseline="-21739" dirty="0">
                <a:latin typeface="Arial"/>
                <a:cs typeface="Arial"/>
              </a:rPr>
              <a:t>0</a:t>
            </a:r>
            <a:r>
              <a:rPr sz="1725" i="1" spc="15" baseline="-21739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= </a:t>
            </a:r>
            <a:r>
              <a:rPr sz="1750" i="1" spc="10" dirty="0">
                <a:latin typeface="Arial"/>
                <a:cs typeface="Arial"/>
              </a:rPr>
              <a:t>E</a:t>
            </a:r>
            <a:r>
              <a:rPr sz="1725" i="1" spc="15" baseline="-21739" dirty="0">
                <a:latin typeface="Arial"/>
                <a:cs typeface="Arial"/>
              </a:rPr>
              <a:t>b</a:t>
            </a:r>
            <a:r>
              <a:rPr sz="1750" spc="10" dirty="0">
                <a:latin typeface="Microsoft Sans Serif"/>
                <a:cs typeface="Microsoft Sans Serif"/>
              </a:rPr>
              <a:t>, </a:t>
            </a:r>
            <a:r>
              <a:rPr sz="1750" spc="-20" dirty="0">
                <a:latin typeface="Microsoft Sans Serif"/>
                <a:cs typeface="Microsoft Sans Serif"/>
              </a:rPr>
              <a:t>Townsend’s </a:t>
            </a:r>
            <a:r>
              <a:rPr sz="1750" dirty="0">
                <a:latin typeface="Microsoft Sans Serif"/>
                <a:cs typeface="Microsoft Sans Serif"/>
              </a:rPr>
              <a:t>criterion for </a:t>
            </a:r>
            <a:r>
              <a:rPr sz="1750" spc="5" dirty="0">
                <a:latin typeface="Microsoft Sans Serif"/>
                <a:cs typeface="Microsoft Sans Serif"/>
              </a:rPr>
              <a:t>breakdown in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electropositive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uniform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can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represented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terms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product</a:t>
            </a:r>
            <a:r>
              <a:rPr sz="1750" spc="-5" dirty="0">
                <a:latin typeface="Microsoft Sans Serif"/>
                <a:cs typeface="Microsoft Sans Serif"/>
              </a:rPr>
              <a:t> of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pressure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electrode gap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separation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“</a:t>
            </a:r>
            <a:r>
              <a:rPr sz="1750" i="1" spc="5" dirty="0">
                <a:latin typeface="Arial"/>
                <a:cs typeface="Arial"/>
              </a:rPr>
              <a:t>pd</a:t>
            </a:r>
            <a:r>
              <a:rPr sz="1750" spc="5" dirty="0">
                <a:latin typeface="Microsoft Sans Serif"/>
                <a:cs typeface="Microsoft Sans Serif"/>
              </a:rPr>
              <a:t>”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982" y="3704921"/>
            <a:ext cx="796925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770" marR="685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45770" algn="l"/>
                <a:tab pos="446405" algn="l"/>
              </a:tabLst>
            </a:pPr>
            <a:r>
              <a:rPr sz="1750" dirty="0">
                <a:latin typeface="Microsoft Sans Serif"/>
                <a:cs typeface="Microsoft Sans Serif"/>
              </a:rPr>
              <a:t>This equation shows </a:t>
            </a:r>
            <a:r>
              <a:rPr sz="1750" spc="5" dirty="0">
                <a:latin typeface="Microsoft Sans Serif"/>
                <a:cs typeface="Microsoft Sans Serif"/>
              </a:rPr>
              <a:t>a </a:t>
            </a:r>
            <a:r>
              <a:rPr sz="1750" dirty="0">
                <a:latin typeface="Microsoft Sans Serif"/>
                <a:cs typeface="Microsoft Sans Serif"/>
              </a:rPr>
              <a:t>relationship </a:t>
            </a:r>
            <a:r>
              <a:rPr sz="1750" spc="5" dirty="0">
                <a:latin typeface="Microsoft Sans Serif"/>
                <a:cs typeface="Microsoft Sans Serif"/>
              </a:rPr>
              <a:t>between </a:t>
            </a:r>
            <a:r>
              <a:rPr sz="1750" i="1" spc="5" dirty="0">
                <a:latin typeface="Arial"/>
                <a:cs typeface="Arial"/>
              </a:rPr>
              <a:t>U</a:t>
            </a:r>
            <a:r>
              <a:rPr sz="1725" i="1" spc="7" baseline="-21739" dirty="0">
                <a:latin typeface="Arial"/>
                <a:cs typeface="Arial"/>
              </a:rPr>
              <a:t>b</a:t>
            </a:r>
            <a:r>
              <a:rPr sz="1725" i="1" spc="15" baseline="-21739" dirty="0">
                <a:latin typeface="Arial"/>
                <a:cs typeface="Arial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i="1" spc="5" dirty="0">
                <a:latin typeface="Arial"/>
                <a:cs typeface="Arial"/>
              </a:rPr>
              <a:t>pd</a:t>
            </a:r>
            <a:r>
              <a:rPr sz="1750" spc="5" dirty="0">
                <a:latin typeface="Microsoft Sans Serif"/>
                <a:cs typeface="Microsoft Sans Serif"/>
              </a:rPr>
              <a:t>,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dirty="0">
                <a:latin typeface="Microsoft Sans Serif"/>
                <a:cs typeface="Microsoft Sans Serif"/>
              </a:rPr>
              <a:t>implies </a:t>
            </a:r>
            <a:r>
              <a:rPr sz="1750" spc="5" dirty="0">
                <a:latin typeface="Microsoft Sans Serif"/>
                <a:cs typeface="Microsoft Sans Serif"/>
              </a:rPr>
              <a:t>that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voltage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varies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pd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varies.</a:t>
            </a:r>
            <a:endParaRPr sz="1750">
              <a:latin typeface="Microsoft Sans Serif"/>
              <a:cs typeface="Microsoft Sans Serif"/>
            </a:endParaRPr>
          </a:p>
          <a:p>
            <a:pPr marL="445770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pos="445770" algn="l"/>
                <a:tab pos="446405" algn="l"/>
              </a:tabLst>
            </a:pPr>
            <a:r>
              <a:rPr sz="1750" dirty="0">
                <a:latin typeface="Microsoft Sans Serif"/>
                <a:cs typeface="Microsoft Sans Serif"/>
              </a:rPr>
              <a:t>Knowing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nature 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functions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f</a:t>
            </a:r>
            <a:r>
              <a:rPr sz="1725" i="1" spc="7" baseline="-21739" dirty="0">
                <a:latin typeface="Arial"/>
                <a:cs typeface="Arial"/>
              </a:rPr>
              <a:t>1</a:t>
            </a:r>
            <a:r>
              <a:rPr sz="1725" i="1" spc="217" baseline="-21739" dirty="0">
                <a:latin typeface="Arial"/>
                <a:cs typeface="Arial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f</a:t>
            </a:r>
            <a:r>
              <a:rPr sz="1725" i="1" spc="7" baseline="-21739" dirty="0">
                <a:latin typeface="Arial"/>
                <a:cs typeface="Arial"/>
              </a:rPr>
              <a:t>2</a:t>
            </a:r>
            <a:r>
              <a:rPr sz="1750" spc="5" dirty="0">
                <a:latin typeface="Microsoft Sans Serif"/>
                <a:cs typeface="Microsoft Sans Serif"/>
              </a:rPr>
              <a:t>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 </a:t>
            </a:r>
            <a:r>
              <a:rPr sz="1750" dirty="0">
                <a:latin typeface="Microsoft Sans Serif"/>
                <a:cs typeface="Microsoft Sans Serif"/>
              </a:rPr>
              <a:t>write,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 marL="491490">
              <a:lnSpc>
                <a:spcPct val="100000"/>
              </a:lnSpc>
              <a:spcBef>
                <a:spcPts val="1630"/>
              </a:spcBef>
            </a:pP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equation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Paschen's</a:t>
            </a:r>
            <a:r>
              <a:rPr sz="1750" spc="-25" dirty="0">
                <a:latin typeface="Microsoft Sans Serif"/>
                <a:cs typeface="Microsoft Sans Serif"/>
              </a:rPr>
              <a:t> law.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9221" y="5048721"/>
            <a:ext cx="1370840" cy="3157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6280" y="3008063"/>
            <a:ext cx="4255845" cy="7307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867" y="1737438"/>
            <a:ext cx="7640713" cy="45643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750" y="1693273"/>
            <a:ext cx="8982710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8470" marR="16065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existence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minimum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sparking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potential</a:t>
            </a:r>
            <a:r>
              <a:rPr sz="1750" spc="-5" dirty="0">
                <a:latin typeface="Microsoft Sans Serif"/>
                <a:cs typeface="Microsoft Sans Serif"/>
              </a:rPr>
              <a:t> 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Paschen's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curve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explained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 </a:t>
            </a:r>
            <a:r>
              <a:rPr sz="1750" dirty="0">
                <a:latin typeface="Microsoft Sans Serif"/>
                <a:cs typeface="Microsoft Sans Serif"/>
              </a:rPr>
              <a:t>follows:</a:t>
            </a:r>
            <a:endParaRPr sz="1750">
              <a:latin typeface="Microsoft Sans Serif"/>
              <a:cs typeface="Microsoft Sans Serif"/>
            </a:endParaRPr>
          </a:p>
          <a:p>
            <a:pPr marL="458470" marR="812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values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</a:t>
            </a:r>
            <a:r>
              <a:rPr sz="1750" i="1" spc="5" dirty="0">
                <a:latin typeface="Arial"/>
                <a:cs typeface="Arial"/>
              </a:rPr>
              <a:t>pd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&gt;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</a:t>
            </a:r>
            <a:r>
              <a:rPr sz="1750" i="1" spc="5" dirty="0">
                <a:latin typeface="Arial"/>
                <a:cs typeface="Arial"/>
              </a:rPr>
              <a:t>pd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r>
              <a:rPr sz="1725" spc="7" baseline="-21739" dirty="0">
                <a:latin typeface="Microsoft Sans Serif"/>
                <a:cs typeface="Microsoft Sans Serif"/>
              </a:rPr>
              <a:t>min</a:t>
            </a:r>
            <a:r>
              <a:rPr sz="1750" spc="5" dirty="0">
                <a:latin typeface="Microsoft Sans Serif"/>
                <a:cs typeface="Microsoft Sans Serif"/>
              </a:rPr>
              <a:t>,</a:t>
            </a:r>
            <a:r>
              <a:rPr sz="1750" dirty="0">
                <a:latin typeface="Microsoft Sans Serif"/>
                <a:cs typeface="Microsoft Sans Serif"/>
              </a:rPr>
              <a:t> electrons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crossing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make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frequent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 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with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molecules than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</a:t>
            </a:r>
            <a:r>
              <a:rPr sz="1750" i="1" spc="5" dirty="0">
                <a:latin typeface="Arial"/>
                <a:cs typeface="Arial"/>
              </a:rPr>
              <a:t>pd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r>
              <a:rPr sz="1725" spc="7" baseline="-21739" dirty="0">
                <a:latin typeface="Microsoft Sans Serif"/>
                <a:cs typeface="Microsoft Sans Serif"/>
              </a:rPr>
              <a:t>min</a:t>
            </a:r>
            <a:r>
              <a:rPr sz="1750" spc="5" dirty="0">
                <a:latin typeface="Microsoft Sans Serif"/>
                <a:cs typeface="Microsoft Sans Serif"/>
              </a:rPr>
              <a:t>, but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dirty="0">
                <a:latin typeface="Microsoft Sans Serif"/>
                <a:cs typeface="Microsoft Sans Serif"/>
              </a:rPr>
              <a:t> gained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between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successive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lower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</a:t>
            </a:r>
            <a:r>
              <a:rPr sz="1750" i="1" dirty="0">
                <a:latin typeface="Arial"/>
                <a:cs typeface="Arial"/>
              </a:rPr>
              <a:t>pd</a:t>
            </a:r>
            <a:r>
              <a:rPr sz="1750" dirty="0">
                <a:latin typeface="Microsoft Sans Serif"/>
                <a:cs typeface="Microsoft Sans Serif"/>
              </a:rPr>
              <a:t>).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Hence,</a:t>
            </a:r>
            <a:r>
              <a:rPr sz="1750" dirty="0">
                <a:latin typeface="Microsoft Sans Serif"/>
                <a:cs typeface="Microsoft Sans Serif"/>
              </a:rPr>
              <a:t> 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probability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lower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unless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voltage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increased.</a:t>
            </a:r>
            <a:endParaRPr sz="1750">
              <a:latin typeface="Microsoft Sans Serif"/>
              <a:cs typeface="Microsoft Sans Serif"/>
            </a:endParaRPr>
          </a:p>
          <a:p>
            <a:pPr marL="458470" marR="14033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values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</a:t>
            </a:r>
            <a:r>
              <a:rPr sz="1750" i="1" spc="5" dirty="0">
                <a:latin typeface="Arial"/>
                <a:cs typeface="Arial"/>
              </a:rPr>
              <a:t>pd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&lt;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</a:t>
            </a:r>
            <a:r>
              <a:rPr sz="1750" i="1" spc="5" dirty="0">
                <a:latin typeface="Arial"/>
                <a:cs typeface="Arial"/>
              </a:rPr>
              <a:t>pd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r>
              <a:rPr sz="1725" spc="7" baseline="-21739" dirty="0">
                <a:latin typeface="Microsoft Sans Serif"/>
                <a:cs typeface="Microsoft Sans Serif"/>
              </a:rPr>
              <a:t>min</a:t>
            </a:r>
            <a:r>
              <a:rPr sz="1750" spc="5" dirty="0">
                <a:latin typeface="Microsoft Sans Serif"/>
                <a:cs typeface="Microsoft Sans Serif"/>
              </a:rPr>
              <a:t>,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cross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</a:t>
            </a:r>
            <a:r>
              <a:rPr sz="1750" dirty="0">
                <a:latin typeface="Microsoft Sans Serif"/>
                <a:cs typeface="Microsoft Sans Serif"/>
              </a:rPr>
              <a:t> without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making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any </a:t>
            </a:r>
            <a:r>
              <a:rPr sz="1750" spc="-5" dirty="0">
                <a:latin typeface="Microsoft Sans Serif"/>
                <a:cs typeface="Microsoft Sans Serif"/>
              </a:rPr>
              <a:t>collision 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less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collisions.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Hence,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voltage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 to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occur.</a:t>
            </a:r>
            <a:endParaRPr sz="1750">
              <a:latin typeface="Microsoft Sans Serif"/>
              <a:cs typeface="Microsoft Sans Serif"/>
            </a:endParaRPr>
          </a:p>
          <a:p>
            <a:pPr marL="458470" marR="67119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point (</a:t>
            </a:r>
            <a:r>
              <a:rPr sz="1750" i="1" spc="5" dirty="0">
                <a:latin typeface="Arial"/>
                <a:cs typeface="Arial"/>
              </a:rPr>
              <a:t>pd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r>
              <a:rPr sz="1725" spc="7" baseline="-21739" dirty="0">
                <a:latin typeface="Microsoft Sans Serif"/>
                <a:cs typeface="Microsoft Sans Serif"/>
              </a:rPr>
              <a:t>min</a:t>
            </a:r>
            <a:r>
              <a:rPr sz="1750" spc="5" dirty="0">
                <a:latin typeface="Microsoft Sans Serif"/>
                <a:cs typeface="Microsoft Sans Serif"/>
              </a:rPr>
              <a:t>, therefore, corresponds to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highest </a:t>
            </a:r>
            <a:r>
              <a:rPr sz="1750" dirty="0">
                <a:latin typeface="Microsoft Sans Serif"/>
                <a:cs typeface="Microsoft Sans Serif"/>
              </a:rPr>
              <a:t>ionization efficiency and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hence,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minimum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sparking potential.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799" y="1573627"/>
            <a:ext cx="8191498" cy="47586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4155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Paschen’s</a:t>
            </a:r>
            <a:r>
              <a:rPr sz="2650" spc="-7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Law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543582" y="1693273"/>
            <a:ext cx="897445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1170" marR="13970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-7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used</a:t>
            </a:r>
            <a:r>
              <a:rPr sz="1750" spc="5" dirty="0">
                <a:latin typeface="Microsoft Sans Serif"/>
                <a:cs typeface="Microsoft Sans Serif"/>
              </a:rPr>
              <a:t> as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good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insulator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</a:t>
            </a:r>
            <a:r>
              <a:rPr sz="1750" i="1" spc="5" dirty="0">
                <a:latin typeface="Arial"/>
                <a:cs typeface="Arial"/>
              </a:rPr>
              <a:t>pd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value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dirty="0">
                <a:latin typeface="Microsoft Sans Serif"/>
                <a:cs typeface="Microsoft Sans Serif"/>
              </a:rPr>
              <a:t>kept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very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high </a:t>
            </a:r>
            <a:r>
              <a:rPr sz="1750" dirty="0">
                <a:latin typeface="Microsoft Sans Serif"/>
                <a:cs typeface="Microsoft Sans Serif"/>
              </a:rPr>
              <a:t>[towards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right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(pd)</a:t>
            </a:r>
            <a:r>
              <a:rPr sz="1725" i="1" spc="7" baseline="-21739" dirty="0">
                <a:latin typeface="Arial"/>
                <a:cs typeface="Arial"/>
              </a:rPr>
              <a:t>min</a:t>
            </a:r>
            <a:r>
              <a:rPr sz="1750" spc="5" dirty="0">
                <a:latin typeface="Microsoft Sans Serif"/>
                <a:cs typeface="Microsoft Sans Serif"/>
              </a:rPr>
              <a:t>]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very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low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[towards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left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(pd)</a:t>
            </a:r>
            <a:r>
              <a:rPr sz="1725" i="1" spc="7" baseline="-21739" dirty="0">
                <a:latin typeface="Arial"/>
                <a:cs typeface="Arial"/>
              </a:rPr>
              <a:t>min</a:t>
            </a:r>
            <a:r>
              <a:rPr sz="1750" spc="5" dirty="0">
                <a:latin typeface="Microsoft Sans Serif"/>
                <a:cs typeface="Microsoft Sans Serif"/>
              </a:rPr>
              <a:t>].</a:t>
            </a:r>
            <a:endParaRPr sz="1750">
              <a:latin typeface="Microsoft Sans Serif"/>
              <a:cs typeface="Microsoft Sans Serif"/>
            </a:endParaRPr>
          </a:p>
          <a:p>
            <a:pPr marL="471170" marR="41846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dirty="0">
                <a:latin typeface="Microsoft Sans Serif"/>
                <a:cs typeface="Microsoft Sans Serif"/>
              </a:rPr>
              <a:t>Air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sulphur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hexafluoride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(SF</a:t>
            </a:r>
            <a:r>
              <a:rPr sz="1725" spc="7" baseline="-21739" dirty="0">
                <a:latin typeface="Microsoft Sans Serif"/>
                <a:cs typeface="Microsoft Sans Serif"/>
              </a:rPr>
              <a:t>6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high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pressure are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used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some high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voltage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equipment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whereas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vacuum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circuit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breakers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use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air</a:t>
            </a:r>
            <a:r>
              <a:rPr sz="1750" spc="5" dirty="0">
                <a:latin typeface="Microsoft Sans Serif"/>
                <a:cs typeface="Microsoft Sans Serif"/>
              </a:rPr>
              <a:t> at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very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low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pressure.</a:t>
            </a:r>
            <a:endParaRPr sz="1750">
              <a:latin typeface="Microsoft Sans Serif"/>
              <a:cs typeface="Microsoft Sans Serif"/>
            </a:endParaRPr>
          </a:p>
          <a:p>
            <a:pPr marL="471170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order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account for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effect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temperature,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Paschen’s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law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generally </a:t>
            </a:r>
            <a:r>
              <a:rPr sz="1750" spc="5" dirty="0">
                <a:latin typeface="Microsoft Sans Serif"/>
                <a:cs typeface="Microsoft Sans Serif"/>
              </a:rPr>
              <a:t>stated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endParaRPr sz="1750">
              <a:latin typeface="Microsoft Sans Serif"/>
              <a:cs typeface="Microsoft Sans Serif"/>
            </a:endParaRPr>
          </a:p>
          <a:p>
            <a:pPr marL="471170" algn="just">
              <a:lnSpc>
                <a:spcPct val="100000"/>
              </a:lnSpc>
              <a:spcBef>
                <a:spcPts val="1070"/>
              </a:spcBef>
            </a:pPr>
            <a:r>
              <a:rPr sz="1750" i="1" spc="5" dirty="0">
                <a:latin typeface="Arial"/>
                <a:cs typeface="Arial"/>
              </a:rPr>
              <a:t>U</a:t>
            </a:r>
            <a:r>
              <a:rPr sz="1725" i="1" spc="7" baseline="-21739" dirty="0">
                <a:latin typeface="Arial"/>
                <a:cs typeface="Arial"/>
              </a:rPr>
              <a:t>b</a:t>
            </a:r>
            <a:r>
              <a:rPr sz="1725" i="1" spc="247" baseline="-21739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=</a:t>
            </a:r>
            <a:r>
              <a:rPr sz="1750" i="1" dirty="0">
                <a:latin typeface="Arial"/>
                <a:cs typeface="Arial"/>
              </a:rPr>
              <a:t> f</a:t>
            </a:r>
            <a:r>
              <a:rPr sz="1750" i="1" spc="10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(Nd),</a:t>
            </a:r>
            <a:r>
              <a:rPr sz="1750" i="1" dirty="0">
                <a:latin typeface="Arial"/>
                <a:cs typeface="Arial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N</a:t>
            </a:r>
            <a:r>
              <a:rPr sz="1750" i="1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density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 </a:t>
            </a:r>
            <a:r>
              <a:rPr sz="1750" dirty="0">
                <a:latin typeface="Microsoft Sans Serif"/>
                <a:cs typeface="Microsoft Sans Serif"/>
              </a:rPr>
              <a:t>molecules.</a:t>
            </a:r>
            <a:endParaRPr sz="1750">
              <a:latin typeface="Microsoft Sans Serif"/>
              <a:cs typeface="Microsoft Sans Serif"/>
            </a:endParaRPr>
          </a:p>
          <a:p>
            <a:pPr marL="471170" marR="827405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471805" algn="l"/>
              </a:tabLst>
            </a:pPr>
            <a:r>
              <a:rPr sz="1750" dirty="0">
                <a:latin typeface="Microsoft Sans Serif"/>
                <a:cs typeface="Microsoft Sans Serif"/>
              </a:rPr>
              <a:t>This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spc="-15" dirty="0">
                <a:latin typeface="Microsoft Sans Serif"/>
                <a:cs typeface="Microsoft Sans Serif"/>
              </a:rPr>
              <a:t>necessary, </a:t>
            </a:r>
            <a:r>
              <a:rPr sz="1750" spc="5" dirty="0">
                <a:latin typeface="Microsoft Sans Serif"/>
                <a:cs typeface="Microsoft Sans Serif"/>
              </a:rPr>
              <a:t>because the pressure of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gas </a:t>
            </a:r>
            <a:r>
              <a:rPr sz="1750" spc="5" dirty="0">
                <a:latin typeface="Microsoft Sans Serif"/>
                <a:cs typeface="Microsoft Sans Serif"/>
              </a:rPr>
              <a:t>changes </a:t>
            </a:r>
            <a:r>
              <a:rPr sz="1750" spc="-5" dirty="0">
                <a:latin typeface="Microsoft Sans Serif"/>
                <a:cs typeface="Microsoft Sans Serif"/>
              </a:rPr>
              <a:t>with </a:t>
            </a:r>
            <a:r>
              <a:rPr sz="1750" dirty="0">
                <a:latin typeface="Microsoft Sans Serif"/>
                <a:cs typeface="Microsoft Sans Serif"/>
              </a:rPr>
              <a:t>temperature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according </a:t>
            </a:r>
            <a:r>
              <a:rPr sz="1750" spc="5" dirty="0">
                <a:latin typeface="Microsoft Sans Serif"/>
                <a:cs typeface="Microsoft Sans Serif"/>
              </a:rPr>
              <a:t>to the </a:t>
            </a:r>
            <a:r>
              <a:rPr sz="1750" spc="10" dirty="0">
                <a:latin typeface="Microsoft Sans Serif"/>
                <a:cs typeface="Microsoft Sans Serif"/>
              </a:rPr>
              <a:t>gas </a:t>
            </a:r>
            <a:r>
              <a:rPr sz="1750" dirty="0">
                <a:latin typeface="Microsoft Sans Serif"/>
                <a:cs typeface="Microsoft Sans Serif"/>
              </a:rPr>
              <a:t>law </a:t>
            </a:r>
            <a:r>
              <a:rPr sz="1750" i="1" spc="5" dirty="0">
                <a:latin typeface="Arial"/>
                <a:cs typeface="Arial"/>
              </a:rPr>
              <a:t>pv = </a:t>
            </a:r>
            <a:r>
              <a:rPr sz="1750" i="1" spc="-5" dirty="0">
                <a:latin typeface="Arial"/>
                <a:cs typeface="Arial"/>
              </a:rPr>
              <a:t>NRT</a:t>
            </a:r>
            <a:r>
              <a:rPr sz="1750" spc="-5" dirty="0">
                <a:latin typeface="Microsoft Sans Serif"/>
                <a:cs typeface="Microsoft Sans Serif"/>
              </a:rPr>
              <a:t>, </a:t>
            </a:r>
            <a:r>
              <a:rPr sz="1750" dirty="0">
                <a:latin typeface="Microsoft Sans Serif"/>
                <a:cs typeface="Microsoft Sans Serif"/>
              </a:rPr>
              <a:t>where </a:t>
            </a:r>
            <a:r>
              <a:rPr sz="1750" i="1" spc="5" dirty="0">
                <a:latin typeface="Arial"/>
                <a:cs typeface="Arial"/>
              </a:rPr>
              <a:t>v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volume </a:t>
            </a:r>
            <a:r>
              <a:rPr sz="1750" spc="-5" dirty="0">
                <a:latin typeface="Microsoft Sans Serif"/>
                <a:cs typeface="Microsoft Sans Serif"/>
              </a:rPr>
              <a:t>of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gas, </a:t>
            </a:r>
            <a:r>
              <a:rPr sz="1750" i="1" spc="5" dirty="0">
                <a:latin typeface="Arial"/>
                <a:cs typeface="Arial"/>
              </a:rPr>
              <a:t>T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temperature,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0" dirty="0">
                <a:latin typeface="Microsoft Sans Serif"/>
                <a:cs typeface="Microsoft Sans Serif"/>
              </a:rPr>
              <a:t> R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constant.</a:t>
            </a:r>
            <a:endParaRPr sz="1750">
              <a:latin typeface="Microsoft Sans Serif"/>
              <a:cs typeface="Microsoft Sans Serif"/>
            </a:endParaRPr>
          </a:p>
          <a:p>
            <a:pPr marL="471170" indent="-382905" algn="just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4718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Thus,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Paschen’s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law</a:t>
            </a:r>
            <a:r>
              <a:rPr sz="1750" spc="5" dirty="0">
                <a:latin typeface="Microsoft Sans Serif"/>
                <a:cs typeface="Microsoft Sans Serif"/>
              </a:rPr>
              <a:t> can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modified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follows: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2715" y="5705855"/>
            <a:ext cx="2926080" cy="768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1623</Words>
  <Application>Microsoft Office PowerPoint</Application>
  <PresentationFormat>Custom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Microsoft Sans Serif</vt:lpstr>
      <vt:lpstr>Times New Roman</vt:lpstr>
      <vt:lpstr>Office Theme</vt:lpstr>
      <vt:lpstr>PowerPoint Presentation</vt:lpstr>
      <vt:lpstr>Outline</vt:lpstr>
      <vt:lpstr>Paschen’s Law</vt:lpstr>
      <vt:lpstr>Paschen’s Law</vt:lpstr>
      <vt:lpstr>Paschen’s Law</vt:lpstr>
      <vt:lpstr>Paschen’s Law</vt:lpstr>
      <vt:lpstr>Paschen’s Law</vt:lpstr>
      <vt:lpstr>Paschen’s Law</vt:lpstr>
      <vt:lpstr>Paschen’s Law</vt:lpstr>
      <vt:lpstr>Paschen’s Law</vt:lpstr>
      <vt:lpstr>Paschen’s Law</vt:lpstr>
      <vt:lpstr>Paschen’s Law</vt:lpstr>
      <vt:lpstr>Paschen’s Law</vt:lpstr>
      <vt:lpstr>Paschen’s Law</vt:lpstr>
      <vt:lpstr>Paschen’s Law</vt:lpstr>
      <vt:lpstr>Paschen’s Law</vt:lpstr>
      <vt:lpstr>Paschen’s Law</vt:lpstr>
      <vt:lpstr>Penning Effect</vt:lpstr>
      <vt:lpstr>Penning Effect</vt:lpstr>
      <vt:lpstr>Process of De-ionization</vt:lpstr>
      <vt:lpstr>Process of De-ionization</vt:lpstr>
      <vt:lpstr>Process of De-ionization</vt:lpstr>
      <vt:lpstr>Process of De-ionization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Lec-11 (BD in gases).ppt  -  Compatibility Mode</dc:title>
  <dc:creator>Afzal</dc:creator>
  <cp:lastModifiedBy>Ahsan ul Haq</cp:lastModifiedBy>
  <cp:revision>2</cp:revision>
  <dcterms:created xsi:type="dcterms:W3CDTF">2023-02-06T16:26:24Z</dcterms:created>
  <dcterms:modified xsi:type="dcterms:W3CDTF">2023-02-12T07:36:56Z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LastSaved">
    <vt:filetime>2023-02-06T00:00:00Z</vt:filetime>
  </property>
</Properties>
</file>