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058400" cy="7772400"/>
  <p:notesSz cx="10058400" cy="7772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31748" y="6271260"/>
            <a:ext cx="7987665" cy="66040"/>
          </a:xfrm>
          <a:custGeom>
            <a:avLst/>
            <a:gdLst/>
            <a:ahLst/>
            <a:cxnLst/>
            <a:rect l="l" t="t" r="r" b="b"/>
            <a:pathLst>
              <a:path w="7987665" h="66039">
                <a:moveTo>
                  <a:pt x="7987284" y="65532"/>
                </a:moveTo>
                <a:lnTo>
                  <a:pt x="0" y="65532"/>
                </a:lnTo>
                <a:lnTo>
                  <a:pt x="0" y="0"/>
                </a:lnTo>
                <a:lnTo>
                  <a:pt x="7987284" y="0"/>
                </a:lnTo>
                <a:lnTo>
                  <a:pt x="7987284" y="65532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31748" y="1595628"/>
            <a:ext cx="7987665" cy="64135"/>
          </a:xfrm>
          <a:custGeom>
            <a:avLst/>
            <a:gdLst/>
            <a:ahLst/>
            <a:cxnLst/>
            <a:rect l="l" t="t" r="r" b="b"/>
            <a:pathLst>
              <a:path w="7987665" h="64135">
                <a:moveTo>
                  <a:pt x="7987284" y="64008"/>
                </a:moveTo>
                <a:lnTo>
                  <a:pt x="0" y="64008"/>
                </a:lnTo>
                <a:lnTo>
                  <a:pt x="0" y="0"/>
                </a:lnTo>
                <a:lnTo>
                  <a:pt x="7987284" y="0"/>
                </a:lnTo>
                <a:lnTo>
                  <a:pt x="7987284" y="64008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263" y="3387269"/>
            <a:ext cx="796187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6698" y="2987538"/>
            <a:ext cx="7385003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2308" y="6662181"/>
            <a:ext cx="52895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108" y="2170175"/>
            <a:ext cx="8328659" cy="2371803"/>
          </a:xfrm>
          <a:prstGeom prst="rect">
            <a:avLst/>
          </a:prstGeom>
          <a:solidFill>
            <a:srgbClr val="0064BC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200" dirty="0">
              <a:latin typeface="Times New Roman"/>
              <a:cs typeface="Times New Roman"/>
            </a:endParaRPr>
          </a:p>
          <a:p>
            <a:pPr marL="566420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EE450: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sz="3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600" dirty="0">
              <a:latin typeface="Arial"/>
              <a:cs typeface="Arial"/>
            </a:endParaRPr>
          </a:p>
          <a:p>
            <a:pPr marL="35433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PK"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6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11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Discharge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36" y="1723644"/>
            <a:ext cx="7593275" cy="39454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2206" y="5842469"/>
            <a:ext cx="6902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Development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corresponding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2308" y="6662181"/>
            <a:ext cx="5035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058659" cy="29514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Characteristics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unipolar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oscillate around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zero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Peak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amplitude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(in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range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10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kA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100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kA)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Rate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rise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(7.5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25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kA/μs)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Characteristics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5" dirty="0">
                <a:latin typeface="Microsoft Sans Serif"/>
                <a:cs typeface="Microsoft Sans Serif"/>
              </a:rPr>
              <a:t>Voltage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waveform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(1000-5000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kV,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MV/μs)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Front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100" dirty="0">
                <a:latin typeface="Microsoft Sans Serif"/>
                <a:cs typeface="Microsoft Sans Serif"/>
              </a:rPr>
              <a:t>2–10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μs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5" dirty="0">
                <a:latin typeface="Microsoft Sans Serif"/>
                <a:cs typeface="Microsoft Sans Serif"/>
              </a:rPr>
              <a:t>Tail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varies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65" dirty="0">
                <a:latin typeface="Microsoft Sans Serif"/>
                <a:cs typeface="Microsoft Sans Serif"/>
              </a:rPr>
              <a:t>20–100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μs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5302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6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11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Discharge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6534784" cy="11226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interact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overhead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ways: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Direct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stroke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Indirect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stroke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(lightning</a:t>
            </a:r>
            <a:r>
              <a:rPr sz="1600" dirty="0">
                <a:latin typeface="Microsoft Sans Serif"/>
                <a:cs typeface="Microsoft Sans Serif"/>
              </a:rPr>
              <a:t> stroke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ground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near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6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11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Discharge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783" y="3227832"/>
            <a:ext cx="6658355" cy="28011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32308" y="6662181"/>
            <a:ext cx="5302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8657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4414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most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severe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stroke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strikes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phase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 transmission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highest overvoltage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given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stroke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hits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phase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conductors,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return-stroke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splits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halves,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each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half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travelling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either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direction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travelling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waves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travelling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 waves.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20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75" dirty="0">
                <a:solidFill>
                  <a:srgbClr val="0064BC"/>
                </a:solidFill>
              </a:rPr>
              <a:t> </a:t>
            </a:r>
            <a:r>
              <a:rPr sz="2400" spc="-30" dirty="0">
                <a:solidFill>
                  <a:srgbClr val="0064BC"/>
                </a:solidFill>
              </a:rPr>
              <a:t>Voltage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Surge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0895" y="3858363"/>
            <a:ext cx="6759545" cy="19185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47455" y="5901949"/>
            <a:ext cx="3537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Development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2308" y="6662181"/>
            <a:ext cx="5302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063" y="2012722"/>
            <a:ext cx="59550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58140" algn="l"/>
                <a:tab pos="3587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Therefore,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magnitude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striking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0963" y="2987538"/>
            <a:ext cx="7941309" cy="25857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I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return-stroke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current,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Z</a:t>
            </a:r>
            <a:r>
              <a:rPr sz="1575" i="1" baseline="-21164" dirty="0">
                <a:latin typeface="Arial"/>
                <a:cs typeface="Arial"/>
              </a:rPr>
              <a:t>0</a:t>
            </a:r>
            <a:r>
              <a:rPr sz="1575" i="1" spc="225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impedance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endParaRPr sz="1600">
              <a:latin typeface="Microsoft Sans Serif"/>
              <a:cs typeface="Microsoft Sans Serif"/>
            </a:endParaRPr>
          </a:p>
          <a:p>
            <a:pPr marL="438784" marR="152400">
              <a:lnSpc>
                <a:spcPct val="150000"/>
              </a:lnSpc>
            </a:pP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Z</a:t>
            </a:r>
            <a:r>
              <a:rPr sz="1575" i="1" baseline="-21164" dirty="0">
                <a:latin typeface="Arial"/>
                <a:cs typeface="Arial"/>
              </a:rPr>
              <a:t>0</a:t>
            </a:r>
            <a:r>
              <a:rPr sz="1575" i="1" spc="240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</a:t>
            </a:r>
            <a:r>
              <a:rPr sz="1600" i="1" spc="-5" dirty="0">
                <a:latin typeface="Arial"/>
                <a:cs typeface="Arial"/>
              </a:rPr>
              <a:t>L</a:t>
            </a:r>
            <a:r>
              <a:rPr sz="1600" spc="-5" dirty="0">
                <a:latin typeface="Microsoft Sans Serif"/>
                <a:cs typeface="Microsoft Sans Serif"/>
              </a:rPr>
              <a:t>/</a:t>
            </a:r>
            <a:r>
              <a:rPr sz="1600" i="1" spc="-5" dirty="0">
                <a:latin typeface="Arial"/>
                <a:cs typeface="Arial"/>
              </a:rPr>
              <a:t>C</a:t>
            </a:r>
            <a:r>
              <a:rPr sz="1600" spc="-5" dirty="0">
                <a:latin typeface="Microsoft Sans Serif"/>
                <a:cs typeface="Microsoft Sans Serif"/>
              </a:rPr>
              <a:t>)</a:t>
            </a:r>
            <a:r>
              <a:rPr sz="1575" spc="-7" baseline="26455" dirty="0">
                <a:latin typeface="Microsoft Sans Serif"/>
                <a:cs typeface="Microsoft Sans Serif"/>
              </a:rPr>
              <a:t>1/2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L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C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series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inductance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capacitance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ground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length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  <a:p>
            <a:pPr marL="396240" marR="180340" indent="-346075">
              <a:lnSpc>
                <a:spcPct val="150000"/>
              </a:lnSpc>
              <a:buClr>
                <a:srgbClr val="0070BF"/>
              </a:buClr>
              <a:buChar char="•"/>
              <a:tabLst>
                <a:tab pos="396240" algn="l"/>
                <a:tab pos="3968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dirty="0">
                <a:latin typeface="Microsoft Sans Serif"/>
                <a:cs typeface="Microsoft Sans Serif"/>
              </a:rPr>
              <a:t> stroke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</a:t>
            </a:r>
            <a:r>
              <a:rPr sz="1600" i="1" spc="-10" dirty="0">
                <a:latin typeface="Arial"/>
                <a:cs typeface="Arial"/>
              </a:rPr>
              <a:t>I</a:t>
            </a:r>
            <a:r>
              <a:rPr sz="1600" spc="-10" dirty="0">
                <a:latin typeface="Microsoft Sans Serif"/>
                <a:cs typeface="Microsoft Sans Serif"/>
              </a:rPr>
              <a:t>)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10,000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strikes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400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Ω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impedance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</a:t>
            </a:r>
            <a:r>
              <a:rPr sz="1600" i="1" spc="-5" dirty="0">
                <a:latin typeface="Arial"/>
                <a:cs typeface="Arial"/>
              </a:rPr>
              <a:t>Z</a:t>
            </a:r>
            <a:r>
              <a:rPr sz="1575" i="1" spc="-7" baseline="-21164" dirty="0">
                <a:latin typeface="Arial"/>
                <a:cs typeface="Arial"/>
              </a:rPr>
              <a:t>0</a:t>
            </a:r>
            <a:r>
              <a:rPr sz="1600" spc="-5" dirty="0">
                <a:latin typeface="Microsoft Sans Serif"/>
                <a:cs typeface="Microsoft Sans Serif"/>
              </a:rPr>
              <a:t>),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4000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kV.</a:t>
            </a:r>
            <a:endParaRPr sz="1600">
              <a:latin typeface="Microsoft Sans Serif"/>
              <a:cs typeface="Microsoft Sans Serif"/>
            </a:endParaRPr>
          </a:p>
          <a:p>
            <a:pPr marL="396240" marR="55880" indent="-346075">
              <a:lnSpc>
                <a:spcPct val="150000"/>
              </a:lnSpc>
              <a:buClr>
                <a:srgbClr val="0070BF"/>
              </a:buClr>
              <a:buChar char="•"/>
              <a:tabLst>
                <a:tab pos="396240" algn="l"/>
                <a:tab pos="3968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case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direct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stroke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wave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would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divide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branches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travel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either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side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8973" y="924617"/>
            <a:ext cx="3520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75" dirty="0">
                <a:solidFill>
                  <a:srgbClr val="0064BC"/>
                </a:solidFill>
              </a:rPr>
              <a:t> </a:t>
            </a:r>
            <a:r>
              <a:rPr sz="2400" spc="-30" dirty="0">
                <a:solidFill>
                  <a:srgbClr val="0064BC"/>
                </a:solidFill>
              </a:rPr>
              <a:t>Voltage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Surge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0501" y="2377202"/>
            <a:ext cx="1127156" cy="5534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32308" y="6662181"/>
            <a:ext cx="5302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79" y="1890257"/>
            <a:ext cx="810387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 marR="68580" indent="-346075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408940" algn="l"/>
                <a:tab pos="4095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Hence,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effective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impedance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dirty="0">
                <a:latin typeface="Microsoft Sans Serif"/>
                <a:cs typeface="Microsoft Sans Serif"/>
              </a:rPr>
              <a:t> 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wave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Z</a:t>
            </a:r>
            <a:r>
              <a:rPr sz="1575" spc="-7" baseline="-21164" dirty="0">
                <a:latin typeface="Microsoft Sans Serif"/>
                <a:cs typeface="Microsoft Sans Serif"/>
              </a:rPr>
              <a:t>0</a:t>
            </a:r>
            <a:r>
              <a:rPr sz="1600" spc="-5" dirty="0">
                <a:latin typeface="Microsoft Sans Serif"/>
                <a:cs typeface="Microsoft Sans Serif"/>
              </a:rPr>
              <a:t>/2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caused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would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10,000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x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(400/2)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2000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kV.</a:t>
            </a:r>
            <a:endParaRPr sz="1600">
              <a:latin typeface="Microsoft Sans Serif"/>
              <a:cs typeface="Microsoft Sans Serif"/>
            </a:endParaRPr>
          </a:p>
          <a:p>
            <a:pPr marL="408940" marR="355600" indent="-346075">
              <a:lnSpc>
                <a:spcPct val="150000"/>
              </a:lnSpc>
              <a:buClr>
                <a:srgbClr val="0070BF"/>
              </a:buClr>
              <a:buChar char="•"/>
              <a:tabLst>
                <a:tab pos="408940" algn="l"/>
                <a:tab pos="4095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132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kV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with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eleven disc-type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insulator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string,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 flashover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string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flashover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about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950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kV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15" dirty="0">
                <a:latin typeface="Microsoft Sans Serif"/>
                <a:cs typeface="Microsoft Sans Serif"/>
              </a:rPr>
              <a:t>µs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front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wave.</a:t>
            </a:r>
            <a:endParaRPr sz="1600">
              <a:latin typeface="Microsoft Sans Serif"/>
              <a:cs typeface="Microsoft Sans Serif"/>
            </a:endParaRPr>
          </a:p>
          <a:p>
            <a:pPr marL="408940" marR="360045" indent="-346075">
              <a:lnSpc>
                <a:spcPct val="150000"/>
              </a:lnSpc>
              <a:buClr>
                <a:srgbClr val="0070BF"/>
              </a:buClr>
              <a:buChar char="•"/>
              <a:tabLst>
                <a:tab pos="408940" algn="l"/>
                <a:tab pos="4095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equipment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experience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subsequent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high-energy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5302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20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75" dirty="0">
                <a:solidFill>
                  <a:srgbClr val="0064BC"/>
                </a:solidFill>
              </a:rPr>
              <a:t> </a:t>
            </a:r>
            <a:r>
              <a:rPr sz="2400" spc="-30" dirty="0">
                <a:solidFill>
                  <a:srgbClr val="0064BC"/>
                </a:solidFill>
              </a:rPr>
              <a:t>Voltage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Surge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748" y="6271260"/>
            <a:ext cx="7987665" cy="66040"/>
          </a:xfrm>
          <a:custGeom>
            <a:avLst/>
            <a:gdLst/>
            <a:ahLst/>
            <a:cxnLst/>
            <a:rect l="l" t="t" r="r" b="b"/>
            <a:pathLst>
              <a:path w="7987665" h="66039">
                <a:moveTo>
                  <a:pt x="7987284" y="65532"/>
                </a:moveTo>
                <a:lnTo>
                  <a:pt x="0" y="65532"/>
                </a:lnTo>
                <a:lnTo>
                  <a:pt x="0" y="0"/>
                </a:lnTo>
                <a:lnTo>
                  <a:pt x="7987284" y="0"/>
                </a:lnTo>
                <a:lnTo>
                  <a:pt x="7987284" y="65532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1748" y="1595628"/>
            <a:ext cx="7987665" cy="64135"/>
          </a:xfrm>
          <a:custGeom>
            <a:avLst/>
            <a:gdLst/>
            <a:ahLst/>
            <a:cxnLst/>
            <a:rect l="l" t="t" r="r" b="b"/>
            <a:pathLst>
              <a:path w="7987665" h="64135">
                <a:moveTo>
                  <a:pt x="7987284" y="64008"/>
                </a:moveTo>
                <a:lnTo>
                  <a:pt x="0" y="64008"/>
                </a:lnTo>
                <a:lnTo>
                  <a:pt x="0" y="0"/>
                </a:lnTo>
                <a:lnTo>
                  <a:pt x="7987284" y="0"/>
                </a:lnTo>
                <a:lnTo>
                  <a:pt x="7987284" y="64008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20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75" dirty="0">
                <a:solidFill>
                  <a:srgbClr val="0064BC"/>
                </a:solidFill>
              </a:rPr>
              <a:t> </a:t>
            </a:r>
            <a:r>
              <a:rPr sz="2400" spc="-30" dirty="0">
                <a:solidFill>
                  <a:srgbClr val="0064BC"/>
                </a:solidFill>
              </a:rPr>
              <a:t>Voltage</a:t>
            </a:r>
            <a:r>
              <a:rPr sz="2400" spc="-3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Surge</a:t>
            </a:r>
            <a:endParaRPr sz="2400"/>
          </a:p>
        </p:txBody>
      </p:sp>
      <p:grpSp>
        <p:nvGrpSpPr>
          <p:cNvPr id="5" name="object 5"/>
          <p:cNvGrpSpPr/>
          <p:nvPr/>
        </p:nvGrpSpPr>
        <p:grpSpPr>
          <a:xfrm>
            <a:off x="1280159" y="2121407"/>
            <a:ext cx="7303134" cy="3601085"/>
            <a:chOff x="1280159" y="2121407"/>
            <a:chExt cx="7303134" cy="36010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159" y="2121407"/>
              <a:ext cx="3482340" cy="36008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85199" y="2551188"/>
              <a:ext cx="3319145" cy="2773680"/>
            </a:xfrm>
            <a:custGeom>
              <a:avLst/>
              <a:gdLst/>
              <a:ahLst/>
              <a:cxnLst/>
              <a:rect l="l" t="t" r="r" b="b"/>
              <a:pathLst>
                <a:path w="3319145" h="2773679">
                  <a:moveTo>
                    <a:pt x="105016" y="2531364"/>
                  </a:moveTo>
                  <a:lnTo>
                    <a:pt x="66916" y="2531364"/>
                  </a:lnTo>
                  <a:lnTo>
                    <a:pt x="66916" y="2645664"/>
                  </a:lnTo>
                  <a:lnTo>
                    <a:pt x="105016" y="2645664"/>
                  </a:lnTo>
                  <a:lnTo>
                    <a:pt x="105016" y="2531364"/>
                  </a:lnTo>
                  <a:close/>
                </a:path>
                <a:path w="3319145" h="2773679">
                  <a:moveTo>
                    <a:pt x="105016" y="2378964"/>
                  </a:moveTo>
                  <a:lnTo>
                    <a:pt x="66916" y="2378964"/>
                  </a:lnTo>
                  <a:lnTo>
                    <a:pt x="66916" y="2493264"/>
                  </a:lnTo>
                  <a:lnTo>
                    <a:pt x="105016" y="2493264"/>
                  </a:lnTo>
                  <a:lnTo>
                    <a:pt x="105016" y="2378964"/>
                  </a:lnTo>
                  <a:close/>
                </a:path>
                <a:path w="3319145" h="2773679">
                  <a:moveTo>
                    <a:pt x="105016" y="2226564"/>
                  </a:moveTo>
                  <a:lnTo>
                    <a:pt x="66916" y="2226564"/>
                  </a:lnTo>
                  <a:lnTo>
                    <a:pt x="66916" y="2340864"/>
                  </a:lnTo>
                  <a:lnTo>
                    <a:pt x="105016" y="2340864"/>
                  </a:lnTo>
                  <a:lnTo>
                    <a:pt x="105016" y="2226564"/>
                  </a:lnTo>
                  <a:close/>
                </a:path>
                <a:path w="3319145" h="2773679">
                  <a:moveTo>
                    <a:pt x="105016" y="2074164"/>
                  </a:moveTo>
                  <a:lnTo>
                    <a:pt x="66916" y="2074164"/>
                  </a:lnTo>
                  <a:lnTo>
                    <a:pt x="66916" y="2188464"/>
                  </a:lnTo>
                  <a:lnTo>
                    <a:pt x="105016" y="2188464"/>
                  </a:lnTo>
                  <a:lnTo>
                    <a:pt x="105016" y="2074164"/>
                  </a:lnTo>
                  <a:close/>
                </a:path>
                <a:path w="3319145" h="2773679">
                  <a:moveTo>
                    <a:pt x="105016" y="1921764"/>
                  </a:moveTo>
                  <a:lnTo>
                    <a:pt x="66916" y="1921764"/>
                  </a:lnTo>
                  <a:lnTo>
                    <a:pt x="66916" y="2036064"/>
                  </a:lnTo>
                  <a:lnTo>
                    <a:pt x="105016" y="2036064"/>
                  </a:lnTo>
                  <a:lnTo>
                    <a:pt x="105016" y="1921764"/>
                  </a:lnTo>
                  <a:close/>
                </a:path>
                <a:path w="3319145" h="2773679">
                  <a:moveTo>
                    <a:pt x="105016" y="1769364"/>
                  </a:moveTo>
                  <a:lnTo>
                    <a:pt x="66916" y="1769364"/>
                  </a:lnTo>
                  <a:lnTo>
                    <a:pt x="66916" y="1883664"/>
                  </a:lnTo>
                  <a:lnTo>
                    <a:pt x="105016" y="1883664"/>
                  </a:lnTo>
                  <a:lnTo>
                    <a:pt x="105016" y="1769364"/>
                  </a:lnTo>
                  <a:close/>
                </a:path>
                <a:path w="3319145" h="2773679">
                  <a:moveTo>
                    <a:pt x="105016" y="1616964"/>
                  </a:moveTo>
                  <a:lnTo>
                    <a:pt x="66916" y="1616964"/>
                  </a:lnTo>
                  <a:lnTo>
                    <a:pt x="66916" y="1731264"/>
                  </a:lnTo>
                  <a:lnTo>
                    <a:pt x="105016" y="1731264"/>
                  </a:lnTo>
                  <a:lnTo>
                    <a:pt x="105016" y="1616964"/>
                  </a:lnTo>
                  <a:close/>
                </a:path>
                <a:path w="3319145" h="2773679">
                  <a:moveTo>
                    <a:pt x="105016" y="1464564"/>
                  </a:moveTo>
                  <a:lnTo>
                    <a:pt x="66916" y="1464564"/>
                  </a:lnTo>
                  <a:lnTo>
                    <a:pt x="66916" y="1578864"/>
                  </a:lnTo>
                  <a:lnTo>
                    <a:pt x="105016" y="1578864"/>
                  </a:lnTo>
                  <a:lnTo>
                    <a:pt x="105016" y="1464564"/>
                  </a:lnTo>
                  <a:close/>
                </a:path>
                <a:path w="3319145" h="2773679">
                  <a:moveTo>
                    <a:pt x="105016" y="1312164"/>
                  </a:moveTo>
                  <a:lnTo>
                    <a:pt x="66916" y="1312164"/>
                  </a:lnTo>
                  <a:lnTo>
                    <a:pt x="66916" y="1426464"/>
                  </a:lnTo>
                  <a:lnTo>
                    <a:pt x="105016" y="1426464"/>
                  </a:lnTo>
                  <a:lnTo>
                    <a:pt x="105016" y="1312164"/>
                  </a:lnTo>
                  <a:close/>
                </a:path>
                <a:path w="3319145" h="2773679">
                  <a:moveTo>
                    <a:pt x="105016" y="1159764"/>
                  </a:moveTo>
                  <a:lnTo>
                    <a:pt x="66916" y="1159764"/>
                  </a:lnTo>
                  <a:lnTo>
                    <a:pt x="66916" y="1274064"/>
                  </a:lnTo>
                  <a:lnTo>
                    <a:pt x="105016" y="1274064"/>
                  </a:lnTo>
                  <a:lnTo>
                    <a:pt x="105016" y="1159764"/>
                  </a:lnTo>
                  <a:close/>
                </a:path>
                <a:path w="3319145" h="2773679">
                  <a:moveTo>
                    <a:pt x="105016" y="1007364"/>
                  </a:moveTo>
                  <a:lnTo>
                    <a:pt x="66916" y="1007364"/>
                  </a:lnTo>
                  <a:lnTo>
                    <a:pt x="66916" y="1121664"/>
                  </a:lnTo>
                  <a:lnTo>
                    <a:pt x="105016" y="1121664"/>
                  </a:lnTo>
                  <a:lnTo>
                    <a:pt x="105016" y="1007364"/>
                  </a:lnTo>
                  <a:close/>
                </a:path>
                <a:path w="3319145" h="2773679">
                  <a:moveTo>
                    <a:pt x="105016" y="854964"/>
                  </a:moveTo>
                  <a:lnTo>
                    <a:pt x="66916" y="854964"/>
                  </a:lnTo>
                  <a:lnTo>
                    <a:pt x="66916" y="969264"/>
                  </a:lnTo>
                  <a:lnTo>
                    <a:pt x="105016" y="969264"/>
                  </a:lnTo>
                  <a:lnTo>
                    <a:pt x="105016" y="854964"/>
                  </a:lnTo>
                  <a:close/>
                </a:path>
                <a:path w="3319145" h="2773679">
                  <a:moveTo>
                    <a:pt x="105016" y="702564"/>
                  </a:moveTo>
                  <a:lnTo>
                    <a:pt x="66916" y="702564"/>
                  </a:lnTo>
                  <a:lnTo>
                    <a:pt x="66916" y="816864"/>
                  </a:lnTo>
                  <a:lnTo>
                    <a:pt x="105016" y="816864"/>
                  </a:lnTo>
                  <a:lnTo>
                    <a:pt x="105016" y="702564"/>
                  </a:lnTo>
                  <a:close/>
                </a:path>
                <a:path w="3319145" h="2773679">
                  <a:moveTo>
                    <a:pt x="133972" y="598932"/>
                  </a:moveTo>
                  <a:lnTo>
                    <a:pt x="129400" y="562356"/>
                  </a:lnTo>
                  <a:lnTo>
                    <a:pt x="127965" y="539496"/>
                  </a:lnTo>
                  <a:lnTo>
                    <a:pt x="127876" y="537972"/>
                  </a:lnTo>
                  <a:lnTo>
                    <a:pt x="127876" y="539496"/>
                  </a:lnTo>
                  <a:lnTo>
                    <a:pt x="127774" y="537972"/>
                  </a:lnTo>
                  <a:lnTo>
                    <a:pt x="126352" y="513588"/>
                  </a:lnTo>
                  <a:lnTo>
                    <a:pt x="127876" y="487680"/>
                  </a:lnTo>
                  <a:lnTo>
                    <a:pt x="129400" y="463296"/>
                  </a:lnTo>
                  <a:lnTo>
                    <a:pt x="129400" y="455676"/>
                  </a:lnTo>
                  <a:lnTo>
                    <a:pt x="105016" y="452958"/>
                  </a:lnTo>
                  <a:lnTo>
                    <a:pt x="105016" y="423672"/>
                  </a:lnTo>
                  <a:lnTo>
                    <a:pt x="105016" y="397764"/>
                  </a:lnTo>
                  <a:lnTo>
                    <a:pt x="66916" y="397764"/>
                  </a:lnTo>
                  <a:lnTo>
                    <a:pt x="66916" y="512064"/>
                  </a:lnTo>
                  <a:lnTo>
                    <a:pt x="98907" y="512064"/>
                  </a:lnTo>
                  <a:lnTo>
                    <a:pt x="98907" y="539496"/>
                  </a:lnTo>
                  <a:lnTo>
                    <a:pt x="99529" y="550164"/>
                  </a:lnTo>
                  <a:lnTo>
                    <a:pt x="66916" y="550164"/>
                  </a:lnTo>
                  <a:lnTo>
                    <a:pt x="66916" y="664464"/>
                  </a:lnTo>
                  <a:lnTo>
                    <a:pt x="105016" y="664464"/>
                  </a:lnTo>
                  <a:lnTo>
                    <a:pt x="105016" y="601980"/>
                  </a:lnTo>
                  <a:lnTo>
                    <a:pt x="133972" y="598932"/>
                  </a:lnTo>
                  <a:close/>
                </a:path>
                <a:path w="3319145" h="2773679">
                  <a:moveTo>
                    <a:pt x="152260" y="345948"/>
                  </a:moveTo>
                  <a:lnTo>
                    <a:pt x="124815" y="336804"/>
                  </a:lnTo>
                  <a:lnTo>
                    <a:pt x="124815" y="338315"/>
                  </a:lnTo>
                  <a:lnTo>
                    <a:pt x="118732" y="361188"/>
                  </a:lnTo>
                  <a:lnTo>
                    <a:pt x="112623" y="385572"/>
                  </a:lnTo>
                  <a:lnTo>
                    <a:pt x="108064" y="411480"/>
                  </a:lnTo>
                  <a:lnTo>
                    <a:pt x="105016" y="423672"/>
                  </a:lnTo>
                  <a:lnTo>
                    <a:pt x="133972" y="426720"/>
                  </a:lnTo>
                  <a:lnTo>
                    <a:pt x="135496" y="414515"/>
                  </a:lnTo>
                  <a:lnTo>
                    <a:pt x="140068" y="391668"/>
                  </a:lnTo>
                  <a:lnTo>
                    <a:pt x="152260" y="345948"/>
                  </a:lnTo>
                  <a:close/>
                </a:path>
                <a:path w="3319145" h="2773679">
                  <a:moveTo>
                    <a:pt x="161391" y="705612"/>
                  </a:moveTo>
                  <a:lnTo>
                    <a:pt x="146164" y="658368"/>
                  </a:lnTo>
                  <a:lnTo>
                    <a:pt x="138531" y="626364"/>
                  </a:lnTo>
                  <a:lnTo>
                    <a:pt x="109588" y="630923"/>
                  </a:lnTo>
                  <a:lnTo>
                    <a:pt x="112623" y="641604"/>
                  </a:lnTo>
                  <a:lnTo>
                    <a:pt x="118732" y="665988"/>
                  </a:lnTo>
                  <a:lnTo>
                    <a:pt x="124815" y="688848"/>
                  </a:lnTo>
                  <a:lnTo>
                    <a:pt x="132448" y="713232"/>
                  </a:lnTo>
                  <a:lnTo>
                    <a:pt x="133972" y="716280"/>
                  </a:lnTo>
                  <a:lnTo>
                    <a:pt x="161391" y="705612"/>
                  </a:lnTo>
                  <a:close/>
                </a:path>
                <a:path w="3319145" h="2773679">
                  <a:moveTo>
                    <a:pt x="171043" y="2624683"/>
                  </a:moveTo>
                  <a:lnTo>
                    <a:pt x="170357" y="2617279"/>
                  </a:lnTo>
                  <a:lnTo>
                    <a:pt x="167093" y="2610726"/>
                  </a:lnTo>
                  <a:lnTo>
                    <a:pt x="161404" y="2606040"/>
                  </a:lnTo>
                  <a:lnTo>
                    <a:pt x="154355" y="2603131"/>
                  </a:lnTo>
                  <a:lnTo>
                    <a:pt x="147307" y="2603373"/>
                  </a:lnTo>
                  <a:lnTo>
                    <a:pt x="140830" y="2606459"/>
                  </a:lnTo>
                  <a:lnTo>
                    <a:pt x="135496" y="2612136"/>
                  </a:lnTo>
                  <a:lnTo>
                    <a:pt x="94424" y="2683764"/>
                  </a:lnTo>
                  <a:lnTo>
                    <a:pt x="76923" y="2683764"/>
                  </a:lnTo>
                  <a:lnTo>
                    <a:pt x="34912" y="2612136"/>
                  </a:lnTo>
                  <a:lnTo>
                    <a:pt x="30213" y="2606459"/>
                  </a:lnTo>
                  <a:lnTo>
                    <a:pt x="23672" y="2603373"/>
                  </a:lnTo>
                  <a:lnTo>
                    <a:pt x="16256" y="2603131"/>
                  </a:lnTo>
                  <a:lnTo>
                    <a:pt x="9004" y="2606040"/>
                  </a:lnTo>
                  <a:lnTo>
                    <a:pt x="3327" y="2610726"/>
                  </a:lnTo>
                  <a:lnTo>
                    <a:pt x="241" y="2617279"/>
                  </a:lnTo>
                  <a:lnTo>
                    <a:pt x="0" y="2624683"/>
                  </a:lnTo>
                  <a:lnTo>
                    <a:pt x="2908" y="2631948"/>
                  </a:lnTo>
                  <a:lnTo>
                    <a:pt x="85204" y="2773680"/>
                  </a:lnTo>
                  <a:lnTo>
                    <a:pt x="107734" y="2735580"/>
                  </a:lnTo>
                  <a:lnTo>
                    <a:pt x="138379" y="2683764"/>
                  </a:lnTo>
                  <a:lnTo>
                    <a:pt x="169024" y="2631948"/>
                  </a:lnTo>
                  <a:lnTo>
                    <a:pt x="171043" y="2624683"/>
                  </a:lnTo>
                  <a:close/>
                </a:path>
                <a:path w="3319145" h="2773679">
                  <a:moveTo>
                    <a:pt x="196456" y="243840"/>
                  </a:moveTo>
                  <a:lnTo>
                    <a:pt x="150723" y="269748"/>
                  </a:lnTo>
                  <a:lnTo>
                    <a:pt x="135496" y="309372"/>
                  </a:lnTo>
                  <a:lnTo>
                    <a:pt x="161391" y="320040"/>
                  </a:lnTo>
                  <a:lnTo>
                    <a:pt x="169024" y="303276"/>
                  </a:lnTo>
                  <a:lnTo>
                    <a:pt x="178168" y="281940"/>
                  </a:lnTo>
                  <a:lnTo>
                    <a:pt x="187299" y="262115"/>
                  </a:lnTo>
                  <a:lnTo>
                    <a:pt x="196456" y="243840"/>
                  </a:lnTo>
                  <a:close/>
                </a:path>
                <a:path w="3319145" h="2773679">
                  <a:moveTo>
                    <a:pt x="210172" y="803148"/>
                  </a:moveTo>
                  <a:lnTo>
                    <a:pt x="197980" y="784860"/>
                  </a:lnTo>
                  <a:lnTo>
                    <a:pt x="176631" y="745223"/>
                  </a:lnTo>
                  <a:lnTo>
                    <a:pt x="172072" y="731520"/>
                  </a:lnTo>
                  <a:lnTo>
                    <a:pt x="144640" y="743712"/>
                  </a:lnTo>
                  <a:lnTo>
                    <a:pt x="152260" y="757415"/>
                  </a:lnTo>
                  <a:lnTo>
                    <a:pt x="173596" y="800100"/>
                  </a:lnTo>
                  <a:lnTo>
                    <a:pt x="185788" y="819912"/>
                  </a:lnTo>
                  <a:lnTo>
                    <a:pt x="187299" y="821423"/>
                  </a:lnTo>
                  <a:lnTo>
                    <a:pt x="210172" y="804672"/>
                  </a:lnTo>
                  <a:lnTo>
                    <a:pt x="210172" y="803148"/>
                  </a:lnTo>
                  <a:close/>
                </a:path>
                <a:path w="3319145" h="2773679">
                  <a:moveTo>
                    <a:pt x="263499" y="155448"/>
                  </a:moveTo>
                  <a:lnTo>
                    <a:pt x="242176" y="135623"/>
                  </a:lnTo>
                  <a:lnTo>
                    <a:pt x="226923" y="152400"/>
                  </a:lnTo>
                  <a:lnTo>
                    <a:pt x="213207" y="169164"/>
                  </a:lnTo>
                  <a:lnTo>
                    <a:pt x="199491" y="188976"/>
                  </a:lnTo>
                  <a:lnTo>
                    <a:pt x="187299" y="204216"/>
                  </a:lnTo>
                  <a:lnTo>
                    <a:pt x="211696" y="220980"/>
                  </a:lnTo>
                  <a:lnTo>
                    <a:pt x="222364" y="204216"/>
                  </a:lnTo>
                  <a:lnTo>
                    <a:pt x="249796" y="170688"/>
                  </a:lnTo>
                  <a:lnTo>
                    <a:pt x="263499" y="155448"/>
                  </a:lnTo>
                  <a:close/>
                </a:path>
                <a:path w="3319145" h="2773679">
                  <a:moveTo>
                    <a:pt x="281800" y="890016"/>
                  </a:moveTo>
                  <a:lnTo>
                    <a:pt x="263499" y="871715"/>
                  </a:lnTo>
                  <a:lnTo>
                    <a:pt x="249796" y="856488"/>
                  </a:lnTo>
                  <a:lnTo>
                    <a:pt x="234556" y="839724"/>
                  </a:lnTo>
                  <a:lnTo>
                    <a:pt x="226923" y="827532"/>
                  </a:lnTo>
                  <a:lnTo>
                    <a:pt x="204076" y="844296"/>
                  </a:lnTo>
                  <a:lnTo>
                    <a:pt x="213207" y="858012"/>
                  </a:lnTo>
                  <a:lnTo>
                    <a:pt x="228460" y="874776"/>
                  </a:lnTo>
                  <a:lnTo>
                    <a:pt x="243700" y="893064"/>
                  </a:lnTo>
                  <a:lnTo>
                    <a:pt x="261988" y="911339"/>
                  </a:lnTo>
                  <a:lnTo>
                    <a:pt x="281800" y="890016"/>
                  </a:lnTo>
                  <a:close/>
                </a:path>
                <a:path w="3319145" h="2773679">
                  <a:moveTo>
                    <a:pt x="347332" y="85331"/>
                  </a:moveTo>
                  <a:lnTo>
                    <a:pt x="333616" y="60947"/>
                  </a:lnTo>
                  <a:lnTo>
                    <a:pt x="292468" y="88392"/>
                  </a:lnTo>
                  <a:lnTo>
                    <a:pt x="275691" y="103632"/>
                  </a:lnTo>
                  <a:lnTo>
                    <a:pt x="263499" y="114300"/>
                  </a:lnTo>
                  <a:lnTo>
                    <a:pt x="281800" y="135623"/>
                  </a:lnTo>
                  <a:lnTo>
                    <a:pt x="295516" y="124955"/>
                  </a:lnTo>
                  <a:lnTo>
                    <a:pt x="310756" y="111239"/>
                  </a:lnTo>
                  <a:lnTo>
                    <a:pt x="327507" y="99047"/>
                  </a:lnTo>
                  <a:lnTo>
                    <a:pt x="345808" y="86855"/>
                  </a:lnTo>
                  <a:lnTo>
                    <a:pt x="347332" y="85331"/>
                  </a:lnTo>
                  <a:close/>
                </a:path>
                <a:path w="3319145" h="2773679">
                  <a:moveTo>
                    <a:pt x="370192" y="954024"/>
                  </a:moveTo>
                  <a:lnTo>
                    <a:pt x="362572" y="949439"/>
                  </a:lnTo>
                  <a:lnTo>
                    <a:pt x="344284" y="938784"/>
                  </a:lnTo>
                  <a:lnTo>
                    <a:pt x="327507" y="928116"/>
                  </a:lnTo>
                  <a:lnTo>
                    <a:pt x="310756" y="915924"/>
                  </a:lnTo>
                  <a:lnTo>
                    <a:pt x="301599" y="908304"/>
                  </a:lnTo>
                  <a:lnTo>
                    <a:pt x="283324" y="931164"/>
                  </a:lnTo>
                  <a:lnTo>
                    <a:pt x="293992" y="938784"/>
                  </a:lnTo>
                  <a:lnTo>
                    <a:pt x="312280" y="950976"/>
                  </a:lnTo>
                  <a:lnTo>
                    <a:pt x="330568" y="964692"/>
                  </a:lnTo>
                  <a:lnTo>
                    <a:pt x="348856" y="975360"/>
                  </a:lnTo>
                  <a:lnTo>
                    <a:pt x="358000" y="979932"/>
                  </a:lnTo>
                  <a:lnTo>
                    <a:pt x="370192" y="954024"/>
                  </a:lnTo>
                  <a:close/>
                </a:path>
                <a:path w="3319145" h="2773679">
                  <a:moveTo>
                    <a:pt x="449440" y="41148"/>
                  </a:moveTo>
                  <a:lnTo>
                    <a:pt x="441807" y="13716"/>
                  </a:lnTo>
                  <a:lnTo>
                    <a:pt x="429615" y="16764"/>
                  </a:lnTo>
                  <a:lnTo>
                    <a:pt x="409816" y="24384"/>
                  </a:lnTo>
                  <a:lnTo>
                    <a:pt x="388480" y="32004"/>
                  </a:lnTo>
                  <a:lnTo>
                    <a:pt x="368668" y="41148"/>
                  </a:lnTo>
                  <a:lnTo>
                    <a:pt x="359524" y="47231"/>
                  </a:lnTo>
                  <a:lnTo>
                    <a:pt x="371716" y="71615"/>
                  </a:lnTo>
                  <a:lnTo>
                    <a:pt x="380860" y="67056"/>
                  </a:lnTo>
                  <a:lnTo>
                    <a:pt x="400672" y="57912"/>
                  </a:lnTo>
                  <a:lnTo>
                    <a:pt x="418960" y="50292"/>
                  </a:lnTo>
                  <a:lnTo>
                    <a:pt x="438772" y="44196"/>
                  </a:lnTo>
                  <a:lnTo>
                    <a:pt x="449440" y="41148"/>
                  </a:lnTo>
                  <a:close/>
                </a:path>
                <a:path w="3319145" h="2773679">
                  <a:moveTo>
                    <a:pt x="473824" y="990600"/>
                  </a:moveTo>
                  <a:lnTo>
                    <a:pt x="458584" y="987552"/>
                  </a:lnTo>
                  <a:lnTo>
                    <a:pt x="438772" y="982980"/>
                  </a:lnTo>
                  <a:lnTo>
                    <a:pt x="399148" y="967740"/>
                  </a:lnTo>
                  <a:lnTo>
                    <a:pt x="396100" y="966216"/>
                  </a:lnTo>
                  <a:lnTo>
                    <a:pt x="383908" y="992124"/>
                  </a:lnTo>
                  <a:lnTo>
                    <a:pt x="388480" y="995172"/>
                  </a:lnTo>
                  <a:lnTo>
                    <a:pt x="431152" y="1010412"/>
                  </a:lnTo>
                  <a:lnTo>
                    <a:pt x="452488" y="1016508"/>
                  </a:lnTo>
                  <a:lnTo>
                    <a:pt x="469252" y="1019556"/>
                  </a:lnTo>
                  <a:lnTo>
                    <a:pt x="473824" y="990600"/>
                  </a:lnTo>
                  <a:close/>
                </a:path>
                <a:path w="3319145" h="2773679">
                  <a:moveTo>
                    <a:pt x="559168" y="1524"/>
                  </a:moveTo>
                  <a:lnTo>
                    <a:pt x="540880" y="0"/>
                  </a:lnTo>
                  <a:lnTo>
                    <a:pt x="496684" y="3048"/>
                  </a:lnTo>
                  <a:lnTo>
                    <a:pt x="473824" y="6096"/>
                  </a:lnTo>
                  <a:lnTo>
                    <a:pt x="469252" y="7620"/>
                  </a:lnTo>
                  <a:lnTo>
                    <a:pt x="475348" y="35039"/>
                  </a:lnTo>
                  <a:lnTo>
                    <a:pt x="479907" y="35039"/>
                  </a:lnTo>
                  <a:lnTo>
                    <a:pt x="499732" y="32004"/>
                  </a:lnTo>
                  <a:lnTo>
                    <a:pt x="542391" y="28956"/>
                  </a:lnTo>
                  <a:lnTo>
                    <a:pt x="557644" y="30480"/>
                  </a:lnTo>
                  <a:lnTo>
                    <a:pt x="557720" y="28956"/>
                  </a:lnTo>
                  <a:lnTo>
                    <a:pt x="559168" y="1524"/>
                  </a:lnTo>
                  <a:close/>
                </a:path>
                <a:path w="3319145" h="2773679">
                  <a:moveTo>
                    <a:pt x="586600" y="1024115"/>
                  </a:moveTo>
                  <a:lnTo>
                    <a:pt x="583869" y="998220"/>
                  </a:lnTo>
                  <a:lnTo>
                    <a:pt x="583552" y="995172"/>
                  </a:lnTo>
                  <a:lnTo>
                    <a:pt x="540880" y="998220"/>
                  </a:lnTo>
                  <a:lnTo>
                    <a:pt x="501256" y="995172"/>
                  </a:lnTo>
                  <a:lnTo>
                    <a:pt x="498208" y="1024115"/>
                  </a:lnTo>
                  <a:lnTo>
                    <a:pt x="519544" y="1025652"/>
                  </a:lnTo>
                  <a:lnTo>
                    <a:pt x="565264" y="1025652"/>
                  </a:lnTo>
                  <a:lnTo>
                    <a:pt x="586600" y="1024115"/>
                  </a:lnTo>
                  <a:close/>
                </a:path>
                <a:path w="3319145" h="2773679">
                  <a:moveTo>
                    <a:pt x="674992" y="24384"/>
                  </a:moveTo>
                  <a:lnTo>
                    <a:pt x="653656" y="16764"/>
                  </a:lnTo>
                  <a:lnTo>
                    <a:pt x="630796" y="10655"/>
                  </a:lnTo>
                  <a:lnTo>
                    <a:pt x="609460" y="6096"/>
                  </a:lnTo>
                  <a:lnTo>
                    <a:pt x="588124" y="3048"/>
                  </a:lnTo>
                  <a:lnTo>
                    <a:pt x="585076" y="32004"/>
                  </a:lnTo>
                  <a:lnTo>
                    <a:pt x="604888" y="35039"/>
                  </a:lnTo>
                  <a:lnTo>
                    <a:pt x="626224" y="39624"/>
                  </a:lnTo>
                  <a:lnTo>
                    <a:pt x="646023" y="44196"/>
                  </a:lnTo>
                  <a:lnTo>
                    <a:pt x="665848" y="50292"/>
                  </a:lnTo>
                  <a:lnTo>
                    <a:pt x="674992" y="24384"/>
                  </a:lnTo>
                  <a:close/>
                </a:path>
                <a:path w="3319145" h="2773679">
                  <a:moveTo>
                    <a:pt x="700900" y="992124"/>
                  </a:moveTo>
                  <a:lnTo>
                    <a:pt x="688708" y="966216"/>
                  </a:lnTo>
                  <a:lnTo>
                    <a:pt x="684123" y="969264"/>
                  </a:lnTo>
                  <a:lnTo>
                    <a:pt x="664324" y="976884"/>
                  </a:lnTo>
                  <a:lnTo>
                    <a:pt x="644499" y="982980"/>
                  </a:lnTo>
                  <a:lnTo>
                    <a:pt x="610984" y="990600"/>
                  </a:lnTo>
                  <a:lnTo>
                    <a:pt x="617080" y="1019556"/>
                  </a:lnTo>
                  <a:lnTo>
                    <a:pt x="632307" y="1014984"/>
                  </a:lnTo>
                  <a:lnTo>
                    <a:pt x="653656" y="1010412"/>
                  </a:lnTo>
                  <a:lnTo>
                    <a:pt x="696315" y="995172"/>
                  </a:lnTo>
                  <a:lnTo>
                    <a:pt x="700900" y="992124"/>
                  </a:lnTo>
                  <a:close/>
                </a:path>
                <a:path w="3319145" h="2773679">
                  <a:moveTo>
                    <a:pt x="801484" y="929640"/>
                  </a:moveTo>
                  <a:lnTo>
                    <a:pt x="783196" y="908304"/>
                  </a:lnTo>
                  <a:lnTo>
                    <a:pt x="772515" y="915924"/>
                  </a:lnTo>
                  <a:lnTo>
                    <a:pt x="739000" y="940308"/>
                  </a:lnTo>
                  <a:lnTo>
                    <a:pt x="720699" y="950976"/>
                  </a:lnTo>
                  <a:lnTo>
                    <a:pt x="714616" y="954024"/>
                  </a:lnTo>
                  <a:lnTo>
                    <a:pt x="726808" y="979932"/>
                  </a:lnTo>
                  <a:lnTo>
                    <a:pt x="735952" y="975360"/>
                  </a:lnTo>
                  <a:lnTo>
                    <a:pt x="772515" y="950976"/>
                  </a:lnTo>
                  <a:lnTo>
                    <a:pt x="790816" y="937260"/>
                  </a:lnTo>
                  <a:lnTo>
                    <a:pt x="801484" y="929640"/>
                  </a:lnTo>
                  <a:close/>
                </a:path>
                <a:path w="3319145" h="2773679">
                  <a:moveTo>
                    <a:pt x="863968" y="160020"/>
                  </a:moveTo>
                  <a:lnTo>
                    <a:pt x="856348" y="150876"/>
                  </a:lnTo>
                  <a:lnTo>
                    <a:pt x="841108" y="134112"/>
                  </a:lnTo>
                  <a:lnTo>
                    <a:pt x="811936" y="107607"/>
                  </a:lnTo>
                  <a:lnTo>
                    <a:pt x="834999" y="118872"/>
                  </a:lnTo>
                  <a:lnTo>
                    <a:pt x="845667" y="96012"/>
                  </a:lnTo>
                  <a:lnTo>
                    <a:pt x="777087" y="62484"/>
                  </a:lnTo>
                  <a:lnTo>
                    <a:pt x="771652" y="74117"/>
                  </a:lnTo>
                  <a:lnTo>
                    <a:pt x="754240" y="62484"/>
                  </a:lnTo>
                  <a:lnTo>
                    <a:pt x="750239" y="60337"/>
                  </a:lnTo>
                  <a:lnTo>
                    <a:pt x="754227" y="51816"/>
                  </a:lnTo>
                  <a:lnTo>
                    <a:pt x="687171" y="18288"/>
                  </a:lnTo>
                  <a:lnTo>
                    <a:pt x="674979" y="41148"/>
                  </a:lnTo>
                  <a:lnTo>
                    <a:pt x="694944" y="50914"/>
                  </a:lnTo>
                  <a:lnTo>
                    <a:pt x="690232" y="60947"/>
                  </a:lnTo>
                  <a:lnTo>
                    <a:pt x="703948" y="67056"/>
                  </a:lnTo>
                  <a:lnTo>
                    <a:pt x="722223" y="76200"/>
                  </a:lnTo>
                  <a:lnTo>
                    <a:pt x="739000" y="86855"/>
                  </a:lnTo>
                  <a:lnTo>
                    <a:pt x="761860" y="102108"/>
                  </a:lnTo>
                  <a:lnTo>
                    <a:pt x="772109" y="88138"/>
                  </a:lnTo>
                  <a:lnTo>
                    <a:pt x="798626" y="101092"/>
                  </a:lnTo>
                  <a:lnTo>
                    <a:pt x="783196" y="120396"/>
                  </a:lnTo>
                  <a:lnTo>
                    <a:pt x="789292" y="124955"/>
                  </a:lnTo>
                  <a:lnTo>
                    <a:pt x="806056" y="138684"/>
                  </a:lnTo>
                  <a:lnTo>
                    <a:pt x="821296" y="153924"/>
                  </a:lnTo>
                  <a:lnTo>
                    <a:pt x="834999" y="170688"/>
                  </a:lnTo>
                  <a:lnTo>
                    <a:pt x="842632" y="178308"/>
                  </a:lnTo>
                  <a:lnTo>
                    <a:pt x="863968" y="160020"/>
                  </a:lnTo>
                  <a:close/>
                </a:path>
                <a:path w="3319145" h="2773679">
                  <a:moveTo>
                    <a:pt x="880732" y="844296"/>
                  </a:moveTo>
                  <a:lnTo>
                    <a:pt x="857872" y="827532"/>
                  </a:lnTo>
                  <a:lnTo>
                    <a:pt x="848715" y="839724"/>
                  </a:lnTo>
                  <a:lnTo>
                    <a:pt x="834999" y="856488"/>
                  </a:lnTo>
                  <a:lnTo>
                    <a:pt x="819772" y="873239"/>
                  </a:lnTo>
                  <a:lnTo>
                    <a:pt x="803008" y="890016"/>
                  </a:lnTo>
                  <a:lnTo>
                    <a:pt x="822807" y="909815"/>
                  </a:lnTo>
                  <a:lnTo>
                    <a:pt x="825868" y="908304"/>
                  </a:lnTo>
                  <a:lnTo>
                    <a:pt x="856348" y="874776"/>
                  </a:lnTo>
                  <a:lnTo>
                    <a:pt x="871588" y="856488"/>
                  </a:lnTo>
                  <a:lnTo>
                    <a:pt x="880732" y="844296"/>
                  </a:lnTo>
                  <a:close/>
                </a:path>
                <a:path w="3319145" h="2773679">
                  <a:moveTo>
                    <a:pt x="927976" y="259080"/>
                  </a:moveTo>
                  <a:lnTo>
                    <a:pt x="909688" y="227076"/>
                  </a:lnTo>
                  <a:lnTo>
                    <a:pt x="885291" y="187439"/>
                  </a:lnTo>
                  <a:lnTo>
                    <a:pt x="882256" y="184404"/>
                  </a:lnTo>
                  <a:lnTo>
                    <a:pt x="859396" y="201155"/>
                  </a:lnTo>
                  <a:lnTo>
                    <a:pt x="862444" y="204216"/>
                  </a:lnTo>
                  <a:lnTo>
                    <a:pt x="874636" y="222504"/>
                  </a:lnTo>
                  <a:lnTo>
                    <a:pt x="885291" y="242316"/>
                  </a:lnTo>
                  <a:lnTo>
                    <a:pt x="897496" y="262115"/>
                  </a:lnTo>
                  <a:lnTo>
                    <a:pt x="902068" y="272796"/>
                  </a:lnTo>
                  <a:lnTo>
                    <a:pt x="927976" y="259080"/>
                  </a:lnTo>
                  <a:close/>
                </a:path>
                <a:path w="3319145" h="2773679">
                  <a:moveTo>
                    <a:pt x="937107" y="141732"/>
                  </a:moveTo>
                  <a:lnTo>
                    <a:pt x="868527" y="108204"/>
                  </a:lnTo>
                  <a:lnTo>
                    <a:pt x="857859" y="131064"/>
                  </a:lnTo>
                  <a:lnTo>
                    <a:pt x="926439" y="164592"/>
                  </a:lnTo>
                  <a:lnTo>
                    <a:pt x="937107" y="141732"/>
                  </a:lnTo>
                  <a:close/>
                </a:path>
                <a:path w="3319145" h="2773679">
                  <a:moveTo>
                    <a:pt x="938644" y="742188"/>
                  </a:moveTo>
                  <a:lnTo>
                    <a:pt x="912736" y="731520"/>
                  </a:lnTo>
                  <a:lnTo>
                    <a:pt x="906640" y="745223"/>
                  </a:lnTo>
                  <a:lnTo>
                    <a:pt x="874636" y="804672"/>
                  </a:lnTo>
                  <a:lnTo>
                    <a:pt x="897496" y="819912"/>
                  </a:lnTo>
                  <a:lnTo>
                    <a:pt x="899007" y="819912"/>
                  </a:lnTo>
                  <a:lnTo>
                    <a:pt x="911199" y="798576"/>
                  </a:lnTo>
                  <a:lnTo>
                    <a:pt x="921880" y="778764"/>
                  </a:lnTo>
                  <a:lnTo>
                    <a:pt x="932548" y="757415"/>
                  </a:lnTo>
                  <a:lnTo>
                    <a:pt x="938644" y="742188"/>
                  </a:lnTo>
                  <a:close/>
                </a:path>
                <a:path w="3319145" h="2773679">
                  <a:moveTo>
                    <a:pt x="967600" y="368808"/>
                  </a:moveTo>
                  <a:lnTo>
                    <a:pt x="966076" y="361188"/>
                  </a:lnTo>
                  <a:lnTo>
                    <a:pt x="958456" y="336804"/>
                  </a:lnTo>
                  <a:lnTo>
                    <a:pt x="950836" y="313931"/>
                  </a:lnTo>
                  <a:lnTo>
                    <a:pt x="941692" y="291084"/>
                  </a:lnTo>
                  <a:lnTo>
                    <a:pt x="940168" y="286512"/>
                  </a:lnTo>
                  <a:lnTo>
                    <a:pt x="914260" y="297180"/>
                  </a:lnTo>
                  <a:lnTo>
                    <a:pt x="915784" y="303276"/>
                  </a:lnTo>
                  <a:lnTo>
                    <a:pt x="924915" y="324612"/>
                  </a:lnTo>
                  <a:lnTo>
                    <a:pt x="932548" y="345948"/>
                  </a:lnTo>
                  <a:lnTo>
                    <a:pt x="938644" y="368808"/>
                  </a:lnTo>
                  <a:lnTo>
                    <a:pt x="940168" y="376415"/>
                  </a:lnTo>
                  <a:lnTo>
                    <a:pt x="967600" y="368808"/>
                  </a:lnTo>
                  <a:close/>
                </a:path>
                <a:path w="3319145" h="2773679">
                  <a:moveTo>
                    <a:pt x="973696" y="630923"/>
                  </a:moveTo>
                  <a:lnTo>
                    <a:pt x="946264" y="624840"/>
                  </a:lnTo>
                  <a:lnTo>
                    <a:pt x="944740" y="635508"/>
                  </a:lnTo>
                  <a:lnTo>
                    <a:pt x="938644" y="658368"/>
                  </a:lnTo>
                  <a:lnTo>
                    <a:pt x="931024" y="681215"/>
                  </a:lnTo>
                  <a:lnTo>
                    <a:pt x="924915" y="702564"/>
                  </a:lnTo>
                  <a:lnTo>
                    <a:pt x="923391" y="705612"/>
                  </a:lnTo>
                  <a:lnTo>
                    <a:pt x="950836" y="714756"/>
                  </a:lnTo>
                  <a:lnTo>
                    <a:pt x="950836" y="711708"/>
                  </a:lnTo>
                  <a:lnTo>
                    <a:pt x="958456" y="688848"/>
                  </a:lnTo>
                  <a:lnTo>
                    <a:pt x="966076" y="664464"/>
                  </a:lnTo>
                  <a:lnTo>
                    <a:pt x="972172" y="640080"/>
                  </a:lnTo>
                  <a:lnTo>
                    <a:pt x="973696" y="630923"/>
                  </a:lnTo>
                  <a:close/>
                </a:path>
                <a:path w="3319145" h="2773679">
                  <a:moveTo>
                    <a:pt x="984364" y="484632"/>
                  </a:moveTo>
                  <a:lnTo>
                    <a:pt x="981316" y="435864"/>
                  </a:lnTo>
                  <a:lnTo>
                    <a:pt x="976744" y="409956"/>
                  </a:lnTo>
                  <a:lnTo>
                    <a:pt x="973696" y="397764"/>
                  </a:lnTo>
                  <a:lnTo>
                    <a:pt x="946264" y="403847"/>
                  </a:lnTo>
                  <a:lnTo>
                    <a:pt x="949299" y="416039"/>
                  </a:lnTo>
                  <a:lnTo>
                    <a:pt x="952360" y="440423"/>
                  </a:lnTo>
                  <a:lnTo>
                    <a:pt x="955408" y="463296"/>
                  </a:lnTo>
                  <a:lnTo>
                    <a:pt x="956932" y="486156"/>
                  </a:lnTo>
                  <a:lnTo>
                    <a:pt x="984364" y="484632"/>
                  </a:lnTo>
                  <a:close/>
                </a:path>
                <a:path w="3319145" h="2773679">
                  <a:moveTo>
                    <a:pt x="985888" y="515112"/>
                  </a:moveTo>
                  <a:lnTo>
                    <a:pt x="956932" y="513588"/>
                  </a:lnTo>
                  <a:lnTo>
                    <a:pt x="956932" y="539496"/>
                  </a:lnTo>
                  <a:lnTo>
                    <a:pt x="955408" y="563880"/>
                  </a:lnTo>
                  <a:lnTo>
                    <a:pt x="952360" y="588264"/>
                  </a:lnTo>
                  <a:lnTo>
                    <a:pt x="950836" y="597408"/>
                  </a:lnTo>
                  <a:lnTo>
                    <a:pt x="979792" y="601980"/>
                  </a:lnTo>
                  <a:lnTo>
                    <a:pt x="981316" y="591312"/>
                  </a:lnTo>
                  <a:lnTo>
                    <a:pt x="984364" y="565404"/>
                  </a:lnTo>
                  <a:lnTo>
                    <a:pt x="985888" y="539496"/>
                  </a:lnTo>
                  <a:lnTo>
                    <a:pt x="985888" y="515112"/>
                  </a:lnTo>
                  <a:close/>
                </a:path>
                <a:path w="3319145" h="2773679">
                  <a:moveTo>
                    <a:pt x="1028547" y="187452"/>
                  </a:moveTo>
                  <a:lnTo>
                    <a:pt x="959967" y="152400"/>
                  </a:lnTo>
                  <a:lnTo>
                    <a:pt x="947775" y="175260"/>
                  </a:lnTo>
                  <a:lnTo>
                    <a:pt x="1016368" y="210312"/>
                  </a:lnTo>
                  <a:lnTo>
                    <a:pt x="1028547" y="187452"/>
                  </a:lnTo>
                  <a:close/>
                </a:path>
                <a:path w="3319145" h="2773679">
                  <a:moveTo>
                    <a:pt x="1118463" y="231648"/>
                  </a:moveTo>
                  <a:lnTo>
                    <a:pt x="1051420" y="198120"/>
                  </a:lnTo>
                  <a:lnTo>
                    <a:pt x="1039215" y="220980"/>
                  </a:lnTo>
                  <a:lnTo>
                    <a:pt x="1107795" y="254508"/>
                  </a:lnTo>
                  <a:lnTo>
                    <a:pt x="1118463" y="231648"/>
                  </a:lnTo>
                  <a:close/>
                </a:path>
                <a:path w="3319145" h="2773679">
                  <a:moveTo>
                    <a:pt x="1209916" y="277368"/>
                  </a:moveTo>
                  <a:lnTo>
                    <a:pt x="1141323" y="243840"/>
                  </a:lnTo>
                  <a:lnTo>
                    <a:pt x="1130668" y="266700"/>
                  </a:lnTo>
                  <a:lnTo>
                    <a:pt x="1199235" y="300228"/>
                  </a:lnTo>
                  <a:lnTo>
                    <a:pt x="1209916" y="277368"/>
                  </a:lnTo>
                  <a:close/>
                </a:path>
                <a:path w="3319145" h="2773679">
                  <a:moveTo>
                    <a:pt x="1301356" y="321564"/>
                  </a:moveTo>
                  <a:lnTo>
                    <a:pt x="1232763" y="288036"/>
                  </a:lnTo>
                  <a:lnTo>
                    <a:pt x="1222095" y="310896"/>
                  </a:lnTo>
                  <a:lnTo>
                    <a:pt x="1289164" y="344424"/>
                  </a:lnTo>
                  <a:lnTo>
                    <a:pt x="1301356" y="321564"/>
                  </a:lnTo>
                  <a:close/>
                </a:path>
                <a:path w="3319145" h="2773679">
                  <a:moveTo>
                    <a:pt x="1392796" y="367284"/>
                  </a:moveTo>
                  <a:lnTo>
                    <a:pt x="1324203" y="333756"/>
                  </a:lnTo>
                  <a:lnTo>
                    <a:pt x="1312011" y="356616"/>
                  </a:lnTo>
                  <a:lnTo>
                    <a:pt x="1380604" y="390144"/>
                  </a:lnTo>
                  <a:lnTo>
                    <a:pt x="1392796" y="367284"/>
                  </a:lnTo>
                  <a:close/>
                </a:path>
                <a:path w="3319145" h="2773679">
                  <a:moveTo>
                    <a:pt x="1482699" y="413004"/>
                  </a:moveTo>
                  <a:lnTo>
                    <a:pt x="1415656" y="377952"/>
                  </a:lnTo>
                  <a:lnTo>
                    <a:pt x="1403451" y="400812"/>
                  </a:lnTo>
                  <a:lnTo>
                    <a:pt x="1472044" y="435864"/>
                  </a:lnTo>
                  <a:lnTo>
                    <a:pt x="1482699" y="413004"/>
                  </a:lnTo>
                  <a:close/>
                </a:path>
                <a:path w="3319145" h="2773679">
                  <a:moveTo>
                    <a:pt x="1574152" y="457200"/>
                  </a:moveTo>
                  <a:lnTo>
                    <a:pt x="1505559" y="423672"/>
                  </a:lnTo>
                  <a:lnTo>
                    <a:pt x="1494904" y="446532"/>
                  </a:lnTo>
                  <a:lnTo>
                    <a:pt x="1563484" y="480060"/>
                  </a:lnTo>
                  <a:lnTo>
                    <a:pt x="1574152" y="457200"/>
                  </a:lnTo>
                  <a:close/>
                </a:path>
                <a:path w="3319145" h="2773679">
                  <a:moveTo>
                    <a:pt x="1665592" y="502920"/>
                  </a:moveTo>
                  <a:lnTo>
                    <a:pt x="1596999" y="469392"/>
                  </a:lnTo>
                  <a:lnTo>
                    <a:pt x="1586344" y="490728"/>
                  </a:lnTo>
                  <a:lnTo>
                    <a:pt x="1653400" y="525780"/>
                  </a:lnTo>
                  <a:lnTo>
                    <a:pt x="1665592" y="502920"/>
                  </a:lnTo>
                  <a:close/>
                </a:path>
                <a:path w="3319145" h="2773679">
                  <a:moveTo>
                    <a:pt x="1757032" y="547116"/>
                  </a:moveTo>
                  <a:lnTo>
                    <a:pt x="1688452" y="513588"/>
                  </a:lnTo>
                  <a:lnTo>
                    <a:pt x="1676247" y="536448"/>
                  </a:lnTo>
                  <a:lnTo>
                    <a:pt x="1744840" y="569976"/>
                  </a:lnTo>
                  <a:lnTo>
                    <a:pt x="1757032" y="547116"/>
                  </a:lnTo>
                  <a:close/>
                </a:path>
                <a:path w="3319145" h="2773679">
                  <a:moveTo>
                    <a:pt x="1846948" y="592836"/>
                  </a:moveTo>
                  <a:lnTo>
                    <a:pt x="1779892" y="559308"/>
                  </a:lnTo>
                  <a:lnTo>
                    <a:pt x="1767700" y="582168"/>
                  </a:lnTo>
                  <a:lnTo>
                    <a:pt x="1836280" y="615696"/>
                  </a:lnTo>
                  <a:lnTo>
                    <a:pt x="1846948" y="592836"/>
                  </a:lnTo>
                  <a:close/>
                </a:path>
                <a:path w="3319145" h="2773679">
                  <a:moveTo>
                    <a:pt x="1938388" y="637032"/>
                  </a:moveTo>
                  <a:lnTo>
                    <a:pt x="1869808" y="603504"/>
                  </a:lnTo>
                  <a:lnTo>
                    <a:pt x="1859140" y="626364"/>
                  </a:lnTo>
                  <a:lnTo>
                    <a:pt x="1927720" y="659892"/>
                  </a:lnTo>
                  <a:lnTo>
                    <a:pt x="1938388" y="637032"/>
                  </a:lnTo>
                  <a:close/>
                </a:path>
                <a:path w="3319145" h="2773679">
                  <a:moveTo>
                    <a:pt x="2029828" y="682752"/>
                  </a:moveTo>
                  <a:lnTo>
                    <a:pt x="1961235" y="649224"/>
                  </a:lnTo>
                  <a:lnTo>
                    <a:pt x="1950580" y="672084"/>
                  </a:lnTo>
                  <a:lnTo>
                    <a:pt x="2017623" y="705612"/>
                  </a:lnTo>
                  <a:lnTo>
                    <a:pt x="2029828" y="682752"/>
                  </a:lnTo>
                  <a:close/>
                </a:path>
                <a:path w="3319145" h="2773679">
                  <a:moveTo>
                    <a:pt x="2121268" y="728472"/>
                  </a:moveTo>
                  <a:lnTo>
                    <a:pt x="2052688" y="693420"/>
                  </a:lnTo>
                  <a:lnTo>
                    <a:pt x="2040496" y="716280"/>
                  </a:lnTo>
                  <a:lnTo>
                    <a:pt x="2109076" y="751332"/>
                  </a:lnTo>
                  <a:lnTo>
                    <a:pt x="2121268" y="728472"/>
                  </a:lnTo>
                  <a:close/>
                </a:path>
                <a:path w="3319145" h="2773679">
                  <a:moveTo>
                    <a:pt x="2211184" y="772668"/>
                  </a:moveTo>
                  <a:lnTo>
                    <a:pt x="2144128" y="739140"/>
                  </a:lnTo>
                  <a:lnTo>
                    <a:pt x="2131923" y="762000"/>
                  </a:lnTo>
                  <a:lnTo>
                    <a:pt x="2200516" y="795528"/>
                  </a:lnTo>
                  <a:lnTo>
                    <a:pt x="2211184" y="772668"/>
                  </a:lnTo>
                  <a:close/>
                </a:path>
                <a:path w="3319145" h="2773679">
                  <a:moveTo>
                    <a:pt x="2302624" y="818388"/>
                  </a:moveTo>
                  <a:lnTo>
                    <a:pt x="2234031" y="784860"/>
                  </a:lnTo>
                  <a:lnTo>
                    <a:pt x="2223376" y="807720"/>
                  </a:lnTo>
                  <a:lnTo>
                    <a:pt x="2291943" y="841248"/>
                  </a:lnTo>
                  <a:lnTo>
                    <a:pt x="2302624" y="818388"/>
                  </a:lnTo>
                  <a:close/>
                </a:path>
                <a:path w="3319145" h="2773679">
                  <a:moveTo>
                    <a:pt x="2394064" y="862584"/>
                  </a:moveTo>
                  <a:lnTo>
                    <a:pt x="2325484" y="829056"/>
                  </a:lnTo>
                  <a:lnTo>
                    <a:pt x="2314816" y="851916"/>
                  </a:lnTo>
                  <a:lnTo>
                    <a:pt x="2381872" y="885444"/>
                  </a:lnTo>
                  <a:lnTo>
                    <a:pt x="2394064" y="862584"/>
                  </a:lnTo>
                  <a:close/>
                </a:path>
                <a:path w="3319145" h="2773679">
                  <a:moveTo>
                    <a:pt x="2485504" y="908304"/>
                  </a:moveTo>
                  <a:lnTo>
                    <a:pt x="2416924" y="874776"/>
                  </a:lnTo>
                  <a:lnTo>
                    <a:pt x="2404732" y="897636"/>
                  </a:lnTo>
                  <a:lnTo>
                    <a:pt x="2473312" y="931164"/>
                  </a:lnTo>
                  <a:lnTo>
                    <a:pt x="2485504" y="908304"/>
                  </a:lnTo>
                  <a:close/>
                </a:path>
                <a:path w="3319145" h="2773679">
                  <a:moveTo>
                    <a:pt x="2575420" y="954024"/>
                  </a:moveTo>
                  <a:lnTo>
                    <a:pt x="2506827" y="918972"/>
                  </a:lnTo>
                  <a:lnTo>
                    <a:pt x="2496172" y="941832"/>
                  </a:lnTo>
                  <a:lnTo>
                    <a:pt x="2564739" y="976884"/>
                  </a:lnTo>
                  <a:lnTo>
                    <a:pt x="2575420" y="954024"/>
                  </a:lnTo>
                  <a:close/>
                </a:path>
                <a:path w="3319145" h="2773679">
                  <a:moveTo>
                    <a:pt x="2666860" y="998220"/>
                  </a:moveTo>
                  <a:lnTo>
                    <a:pt x="2598280" y="964692"/>
                  </a:lnTo>
                  <a:lnTo>
                    <a:pt x="2587612" y="987552"/>
                  </a:lnTo>
                  <a:lnTo>
                    <a:pt x="2656192" y="1021080"/>
                  </a:lnTo>
                  <a:lnTo>
                    <a:pt x="2666860" y="998220"/>
                  </a:lnTo>
                  <a:close/>
                </a:path>
                <a:path w="3319145" h="2773679">
                  <a:moveTo>
                    <a:pt x="2758300" y="1043940"/>
                  </a:moveTo>
                  <a:lnTo>
                    <a:pt x="2689720" y="1010412"/>
                  </a:lnTo>
                  <a:lnTo>
                    <a:pt x="2679039" y="1031748"/>
                  </a:lnTo>
                  <a:lnTo>
                    <a:pt x="2746108" y="1066800"/>
                  </a:lnTo>
                  <a:lnTo>
                    <a:pt x="2758300" y="1043940"/>
                  </a:lnTo>
                  <a:close/>
                </a:path>
                <a:path w="3319145" h="2773679">
                  <a:moveTo>
                    <a:pt x="2849727" y="1088136"/>
                  </a:moveTo>
                  <a:lnTo>
                    <a:pt x="2781160" y="1054608"/>
                  </a:lnTo>
                  <a:lnTo>
                    <a:pt x="2768968" y="1077468"/>
                  </a:lnTo>
                  <a:lnTo>
                    <a:pt x="2837535" y="1110996"/>
                  </a:lnTo>
                  <a:lnTo>
                    <a:pt x="2849727" y="1088136"/>
                  </a:lnTo>
                  <a:close/>
                </a:path>
                <a:path w="3319145" h="2773679">
                  <a:moveTo>
                    <a:pt x="2939656" y="1133856"/>
                  </a:moveTo>
                  <a:lnTo>
                    <a:pt x="2871076" y="1100328"/>
                  </a:lnTo>
                  <a:lnTo>
                    <a:pt x="2860408" y="1123188"/>
                  </a:lnTo>
                  <a:lnTo>
                    <a:pt x="2928988" y="1156716"/>
                  </a:lnTo>
                  <a:lnTo>
                    <a:pt x="2939656" y="1133856"/>
                  </a:lnTo>
                  <a:close/>
                </a:path>
                <a:path w="3319145" h="2773679">
                  <a:moveTo>
                    <a:pt x="3031096" y="1178052"/>
                  </a:moveTo>
                  <a:lnTo>
                    <a:pt x="2962516" y="1144524"/>
                  </a:lnTo>
                  <a:lnTo>
                    <a:pt x="2951848" y="1167384"/>
                  </a:lnTo>
                  <a:lnTo>
                    <a:pt x="3020428" y="1200912"/>
                  </a:lnTo>
                  <a:lnTo>
                    <a:pt x="3031096" y="1178052"/>
                  </a:lnTo>
                  <a:close/>
                </a:path>
                <a:path w="3319145" h="2773679">
                  <a:moveTo>
                    <a:pt x="3122523" y="1223772"/>
                  </a:moveTo>
                  <a:lnTo>
                    <a:pt x="3053956" y="1190244"/>
                  </a:lnTo>
                  <a:lnTo>
                    <a:pt x="3043288" y="1213104"/>
                  </a:lnTo>
                  <a:lnTo>
                    <a:pt x="3110331" y="1246632"/>
                  </a:lnTo>
                  <a:lnTo>
                    <a:pt x="3122523" y="1223772"/>
                  </a:lnTo>
                  <a:close/>
                </a:path>
                <a:path w="3319145" h="2773679">
                  <a:moveTo>
                    <a:pt x="3212452" y="1269492"/>
                  </a:moveTo>
                  <a:lnTo>
                    <a:pt x="3145383" y="1234440"/>
                  </a:lnTo>
                  <a:lnTo>
                    <a:pt x="3133191" y="1257300"/>
                  </a:lnTo>
                  <a:lnTo>
                    <a:pt x="3201784" y="1292352"/>
                  </a:lnTo>
                  <a:lnTo>
                    <a:pt x="3212452" y="1269492"/>
                  </a:lnTo>
                  <a:close/>
                </a:path>
                <a:path w="3319145" h="2773679">
                  <a:moveTo>
                    <a:pt x="3319132" y="1335024"/>
                  </a:moveTo>
                  <a:lnTo>
                    <a:pt x="3302368" y="1309878"/>
                  </a:lnTo>
                  <a:lnTo>
                    <a:pt x="3302368" y="1313688"/>
                  </a:lnTo>
                  <a:lnTo>
                    <a:pt x="3293834" y="1331976"/>
                  </a:lnTo>
                  <a:lnTo>
                    <a:pt x="3302355" y="1313688"/>
                  </a:lnTo>
                  <a:lnTo>
                    <a:pt x="3302368" y="1309878"/>
                  </a:lnTo>
                  <a:lnTo>
                    <a:pt x="3258172" y="1243584"/>
                  </a:lnTo>
                  <a:lnTo>
                    <a:pt x="3255124" y="1237488"/>
                  </a:lnTo>
                  <a:lnTo>
                    <a:pt x="3247491" y="1235964"/>
                  </a:lnTo>
                  <a:lnTo>
                    <a:pt x="3241408" y="1240536"/>
                  </a:lnTo>
                  <a:lnTo>
                    <a:pt x="3235299" y="1243584"/>
                  </a:lnTo>
                  <a:lnTo>
                    <a:pt x="3233775" y="1252728"/>
                  </a:lnTo>
                  <a:lnTo>
                    <a:pt x="3238360" y="1257300"/>
                  </a:lnTo>
                  <a:lnTo>
                    <a:pt x="3260915" y="1292961"/>
                  </a:lnTo>
                  <a:lnTo>
                    <a:pt x="3235299" y="1280160"/>
                  </a:lnTo>
                  <a:lnTo>
                    <a:pt x="3224631" y="1303020"/>
                  </a:lnTo>
                  <a:lnTo>
                    <a:pt x="3249396" y="1315389"/>
                  </a:lnTo>
                  <a:lnTo>
                    <a:pt x="3207880" y="1318260"/>
                  </a:lnTo>
                  <a:lnTo>
                    <a:pt x="3200260" y="1318260"/>
                  </a:lnTo>
                  <a:lnTo>
                    <a:pt x="3195675" y="1324356"/>
                  </a:lnTo>
                  <a:lnTo>
                    <a:pt x="3195675" y="1331976"/>
                  </a:lnTo>
                  <a:lnTo>
                    <a:pt x="3197199" y="1338072"/>
                  </a:lnTo>
                  <a:lnTo>
                    <a:pt x="3203308" y="1344168"/>
                  </a:lnTo>
                  <a:lnTo>
                    <a:pt x="3209391" y="1342644"/>
                  </a:lnTo>
                  <a:lnTo>
                    <a:pt x="3297186" y="1336548"/>
                  </a:lnTo>
                  <a:lnTo>
                    <a:pt x="3319132" y="1335024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33572" y="3035807"/>
              <a:ext cx="634365" cy="304800"/>
            </a:xfrm>
            <a:custGeom>
              <a:avLst/>
              <a:gdLst/>
              <a:ahLst/>
              <a:cxnLst/>
              <a:rect l="l" t="t" r="r" b="b"/>
              <a:pathLst>
                <a:path w="634364" h="304800">
                  <a:moveTo>
                    <a:pt x="633983" y="220980"/>
                  </a:moveTo>
                  <a:lnTo>
                    <a:pt x="627190" y="171070"/>
                  </a:lnTo>
                  <a:lnTo>
                    <a:pt x="618823" y="123452"/>
                  </a:lnTo>
                  <a:lnTo>
                    <a:pt x="607311" y="80421"/>
                  </a:lnTo>
                  <a:lnTo>
                    <a:pt x="591080" y="44267"/>
                  </a:lnTo>
                  <a:lnTo>
                    <a:pt x="538171" y="1763"/>
                  </a:lnTo>
                  <a:lnTo>
                    <a:pt x="498347" y="0"/>
                  </a:lnTo>
                  <a:lnTo>
                    <a:pt x="469886" y="6433"/>
                  </a:lnTo>
                  <a:lnTo>
                    <a:pt x="403121" y="33694"/>
                  </a:lnTo>
                  <a:lnTo>
                    <a:pt x="365421" y="53622"/>
                  </a:lnTo>
                  <a:lnTo>
                    <a:pt x="325244" y="77148"/>
                  </a:lnTo>
                  <a:lnTo>
                    <a:pt x="282892" y="103822"/>
                  </a:lnTo>
                  <a:lnTo>
                    <a:pt x="238667" y="133195"/>
                  </a:lnTo>
                  <a:lnTo>
                    <a:pt x="192870" y="164817"/>
                  </a:lnTo>
                  <a:lnTo>
                    <a:pt x="145803" y="198239"/>
                  </a:lnTo>
                  <a:lnTo>
                    <a:pt x="97768" y="233009"/>
                  </a:lnTo>
                  <a:lnTo>
                    <a:pt x="49066" y="268679"/>
                  </a:lnTo>
                  <a:lnTo>
                    <a:pt x="0" y="304800"/>
                  </a:lnTo>
                </a:path>
                <a:path w="634364" h="304800">
                  <a:moveTo>
                    <a:pt x="633983" y="220980"/>
                  </a:moveTo>
                  <a:lnTo>
                    <a:pt x="627190" y="171070"/>
                  </a:lnTo>
                  <a:lnTo>
                    <a:pt x="618823" y="123452"/>
                  </a:lnTo>
                  <a:lnTo>
                    <a:pt x="607311" y="80421"/>
                  </a:lnTo>
                  <a:lnTo>
                    <a:pt x="591080" y="44267"/>
                  </a:lnTo>
                  <a:lnTo>
                    <a:pt x="538171" y="1763"/>
                  </a:lnTo>
                  <a:lnTo>
                    <a:pt x="498347" y="0"/>
                  </a:lnTo>
                  <a:lnTo>
                    <a:pt x="469886" y="6433"/>
                  </a:lnTo>
                  <a:lnTo>
                    <a:pt x="403121" y="33694"/>
                  </a:lnTo>
                  <a:lnTo>
                    <a:pt x="365421" y="53622"/>
                  </a:lnTo>
                  <a:lnTo>
                    <a:pt x="325244" y="77148"/>
                  </a:lnTo>
                  <a:lnTo>
                    <a:pt x="282892" y="103822"/>
                  </a:lnTo>
                  <a:lnTo>
                    <a:pt x="238667" y="133195"/>
                  </a:lnTo>
                  <a:lnTo>
                    <a:pt x="192870" y="164817"/>
                  </a:lnTo>
                  <a:lnTo>
                    <a:pt x="145803" y="198239"/>
                  </a:lnTo>
                  <a:lnTo>
                    <a:pt x="97768" y="233009"/>
                  </a:lnTo>
                  <a:lnTo>
                    <a:pt x="49066" y="268679"/>
                  </a:lnTo>
                  <a:lnTo>
                    <a:pt x="0" y="3048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0900" y="3104387"/>
              <a:ext cx="510540" cy="117475"/>
            </a:xfrm>
            <a:custGeom>
              <a:avLst/>
              <a:gdLst/>
              <a:ahLst/>
              <a:cxnLst/>
              <a:rect l="l" t="t" r="r" b="b"/>
              <a:pathLst>
                <a:path w="510539" h="117475">
                  <a:moveTo>
                    <a:pt x="102107" y="117348"/>
                  </a:moveTo>
                  <a:lnTo>
                    <a:pt x="96011" y="114300"/>
                  </a:lnTo>
                  <a:lnTo>
                    <a:pt x="0" y="57912"/>
                  </a:lnTo>
                  <a:lnTo>
                    <a:pt x="96011" y="3048"/>
                  </a:lnTo>
                  <a:lnTo>
                    <a:pt x="102107" y="0"/>
                  </a:lnTo>
                  <a:lnTo>
                    <a:pt x="109727" y="1524"/>
                  </a:lnTo>
                  <a:lnTo>
                    <a:pt x="115823" y="13716"/>
                  </a:lnTo>
                  <a:lnTo>
                    <a:pt x="114300" y="21336"/>
                  </a:lnTo>
                  <a:lnTo>
                    <a:pt x="108203" y="25908"/>
                  </a:lnTo>
                  <a:lnTo>
                    <a:pt x="74045" y="45720"/>
                  </a:lnTo>
                  <a:lnTo>
                    <a:pt x="25907" y="45720"/>
                  </a:lnTo>
                  <a:lnTo>
                    <a:pt x="25907" y="71628"/>
                  </a:lnTo>
                  <a:lnTo>
                    <a:pt x="74045" y="71628"/>
                  </a:lnTo>
                  <a:lnTo>
                    <a:pt x="108203" y="91440"/>
                  </a:lnTo>
                  <a:lnTo>
                    <a:pt x="114300" y="96012"/>
                  </a:lnTo>
                  <a:lnTo>
                    <a:pt x="115823" y="103632"/>
                  </a:lnTo>
                  <a:lnTo>
                    <a:pt x="109727" y="115824"/>
                  </a:lnTo>
                  <a:lnTo>
                    <a:pt x="102107" y="117348"/>
                  </a:lnTo>
                  <a:close/>
                </a:path>
                <a:path w="510539" h="117475">
                  <a:moveTo>
                    <a:pt x="74045" y="71628"/>
                  </a:moveTo>
                  <a:lnTo>
                    <a:pt x="25907" y="71628"/>
                  </a:lnTo>
                  <a:lnTo>
                    <a:pt x="25907" y="45720"/>
                  </a:lnTo>
                  <a:lnTo>
                    <a:pt x="74045" y="45720"/>
                  </a:lnTo>
                  <a:lnTo>
                    <a:pt x="71417" y="47244"/>
                  </a:lnTo>
                  <a:lnTo>
                    <a:pt x="32003" y="47244"/>
                  </a:lnTo>
                  <a:lnTo>
                    <a:pt x="32003" y="70104"/>
                  </a:lnTo>
                  <a:lnTo>
                    <a:pt x="71417" y="70104"/>
                  </a:lnTo>
                  <a:lnTo>
                    <a:pt x="74045" y="71628"/>
                  </a:lnTo>
                  <a:close/>
                </a:path>
                <a:path w="510539" h="117475">
                  <a:moveTo>
                    <a:pt x="510539" y="71628"/>
                  </a:moveTo>
                  <a:lnTo>
                    <a:pt x="74045" y="71628"/>
                  </a:lnTo>
                  <a:lnTo>
                    <a:pt x="51710" y="58674"/>
                  </a:lnTo>
                  <a:lnTo>
                    <a:pt x="74045" y="45720"/>
                  </a:lnTo>
                  <a:lnTo>
                    <a:pt x="510539" y="45720"/>
                  </a:lnTo>
                  <a:lnTo>
                    <a:pt x="510539" y="71628"/>
                  </a:lnTo>
                  <a:close/>
                </a:path>
                <a:path w="510539" h="117475">
                  <a:moveTo>
                    <a:pt x="32003" y="70104"/>
                  </a:moveTo>
                  <a:lnTo>
                    <a:pt x="32003" y="47244"/>
                  </a:lnTo>
                  <a:lnTo>
                    <a:pt x="51710" y="58674"/>
                  </a:lnTo>
                  <a:lnTo>
                    <a:pt x="32003" y="70104"/>
                  </a:lnTo>
                  <a:close/>
                </a:path>
                <a:path w="510539" h="117475">
                  <a:moveTo>
                    <a:pt x="51710" y="58674"/>
                  </a:moveTo>
                  <a:lnTo>
                    <a:pt x="32003" y="47244"/>
                  </a:lnTo>
                  <a:lnTo>
                    <a:pt x="71417" y="47244"/>
                  </a:lnTo>
                  <a:lnTo>
                    <a:pt x="51710" y="58674"/>
                  </a:lnTo>
                  <a:close/>
                </a:path>
                <a:path w="510539" h="117475">
                  <a:moveTo>
                    <a:pt x="71417" y="70104"/>
                  </a:moveTo>
                  <a:lnTo>
                    <a:pt x="32003" y="70104"/>
                  </a:lnTo>
                  <a:lnTo>
                    <a:pt x="51710" y="58674"/>
                  </a:lnTo>
                  <a:lnTo>
                    <a:pt x="71417" y="701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8715" y="2394203"/>
              <a:ext cx="2854451" cy="327964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32308" y="6662181"/>
            <a:ext cx="5302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49085"/>
            <a:ext cx="769175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opening</a:t>
            </a:r>
            <a:r>
              <a:rPr sz="1600" dirty="0">
                <a:latin typeface="Microsoft Sans Serif"/>
                <a:cs typeface="Microsoft Sans Serif"/>
              </a:rPr>
              <a:t> 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closing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circuits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frequent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operations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rise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transients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power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system.</a:t>
            </a:r>
            <a:endParaRPr sz="1600">
              <a:latin typeface="Microsoft Sans Serif"/>
              <a:cs typeface="Microsoft Sans Serif"/>
            </a:endParaRPr>
          </a:p>
          <a:p>
            <a:pPr marL="360045" marR="44767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2-3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times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normal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voltage.</a:t>
            </a:r>
            <a:endParaRPr sz="1600">
              <a:latin typeface="Microsoft Sans Serif"/>
              <a:cs typeface="Microsoft Sans Serif"/>
            </a:endParaRPr>
          </a:p>
          <a:p>
            <a:pPr marL="360045" marR="5016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transmission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transmitted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power, 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have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become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governing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factor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design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EHV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UHV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systems.</a:t>
            </a:r>
            <a:endParaRPr sz="1600">
              <a:latin typeface="Microsoft Sans Serif"/>
              <a:cs typeface="Microsoft Sans Serif"/>
            </a:endParaRPr>
          </a:p>
          <a:p>
            <a:pPr marL="360045" marR="46291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meantime,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secondary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factor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these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networks.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5302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477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Switching</a:t>
            </a:r>
            <a:r>
              <a:rPr sz="2400" spc="-9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Overvoltages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49085"/>
            <a:ext cx="79470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fundamental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reasons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shift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relative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importance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transmission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 for:</a:t>
            </a:r>
            <a:endParaRPr sz="1600">
              <a:latin typeface="Microsoft Sans Serif"/>
              <a:cs typeface="Microsoft Sans Serif"/>
            </a:endParaRPr>
          </a:p>
          <a:p>
            <a:pPr marL="699770" marR="177165" lvl="1" indent="-347980">
              <a:lnSpc>
                <a:spcPct val="150000"/>
              </a:lnSpc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Overvoltages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transmission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strokes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slightly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dependent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power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voltages.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their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magnitudes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relative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peak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decrease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latter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increased</a:t>
            </a:r>
            <a:endParaRPr sz="1600">
              <a:latin typeface="Microsoft Sans Serif"/>
              <a:cs typeface="Microsoft Sans Serif"/>
            </a:endParaRPr>
          </a:p>
          <a:p>
            <a:pPr marL="699770" marR="14604" lvl="1" indent="-347980">
              <a:lnSpc>
                <a:spcPct val="150000"/>
              </a:lnSpc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External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lowest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whose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fronts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fall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range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50-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500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µs,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typical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surges</a:t>
            </a:r>
            <a:endParaRPr sz="1600">
              <a:latin typeface="Microsoft Sans Serif"/>
              <a:cs typeface="Microsoft Sans Serif"/>
            </a:endParaRPr>
          </a:p>
          <a:p>
            <a:pPr marL="360045" marR="12700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According to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International Electrotechnical Commission (IEC) recommendations,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 </a:t>
            </a:r>
            <a:r>
              <a:rPr sz="1600" spc="-5" dirty="0">
                <a:latin typeface="Microsoft Sans Serif"/>
                <a:cs typeface="Microsoft Sans Serif"/>
              </a:rPr>
              <a:t>equipment designed </a:t>
            </a:r>
            <a:r>
              <a:rPr sz="1600" dirty="0">
                <a:latin typeface="Microsoft Sans Serif"/>
                <a:cs typeface="Microsoft Sans Serif"/>
              </a:rPr>
              <a:t>for </a:t>
            </a:r>
            <a:r>
              <a:rPr sz="1600" spc="-5" dirty="0">
                <a:latin typeface="Microsoft Sans Serif"/>
                <a:cs typeface="Microsoft Sans Serif"/>
              </a:rPr>
              <a:t>operating voltages above </a:t>
            </a:r>
            <a:r>
              <a:rPr sz="1600" dirty="0">
                <a:latin typeface="Microsoft Sans Serif"/>
                <a:cs typeface="Microsoft Sans Serif"/>
              </a:rPr>
              <a:t>300 </a:t>
            </a:r>
            <a:r>
              <a:rPr sz="1600" spc="5" dirty="0">
                <a:latin typeface="Microsoft Sans Serif"/>
                <a:cs typeface="Microsoft Sans Serif"/>
              </a:rPr>
              <a:t>kV </a:t>
            </a:r>
            <a:r>
              <a:rPr sz="1600" spc="-5" dirty="0">
                <a:latin typeface="Microsoft Sans Serif"/>
                <a:cs typeface="Microsoft Sans Serif"/>
              </a:rPr>
              <a:t>should </a:t>
            </a:r>
            <a:r>
              <a:rPr sz="1600" spc="-10" dirty="0">
                <a:latin typeface="Microsoft Sans Serif"/>
                <a:cs typeface="Microsoft Sans Serif"/>
              </a:rPr>
              <a:t>be </a:t>
            </a:r>
            <a:r>
              <a:rPr sz="1600" spc="-5" dirty="0">
                <a:latin typeface="Microsoft Sans Serif"/>
                <a:cs typeface="Microsoft Sans Serif"/>
              </a:rPr>
              <a:t>tested under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(i.e.,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laboratory-simulated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surges).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5302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477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Switching</a:t>
            </a:r>
            <a:r>
              <a:rPr sz="2400" spc="-9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Overvoltages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49085"/>
            <a:ext cx="7928609" cy="4048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There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several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events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would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initiate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power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network.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greatest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relevance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design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classified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follows:</a:t>
            </a:r>
            <a:endParaRPr sz="1600">
              <a:latin typeface="Microsoft Sans Serif"/>
              <a:cs typeface="Microsoft Sans Serif"/>
            </a:endParaRPr>
          </a:p>
          <a:p>
            <a:pPr marL="360045" marR="201930" indent="-347980">
              <a:lnSpc>
                <a:spcPct val="150000"/>
              </a:lnSpc>
              <a:buFont typeface="Microsoft Sans Serif"/>
              <a:buChar char="•"/>
              <a:tabLst>
                <a:tab pos="360045" algn="l"/>
                <a:tab pos="360680" algn="l"/>
              </a:tabLst>
            </a:pP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Energization</a:t>
            </a:r>
            <a:r>
              <a:rPr sz="1600" b="1" i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sz="1600" b="1" i="1" spc="2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transmission</a:t>
            </a:r>
            <a:r>
              <a:rPr sz="1600" b="1" i="1" spc="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lines</a:t>
            </a:r>
            <a:r>
              <a:rPr sz="1600" b="1" i="1" spc="2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and</a:t>
            </a:r>
            <a:r>
              <a:rPr sz="1600" b="1" i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cables: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-5" dirty="0">
                <a:latin typeface="Microsoft Sans Serif"/>
                <a:cs typeface="Microsoft Sans Serif"/>
              </a:rPr>
              <a:t> specific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operations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some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most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category: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Energization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 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circuited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end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Energization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 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terminated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unloaded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transformer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Energization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low-side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side</a:t>
            </a:r>
            <a:r>
              <a:rPr sz="1600" dirty="0">
                <a:latin typeface="Microsoft Sans Serif"/>
                <a:cs typeface="Microsoft Sans Serif"/>
              </a:rPr>
              <a:t> 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transformer</a:t>
            </a:r>
            <a:endParaRPr sz="1600">
              <a:latin typeface="Microsoft Sans Serif"/>
              <a:cs typeface="Microsoft Sans Serif"/>
            </a:endParaRPr>
          </a:p>
          <a:p>
            <a:pPr marL="360045" marR="74930" indent="-347980">
              <a:lnSpc>
                <a:spcPct val="150000"/>
              </a:lnSpc>
              <a:buFont typeface="Microsoft Sans Serif"/>
              <a:buChar char="•"/>
              <a:tabLst>
                <a:tab pos="360045" algn="l"/>
                <a:tab pos="360680" algn="l"/>
              </a:tabLst>
            </a:pP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Re-energization</a:t>
            </a:r>
            <a:r>
              <a:rPr sz="1600" b="1" i="1" spc="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sz="1600" b="1" i="1" spc="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a</a:t>
            </a:r>
            <a:r>
              <a:rPr sz="1600" b="1" i="1" spc="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line:</a:t>
            </a:r>
            <a:r>
              <a:rPr sz="1600" b="1" i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means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energization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transmission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carrying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trapped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previous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interruptions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when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high-speed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reclosures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5302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827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Origin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of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Switching</a:t>
            </a:r>
            <a:r>
              <a:rPr sz="2400" spc="-6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Overvoltages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748" y="6271260"/>
            <a:ext cx="7987665" cy="66040"/>
          </a:xfrm>
          <a:custGeom>
            <a:avLst/>
            <a:gdLst/>
            <a:ahLst/>
            <a:cxnLst/>
            <a:rect l="l" t="t" r="r" b="b"/>
            <a:pathLst>
              <a:path w="7987665" h="66039">
                <a:moveTo>
                  <a:pt x="7987284" y="65532"/>
                </a:moveTo>
                <a:lnTo>
                  <a:pt x="0" y="65532"/>
                </a:lnTo>
                <a:lnTo>
                  <a:pt x="0" y="0"/>
                </a:lnTo>
                <a:lnTo>
                  <a:pt x="7987284" y="0"/>
                </a:lnTo>
                <a:lnTo>
                  <a:pt x="7987284" y="65532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1748" y="1595628"/>
            <a:ext cx="7987665" cy="64135"/>
          </a:xfrm>
          <a:custGeom>
            <a:avLst/>
            <a:gdLst/>
            <a:ahLst/>
            <a:cxnLst/>
            <a:rect l="l" t="t" r="r" b="b"/>
            <a:pathLst>
              <a:path w="7987665" h="64135">
                <a:moveTo>
                  <a:pt x="7987284" y="64008"/>
                </a:moveTo>
                <a:lnTo>
                  <a:pt x="0" y="64008"/>
                </a:lnTo>
                <a:lnTo>
                  <a:pt x="0" y="0"/>
                </a:lnTo>
                <a:lnTo>
                  <a:pt x="7987284" y="0"/>
                </a:lnTo>
                <a:lnTo>
                  <a:pt x="7987284" y="64008"/>
                </a:lnTo>
                <a:close/>
              </a:path>
            </a:pathLst>
          </a:custGeom>
          <a:solidFill>
            <a:srgbClr val="006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7511" y="924555"/>
            <a:ext cx="6979284" cy="5243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4BC"/>
                </a:solidFill>
                <a:latin typeface="Arial"/>
                <a:cs typeface="Arial"/>
              </a:rPr>
              <a:t>Outline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</a:pPr>
            <a:r>
              <a:rPr sz="2000" b="1" spc="-5" dirty="0">
                <a:solidFill>
                  <a:srgbClr val="0070BF"/>
                </a:solidFill>
                <a:latin typeface="Arial"/>
                <a:cs typeface="Arial"/>
              </a:rPr>
              <a:t>Overvoltages</a:t>
            </a:r>
            <a:r>
              <a:rPr sz="2000" b="1" spc="-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0BF"/>
                </a:solidFill>
                <a:latin typeface="Arial"/>
                <a:cs typeface="Arial"/>
              </a:rPr>
              <a:t>in</a:t>
            </a:r>
            <a:r>
              <a:rPr sz="2000" b="1" spc="-3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70BF"/>
                </a:solidFill>
                <a:latin typeface="Arial"/>
                <a:cs typeface="Arial"/>
              </a:rPr>
              <a:t>Power</a:t>
            </a:r>
            <a:r>
              <a:rPr sz="2000" b="1" spc="-7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70BF"/>
                </a:solidFill>
                <a:latin typeface="Arial"/>
                <a:cs typeface="Arial"/>
              </a:rPr>
              <a:t>Systems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spc="-5" dirty="0">
                <a:latin typeface="Arial"/>
                <a:cs typeface="Arial"/>
              </a:rPr>
              <a:t>Introduction</a:t>
            </a:r>
            <a:endParaRPr sz="200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spc="-5" dirty="0">
                <a:latin typeface="Arial"/>
                <a:cs typeface="Arial"/>
              </a:rPr>
              <a:t>Lightning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overvoltages</a:t>
            </a:r>
            <a:endParaRPr sz="200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spc="-5" dirty="0">
                <a:latin typeface="Arial"/>
                <a:cs typeface="Arial"/>
              </a:rPr>
              <a:t>Lightning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discharge</a:t>
            </a:r>
            <a:endParaRPr sz="200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spc="-5" dirty="0">
                <a:latin typeface="Arial"/>
                <a:cs typeface="Arial"/>
              </a:rPr>
              <a:t>Lightning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voltage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surge</a:t>
            </a:r>
            <a:endParaRPr sz="200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spc="-5" dirty="0">
                <a:latin typeface="Arial"/>
                <a:cs typeface="Arial"/>
              </a:rPr>
              <a:t>Switching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overvoltages</a:t>
            </a:r>
            <a:endParaRPr sz="200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spc="-5" dirty="0">
                <a:latin typeface="Arial"/>
                <a:cs typeface="Arial"/>
              </a:rPr>
              <a:t>Origin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switching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overvoltages</a:t>
            </a:r>
            <a:endParaRPr sz="200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spc="-5" dirty="0">
                <a:latin typeface="Arial"/>
                <a:cs typeface="Arial"/>
              </a:rPr>
              <a:t>Energization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of </a:t>
            </a:r>
            <a:r>
              <a:rPr sz="2000" b="1" dirty="0">
                <a:latin typeface="Arial"/>
                <a:cs typeface="Arial"/>
              </a:rPr>
              <a:t>an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unloaded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transmission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line</a:t>
            </a:r>
            <a:endParaRPr sz="200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spc="-20" dirty="0">
                <a:latin typeface="Arial"/>
                <a:cs typeface="Arial"/>
              </a:rPr>
              <a:t>Temporary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overvoltages</a:t>
            </a:r>
            <a:endParaRPr sz="200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dirty="0">
                <a:latin typeface="Arial"/>
                <a:cs typeface="Arial"/>
              </a:rPr>
              <a:t>Ferranti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effect</a:t>
            </a:r>
            <a:endParaRPr sz="200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dirty="0">
                <a:latin typeface="Arial"/>
                <a:cs typeface="Arial"/>
              </a:rPr>
              <a:t>Load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rejection</a:t>
            </a:r>
            <a:endParaRPr sz="200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spc="-5" dirty="0">
                <a:latin typeface="Arial"/>
                <a:cs typeface="Arial"/>
              </a:rPr>
              <a:t>Ground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fault</a:t>
            </a:r>
            <a:endParaRPr sz="2000" dirty="0">
              <a:latin typeface="Arial"/>
              <a:cs typeface="Arial"/>
            </a:endParaRPr>
          </a:p>
          <a:p>
            <a:pPr marL="840105" indent="-347980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pos="840105" algn="l"/>
                <a:tab pos="840740" algn="l"/>
              </a:tabLst>
            </a:pPr>
            <a:r>
              <a:rPr sz="2000" b="1" spc="-5" dirty="0">
                <a:latin typeface="Arial"/>
                <a:cs typeface="Arial"/>
              </a:rPr>
              <a:t>Harmonic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overvoltages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due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magnetic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saturation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49085"/>
            <a:ext cx="798830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Font typeface="Microsoft Sans Serif"/>
              <a:buChar char="•"/>
              <a:tabLst>
                <a:tab pos="360045" algn="l"/>
                <a:tab pos="360680" algn="l"/>
              </a:tabLst>
            </a:pP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Load</a:t>
            </a:r>
            <a:r>
              <a:rPr sz="1600" b="1" i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rejection:</a:t>
            </a:r>
            <a:r>
              <a:rPr sz="1600" b="1" i="1" spc="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caused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circuit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opening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line.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also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opening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sending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dropping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operation.</a:t>
            </a:r>
            <a:endParaRPr sz="1600">
              <a:latin typeface="Microsoft Sans Serif"/>
              <a:cs typeface="Microsoft Sans Serif"/>
            </a:endParaRPr>
          </a:p>
          <a:p>
            <a:pPr marL="360045" marR="148590" indent="-347980">
              <a:lnSpc>
                <a:spcPct val="150000"/>
              </a:lnSpc>
              <a:buFont typeface="Microsoft Sans Serif"/>
              <a:buChar char="•"/>
              <a:tabLst>
                <a:tab pos="360045" algn="l"/>
                <a:tab pos="360680" algn="l"/>
              </a:tabLst>
            </a:pP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Switching</a:t>
            </a:r>
            <a:r>
              <a:rPr sz="1600" b="1" i="1" spc="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on</a:t>
            </a:r>
            <a:r>
              <a:rPr sz="1600" b="1" i="1" spc="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and</a:t>
            </a:r>
            <a:r>
              <a:rPr sz="1600" b="1" i="1" spc="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20" dirty="0">
                <a:solidFill>
                  <a:srgbClr val="0070BF"/>
                </a:solidFill>
                <a:latin typeface="Arial"/>
                <a:cs typeface="Arial"/>
              </a:rPr>
              <a:t>off</a:t>
            </a:r>
            <a:r>
              <a:rPr sz="1600" b="1" i="1" spc="3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15" dirty="0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sz="1600" b="1" i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equipment:</a:t>
            </a:r>
            <a:r>
              <a:rPr sz="1600" b="1" i="1" spc="-5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operations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involving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transmission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network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surge.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example: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high-voltage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reactors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transformers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loaded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reactor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their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tertiary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winding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transformer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no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load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Font typeface="Microsoft Sans Serif"/>
              <a:buChar char="•"/>
              <a:tabLst>
                <a:tab pos="360045" algn="l"/>
                <a:tab pos="360680" algn="l"/>
              </a:tabLst>
            </a:pP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Fault</a:t>
            </a:r>
            <a:r>
              <a:rPr sz="1600" b="1" i="1" spc="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initiation</a:t>
            </a:r>
            <a:r>
              <a:rPr sz="1600" b="1" i="1" spc="3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and</a:t>
            </a:r>
            <a:r>
              <a:rPr sz="1600" b="1" i="1" spc="-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clearing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5035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4827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Origin</a:t>
            </a:r>
            <a:r>
              <a:rPr sz="2400" spc="-4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of</a:t>
            </a:r>
            <a:r>
              <a:rPr sz="2400" spc="-4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Switching</a:t>
            </a:r>
            <a:r>
              <a:rPr sz="2400" spc="-6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Overvoltages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87971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927100" indent="-34925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Suppose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sinusoidal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supply 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unloaded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transmission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Figure.</a:t>
            </a:r>
            <a:endParaRPr sz="1600">
              <a:latin typeface="Microsoft Sans Serif"/>
              <a:cs typeface="Microsoft Sans Serif"/>
            </a:endParaRPr>
          </a:p>
          <a:p>
            <a:pPr marL="361315" marR="308610" indent="-349250">
              <a:lnSpc>
                <a:spcPct val="150000"/>
              </a:lnSpc>
              <a:buClr>
                <a:srgbClr val="0070BF"/>
              </a:buClr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R,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represents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total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series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resistance,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inductance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capacitance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ground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source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far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 including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transformer.</a:t>
            </a:r>
            <a:endParaRPr sz="1600">
              <a:latin typeface="Microsoft Sans Serif"/>
              <a:cs typeface="Microsoft Sans Serif"/>
            </a:endParaRPr>
          </a:p>
          <a:p>
            <a:pPr marL="361315" marR="229870" indent="-349250">
              <a:lnSpc>
                <a:spcPct val="150000"/>
              </a:lnSpc>
              <a:buClr>
                <a:srgbClr val="0070BF"/>
              </a:buClr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operation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performed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instant T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beyond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zero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voltage.</a:t>
            </a:r>
            <a:endParaRPr sz="1600">
              <a:latin typeface="Microsoft Sans Serif"/>
              <a:cs typeface="Microsoft Sans Serif"/>
            </a:endParaRPr>
          </a:p>
          <a:p>
            <a:pPr marL="361315" marR="5080" indent="-349250">
              <a:lnSpc>
                <a:spcPct val="150000"/>
              </a:lnSpc>
              <a:buClr>
                <a:srgbClr val="0070BF"/>
              </a:buClr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across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capacitor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study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here,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represents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open-circuit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689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Energization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of </a:t>
            </a:r>
            <a:r>
              <a:rPr sz="2400" spc="-10" dirty="0">
                <a:solidFill>
                  <a:srgbClr val="0064BC"/>
                </a:solidFill>
              </a:rPr>
              <a:t>an</a:t>
            </a:r>
            <a:r>
              <a:rPr sz="240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Unloaded</a:t>
            </a:r>
            <a:r>
              <a:rPr sz="2400" dirty="0">
                <a:solidFill>
                  <a:srgbClr val="0064BC"/>
                </a:solidFill>
              </a:rPr>
              <a:t> </a:t>
            </a:r>
            <a:r>
              <a:rPr sz="2400" spc="-15" dirty="0">
                <a:solidFill>
                  <a:srgbClr val="0064BC"/>
                </a:solidFill>
              </a:rPr>
              <a:t>Transmission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Line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488" y="5282184"/>
            <a:ext cx="2894537" cy="533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8994" y="4982823"/>
            <a:ext cx="4398889" cy="10811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379" y="2012722"/>
            <a:ext cx="465645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4925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99415" algn="l"/>
                <a:tab pos="4000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sinusoidal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supply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i="1" spc="5" dirty="0">
                <a:latin typeface="Arial"/>
                <a:cs typeface="Arial"/>
              </a:rPr>
              <a:t>v</a:t>
            </a:r>
            <a:r>
              <a:rPr sz="1575" i="1" spc="7" baseline="-21164" dirty="0">
                <a:latin typeface="Arial"/>
                <a:cs typeface="Arial"/>
              </a:rPr>
              <a:t>s</a:t>
            </a:r>
            <a:r>
              <a:rPr sz="1575" i="1" spc="232" baseline="-21164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(t)</a:t>
            </a:r>
            <a:r>
              <a:rPr sz="1600" i="1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2000">
              <a:latin typeface="Microsoft Sans Serif"/>
              <a:cs typeface="Microsoft Sans Serif"/>
            </a:endParaRPr>
          </a:p>
          <a:p>
            <a:pPr marL="399415" indent="-349250">
              <a:lnSpc>
                <a:spcPct val="100000"/>
              </a:lnSpc>
              <a:spcBef>
                <a:spcPts val="1575"/>
              </a:spcBef>
              <a:buClr>
                <a:srgbClr val="0070BF"/>
              </a:buClr>
              <a:buChar char="•"/>
              <a:tabLst>
                <a:tab pos="399415" algn="l"/>
                <a:tab pos="40005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Applying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KVL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around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closed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loop,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479" y="3841491"/>
            <a:ext cx="7016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expression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across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capacitance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form: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689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Energization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of </a:t>
            </a:r>
            <a:r>
              <a:rPr sz="2400" spc="-10" dirty="0">
                <a:solidFill>
                  <a:srgbClr val="0064BC"/>
                </a:solidFill>
              </a:rPr>
              <a:t>an</a:t>
            </a:r>
            <a:r>
              <a:rPr sz="240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Unloaded</a:t>
            </a:r>
            <a:r>
              <a:rPr sz="2400" dirty="0">
                <a:solidFill>
                  <a:srgbClr val="0064BC"/>
                </a:solidFill>
              </a:rPr>
              <a:t> </a:t>
            </a:r>
            <a:r>
              <a:rPr sz="2400" spc="-15" dirty="0">
                <a:solidFill>
                  <a:srgbClr val="0064BC"/>
                </a:solidFill>
              </a:rPr>
              <a:t>Transmission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Line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2424853"/>
            <a:ext cx="2247900" cy="2611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9771" y="3169919"/>
            <a:ext cx="3230959" cy="5227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9237" y="4209288"/>
            <a:ext cx="4952077" cy="39639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00633" y="4632996"/>
            <a:ext cx="9072880" cy="1569085"/>
            <a:chOff x="500633" y="4632996"/>
            <a:chExt cx="9072880" cy="156908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304" y="4718303"/>
              <a:ext cx="2946429" cy="13854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7863" y="4864036"/>
              <a:ext cx="3712514" cy="12974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4383" y="4632996"/>
              <a:ext cx="1905000" cy="15056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3587" y="4678680"/>
              <a:ext cx="9046845" cy="1510665"/>
            </a:xfrm>
            <a:custGeom>
              <a:avLst/>
              <a:gdLst/>
              <a:ahLst/>
              <a:cxnLst/>
              <a:rect l="l" t="t" r="r" b="b"/>
              <a:pathLst>
                <a:path w="9046845" h="1510664">
                  <a:moveTo>
                    <a:pt x="0" y="0"/>
                  </a:moveTo>
                  <a:lnTo>
                    <a:pt x="9046463" y="0"/>
                  </a:lnTo>
                  <a:lnTo>
                    <a:pt x="9046463" y="1510283"/>
                  </a:lnTo>
                  <a:lnTo>
                    <a:pt x="0" y="151028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64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6894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Energization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of </a:t>
            </a:r>
            <a:r>
              <a:rPr sz="2400" spc="-10" dirty="0">
                <a:solidFill>
                  <a:srgbClr val="0064BC"/>
                </a:solidFill>
              </a:rPr>
              <a:t>an</a:t>
            </a:r>
            <a:r>
              <a:rPr sz="240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Unloaded</a:t>
            </a:r>
            <a:r>
              <a:rPr sz="2400" dirty="0">
                <a:solidFill>
                  <a:srgbClr val="0064BC"/>
                </a:solidFill>
              </a:rPr>
              <a:t> </a:t>
            </a:r>
            <a:r>
              <a:rPr sz="2400" spc="-15" dirty="0">
                <a:solidFill>
                  <a:srgbClr val="0064BC"/>
                </a:solidFill>
              </a:rPr>
              <a:t>Transmission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Line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6107" y="1954587"/>
            <a:ext cx="5233423" cy="35977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43731" y="5901949"/>
            <a:ext cx="2879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Energization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transient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97496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72771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practice,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shape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magnitudes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 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waveform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every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event.</a:t>
            </a:r>
            <a:endParaRPr sz="1600">
              <a:latin typeface="Microsoft Sans Serif"/>
              <a:cs typeface="Microsoft Sans Serif"/>
            </a:endParaRPr>
          </a:p>
          <a:p>
            <a:pPr marL="360045" marR="8826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5" dirty="0">
                <a:latin typeface="Microsoft Sans Serif"/>
                <a:cs typeface="Microsoft Sans Serif"/>
              </a:rPr>
              <a:t>However,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field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measurements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characterized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short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duration,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slowly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decreasing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zero.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standard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 impulse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accepted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aperiodic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peak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1.2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µsec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decreases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slowly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about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50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µsec)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half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peak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value.</a:t>
            </a:r>
            <a:endParaRPr sz="1600">
              <a:latin typeface="Microsoft Sans Serif"/>
              <a:cs typeface="Microsoft Sans Serif"/>
            </a:endParaRPr>
          </a:p>
          <a:p>
            <a:pPr marL="360045" marR="8699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standard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accepted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aperiodic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peak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250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µsec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decreases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slowly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about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2500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5" dirty="0">
                <a:latin typeface="Microsoft Sans Serif"/>
                <a:cs typeface="Microsoft Sans Serif"/>
              </a:rPr>
              <a:t>µsec)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half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peak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670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Standardization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of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-30" dirty="0">
                <a:solidFill>
                  <a:srgbClr val="0064BC"/>
                </a:solidFill>
              </a:rPr>
              <a:t>Testing</a:t>
            </a:r>
            <a:r>
              <a:rPr sz="2400" spc="-5" dirty="0">
                <a:solidFill>
                  <a:srgbClr val="0064BC"/>
                </a:solidFill>
              </a:rPr>
              <a:t> </a:t>
            </a:r>
            <a:r>
              <a:rPr sz="2400" spc="-30" dirty="0">
                <a:solidFill>
                  <a:srgbClr val="0064BC"/>
                </a:solidFill>
              </a:rPr>
              <a:t>Voltage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-15" dirty="0">
                <a:solidFill>
                  <a:srgbClr val="0064BC"/>
                </a:solidFill>
              </a:rPr>
              <a:t>Waveforms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670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Standardization</a:t>
            </a:r>
            <a:r>
              <a:rPr sz="2400" spc="-3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of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-30" dirty="0">
                <a:solidFill>
                  <a:srgbClr val="0064BC"/>
                </a:solidFill>
              </a:rPr>
              <a:t>Testing</a:t>
            </a:r>
            <a:r>
              <a:rPr sz="2400" spc="-5" dirty="0">
                <a:solidFill>
                  <a:srgbClr val="0064BC"/>
                </a:solidFill>
              </a:rPr>
              <a:t> </a:t>
            </a:r>
            <a:r>
              <a:rPr sz="2400" spc="-30" dirty="0">
                <a:solidFill>
                  <a:srgbClr val="0064BC"/>
                </a:solidFill>
              </a:rPr>
              <a:t>Voltage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-15" dirty="0">
                <a:solidFill>
                  <a:srgbClr val="0064BC"/>
                </a:solidFill>
              </a:rPr>
              <a:t>Waveforms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76960" y="5386810"/>
            <a:ext cx="36264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icrosoft Sans Serif"/>
                <a:cs typeface="Microsoft Sans Serif"/>
              </a:rPr>
              <a:t>General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waveshape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(1.2/50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µs)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28" y="2577083"/>
            <a:ext cx="3733057" cy="2543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5386" y="2653283"/>
            <a:ext cx="4038964" cy="2438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46570" y="5386810"/>
            <a:ext cx="3705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icrosoft Sans Serif"/>
                <a:cs typeface="Microsoft Sans Serif"/>
              </a:rPr>
              <a:t>General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waveshape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(250/2500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µs)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99084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Temporary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(i.e.,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sustained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overvoltages)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transient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last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longer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durations,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typically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few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cycles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few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seconds.</a:t>
            </a:r>
            <a:endParaRPr sz="1600">
              <a:latin typeface="Microsoft Sans Serif"/>
              <a:cs typeface="Microsoft Sans Serif"/>
            </a:endParaRPr>
          </a:p>
          <a:p>
            <a:pPr marL="360045" marR="3111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take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undamped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slightly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damped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oscillations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frequency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equal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power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frequency.</a:t>
            </a:r>
            <a:endParaRPr sz="1600">
              <a:latin typeface="Microsoft Sans Serif"/>
              <a:cs typeface="Microsoft Sans Serif"/>
            </a:endParaRPr>
          </a:p>
          <a:p>
            <a:pPr marL="360045" marR="97790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Some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most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important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events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leading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generation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temporary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Ferranti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effect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Load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rejection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Ground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fault</a:t>
            </a:r>
            <a:endParaRPr sz="1600">
              <a:latin typeface="Microsoft Sans Serif"/>
              <a:cs typeface="Microsoft Sans Serif"/>
            </a:endParaRPr>
          </a:p>
          <a:p>
            <a:pPr marL="699770" lvl="1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–"/>
              <a:tabLst>
                <a:tab pos="699770" algn="l"/>
                <a:tab pos="70040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Harmonic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magnetic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saturation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59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64BC"/>
                </a:solidFill>
              </a:rPr>
              <a:t>Temporary</a:t>
            </a:r>
            <a:r>
              <a:rPr sz="2400" spc="-1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Overvoltages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2012722"/>
            <a:ext cx="7339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58140" algn="l"/>
                <a:tab pos="3587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receiving-end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uncompensated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transmission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2079" y="2987538"/>
            <a:ext cx="7449820" cy="25857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i="1" spc="-10" dirty="0">
                <a:latin typeface="Arial"/>
                <a:cs typeface="Arial"/>
              </a:rPr>
              <a:t>V</a:t>
            </a:r>
            <a:r>
              <a:rPr sz="1575" i="1" spc="-15" baseline="-21164" dirty="0">
                <a:latin typeface="Arial"/>
                <a:cs typeface="Arial"/>
              </a:rPr>
              <a:t>r</a:t>
            </a:r>
            <a:r>
              <a:rPr sz="1575" i="1" spc="217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V</a:t>
            </a:r>
            <a:r>
              <a:rPr sz="1575" i="1" baseline="-21164" dirty="0">
                <a:latin typeface="Arial"/>
                <a:cs typeface="Arial"/>
              </a:rPr>
              <a:t>s</a:t>
            </a:r>
            <a:r>
              <a:rPr sz="1575" i="1" spc="240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receiving-end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sending-end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respectively,</a:t>
            </a:r>
            <a:endParaRPr sz="1600">
              <a:latin typeface="Microsoft Sans Serif"/>
              <a:cs typeface="Microsoft Sans Serif"/>
            </a:endParaRPr>
          </a:p>
          <a:p>
            <a:pPr marL="816610">
              <a:lnSpc>
                <a:spcPct val="100000"/>
              </a:lnSpc>
              <a:spcBef>
                <a:spcPts val="960"/>
              </a:spcBef>
            </a:pPr>
            <a:r>
              <a:rPr sz="1600" i="1" spc="-5" dirty="0">
                <a:latin typeface="Arial"/>
                <a:cs typeface="Arial"/>
              </a:rPr>
              <a:t>l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length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(km)</a:t>
            </a:r>
            <a:endParaRPr sz="1600">
              <a:latin typeface="Microsoft Sans Serif"/>
              <a:cs typeface="Microsoft Sans Serif"/>
            </a:endParaRPr>
          </a:p>
          <a:p>
            <a:pPr marL="816610" marR="194945">
              <a:lnSpc>
                <a:spcPct val="150000"/>
              </a:lnSpc>
            </a:pPr>
            <a:r>
              <a:rPr sz="1600" i="1" dirty="0">
                <a:latin typeface="Arial"/>
                <a:cs typeface="Arial"/>
              </a:rPr>
              <a:t>β</a:t>
            </a:r>
            <a:r>
              <a:rPr sz="1575" i="1" baseline="-21164" dirty="0">
                <a:latin typeface="Arial"/>
                <a:cs typeface="Arial"/>
              </a:rPr>
              <a:t>0</a:t>
            </a:r>
            <a:r>
              <a:rPr sz="1575" i="1" spc="217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phase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shift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constant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unit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length.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equal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imaginary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sqrt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</a:t>
            </a:r>
            <a:r>
              <a:rPr sz="1600" i="1" spc="-5" dirty="0">
                <a:latin typeface="Arial"/>
                <a:cs typeface="Arial"/>
              </a:rPr>
              <a:t>ZY</a:t>
            </a:r>
            <a:r>
              <a:rPr sz="1600" spc="-5" dirty="0">
                <a:latin typeface="Microsoft Sans Serif"/>
                <a:cs typeface="Microsoft Sans Serif"/>
              </a:rPr>
              <a:t>),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Z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Y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impedance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admittance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length.</a:t>
            </a:r>
            <a:endParaRPr sz="1600">
              <a:latin typeface="Microsoft Sans Serif"/>
              <a:cs typeface="Microsoft Sans Serif"/>
            </a:endParaRPr>
          </a:p>
          <a:p>
            <a:pPr marL="383540" marR="288925" indent="-346075">
              <a:lnSpc>
                <a:spcPct val="150000"/>
              </a:lnSpc>
              <a:buClr>
                <a:srgbClr val="0070BF"/>
              </a:buClr>
              <a:buChar char="•"/>
              <a:tabLst>
                <a:tab pos="383540" algn="l"/>
                <a:tab pos="3841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lossless line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i="1" dirty="0">
                <a:latin typeface="Arial"/>
                <a:cs typeface="Arial"/>
              </a:rPr>
              <a:t>β</a:t>
            </a:r>
            <a:r>
              <a:rPr sz="1575" i="1" baseline="-21164" dirty="0">
                <a:latin typeface="Arial"/>
                <a:cs typeface="Arial"/>
              </a:rPr>
              <a:t>0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ω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sqrt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</a:t>
            </a:r>
            <a:r>
              <a:rPr sz="1600" i="1" spc="-5" dirty="0">
                <a:latin typeface="Arial"/>
                <a:cs typeface="Arial"/>
              </a:rPr>
              <a:t>LC</a:t>
            </a:r>
            <a:r>
              <a:rPr sz="1600" spc="-5" dirty="0">
                <a:latin typeface="Microsoft Sans Serif"/>
                <a:cs typeface="Microsoft Sans Serif"/>
              </a:rPr>
              <a:t>),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L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C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inductance</a:t>
            </a:r>
            <a:r>
              <a:rPr sz="1600" dirty="0">
                <a:latin typeface="Microsoft Sans Serif"/>
                <a:cs typeface="Microsoft Sans Serif"/>
              </a:rPr>
              <a:t> 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capacitance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length.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09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Ferranti</a:t>
            </a:r>
            <a:r>
              <a:rPr sz="2400" spc="-5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Effect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3916" y="2420666"/>
            <a:ext cx="1202879" cy="6012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900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transmission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</a:t>
            </a:r>
            <a:r>
              <a:rPr sz="1600" dirty="0">
                <a:latin typeface="Microsoft Sans Serif"/>
                <a:cs typeface="Microsoft Sans Serif"/>
              </a:rPr>
              <a:t> 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large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inductive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load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power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station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suddenly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off,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generator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busbar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rise.</a:t>
            </a:r>
            <a:endParaRPr sz="1600">
              <a:latin typeface="Microsoft Sans Serif"/>
              <a:cs typeface="Microsoft Sans Serif"/>
            </a:endParaRPr>
          </a:p>
          <a:p>
            <a:pPr marL="361315" indent="-34925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equivalent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network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shown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as: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20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4BC"/>
                </a:solidFill>
              </a:rPr>
              <a:t>Load</a:t>
            </a:r>
            <a:r>
              <a:rPr sz="2400" spc="-5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Rejection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657" y="3236987"/>
            <a:ext cx="4571628" cy="24292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65009" y="5872951"/>
            <a:ext cx="3446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Equivalent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circuit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load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rejection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2012722"/>
            <a:ext cx="6565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pos="358140" algn="l"/>
                <a:tab pos="3587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amplitude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evaluated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approximately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by,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3479" y="3110003"/>
            <a:ext cx="575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Microsoft Sans Serif"/>
                <a:cs typeface="Microsoft Sans Serif"/>
              </a:rPr>
              <a:t>w</a:t>
            </a:r>
            <a:r>
              <a:rPr sz="1600" dirty="0">
                <a:latin typeface="Microsoft Sans Serif"/>
                <a:cs typeface="Microsoft Sans Serif"/>
              </a:rPr>
              <a:t>he</a:t>
            </a:r>
            <a:r>
              <a:rPr sz="1600" spc="-10" dirty="0">
                <a:latin typeface="Microsoft Sans Serif"/>
                <a:cs typeface="Microsoft Sans Serif"/>
              </a:rPr>
              <a:t>r</a:t>
            </a:r>
            <a:r>
              <a:rPr sz="1600" spc="-5" dirty="0">
                <a:latin typeface="Microsoft Sans Serif"/>
                <a:cs typeface="Microsoft Sans Serif"/>
              </a:rPr>
              <a:t>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9790" marR="110489" indent="-635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3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0" dirty="0"/>
              <a:t>the</a:t>
            </a:r>
            <a:r>
              <a:rPr spc="45" dirty="0"/>
              <a:t> </a:t>
            </a:r>
            <a:r>
              <a:rPr spc="-5" dirty="0"/>
              <a:t>voltage</a:t>
            </a:r>
            <a:r>
              <a:rPr spc="30" dirty="0"/>
              <a:t> </a:t>
            </a:r>
            <a:r>
              <a:rPr spc="-5" dirty="0"/>
              <a:t>behind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30" dirty="0"/>
              <a:t> </a:t>
            </a:r>
            <a:r>
              <a:rPr spc="-5" dirty="0"/>
              <a:t>transient</a:t>
            </a:r>
            <a:r>
              <a:rPr spc="30" dirty="0"/>
              <a:t> </a:t>
            </a:r>
            <a:r>
              <a:rPr spc="-5" dirty="0"/>
              <a:t>reactance,</a:t>
            </a:r>
            <a:r>
              <a:rPr spc="45" dirty="0"/>
              <a:t> </a:t>
            </a:r>
            <a:r>
              <a:rPr spc="-5" dirty="0"/>
              <a:t>which</a:t>
            </a:r>
            <a:r>
              <a:rPr spc="30" dirty="0"/>
              <a:t> </a:t>
            </a:r>
            <a:r>
              <a:rPr spc="-10" dirty="0"/>
              <a:t>is</a:t>
            </a:r>
            <a:r>
              <a:rPr spc="25" dirty="0"/>
              <a:t> </a:t>
            </a:r>
            <a:r>
              <a:rPr spc="-5" dirty="0"/>
              <a:t>assumed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30" dirty="0"/>
              <a:t> </a:t>
            </a:r>
            <a:r>
              <a:rPr dirty="0"/>
              <a:t>be </a:t>
            </a:r>
            <a:r>
              <a:rPr spc="-409" dirty="0"/>
              <a:t> </a:t>
            </a:r>
            <a:r>
              <a:rPr spc="-5" dirty="0"/>
              <a:t>constant</a:t>
            </a:r>
            <a:r>
              <a:rPr spc="45" dirty="0"/>
              <a:t> </a:t>
            </a:r>
            <a:r>
              <a:rPr spc="-5" dirty="0"/>
              <a:t>over</a:t>
            </a:r>
            <a:r>
              <a:rPr spc="35" dirty="0"/>
              <a:t> </a:t>
            </a:r>
            <a:r>
              <a:rPr spc="-10" dirty="0"/>
              <a:t>the</a:t>
            </a:r>
            <a:r>
              <a:rPr spc="30" dirty="0"/>
              <a:t> </a:t>
            </a:r>
            <a:r>
              <a:rPr spc="-5" dirty="0"/>
              <a:t>subtransient</a:t>
            </a:r>
            <a:r>
              <a:rPr spc="30" dirty="0"/>
              <a:t> </a:t>
            </a:r>
            <a:r>
              <a:rPr spc="-5" dirty="0"/>
              <a:t>period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45" dirty="0"/>
              <a:t> </a:t>
            </a:r>
            <a:r>
              <a:rPr spc="-10" dirty="0"/>
              <a:t>equal</a:t>
            </a:r>
            <a:r>
              <a:rPr spc="20" dirty="0"/>
              <a:t> </a:t>
            </a:r>
            <a:r>
              <a:rPr spc="-5" dirty="0"/>
              <a:t>to</a:t>
            </a:r>
            <a:r>
              <a:rPr spc="30" dirty="0"/>
              <a:t> </a:t>
            </a:r>
            <a:r>
              <a:rPr spc="-10" dirty="0"/>
              <a:t>its</a:t>
            </a:r>
            <a:r>
              <a:rPr spc="25" dirty="0"/>
              <a:t> </a:t>
            </a:r>
            <a:r>
              <a:rPr dirty="0"/>
              <a:t>value </a:t>
            </a:r>
            <a:r>
              <a:rPr spc="-5" dirty="0"/>
              <a:t>before</a:t>
            </a:r>
            <a:r>
              <a:rPr spc="45" dirty="0"/>
              <a:t> </a:t>
            </a:r>
            <a:r>
              <a:rPr spc="-5" dirty="0"/>
              <a:t>the </a:t>
            </a:r>
            <a:r>
              <a:rPr dirty="0"/>
              <a:t> </a:t>
            </a:r>
            <a:r>
              <a:rPr spc="-5" dirty="0"/>
              <a:t>incident</a:t>
            </a:r>
          </a:p>
          <a:p>
            <a:pPr marL="859790" marR="30480">
              <a:lnSpc>
                <a:spcPct val="150000"/>
              </a:lnSpc>
            </a:pPr>
            <a:r>
              <a:rPr dirty="0"/>
              <a:t>X</a:t>
            </a:r>
            <a:r>
              <a:rPr sz="1575" baseline="-21164" dirty="0"/>
              <a:t>s</a:t>
            </a:r>
            <a:r>
              <a:rPr sz="1575" spc="262" baseline="-21164" dirty="0"/>
              <a:t> </a:t>
            </a:r>
            <a:r>
              <a:rPr sz="1600" spc="-10" dirty="0"/>
              <a:t>the</a:t>
            </a:r>
            <a:r>
              <a:rPr sz="1600" spc="45" dirty="0"/>
              <a:t> </a:t>
            </a:r>
            <a:r>
              <a:rPr sz="1600" spc="-5" dirty="0"/>
              <a:t>transient</a:t>
            </a:r>
            <a:r>
              <a:rPr sz="1600" spc="30" dirty="0"/>
              <a:t> </a:t>
            </a:r>
            <a:r>
              <a:rPr sz="1600" spc="-5" dirty="0"/>
              <a:t>reactance</a:t>
            </a:r>
            <a:r>
              <a:rPr sz="1600" spc="30" dirty="0"/>
              <a:t> </a:t>
            </a:r>
            <a:r>
              <a:rPr sz="1600" spc="-10" dirty="0"/>
              <a:t>of</a:t>
            </a:r>
            <a:r>
              <a:rPr sz="1600" spc="50" dirty="0"/>
              <a:t> </a:t>
            </a:r>
            <a:r>
              <a:rPr sz="1600" spc="-10" dirty="0"/>
              <a:t>the</a:t>
            </a:r>
            <a:r>
              <a:rPr sz="1600" spc="45" dirty="0"/>
              <a:t> </a:t>
            </a:r>
            <a:r>
              <a:rPr sz="1600" spc="-5" dirty="0"/>
              <a:t>generator</a:t>
            </a:r>
            <a:r>
              <a:rPr sz="1600" spc="50" dirty="0"/>
              <a:t> </a:t>
            </a:r>
            <a:r>
              <a:rPr sz="1600" spc="-10" dirty="0"/>
              <a:t>in</a:t>
            </a:r>
            <a:r>
              <a:rPr sz="1600" spc="20" dirty="0"/>
              <a:t> </a:t>
            </a:r>
            <a:r>
              <a:rPr sz="1600" spc="-5" dirty="0"/>
              <a:t>series</a:t>
            </a:r>
            <a:r>
              <a:rPr sz="1600" spc="25" dirty="0"/>
              <a:t> </a:t>
            </a:r>
            <a:r>
              <a:rPr sz="1600" spc="-10" dirty="0"/>
              <a:t>with</a:t>
            </a:r>
            <a:r>
              <a:rPr sz="1600" spc="30" dirty="0"/>
              <a:t> </a:t>
            </a:r>
            <a:r>
              <a:rPr sz="1600" spc="-5" dirty="0"/>
              <a:t>the</a:t>
            </a:r>
            <a:r>
              <a:rPr sz="1600" spc="30" dirty="0"/>
              <a:t> </a:t>
            </a:r>
            <a:r>
              <a:rPr sz="1600" spc="-5" dirty="0"/>
              <a:t>transformer </a:t>
            </a:r>
            <a:r>
              <a:rPr sz="1600" spc="-409" dirty="0"/>
              <a:t> </a:t>
            </a:r>
            <a:r>
              <a:rPr sz="1600" spc="-5" dirty="0"/>
              <a:t>reactance</a:t>
            </a:r>
            <a:endParaRPr sz="1600"/>
          </a:p>
          <a:p>
            <a:pPr marL="859790">
              <a:lnSpc>
                <a:spcPct val="100000"/>
              </a:lnSpc>
              <a:spcBef>
                <a:spcPts val="960"/>
              </a:spcBef>
            </a:pPr>
            <a:r>
              <a:rPr dirty="0"/>
              <a:t>X</a:t>
            </a:r>
            <a:r>
              <a:rPr sz="1575" baseline="-21164" dirty="0"/>
              <a:t>c</a:t>
            </a:r>
            <a:r>
              <a:rPr sz="1575" spc="254" baseline="-21164" dirty="0"/>
              <a:t> </a:t>
            </a:r>
            <a:r>
              <a:rPr sz="1600" spc="-10" dirty="0"/>
              <a:t>the</a:t>
            </a:r>
            <a:r>
              <a:rPr sz="1600" spc="40" dirty="0"/>
              <a:t> </a:t>
            </a:r>
            <a:r>
              <a:rPr sz="1600" spc="-5" dirty="0"/>
              <a:t>equivalent</a:t>
            </a:r>
            <a:r>
              <a:rPr sz="1600" spc="10" dirty="0"/>
              <a:t> </a:t>
            </a:r>
            <a:r>
              <a:rPr sz="1600" spc="-5" dirty="0"/>
              <a:t>capacitive input</a:t>
            </a:r>
            <a:r>
              <a:rPr sz="1600" spc="25" dirty="0"/>
              <a:t> </a:t>
            </a:r>
            <a:r>
              <a:rPr sz="1600" spc="-5" dirty="0"/>
              <a:t>reactance</a:t>
            </a:r>
            <a:r>
              <a:rPr sz="1600" spc="30" dirty="0"/>
              <a:t> </a:t>
            </a:r>
            <a:r>
              <a:rPr sz="1600" dirty="0"/>
              <a:t>of</a:t>
            </a:r>
            <a:r>
              <a:rPr sz="1600" spc="25" dirty="0"/>
              <a:t> </a:t>
            </a:r>
            <a:r>
              <a:rPr sz="1600" spc="-5" dirty="0"/>
              <a:t>the</a:t>
            </a:r>
            <a:r>
              <a:rPr sz="1600" spc="30" dirty="0"/>
              <a:t> </a:t>
            </a:r>
            <a:r>
              <a:rPr sz="1600" spc="-5" dirty="0"/>
              <a:t>system</a:t>
            </a:r>
            <a:endParaRPr sz="16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20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4BC"/>
                </a:solidFill>
              </a:rPr>
              <a:t>Load</a:t>
            </a:r>
            <a:r>
              <a:rPr sz="2400" spc="-5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Rejection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3532" y="2445348"/>
            <a:ext cx="1500553" cy="5628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801624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2255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normal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operation,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(or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DC)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do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severely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stress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insulation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power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Overvoltages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stressing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power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classified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two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categories:</a:t>
            </a:r>
            <a:endParaRPr sz="1600">
              <a:latin typeface="Microsoft Sans Serif"/>
              <a:cs typeface="Microsoft Sans Serif"/>
            </a:endParaRPr>
          </a:p>
          <a:p>
            <a:pPr marL="701040" marR="5080" lvl="1" indent="-347980">
              <a:lnSpc>
                <a:spcPct val="150000"/>
              </a:lnSpc>
              <a:buFont typeface="Microsoft Sans Serif"/>
              <a:buChar char="-"/>
              <a:tabLst>
                <a:tab pos="701040" algn="l"/>
                <a:tab pos="701675" algn="l"/>
                <a:tab pos="1666239" algn="l"/>
                <a:tab pos="3150235" algn="l"/>
                <a:tab pos="4228465" algn="l"/>
                <a:tab pos="4607560" algn="l"/>
                <a:tab pos="5880735" algn="l"/>
                <a:tab pos="7195820" algn="l"/>
                <a:tab pos="7787640" algn="l"/>
              </a:tabLst>
            </a:pP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E</a:t>
            </a:r>
            <a:r>
              <a:rPr sz="1600" b="1" i="1" dirty="0">
                <a:solidFill>
                  <a:srgbClr val="0070BF"/>
                </a:solidFill>
                <a:latin typeface="Arial"/>
                <a:cs typeface="Arial"/>
              </a:rPr>
              <a:t>x</a:t>
            </a: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t</a:t>
            </a:r>
            <a:r>
              <a:rPr sz="1600" b="1" i="1" spc="-15" dirty="0">
                <a:solidFill>
                  <a:srgbClr val="0070BF"/>
                </a:solidFill>
                <a:latin typeface="Arial"/>
                <a:cs typeface="Arial"/>
              </a:rPr>
              <a:t>e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r</a:t>
            </a: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n</a:t>
            </a:r>
            <a:r>
              <a:rPr sz="1600" b="1" i="1" dirty="0">
                <a:solidFill>
                  <a:srgbClr val="0070BF"/>
                </a:solidFill>
                <a:latin typeface="Arial"/>
                <a:cs typeface="Arial"/>
              </a:rPr>
              <a:t>a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l</a:t>
            </a:r>
            <a:r>
              <a:rPr sz="1600" b="1" i="1" dirty="0">
                <a:solidFill>
                  <a:srgbClr val="0070BF"/>
                </a:solidFill>
                <a:latin typeface="Arial"/>
                <a:cs typeface="Arial"/>
              </a:rPr>
              <a:t>	</a:t>
            </a: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o</a:t>
            </a:r>
            <a:r>
              <a:rPr sz="1600" b="1" i="1" spc="-15" dirty="0">
                <a:solidFill>
                  <a:srgbClr val="0070BF"/>
                </a:solidFill>
                <a:latin typeface="Arial"/>
                <a:cs typeface="Arial"/>
              </a:rPr>
              <a:t>v</a:t>
            </a:r>
            <a:r>
              <a:rPr sz="1600" b="1" i="1" dirty="0">
                <a:solidFill>
                  <a:srgbClr val="0070BF"/>
                </a:solidFill>
                <a:latin typeface="Arial"/>
                <a:cs typeface="Arial"/>
              </a:rPr>
              <a:t>e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r</a:t>
            </a:r>
            <a:r>
              <a:rPr sz="1600" b="1" i="1" spc="15" dirty="0">
                <a:solidFill>
                  <a:srgbClr val="0070BF"/>
                </a:solidFill>
                <a:latin typeface="Arial"/>
                <a:cs typeface="Arial"/>
              </a:rPr>
              <a:t>v</a:t>
            </a:r>
            <a:r>
              <a:rPr sz="1600" b="1" i="1" spc="-25" dirty="0">
                <a:solidFill>
                  <a:srgbClr val="0070BF"/>
                </a:solidFill>
                <a:latin typeface="Arial"/>
                <a:cs typeface="Arial"/>
              </a:rPr>
              <a:t>o</a:t>
            </a:r>
            <a:r>
              <a:rPr sz="1600" b="1" i="1" spc="10" dirty="0">
                <a:solidFill>
                  <a:srgbClr val="0070BF"/>
                </a:solidFill>
                <a:latin typeface="Arial"/>
                <a:cs typeface="Arial"/>
              </a:rPr>
              <a:t>l</a:t>
            </a: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t</a:t>
            </a:r>
            <a:r>
              <a:rPr sz="1600" b="1" i="1" dirty="0">
                <a:solidFill>
                  <a:srgbClr val="0070BF"/>
                </a:solidFill>
                <a:latin typeface="Arial"/>
                <a:cs typeface="Arial"/>
              </a:rPr>
              <a:t>a</a:t>
            </a: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g</a:t>
            </a:r>
            <a:r>
              <a:rPr sz="1600" b="1" i="1" spc="-15" dirty="0">
                <a:solidFill>
                  <a:srgbClr val="0070BF"/>
                </a:solidFill>
                <a:latin typeface="Arial"/>
                <a:cs typeface="Arial"/>
              </a:rPr>
              <a:t>e</a:t>
            </a:r>
            <a:r>
              <a:rPr sz="1600" b="1" i="1" dirty="0">
                <a:solidFill>
                  <a:srgbClr val="0070BF"/>
                </a:solidFill>
                <a:latin typeface="Arial"/>
                <a:cs typeface="Arial"/>
              </a:rPr>
              <a:t>s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:</a:t>
            </a:r>
            <a:r>
              <a:rPr sz="1600" b="1" i="1" dirty="0">
                <a:solidFill>
                  <a:srgbClr val="0070BF"/>
                </a:solidFill>
                <a:latin typeface="Arial"/>
                <a:cs typeface="Arial"/>
              </a:rPr>
              <a:t>	</a:t>
            </a:r>
            <a:r>
              <a:rPr sz="1600" dirty="0">
                <a:latin typeface="Microsoft Sans Serif"/>
                <a:cs typeface="Microsoft Sans Serif"/>
              </a:rPr>
              <a:t>g</a:t>
            </a:r>
            <a:r>
              <a:rPr sz="1600" spc="-15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ne</a:t>
            </a:r>
            <a:r>
              <a:rPr sz="1600" spc="5" dirty="0">
                <a:latin typeface="Microsoft Sans Serif"/>
                <a:cs typeface="Microsoft Sans Serif"/>
              </a:rPr>
              <a:t>r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5" dirty="0">
                <a:latin typeface="Microsoft Sans Serif"/>
                <a:cs typeface="Microsoft Sans Serif"/>
              </a:rPr>
              <a:t>t</a:t>
            </a:r>
            <a:r>
              <a:rPr sz="1600" spc="-15" dirty="0">
                <a:latin typeface="Microsoft Sans Serif"/>
                <a:cs typeface="Microsoft Sans Serif"/>
              </a:rPr>
              <a:t>e</a:t>
            </a:r>
            <a:r>
              <a:rPr sz="1600" spc="-5" dirty="0">
                <a:latin typeface="Microsoft Sans Serif"/>
                <a:cs typeface="Microsoft Sans Serif"/>
              </a:rPr>
              <a:t>d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15" dirty="0">
                <a:latin typeface="Microsoft Sans Serif"/>
                <a:cs typeface="Microsoft Sans Serif"/>
              </a:rPr>
              <a:t>b</a:t>
            </a:r>
            <a:r>
              <a:rPr sz="1600" spc="-5" dirty="0">
                <a:latin typeface="Microsoft Sans Serif"/>
                <a:cs typeface="Microsoft Sans Serif"/>
              </a:rPr>
              <a:t>y</a:t>
            </a:r>
            <a:r>
              <a:rPr sz="1600" dirty="0">
                <a:latin typeface="Microsoft Sans Serif"/>
                <a:cs typeface="Microsoft Sans Serif"/>
              </a:rPr>
              <a:t>	a</a:t>
            </a:r>
            <a:r>
              <a:rPr sz="1600" spc="-5" dirty="0">
                <a:latin typeface="Microsoft Sans Serif"/>
                <a:cs typeface="Microsoft Sans Serif"/>
              </a:rPr>
              <a:t>t</a:t>
            </a:r>
            <a:r>
              <a:rPr sz="1600" spc="-10" dirty="0">
                <a:latin typeface="Microsoft Sans Serif"/>
                <a:cs typeface="Microsoft Sans Serif"/>
              </a:rPr>
              <a:t>m</a:t>
            </a:r>
            <a:r>
              <a:rPr sz="1600" dirty="0">
                <a:latin typeface="Microsoft Sans Serif"/>
                <a:cs typeface="Microsoft Sans Serif"/>
              </a:rPr>
              <a:t>o</a:t>
            </a:r>
            <a:r>
              <a:rPr sz="1600" spc="10" dirty="0">
                <a:latin typeface="Microsoft Sans Serif"/>
                <a:cs typeface="Microsoft Sans Serif"/>
              </a:rPr>
              <a:t>s</a:t>
            </a:r>
            <a:r>
              <a:rPr sz="1600" dirty="0">
                <a:latin typeface="Microsoft Sans Serif"/>
                <a:cs typeface="Microsoft Sans Serif"/>
              </a:rPr>
              <a:t>p</a:t>
            </a:r>
            <a:r>
              <a:rPr sz="1600" spc="-15" dirty="0">
                <a:latin typeface="Microsoft Sans Serif"/>
                <a:cs typeface="Microsoft Sans Serif"/>
              </a:rPr>
              <a:t>h</a:t>
            </a:r>
            <a:r>
              <a:rPr sz="1600" dirty="0">
                <a:latin typeface="Microsoft Sans Serif"/>
                <a:cs typeface="Microsoft Sans Serif"/>
              </a:rPr>
              <a:t>e</a:t>
            </a:r>
            <a:r>
              <a:rPr sz="1600" spc="-10" dirty="0">
                <a:latin typeface="Microsoft Sans Serif"/>
                <a:cs typeface="Microsoft Sans Serif"/>
              </a:rPr>
              <a:t>r</a:t>
            </a:r>
            <a:r>
              <a:rPr sz="1600" spc="-5" dirty="0">
                <a:latin typeface="Microsoft Sans Serif"/>
                <a:cs typeface="Microsoft Sans Serif"/>
              </a:rPr>
              <a:t>ic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5" dirty="0">
                <a:latin typeface="Microsoft Sans Serif"/>
                <a:cs typeface="Microsoft Sans Serif"/>
              </a:rPr>
              <a:t>d</a:t>
            </a:r>
            <a:r>
              <a:rPr sz="1600" spc="-5" dirty="0">
                <a:latin typeface="Microsoft Sans Serif"/>
                <a:cs typeface="Microsoft Sans Serif"/>
              </a:rPr>
              <a:t>ist</a:t>
            </a:r>
            <a:r>
              <a:rPr sz="1600" dirty="0">
                <a:latin typeface="Microsoft Sans Serif"/>
                <a:cs typeface="Microsoft Sans Serif"/>
              </a:rPr>
              <a:t>u</a:t>
            </a:r>
            <a:r>
              <a:rPr sz="1600" spc="-10" dirty="0">
                <a:latin typeface="Microsoft Sans Serif"/>
                <a:cs typeface="Microsoft Sans Serif"/>
              </a:rPr>
              <a:t>r</a:t>
            </a:r>
            <a:r>
              <a:rPr sz="1600" spc="-15" dirty="0">
                <a:latin typeface="Microsoft Sans Serif"/>
                <a:cs typeface="Microsoft Sans Serif"/>
              </a:rPr>
              <a:t>b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-5" dirty="0">
                <a:latin typeface="Microsoft Sans Serif"/>
                <a:cs typeface="Microsoft Sans Serif"/>
              </a:rPr>
              <a:t>c</a:t>
            </a:r>
            <a:r>
              <a:rPr sz="1600" dirty="0">
                <a:latin typeface="Microsoft Sans Serif"/>
                <a:cs typeface="Microsoft Sans Serif"/>
              </a:rPr>
              <a:t>e</a:t>
            </a: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dirty="0">
                <a:latin typeface="Microsoft Sans Serif"/>
                <a:cs typeface="Microsoft Sans Serif"/>
              </a:rPr>
              <a:t>u</a:t>
            </a:r>
            <a:r>
              <a:rPr sz="1600" spc="-5" dirty="0">
                <a:latin typeface="Microsoft Sans Serif"/>
                <a:cs typeface="Microsoft Sans Serif"/>
              </a:rPr>
              <a:t>ch</a:t>
            </a:r>
            <a:r>
              <a:rPr sz="1600" dirty="0">
                <a:latin typeface="Microsoft Sans Serif"/>
                <a:cs typeface="Microsoft Sans Serif"/>
              </a:rPr>
              <a:t>	a</a:t>
            </a:r>
            <a:r>
              <a:rPr sz="1600" spc="-5" dirty="0">
                <a:latin typeface="Microsoft Sans Serif"/>
                <a:cs typeface="Microsoft Sans Serif"/>
              </a:rPr>
              <a:t>s  lightning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phenomenon.</a:t>
            </a:r>
            <a:endParaRPr sz="1600">
              <a:latin typeface="Microsoft Sans Serif"/>
              <a:cs typeface="Microsoft Sans Serif"/>
            </a:endParaRPr>
          </a:p>
          <a:p>
            <a:pPr marL="701040" marR="8255" lvl="1" indent="-347980">
              <a:lnSpc>
                <a:spcPct val="150000"/>
              </a:lnSpc>
              <a:buFont typeface="Microsoft Sans Serif"/>
              <a:buChar char="-"/>
              <a:tabLst>
                <a:tab pos="701040" algn="l"/>
                <a:tab pos="701675" algn="l"/>
              </a:tabLst>
            </a:pP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Internal</a:t>
            </a:r>
            <a:r>
              <a:rPr sz="1600" b="1" i="1" spc="10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overvoltages:</a:t>
            </a:r>
            <a:r>
              <a:rPr sz="1600" b="1" i="1" spc="10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generated</a:t>
            </a:r>
            <a:r>
              <a:rPr sz="1600" spc="1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1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changes</a:t>
            </a:r>
            <a:r>
              <a:rPr sz="1600" spc="1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14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operating</a:t>
            </a:r>
            <a:r>
              <a:rPr sz="1600" spc="1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conditions</a:t>
            </a:r>
            <a:r>
              <a:rPr sz="1600" spc="1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1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network.</a:t>
            </a:r>
            <a:endParaRPr sz="1600">
              <a:latin typeface="Microsoft Sans Serif"/>
              <a:cs typeface="Microsoft Sans Serif"/>
            </a:endParaRPr>
          </a:p>
          <a:p>
            <a:pPr marL="36131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Internal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further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divided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into:</a:t>
            </a:r>
            <a:endParaRPr sz="1600">
              <a:latin typeface="Microsoft Sans Serif"/>
              <a:cs typeface="Microsoft Sans Serif"/>
            </a:endParaRPr>
          </a:p>
          <a:p>
            <a:pPr marL="701040" lvl="1" indent="-347980">
              <a:lnSpc>
                <a:spcPct val="100000"/>
              </a:lnSpc>
              <a:spcBef>
                <a:spcPts val="960"/>
              </a:spcBef>
              <a:buFont typeface="Microsoft Sans Serif"/>
              <a:buChar char="-"/>
              <a:tabLst>
                <a:tab pos="701040" algn="l"/>
                <a:tab pos="701675" algn="l"/>
              </a:tabLst>
            </a:pP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Switching</a:t>
            </a:r>
            <a:r>
              <a:rPr sz="1600" b="1" i="1" spc="1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overvoltages</a:t>
            </a:r>
            <a:endParaRPr sz="1600">
              <a:latin typeface="Arial"/>
              <a:cs typeface="Arial"/>
            </a:endParaRPr>
          </a:p>
          <a:p>
            <a:pPr marL="701040" lvl="1" indent="-347980">
              <a:lnSpc>
                <a:spcPct val="100000"/>
              </a:lnSpc>
              <a:spcBef>
                <a:spcPts val="960"/>
              </a:spcBef>
              <a:buFont typeface="Microsoft Sans Serif"/>
              <a:buChar char="-"/>
              <a:tabLst>
                <a:tab pos="701040" algn="l"/>
                <a:tab pos="701675" algn="l"/>
              </a:tabLst>
            </a:pPr>
            <a:r>
              <a:rPr sz="1600" b="1" i="1" spc="-15" dirty="0">
                <a:solidFill>
                  <a:srgbClr val="0070BF"/>
                </a:solidFill>
                <a:latin typeface="Arial"/>
                <a:cs typeface="Arial"/>
              </a:rPr>
              <a:t>Temporary</a:t>
            </a: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overvoltages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805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Introduction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91464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9334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single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line-to-ground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fault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cause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ground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healthy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phases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rise.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case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line-to-ground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fault,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neutrals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isolated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grounded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impedance</a:t>
            </a:r>
            <a:r>
              <a:rPr sz="1600" dirty="0">
                <a:latin typeface="Microsoft Sans Serif"/>
                <a:cs typeface="Microsoft Sans Serif"/>
              </a:rPr>
              <a:t> 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healthy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phases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normal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line-to-line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voltages.</a:t>
            </a:r>
            <a:endParaRPr sz="1600">
              <a:latin typeface="Microsoft Sans Serif"/>
              <a:cs typeface="Microsoft Sans Serif"/>
            </a:endParaRPr>
          </a:p>
          <a:p>
            <a:pPr marL="360045" marR="53594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Solidly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grounded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systems,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hand,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permit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phase-to-ground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below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line-to-line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value.</a:t>
            </a:r>
            <a:endParaRPr sz="1600">
              <a:latin typeface="Microsoft Sans Serif"/>
              <a:cs typeface="Microsoft Sans Serif"/>
            </a:endParaRPr>
          </a:p>
          <a:p>
            <a:pPr marL="360045" marR="14224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earth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fault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factor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defined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ratio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sound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phase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line-to-neutral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with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fault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removed.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50355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93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Ground</a:t>
            </a:r>
            <a:r>
              <a:rPr sz="2400" spc="-90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Fault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89050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215265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Ferroresonance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resonance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phenomenon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nonlinear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inductance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capacitance.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Harmonic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oscillations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power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systems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initiated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nonlinearities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whose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primary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source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saturated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magnetizing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characteristics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transformers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shunt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reactors.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744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Harmonic</a:t>
            </a:r>
            <a:r>
              <a:rPr sz="2400" spc="-1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Overvoltages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due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to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Magnetic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Saturation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1536" y="3886200"/>
            <a:ext cx="3276961" cy="2209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9082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magnetizing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these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components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rapidly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percentage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harmonics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above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rated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voltage.</a:t>
            </a:r>
            <a:endParaRPr sz="1600">
              <a:latin typeface="Microsoft Sans Serif"/>
              <a:cs typeface="Microsoft Sans Serif"/>
            </a:endParaRPr>
          </a:p>
          <a:p>
            <a:pPr marL="360045" indent="-347980">
              <a:lnSpc>
                <a:spcPct val="100000"/>
              </a:lnSpc>
              <a:spcBef>
                <a:spcPts val="9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Therefore,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saturated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transformers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inject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harmonic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Page</a:t>
            </a:r>
            <a:r>
              <a:rPr spc="-50" dirty="0"/>
              <a:t> </a:t>
            </a:r>
            <a:r>
              <a:rPr spc="-5" dirty="0"/>
              <a:t>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744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Harmonic</a:t>
            </a:r>
            <a:r>
              <a:rPr sz="2400" spc="-1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Overvoltages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5" dirty="0">
                <a:solidFill>
                  <a:srgbClr val="0064BC"/>
                </a:solidFill>
              </a:rPr>
              <a:t>due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to</a:t>
            </a:r>
            <a:r>
              <a:rPr sz="2400" spc="-25" dirty="0">
                <a:solidFill>
                  <a:srgbClr val="0064BC"/>
                </a:solidFill>
              </a:rPr>
              <a:t> </a:t>
            </a:r>
            <a:r>
              <a:rPr sz="2400" dirty="0">
                <a:solidFill>
                  <a:srgbClr val="0064BC"/>
                </a:solidFill>
              </a:rPr>
              <a:t>Magnetic</a:t>
            </a:r>
            <a:r>
              <a:rPr sz="2400" spc="-1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Saturation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5" dirty="0"/>
              <a:t> </a:t>
            </a:r>
            <a:r>
              <a:rPr spc="-10" dirty="0"/>
              <a:t>YOU</a:t>
            </a:r>
            <a:r>
              <a:rPr spc="-2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YOUR</a:t>
            </a:r>
            <a:r>
              <a:rPr spc="-165" dirty="0"/>
              <a:t> </a:t>
            </a:r>
            <a:r>
              <a:rPr spc="-30" dirty="0"/>
              <a:t>ATTENTION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801560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12573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switching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operations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produce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sudden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rise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voltage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short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duration,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known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voltage</a:t>
            </a:r>
            <a:r>
              <a:rPr sz="1600" b="1" i="1" spc="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0070BF"/>
                </a:solidFill>
                <a:latin typeface="Arial"/>
                <a:cs typeface="Arial"/>
              </a:rPr>
              <a:t>surge</a:t>
            </a:r>
            <a:r>
              <a:rPr sz="1600" b="1" i="1" spc="20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or</a:t>
            </a:r>
            <a:r>
              <a:rPr sz="1600" b="1" i="1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transient</a:t>
            </a:r>
            <a:r>
              <a:rPr sz="1600" b="1" i="1" spc="25" dirty="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70BF"/>
                </a:solidFill>
                <a:latin typeface="Arial"/>
                <a:cs typeface="Arial"/>
              </a:rPr>
              <a:t>voltage.</a:t>
            </a:r>
            <a:endParaRPr sz="1600">
              <a:latin typeface="Arial"/>
              <a:cs typeface="Arial"/>
            </a:endParaRPr>
          </a:p>
          <a:p>
            <a:pPr marL="36131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1315" algn="l"/>
                <a:tab pos="361950" algn="l"/>
                <a:tab pos="857885" algn="l"/>
                <a:tab pos="1954530" algn="l"/>
                <a:tab pos="2272665" algn="l"/>
                <a:tab pos="2917190" algn="l"/>
                <a:tab pos="4216400" algn="l"/>
                <a:tab pos="4512310" algn="l"/>
                <a:tab pos="5603240" algn="l"/>
                <a:tab pos="6136005" algn="l"/>
                <a:tab pos="6454140" algn="l"/>
                <a:tab pos="714565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</a:t>
            </a:r>
            <a:r>
              <a:rPr sz="1600" dirty="0">
                <a:latin typeface="Microsoft Sans Serif"/>
                <a:cs typeface="Microsoft Sans Serif"/>
              </a:rPr>
              <a:t>h</a:t>
            </a:r>
            <a:r>
              <a:rPr sz="1600" spc="-5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5" dirty="0">
                <a:latin typeface="Microsoft Sans Serif"/>
                <a:cs typeface="Microsoft Sans Serif"/>
              </a:rPr>
              <a:t>m</a:t>
            </a:r>
            <a:r>
              <a:rPr sz="1600" spc="-15" dirty="0">
                <a:latin typeface="Microsoft Sans Serif"/>
                <a:cs typeface="Microsoft Sans Serif"/>
              </a:rPr>
              <a:t>a</a:t>
            </a:r>
            <a:r>
              <a:rPr sz="1600" dirty="0">
                <a:latin typeface="Microsoft Sans Serif"/>
                <a:cs typeface="Microsoft Sans Serif"/>
              </a:rPr>
              <a:t>g</a:t>
            </a:r>
            <a:r>
              <a:rPr sz="1600" spc="-15" dirty="0">
                <a:latin typeface="Microsoft Sans Serif"/>
                <a:cs typeface="Microsoft Sans Serif"/>
              </a:rPr>
              <a:t>n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-15" dirty="0">
                <a:latin typeface="Microsoft Sans Serif"/>
                <a:cs typeface="Microsoft Sans Serif"/>
              </a:rPr>
              <a:t>u</a:t>
            </a:r>
            <a:r>
              <a:rPr sz="1600" dirty="0">
                <a:latin typeface="Microsoft Sans Serif"/>
                <a:cs typeface="Microsoft Sans Serif"/>
              </a:rPr>
              <a:t>d</a:t>
            </a:r>
            <a:r>
              <a:rPr sz="1600" spc="-5" dirty="0">
                <a:latin typeface="Microsoft Sans Serif"/>
                <a:cs typeface="Microsoft Sans Serif"/>
              </a:rPr>
              <a:t>e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5" dirty="0">
                <a:latin typeface="Microsoft Sans Serif"/>
                <a:cs typeface="Microsoft Sans Serif"/>
              </a:rPr>
              <a:t>o</a:t>
            </a:r>
            <a:r>
              <a:rPr sz="1600" spc="-5" dirty="0">
                <a:latin typeface="Microsoft Sans Serif"/>
                <a:cs typeface="Microsoft Sans Serif"/>
              </a:rPr>
              <a:t>f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t</a:t>
            </a:r>
            <a:r>
              <a:rPr sz="1600" spc="-15" dirty="0">
                <a:latin typeface="Microsoft Sans Serif"/>
                <a:cs typeface="Microsoft Sans Serif"/>
              </a:rPr>
              <a:t>h</a:t>
            </a:r>
            <a:r>
              <a:rPr sz="1600" dirty="0">
                <a:latin typeface="Microsoft Sans Serif"/>
                <a:cs typeface="Microsoft Sans Serif"/>
              </a:rPr>
              <a:t>e</a:t>
            </a:r>
            <a:r>
              <a:rPr sz="1600" spc="-5" dirty="0">
                <a:latin typeface="Microsoft Sans Serif"/>
                <a:cs typeface="Microsoft Sans Serif"/>
              </a:rPr>
              <a:t>se</a:t>
            </a:r>
            <a:r>
              <a:rPr sz="1600" dirty="0">
                <a:latin typeface="Microsoft Sans Serif"/>
                <a:cs typeface="Microsoft Sans Serif"/>
              </a:rPr>
              <a:t>	o</a:t>
            </a:r>
            <a:r>
              <a:rPr sz="1600" spc="-5" dirty="0">
                <a:latin typeface="Microsoft Sans Serif"/>
                <a:cs typeface="Microsoft Sans Serif"/>
              </a:rPr>
              <a:t>v</a:t>
            </a:r>
            <a:r>
              <a:rPr sz="1600" dirty="0">
                <a:latin typeface="Microsoft Sans Serif"/>
                <a:cs typeface="Microsoft Sans Serif"/>
              </a:rPr>
              <a:t>e</a:t>
            </a:r>
            <a:r>
              <a:rPr sz="1600" spc="-10" dirty="0">
                <a:latin typeface="Microsoft Sans Serif"/>
                <a:cs typeface="Microsoft Sans Serif"/>
              </a:rPr>
              <a:t>r</a:t>
            </a:r>
            <a:r>
              <a:rPr sz="1600" spc="10" dirty="0">
                <a:latin typeface="Microsoft Sans Serif"/>
                <a:cs typeface="Microsoft Sans Serif"/>
              </a:rPr>
              <a:t>v</a:t>
            </a:r>
            <a:r>
              <a:rPr sz="1600" spc="-15" dirty="0">
                <a:latin typeface="Microsoft Sans Serif"/>
                <a:cs typeface="Microsoft Sans Serif"/>
              </a:rPr>
              <a:t>o</a:t>
            </a:r>
            <a:r>
              <a:rPr sz="1600" spc="-5" dirty="0">
                <a:latin typeface="Microsoft Sans Serif"/>
                <a:cs typeface="Microsoft Sans Serif"/>
              </a:rPr>
              <a:t>lt</a:t>
            </a:r>
            <a:r>
              <a:rPr sz="1600" spc="-15" dirty="0">
                <a:latin typeface="Microsoft Sans Serif"/>
                <a:cs typeface="Microsoft Sans Serif"/>
              </a:rPr>
              <a:t>a</a:t>
            </a:r>
            <a:r>
              <a:rPr sz="1600" dirty="0">
                <a:latin typeface="Microsoft Sans Serif"/>
                <a:cs typeface="Microsoft Sans Serif"/>
              </a:rPr>
              <a:t>ge</a:t>
            </a: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dirty="0">
                <a:latin typeface="Microsoft Sans Serif"/>
                <a:cs typeface="Microsoft Sans Serif"/>
              </a:rPr>
              <a:t>u</a:t>
            </a:r>
            <a:r>
              <a:rPr sz="1600" spc="-35" dirty="0">
                <a:latin typeface="Microsoft Sans Serif"/>
                <a:cs typeface="Microsoft Sans Serif"/>
              </a:rPr>
              <a:t>f</a:t>
            </a:r>
            <a:r>
              <a:rPr sz="1600" spc="-5" dirty="0">
                <a:latin typeface="Microsoft Sans Serif"/>
                <a:cs typeface="Microsoft Sans Serif"/>
              </a:rPr>
              <a:t>fi</a:t>
            </a:r>
            <a:r>
              <a:rPr sz="1600" spc="-25" dirty="0">
                <a:latin typeface="Microsoft Sans Serif"/>
                <a:cs typeface="Microsoft Sans Serif"/>
              </a:rPr>
              <a:t>c</a:t>
            </a:r>
            <a:r>
              <a:rPr sz="1600" spc="-5" dirty="0">
                <a:latin typeface="Microsoft Sans Serif"/>
                <a:cs typeface="Microsoft Sans Serif"/>
              </a:rPr>
              <a:t>i</a:t>
            </a:r>
            <a:r>
              <a:rPr sz="1600" dirty="0">
                <a:latin typeface="Microsoft Sans Serif"/>
                <a:cs typeface="Microsoft Sans Serif"/>
              </a:rPr>
              <a:t>e</a:t>
            </a:r>
            <a:r>
              <a:rPr sz="1600" spc="-15" dirty="0">
                <a:latin typeface="Microsoft Sans Serif"/>
                <a:cs typeface="Microsoft Sans Serif"/>
              </a:rPr>
              <a:t>n</a:t>
            </a:r>
            <a:r>
              <a:rPr sz="1600" spc="-5" dirty="0">
                <a:latin typeface="Microsoft Sans Serif"/>
                <a:cs typeface="Microsoft Sans Serif"/>
              </a:rPr>
              <a:t>tly</a:t>
            </a:r>
            <a:r>
              <a:rPr sz="1600" dirty="0">
                <a:latin typeface="Microsoft Sans Serif"/>
                <a:cs typeface="Microsoft Sans Serif"/>
              </a:rPr>
              <a:t>	h</a:t>
            </a:r>
            <a:r>
              <a:rPr sz="1600" spc="-5" dirty="0">
                <a:latin typeface="Microsoft Sans Serif"/>
                <a:cs typeface="Microsoft Sans Serif"/>
              </a:rPr>
              <a:t>i</a:t>
            </a:r>
            <a:r>
              <a:rPr sz="1600" spc="-15" dirty="0">
                <a:latin typeface="Microsoft Sans Serif"/>
                <a:cs typeface="Microsoft Sans Serif"/>
              </a:rPr>
              <a:t>g</a:t>
            </a:r>
            <a:r>
              <a:rPr sz="1600" spc="-5" dirty="0">
                <a:latin typeface="Microsoft Sans Serif"/>
                <a:cs typeface="Microsoft Sans Serif"/>
              </a:rPr>
              <a:t>h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5" dirty="0">
                <a:latin typeface="Microsoft Sans Serif"/>
                <a:cs typeface="Microsoft Sans Serif"/>
              </a:rPr>
              <a:t>c</a:t>
            </a:r>
            <a:r>
              <a:rPr sz="1600" dirty="0">
                <a:latin typeface="Microsoft Sans Serif"/>
                <a:cs typeface="Microsoft Sans Serif"/>
              </a:rPr>
              <a:t>au</a:t>
            </a:r>
            <a:r>
              <a:rPr sz="1600" spc="-5" dirty="0">
                <a:latin typeface="Microsoft Sans Serif"/>
                <a:cs typeface="Microsoft Sans Serif"/>
              </a:rPr>
              <a:t>se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dirty="0">
                <a:latin typeface="Microsoft Sans Serif"/>
                <a:cs typeface="Microsoft Sans Serif"/>
              </a:rPr>
              <a:t>n</a:t>
            </a:r>
            <a:r>
              <a:rPr sz="1600" spc="-5" dirty="0">
                <a:latin typeface="Microsoft Sans Serif"/>
                <a:cs typeface="Microsoft Sans Serif"/>
              </a:rPr>
              <a:t>s</a:t>
            </a:r>
            <a:r>
              <a:rPr sz="1600" spc="-15" dirty="0">
                <a:latin typeface="Microsoft Sans Serif"/>
                <a:cs typeface="Microsoft Sans Serif"/>
              </a:rPr>
              <a:t>u</a:t>
            </a:r>
            <a:r>
              <a:rPr sz="1600" spc="-5" dirty="0">
                <a:latin typeface="Microsoft Sans Serif"/>
                <a:cs typeface="Microsoft Sans Serif"/>
              </a:rPr>
              <a:t>l</a:t>
            </a:r>
            <a:r>
              <a:rPr sz="1600" spc="-15" dirty="0">
                <a:latin typeface="Microsoft Sans Serif"/>
                <a:cs typeface="Microsoft Sans Serif"/>
              </a:rPr>
              <a:t>a</a:t>
            </a:r>
            <a:r>
              <a:rPr sz="1600" spc="-5" dirty="0">
                <a:latin typeface="Microsoft Sans Serif"/>
                <a:cs typeface="Microsoft Sans Serif"/>
              </a:rPr>
              <a:t>t</a:t>
            </a:r>
            <a:r>
              <a:rPr sz="1600" spc="-20" dirty="0">
                <a:latin typeface="Microsoft Sans Serif"/>
                <a:cs typeface="Microsoft Sans Serif"/>
              </a:rPr>
              <a:t>i</a:t>
            </a:r>
            <a:r>
              <a:rPr sz="1600" dirty="0">
                <a:latin typeface="Microsoft Sans Serif"/>
                <a:cs typeface="Microsoft Sans Serif"/>
              </a:rPr>
              <a:t>o</a:t>
            </a:r>
            <a:r>
              <a:rPr sz="1600" spc="-5" dirty="0">
                <a:latin typeface="Microsoft Sans Serif"/>
                <a:cs typeface="Microsoft Sans Serif"/>
              </a:rPr>
              <a:t>n  breakdown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equipment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 power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systems.</a:t>
            </a:r>
            <a:endParaRPr sz="1600">
              <a:latin typeface="Microsoft Sans Serif"/>
              <a:cs typeface="Microsoft Sans Serif"/>
            </a:endParaRPr>
          </a:p>
          <a:p>
            <a:pPr marL="361315" marR="698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Therefore,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power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system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engineers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always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ways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limit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magnitude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overvoltages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control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their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effects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equipment.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18059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4BC"/>
                </a:solidFill>
              </a:rPr>
              <a:t>Introduction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494220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4610" indent="-347980" algn="just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Lightning </a:t>
            </a:r>
            <a:r>
              <a:rPr sz="1600" spc="-10" dirty="0">
                <a:latin typeface="Microsoft Sans Serif"/>
                <a:cs typeface="Microsoft Sans Serif"/>
              </a:rPr>
              <a:t>is </a:t>
            </a:r>
            <a:r>
              <a:rPr sz="1600" dirty="0">
                <a:latin typeface="Microsoft Sans Serif"/>
                <a:cs typeface="Microsoft Sans Serif"/>
              </a:rPr>
              <a:t>an </a:t>
            </a:r>
            <a:r>
              <a:rPr sz="1600" spc="-5" dirty="0">
                <a:latin typeface="Microsoft Sans Serif"/>
                <a:cs typeface="Microsoft Sans Serif"/>
              </a:rPr>
              <a:t>electrical discharge </a:t>
            </a:r>
            <a:r>
              <a:rPr sz="1600" spc="-10" dirty="0">
                <a:latin typeface="Microsoft Sans Serif"/>
                <a:cs typeface="Microsoft Sans Serif"/>
              </a:rPr>
              <a:t>between </a:t>
            </a:r>
            <a:r>
              <a:rPr sz="1600" dirty="0">
                <a:latin typeface="Microsoft Sans Serif"/>
                <a:cs typeface="Microsoft Sans Serif"/>
              </a:rPr>
              <a:t>cloud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earth, between </a:t>
            </a:r>
            <a:r>
              <a:rPr sz="1600" dirty="0">
                <a:latin typeface="Microsoft Sans Serif"/>
                <a:cs typeface="Microsoft Sans Serif"/>
              </a:rPr>
              <a:t>clouds, or </a:t>
            </a:r>
            <a:r>
              <a:rPr sz="1600" spc="-10" dirty="0">
                <a:latin typeface="Microsoft Sans Serif"/>
                <a:cs typeface="Microsoft Sans Serif"/>
              </a:rPr>
              <a:t>between the </a:t>
            </a:r>
            <a:r>
              <a:rPr sz="1600" spc="-5" dirty="0">
                <a:latin typeface="Microsoft Sans Serif"/>
                <a:cs typeface="Microsoft Sans Serif"/>
              </a:rPr>
              <a:t>charge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centres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cloud.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Lightning </a:t>
            </a:r>
            <a:r>
              <a:rPr sz="1600" spc="-10" dirty="0">
                <a:latin typeface="Microsoft Sans Serif"/>
                <a:cs typeface="Microsoft Sans Serif"/>
              </a:rPr>
              <a:t>is </a:t>
            </a:r>
            <a:r>
              <a:rPr sz="1600" spc="-5" dirty="0">
                <a:latin typeface="Microsoft Sans Serif"/>
                <a:cs typeface="Microsoft Sans Serif"/>
              </a:rPr>
              <a:t>a huge spark and takes place when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clouds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such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potential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(+ve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endParaRPr sz="1600">
              <a:latin typeface="Microsoft Sans Serif"/>
              <a:cs typeface="Microsoft Sans Serif"/>
            </a:endParaRPr>
          </a:p>
          <a:p>
            <a:pPr marL="360045" marR="10795">
              <a:lnSpc>
                <a:spcPct val="150000"/>
              </a:lnSpc>
            </a:pPr>
            <a:r>
              <a:rPr sz="1600" spc="229" dirty="0">
                <a:latin typeface="Microsoft Sans Serif"/>
                <a:cs typeface="Microsoft Sans Serif"/>
              </a:rPr>
              <a:t>−ve)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respect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earth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neighbouring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cloud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dielectric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strength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neighbouring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medium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(air)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destroyed.</a:t>
            </a:r>
            <a:endParaRPr sz="1600">
              <a:latin typeface="Microsoft Sans Serif"/>
              <a:cs typeface="Microsoft Sans Serif"/>
            </a:endParaRPr>
          </a:p>
          <a:p>
            <a:pPr marL="361315" marR="68580" indent="-349250">
              <a:lnSpc>
                <a:spcPct val="150000"/>
              </a:lnSpc>
              <a:buClr>
                <a:srgbClr val="0070BF"/>
              </a:buClr>
              <a:buChar char="•"/>
              <a:tabLst>
                <a:tab pos="361315" algn="l"/>
                <a:tab pos="36195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air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STP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condition,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30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kV/cm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peak.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42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10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Overvoltages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1447" y="1766316"/>
            <a:ext cx="2770632" cy="4381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877809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31115" indent="-347980" algn="just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680" algn="l"/>
              </a:tabLst>
            </a:pPr>
            <a:r>
              <a:rPr sz="1600" spc="-15" dirty="0">
                <a:latin typeface="Microsoft Sans Serif"/>
                <a:cs typeface="Microsoft Sans Serif"/>
              </a:rPr>
              <a:t>However, </a:t>
            </a:r>
            <a:r>
              <a:rPr sz="1600" spc="-10" dirty="0">
                <a:latin typeface="Microsoft Sans Serif"/>
                <a:cs typeface="Microsoft Sans Serif"/>
              </a:rPr>
              <a:t>in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cloud </a:t>
            </a:r>
            <a:r>
              <a:rPr sz="1600" spc="-10" dirty="0">
                <a:latin typeface="Microsoft Sans Serif"/>
                <a:cs typeface="Microsoft Sans Serif"/>
              </a:rPr>
              <a:t>where the </a:t>
            </a:r>
            <a:r>
              <a:rPr sz="1600" spc="-5" dirty="0">
                <a:latin typeface="Microsoft Sans Serif"/>
                <a:cs typeface="Microsoft Sans Serif"/>
              </a:rPr>
              <a:t>moisture content </a:t>
            </a:r>
            <a:r>
              <a:rPr sz="1600" spc="-10" dirty="0">
                <a:latin typeface="Microsoft Sans Serif"/>
                <a:cs typeface="Microsoft Sans Serif"/>
              </a:rPr>
              <a:t>in the </a:t>
            </a:r>
            <a:r>
              <a:rPr sz="1600" spc="-5" dirty="0">
                <a:latin typeface="Microsoft Sans Serif"/>
                <a:cs typeface="Microsoft Sans Serif"/>
              </a:rPr>
              <a:t>air is large and also because </a:t>
            </a:r>
            <a:r>
              <a:rPr sz="1600" dirty="0">
                <a:latin typeface="Microsoft Sans Serif"/>
                <a:cs typeface="Microsoft Sans Serif"/>
              </a:rPr>
              <a:t> of </a:t>
            </a:r>
            <a:r>
              <a:rPr sz="1600" spc="-5" dirty="0">
                <a:latin typeface="Microsoft Sans Serif"/>
                <a:cs typeface="Microsoft Sans Serif"/>
              </a:rPr>
              <a:t>the high altitude (lower pressure), </a:t>
            </a:r>
            <a:r>
              <a:rPr sz="1600" spc="-10" dirty="0">
                <a:latin typeface="Microsoft Sans Serif"/>
                <a:cs typeface="Microsoft Sans Serif"/>
              </a:rPr>
              <a:t>it is </a:t>
            </a:r>
            <a:r>
              <a:rPr sz="1600" spc="-5" dirty="0">
                <a:latin typeface="Microsoft Sans Serif"/>
                <a:cs typeface="Microsoft Sans Serif"/>
              </a:rPr>
              <a:t>seen that </a:t>
            </a:r>
            <a:r>
              <a:rPr sz="1600" dirty="0">
                <a:latin typeface="Microsoft Sans Serif"/>
                <a:cs typeface="Microsoft Sans Serif"/>
              </a:rPr>
              <a:t>for </a:t>
            </a:r>
            <a:r>
              <a:rPr sz="1600" spc="-5" dirty="0">
                <a:latin typeface="Microsoft Sans Serif"/>
                <a:cs typeface="Microsoft Sans Serif"/>
              </a:rPr>
              <a:t>breakdown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30" dirty="0">
                <a:latin typeface="Microsoft Sans Serif"/>
                <a:cs typeface="Microsoft Sans Serif"/>
              </a:rPr>
              <a:t>air,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electric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only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10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kV/cm.</a:t>
            </a:r>
            <a:endParaRPr sz="1600">
              <a:latin typeface="Microsoft Sans Serif"/>
              <a:cs typeface="Microsoft Sans Serif"/>
            </a:endParaRPr>
          </a:p>
          <a:p>
            <a:pPr marL="360045" marR="129539" indent="-347980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 cloud and the ground </a:t>
            </a:r>
            <a:r>
              <a:rPr sz="1600" spc="-10" dirty="0">
                <a:latin typeface="Microsoft Sans Serif"/>
                <a:cs typeface="Microsoft Sans Serif"/>
              </a:rPr>
              <a:t>form two </a:t>
            </a:r>
            <a:r>
              <a:rPr sz="1600" spc="-5" dirty="0">
                <a:latin typeface="Microsoft Sans Serif"/>
                <a:cs typeface="Microsoft Sans Serif"/>
              </a:rPr>
              <a:t>plates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-5" dirty="0">
                <a:latin typeface="Microsoft Sans Serif"/>
                <a:cs typeface="Microsoft Sans Serif"/>
              </a:rPr>
              <a:t>a gigantic capacitor and the dielectric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medium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air.</a:t>
            </a:r>
            <a:endParaRPr sz="1600">
              <a:latin typeface="Microsoft Sans Serif"/>
              <a:cs typeface="Microsoft Sans Serif"/>
            </a:endParaRPr>
          </a:p>
          <a:p>
            <a:pPr marL="360045" marR="50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During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thunderstorms,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negative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separated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 movements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air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forming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crystals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upper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layer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cloud 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rain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part.</a:t>
            </a:r>
            <a:endParaRPr sz="1600">
              <a:latin typeface="Microsoft Sans Serif"/>
              <a:cs typeface="Microsoft Sans Serif"/>
            </a:endParaRPr>
          </a:p>
          <a:p>
            <a:pPr marL="360045" marR="7937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cloud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becomes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negatively charged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larger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layer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top.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42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10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Overvoltages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96544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separation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proceeds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cloud,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potential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concentrations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vertical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electric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field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along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cloud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also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increases.</a:t>
            </a:r>
            <a:endParaRPr sz="1600">
              <a:latin typeface="Microsoft Sans Serif"/>
              <a:cs typeface="Microsoft Sans Serif"/>
            </a:endParaRPr>
          </a:p>
          <a:p>
            <a:pPr marL="360045" marR="25654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total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potential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difference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two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main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centers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vary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100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1000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MV.</a:t>
            </a:r>
            <a:endParaRPr sz="1600">
              <a:latin typeface="Microsoft Sans Serif"/>
              <a:cs typeface="Microsoft Sans Serif"/>
            </a:endParaRPr>
          </a:p>
          <a:p>
            <a:pPr marL="360045" marR="39751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part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total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charge-several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hundred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coulombs-is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lightning;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consumed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intercloud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discharges.</a:t>
            </a:r>
            <a:endParaRPr sz="1600">
              <a:latin typeface="Microsoft Sans Serif"/>
              <a:cs typeface="Microsoft Sans Serif"/>
            </a:endParaRPr>
          </a:p>
          <a:p>
            <a:pPr marL="360045" marR="68262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thundercloud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dipole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5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km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tropical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342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105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Overvoltages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797369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1073785" indent="-346075">
              <a:lnSpc>
                <a:spcPct val="150000"/>
              </a:lnSpc>
              <a:spcBef>
                <a:spcPts val="100"/>
              </a:spcBef>
              <a:buClr>
                <a:srgbClr val="0070BF"/>
              </a:buClr>
              <a:buChar char="•"/>
              <a:tabLst>
                <a:tab pos="358140" algn="l"/>
                <a:tab pos="3587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gradient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approximately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10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kV/cm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cloud,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air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surrounding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cloud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gets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ionized.</a:t>
            </a:r>
            <a:endParaRPr sz="1600">
              <a:latin typeface="Microsoft Sans Serif"/>
              <a:cs typeface="Microsoft Sans Serif"/>
            </a:endParaRPr>
          </a:p>
          <a:p>
            <a:pPr marL="358140" marR="384175" indent="-346075">
              <a:lnSpc>
                <a:spcPct val="150000"/>
              </a:lnSpc>
              <a:buClr>
                <a:srgbClr val="0070BF"/>
              </a:buClr>
              <a:buChar char="•"/>
              <a:tabLst>
                <a:tab pos="358140" algn="l"/>
                <a:tab pos="3587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stage,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air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streamer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breakdown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air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gaps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from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cloud towards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earth.</a:t>
            </a:r>
            <a:endParaRPr sz="1600">
              <a:latin typeface="Microsoft Sans Serif"/>
              <a:cs typeface="Microsoft Sans Serif"/>
            </a:endParaRPr>
          </a:p>
          <a:p>
            <a:pPr marL="358140" marR="536575" indent="-346075">
              <a:lnSpc>
                <a:spcPct val="150000"/>
              </a:lnSpc>
              <a:buClr>
                <a:srgbClr val="0070BF"/>
              </a:buClr>
              <a:buChar char="•"/>
              <a:tabLst>
                <a:tab pos="358140" algn="l"/>
                <a:tab pos="3587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channel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earth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established</a:t>
            </a:r>
            <a:r>
              <a:rPr sz="1600" dirty="0">
                <a:latin typeface="Microsoft Sans Serif"/>
                <a:cs typeface="Microsoft Sans Serif"/>
              </a:rPr>
              <a:t> 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stepped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discharge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called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leader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stroke.</a:t>
            </a:r>
            <a:endParaRPr sz="1600">
              <a:latin typeface="Microsoft Sans Serif"/>
              <a:cs typeface="Microsoft Sans Serif"/>
            </a:endParaRPr>
          </a:p>
          <a:p>
            <a:pPr marL="358140" marR="5080" indent="-346075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3587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 leader </a:t>
            </a:r>
            <a:r>
              <a:rPr sz="1600" spc="-10" dirty="0">
                <a:latin typeface="Microsoft Sans Serif"/>
                <a:cs typeface="Microsoft Sans Serif"/>
              </a:rPr>
              <a:t>is </a:t>
            </a:r>
            <a:r>
              <a:rPr sz="1600" spc="-5" dirty="0">
                <a:latin typeface="Microsoft Sans Serif"/>
                <a:cs typeface="Microsoft Sans Serif"/>
              </a:rPr>
              <a:t>generally initiated </a:t>
            </a:r>
            <a:r>
              <a:rPr sz="1600" spc="-10" dirty="0">
                <a:latin typeface="Microsoft Sans Serif"/>
                <a:cs typeface="Microsoft Sans Serif"/>
              </a:rPr>
              <a:t>by </a:t>
            </a:r>
            <a:r>
              <a:rPr sz="1600" spc="-5" dirty="0">
                <a:latin typeface="Microsoft Sans Serif"/>
                <a:cs typeface="Microsoft Sans Serif"/>
              </a:rPr>
              <a:t>a breakdown between polarized water droplets </a:t>
            </a:r>
            <a:r>
              <a:rPr sz="1600" dirty="0">
                <a:latin typeface="Microsoft Sans Serif"/>
                <a:cs typeface="Microsoft Sans Serif"/>
              </a:rPr>
              <a:t>at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cloud base caused </a:t>
            </a:r>
            <a:r>
              <a:rPr sz="1600" spc="-10" dirty="0">
                <a:latin typeface="Microsoft Sans Serif"/>
                <a:cs typeface="Microsoft Sans Serif"/>
              </a:rPr>
              <a:t>by the </a:t>
            </a:r>
            <a:r>
              <a:rPr sz="1600" spc="-5" dirty="0">
                <a:latin typeface="Microsoft Sans Serif"/>
                <a:cs typeface="Microsoft Sans Serif"/>
              </a:rPr>
              <a:t>high electric field, </a:t>
            </a:r>
            <a:r>
              <a:rPr sz="1600" spc="-10" dirty="0">
                <a:latin typeface="Microsoft Sans Serif"/>
                <a:cs typeface="Microsoft Sans Serif"/>
              </a:rPr>
              <a:t>or </a:t>
            </a:r>
            <a:r>
              <a:rPr sz="1600" spc="-5" dirty="0">
                <a:latin typeface="Microsoft Sans Serif"/>
                <a:cs typeface="Microsoft Sans Serif"/>
              </a:rPr>
              <a:t>a discharge between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5" dirty="0">
                <a:latin typeface="Microsoft Sans Serif"/>
                <a:cs typeface="Microsoft Sans Serif"/>
              </a:rPr>
              <a:t>negative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mass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cloud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positive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charge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pocket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below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it.</a:t>
            </a:r>
            <a:endParaRPr sz="1600">
              <a:latin typeface="Microsoft Sans Serif"/>
              <a:cs typeface="Microsoft Sans Serif"/>
            </a:endParaRPr>
          </a:p>
          <a:p>
            <a:pPr marL="358140" marR="95885" indent="-346075" algn="just">
              <a:lnSpc>
                <a:spcPct val="150000"/>
              </a:lnSpc>
              <a:buClr>
                <a:srgbClr val="0070BF"/>
              </a:buClr>
              <a:buChar char="•"/>
              <a:tabLst>
                <a:tab pos="35877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As the </a:t>
            </a:r>
            <a:r>
              <a:rPr sz="1600" spc="-10" dirty="0">
                <a:latin typeface="Microsoft Sans Serif"/>
                <a:cs typeface="Microsoft Sans Serif"/>
              </a:rPr>
              <a:t>downward </a:t>
            </a:r>
            <a:r>
              <a:rPr sz="1600" spc="-5" dirty="0">
                <a:latin typeface="Microsoft Sans Serif"/>
                <a:cs typeface="Microsoft Sans Serif"/>
              </a:rPr>
              <a:t>leader approaches the earth, </a:t>
            </a:r>
            <a:r>
              <a:rPr sz="1600" spc="-10" dirty="0">
                <a:latin typeface="Microsoft Sans Serif"/>
                <a:cs typeface="Microsoft Sans Serif"/>
              </a:rPr>
              <a:t>an upward </a:t>
            </a:r>
            <a:r>
              <a:rPr sz="1600" spc="-5" dirty="0">
                <a:latin typeface="Microsoft Sans Serif"/>
                <a:cs typeface="Microsoft Sans Serif"/>
              </a:rPr>
              <a:t>leader begins </a:t>
            </a:r>
            <a:r>
              <a:rPr sz="1600" spc="-10" dirty="0">
                <a:latin typeface="Microsoft Sans Serif"/>
                <a:cs typeface="Microsoft Sans Serif"/>
              </a:rPr>
              <a:t>to </a:t>
            </a:r>
            <a:r>
              <a:rPr sz="1600" spc="-5" dirty="0">
                <a:latin typeface="Microsoft Sans Serif"/>
                <a:cs typeface="Microsoft Sans Serif"/>
              </a:rPr>
              <a:t>proceed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before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former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earth.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6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11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Discharge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79" y="1890257"/>
            <a:ext cx="8009890" cy="4048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60"/>
              </a:spcBef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upward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leader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joins 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downward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referred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striking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point.</a:t>
            </a:r>
            <a:endParaRPr sz="1600">
              <a:latin typeface="Microsoft Sans Serif"/>
              <a:cs typeface="Microsoft Sans Serif"/>
            </a:endParaRPr>
          </a:p>
          <a:p>
            <a:pPr marL="360045" marR="19558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start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return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stroke,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progresses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upward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like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traveling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wave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transmission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  <a:p>
            <a:pPr marL="360045" marR="79756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earthing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heavy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impulse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reaching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order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tens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 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kiloamperes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occurs,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which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responsible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known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damage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lightning.</a:t>
            </a:r>
            <a:endParaRPr sz="1600">
              <a:latin typeface="Microsoft Sans Serif"/>
              <a:cs typeface="Microsoft Sans Serif"/>
            </a:endParaRPr>
          </a:p>
          <a:p>
            <a:pPr marL="360045" marR="307340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velocity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progression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return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stoke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very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reach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half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light.</a:t>
            </a:r>
            <a:endParaRPr sz="1600">
              <a:latin typeface="Microsoft Sans Serif"/>
              <a:cs typeface="Microsoft Sans Serif"/>
            </a:endParaRPr>
          </a:p>
          <a:p>
            <a:pPr marL="360045" marR="22796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corresponding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heats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to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temperatures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up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20,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000ºC,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causing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explosive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air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expansion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heard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thunder.</a:t>
            </a:r>
            <a:endParaRPr sz="1600">
              <a:latin typeface="Microsoft Sans Serif"/>
              <a:cs typeface="Microsoft Sans Serif"/>
            </a:endParaRPr>
          </a:p>
          <a:p>
            <a:pPr marL="360045" marR="183515" indent="-347980">
              <a:lnSpc>
                <a:spcPct val="150000"/>
              </a:lnSpc>
              <a:buClr>
                <a:srgbClr val="0070BF"/>
              </a:buClr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pulse </a:t>
            </a:r>
            <a:r>
              <a:rPr sz="1600" spc="-5" dirty="0">
                <a:latin typeface="Microsoft Sans Serif"/>
                <a:cs typeface="Microsoft Sans Serif"/>
              </a:rPr>
              <a:t>rises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crest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few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microseconds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decays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period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tens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hundreds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microsecond.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08" y="6662181"/>
            <a:ext cx="457834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sz="1000" b="1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spc="-5" dirty="0">
                <a:solidFill>
                  <a:srgbClr val="898989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85" y="924617"/>
            <a:ext cx="296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4BC"/>
                </a:solidFill>
              </a:rPr>
              <a:t>Lightning</a:t>
            </a:r>
            <a:r>
              <a:rPr sz="2400" spc="-110" dirty="0">
                <a:solidFill>
                  <a:srgbClr val="0064BC"/>
                </a:solidFill>
              </a:rPr>
              <a:t> </a:t>
            </a:r>
            <a:r>
              <a:rPr sz="2400" spc="-5" dirty="0">
                <a:solidFill>
                  <a:srgbClr val="0064BC"/>
                </a:solidFill>
              </a:rPr>
              <a:t>Discharge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2439</Words>
  <Application>Microsoft Office PowerPoint</Application>
  <PresentationFormat>Custom</PresentationFormat>
  <Paragraphs>203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Microsoft Sans Serif</vt:lpstr>
      <vt:lpstr>Times New Roman</vt:lpstr>
      <vt:lpstr>Office Theme</vt:lpstr>
      <vt:lpstr>PowerPoint Presentation</vt:lpstr>
      <vt:lpstr>PowerPoint Presentation</vt:lpstr>
      <vt:lpstr>Introduction</vt:lpstr>
      <vt:lpstr>Introduction</vt:lpstr>
      <vt:lpstr>Lightning Overvoltages</vt:lpstr>
      <vt:lpstr>Lightning Overvoltages</vt:lpstr>
      <vt:lpstr>Lightning Overvoltages</vt:lpstr>
      <vt:lpstr>Lightning Discharge</vt:lpstr>
      <vt:lpstr>Lightning Discharge</vt:lpstr>
      <vt:lpstr>Lightning Discharge</vt:lpstr>
      <vt:lpstr>Lightning Discharge</vt:lpstr>
      <vt:lpstr>Lightning Discharge</vt:lpstr>
      <vt:lpstr>Lightning Voltage Surge</vt:lpstr>
      <vt:lpstr>Lightning Voltage Surge</vt:lpstr>
      <vt:lpstr>Lightning Voltage Surge</vt:lpstr>
      <vt:lpstr>Lightning Voltage Surge</vt:lpstr>
      <vt:lpstr>Switching Overvoltages</vt:lpstr>
      <vt:lpstr>Switching Overvoltages</vt:lpstr>
      <vt:lpstr>Origin of Switching Overvoltages</vt:lpstr>
      <vt:lpstr>Origin of Switching Overvoltages</vt:lpstr>
      <vt:lpstr>Energization of an Unloaded Transmission Line</vt:lpstr>
      <vt:lpstr>Energization of an Unloaded Transmission Line</vt:lpstr>
      <vt:lpstr>Energization of an Unloaded Transmission Line</vt:lpstr>
      <vt:lpstr>Standardization of Testing Voltage Waveforms</vt:lpstr>
      <vt:lpstr>Standardization of Testing Voltage Waveforms</vt:lpstr>
      <vt:lpstr>Temporary Overvoltages</vt:lpstr>
      <vt:lpstr>Ferranti Effect</vt:lpstr>
      <vt:lpstr>Load Rejection</vt:lpstr>
      <vt:lpstr>Load Rejection</vt:lpstr>
      <vt:lpstr>Ground Fault</vt:lpstr>
      <vt:lpstr>Harmonic Overvoltages due to Magnetic Saturation</vt:lpstr>
      <vt:lpstr>Harmonic Overvoltages due to Magnetic Saturation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Lec-2 (Overvoltages in power systems).ppt  -  Compatibility Mode</dc:title>
  <dc:creator>Afzal</dc:creator>
  <cp:lastModifiedBy>Ahsan ul Haq</cp:lastModifiedBy>
  <cp:revision>2</cp:revision>
  <dcterms:created xsi:type="dcterms:W3CDTF">2023-02-06T15:33:42Z</dcterms:created>
  <dcterms:modified xsi:type="dcterms:W3CDTF">2023-02-12T07:33:04Z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LastSaved">
    <vt:filetime>2023-02-06T00:00:00Z</vt:filetime>
  </property>
</Properties>
</file>