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4B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4B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64B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178" y="628855"/>
            <a:ext cx="8822042" cy="79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64B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750" y="1693273"/>
            <a:ext cx="8948898" cy="445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4422" y="6939382"/>
            <a:ext cx="57912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56" y="1999488"/>
            <a:ext cx="9161145" cy="3331553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750" dirty="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</a:pP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sz="39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 dirty="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5"/>
              </a:spcBef>
            </a:pP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6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2223135" marR="2308225" indent="863600">
              <a:lnSpc>
                <a:spcPct val="1042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7" y="6654780"/>
            <a:ext cx="8763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May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23,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2016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00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Energy</a:t>
            </a:r>
            <a:r>
              <a:rPr sz="2650" spc="-25" dirty="0"/>
              <a:t> </a:t>
            </a:r>
            <a:r>
              <a:rPr sz="2650" spc="-15" dirty="0"/>
              <a:t>Band</a:t>
            </a:r>
            <a:r>
              <a:rPr sz="2650" spc="-35" dirty="0"/>
              <a:t> </a:t>
            </a:r>
            <a:r>
              <a:rPr sz="2650" spc="-15" dirty="0"/>
              <a:t>Theory</a:t>
            </a:r>
            <a:endParaRPr sz="2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131" y="1825752"/>
            <a:ext cx="6537573" cy="4302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84422" y="6939382"/>
            <a:ext cx="552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100" b="1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77605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23520" indent="-382905" algn="just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At </a:t>
            </a:r>
            <a:r>
              <a:rPr sz="1750" dirty="0">
                <a:latin typeface="Microsoft Sans Serif"/>
                <a:cs typeface="Microsoft Sans Serif"/>
              </a:rPr>
              <a:t>normal temperature and </a:t>
            </a:r>
            <a:r>
              <a:rPr sz="1750" spc="5" dirty="0">
                <a:latin typeface="Microsoft Sans Serif"/>
                <a:cs typeface="Microsoft Sans Serif"/>
              </a:rPr>
              <a:t>pressure,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gases </a:t>
            </a:r>
            <a:r>
              <a:rPr sz="1750" spc="5" dirty="0">
                <a:latin typeface="Microsoft Sans Serif"/>
                <a:cs typeface="Microsoft Sans Serif"/>
              </a:rPr>
              <a:t>are </a:t>
            </a:r>
            <a:r>
              <a:rPr sz="1750" dirty="0">
                <a:latin typeface="Microsoft Sans Serif"/>
                <a:cs typeface="Microsoft Sans Serif"/>
              </a:rPr>
              <a:t>excellent insulators. </a:t>
            </a:r>
            <a:r>
              <a:rPr sz="1750" spc="-10" dirty="0">
                <a:latin typeface="Microsoft Sans Serif"/>
                <a:cs typeface="Microsoft Sans Serif"/>
              </a:rPr>
              <a:t>However, 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 </a:t>
            </a:r>
            <a:r>
              <a:rPr sz="1750" spc="5" dirty="0">
                <a:latin typeface="Microsoft Sans Serif"/>
                <a:cs typeface="Microsoft Sans Serif"/>
              </a:rPr>
              <a:t>a high voltage </a:t>
            </a:r>
            <a:r>
              <a:rPr sz="1750" dirty="0">
                <a:latin typeface="Microsoft Sans Serif"/>
                <a:cs typeface="Microsoft Sans Serif"/>
              </a:rPr>
              <a:t>is applied between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5" dirty="0">
                <a:latin typeface="Microsoft Sans Serif"/>
                <a:cs typeface="Microsoft Sans Serif"/>
              </a:rPr>
              <a:t>two </a:t>
            </a:r>
            <a:r>
              <a:rPr sz="1750" dirty="0">
                <a:latin typeface="Microsoft Sans Serif"/>
                <a:cs typeface="Microsoft Sans Serif"/>
              </a:rPr>
              <a:t>electrodes immersed </a:t>
            </a:r>
            <a:r>
              <a:rPr sz="1750" spc="5" dirty="0">
                <a:latin typeface="Microsoft Sans Serif"/>
                <a:cs typeface="Microsoft Sans Serif"/>
              </a:rPr>
              <a:t>in a </a:t>
            </a:r>
            <a:r>
              <a:rPr sz="1750" dirty="0">
                <a:latin typeface="Microsoft Sans Serif"/>
                <a:cs typeface="Microsoft Sans Serif"/>
              </a:rPr>
              <a:t>gaseous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medium,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becomes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conductor,</a:t>
            </a:r>
            <a:r>
              <a:rPr sz="1750" dirty="0">
                <a:latin typeface="Microsoft Sans Serif"/>
                <a:cs typeface="Microsoft Sans Serif"/>
              </a:rPr>
              <a:t> 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electrical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occurs.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neutral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molecules,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 </a:t>
            </a:r>
            <a:r>
              <a:rPr sz="1750" spc="5" dirty="0">
                <a:latin typeface="Microsoft Sans Serif"/>
                <a:cs typeface="Microsoft Sans Serif"/>
              </a:rPr>
              <a:t>migrate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anode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 </a:t>
            </a:r>
            <a:r>
              <a:rPr sz="1750" spc="-10" dirty="0">
                <a:latin typeface="Microsoft Sans Serif"/>
                <a:cs typeface="Microsoft Sans Serif"/>
              </a:rPr>
              <a:t>respectively,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leading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build-up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current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called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ionization.</a:t>
            </a:r>
            <a:endParaRPr sz="175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processes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primarily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responsible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are: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Primary ionization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 </a:t>
            </a:r>
            <a:r>
              <a:rPr sz="1750" i="1" spc="5" dirty="0">
                <a:latin typeface="Arial"/>
                <a:cs typeface="Arial"/>
              </a:rPr>
              <a:t>α</a:t>
            </a:r>
            <a:r>
              <a:rPr sz="1750" spc="5" dirty="0">
                <a:latin typeface="Microsoft Sans Serif"/>
                <a:cs typeface="Microsoft Sans Serif"/>
              </a:rPr>
              <a:t>-processes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Secondary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i="1" dirty="0">
                <a:latin typeface="Arial"/>
                <a:cs typeface="Arial"/>
              </a:rPr>
              <a:t>ɣ</a:t>
            </a:r>
            <a:r>
              <a:rPr sz="1750" dirty="0">
                <a:latin typeface="Microsoft Sans Serif"/>
                <a:cs typeface="Microsoft Sans Serif"/>
              </a:rPr>
              <a:t>-processes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540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Ionization</a:t>
            </a:r>
            <a:r>
              <a:rPr sz="2650" spc="-95" dirty="0"/>
              <a:t> </a:t>
            </a:r>
            <a:r>
              <a:rPr sz="2650" spc="-10" dirty="0"/>
              <a:t>Processes</a:t>
            </a:r>
            <a:endParaRPr sz="26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4776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7556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within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gas,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multiplication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carriers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due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dirty="0">
                <a:latin typeface="Microsoft Sans Serif"/>
                <a:cs typeface="Microsoft Sans Serif"/>
              </a:rPr>
              <a:t> within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medium.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These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as 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primary</a:t>
            </a:r>
            <a:r>
              <a:rPr sz="1750" b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ionization</a:t>
            </a:r>
            <a:r>
              <a:rPr sz="1750" b="1" spc="-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processes.</a:t>
            </a:r>
            <a:endParaRPr sz="1750">
              <a:latin typeface="Arial"/>
              <a:cs typeface="Arial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same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also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 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electrodes.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These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secondary</a:t>
            </a:r>
            <a:r>
              <a:rPr sz="1750" b="1" spc="-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ionization</a:t>
            </a:r>
            <a:r>
              <a:rPr sz="1750" b="1" spc="-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processes.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540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Ionization</a:t>
            </a:r>
            <a:r>
              <a:rPr sz="2650" spc="-95" dirty="0"/>
              <a:t> </a:t>
            </a:r>
            <a:r>
              <a:rPr sz="2650" spc="-10" dirty="0"/>
              <a:t>Processes</a:t>
            </a:r>
            <a:endParaRPr sz="2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6957695" cy="1635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processes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further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classified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Photo-ionization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interaction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metastables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molecules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Thermal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540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Ionization</a:t>
            </a:r>
            <a:r>
              <a:rPr sz="2650" spc="-95" dirty="0"/>
              <a:t> </a:t>
            </a:r>
            <a:r>
              <a:rPr sz="2650" spc="-10" dirty="0"/>
              <a:t>Processes</a:t>
            </a:r>
            <a:endParaRPr sz="2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82" y="1693273"/>
            <a:ext cx="8397240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8572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process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liberating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from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simultaneous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production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 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ionisation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collides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neutral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 and </a:t>
            </a:r>
            <a:r>
              <a:rPr sz="1750" spc="5" dirty="0">
                <a:latin typeface="Microsoft Sans Serif"/>
                <a:cs typeface="Microsoft Sans Serif"/>
              </a:rPr>
              <a:t>gives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rise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new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 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5763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Ionization</a:t>
            </a:r>
            <a:r>
              <a:rPr sz="2650" spc="-45" dirty="0"/>
              <a:t> </a:t>
            </a:r>
            <a:r>
              <a:rPr sz="2650" spc="-10" dirty="0"/>
              <a:t>by</a:t>
            </a:r>
            <a:r>
              <a:rPr sz="2650" spc="-5" dirty="0"/>
              <a:t> </a:t>
            </a:r>
            <a:r>
              <a:rPr sz="2650" spc="-15" dirty="0"/>
              <a:t>Collision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3602" y="3320796"/>
            <a:ext cx="2643273" cy="2835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6310" y="4413169"/>
            <a:ext cx="1663133" cy="6099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982" y="1693273"/>
            <a:ext cx="8909050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770" marR="685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Under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field,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starting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will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accelerated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7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7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other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6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during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</a:t>
            </a:r>
            <a:r>
              <a:rPr sz="1750" spc="6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travel</a:t>
            </a:r>
            <a:r>
              <a:rPr sz="1750" spc="6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anode.</a:t>
            </a:r>
            <a:endParaRPr sz="1750">
              <a:latin typeface="Microsoft Sans Serif"/>
              <a:cs typeface="Microsoft Sans Serif"/>
            </a:endParaRPr>
          </a:p>
          <a:p>
            <a:pPr marL="445770" marR="31496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30" dirty="0">
                <a:latin typeface="Microsoft Sans Serif"/>
                <a:cs typeface="Microsoft Sans Serif"/>
              </a:rPr>
              <a:t>(ε)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gained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during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travel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exceeds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ionisation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V</a:t>
            </a:r>
            <a:r>
              <a:rPr sz="1725" spc="-22" baseline="-21739" dirty="0">
                <a:latin typeface="Microsoft Sans Serif"/>
                <a:cs typeface="Microsoft Sans Serif"/>
              </a:rPr>
              <a:t>i</a:t>
            </a:r>
            <a:r>
              <a:rPr sz="1750" spc="-15" dirty="0">
                <a:latin typeface="Microsoft Sans Serif"/>
                <a:cs typeface="Microsoft Sans Serif"/>
              </a:rPr>
              <a:t>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required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dislodge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atomic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shell,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then</a:t>
            </a:r>
            <a:r>
              <a:rPr sz="1750" dirty="0">
                <a:latin typeface="Microsoft Sans Serif"/>
                <a:cs typeface="Microsoft Sans Serif"/>
              </a:rPr>
              <a:t> ionisation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takes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place.</a:t>
            </a:r>
            <a:r>
              <a:rPr sz="1750" spc="-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This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marL="445770">
              <a:lnSpc>
                <a:spcPct val="100000"/>
              </a:lnSpc>
            </a:pPr>
            <a:r>
              <a:rPr sz="1750" dirty="0">
                <a:latin typeface="Microsoft Sans Serif"/>
                <a:cs typeface="Microsoft Sans Serif"/>
              </a:rPr>
              <a:t>where,</a:t>
            </a:r>
            <a:r>
              <a:rPr sz="1750" spc="-7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7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atom,</a:t>
            </a:r>
            <a:r>
              <a:rPr sz="1750" spc="-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25" spc="7" baseline="26570" dirty="0">
                <a:latin typeface="Microsoft Sans Serif"/>
                <a:cs typeface="Microsoft Sans Serif"/>
              </a:rPr>
              <a:t>+</a:t>
            </a:r>
            <a:r>
              <a:rPr sz="1725" spc="277" baseline="2657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</a:t>
            </a:r>
            <a:r>
              <a:rPr sz="1725" spc="15" baseline="26570" dirty="0">
                <a:latin typeface="Microsoft Sans Serif"/>
                <a:cs typeface="Microsoft Sans Serif"/>
              </a:rPr>
              <a:t>-</a:t>
            </a:r>
            <a:r>
              <a:rPr sz="1725" spc="270" baseline="2657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electron.</a:t>
            </a:r>
            <a:endParaRPr sz="1750">
              <a:latin typeface="Microsoft Sans Serif"/>
              <a:cs typeface="Microsoft Sans Serif"/>
            </a:endParaRPr>
          </a:p>
          <a:p>
            <a:pPr marL="445770" marR="13081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7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few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 </a:t>
            </a:r>
            <a:r>
              <a:rPr sz="1750" spc="-5" dirty="0">
                <a:latin typeface="Microsoft Sans Serif"/>
                <a:cs typeface="Microsoft Sans Serif"/>
              </a:rPr>
              <a:t>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0" dirty="0">
                <a:latin typeface="Microsoft Sans Serif"/>
                <a:cs typeface="Microsoft Sans Serif"/>
              </a:rPr>
              <a:t> some</a:t>
            </a:r>
            <a:r>
              <a:rPr sz="1750" spc="5" dirty="0">
                <a:latin typeface="Microsoft Sans Serif"/>
                <a:cs typeface="Microsoft Sans Serif"/>
              </a:rPr>
              <a:t> external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means,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say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ultra-violet light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falling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cathode,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ionise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neutral</a:t>
            </a:r>
            <a:r>
              <a:rPr sz="1750" spc="10" dirty="0">
                <a:latin typeface="Microsoft Sans Serif"/>
                <a:cs typeface="Microsoft Sans Serif"/>
              </a:rPr>
              <a:t> gas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producing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positive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additional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5763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Ionization</a:t>
            </a:r>
            <a:r>
              <a:rPr sz="2650" spc="-45" dirty="0"/>
              <a:t> </a:t>
            </a:r>
            <a:r>
              <a:rPr sz="2650" spc="-10" dirty="0"/>
              <a:t>by</a:t>
            </a:r>
            <a:r>
              <a:rPr sz="2650" spc="-5" dirty="0"/>
              <a:t> </a:t>
            </a:r>
            <a:r>
              <a:rPr sz="2650" spc="-15" dirty="0"/>
              <a:t>Collision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1339" y="4201341"/>
            <a:ext cx="3424571" cy="3984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455025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9525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additional </a:t>
            </a:r>
            <a:r>
              <a:rPr sz="1750" spc="5" dirty="0">
                <a:latin typeface="Microsoft Sans Serif"/>
                <a:cs typeface="Microsoft Sans Serif"/>
              </a:rPr>
              <a:t>electrons,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then,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themselves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make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'ionising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collisions'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thus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repeats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itself.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increase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5" dirty="0">
                <a:latin typeface="Microsoft Sans Serif"/>
                <a:cs typeface="Microsoft Sans Serif"/>
              </a:rPr>
              <a:t> current,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reaching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5" dirty="0">
                <a:latin typeface="Microsoft Sans Serif"/>
                <a:cs typeface="Microsoft Sans Serif"/>
              </a:rPr>
              <a:t> anode </a:t>
            </a:r>
            <a:r>
              <a:rPr sz="1750" dirty="0">
                <a:latin typeface="Microsoft Sans Serif"/>
                <a:cs typeface="Microsoft Sans Serif"/>
              </a:rPr>
              <a:t>per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unit time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greater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those</a:t>
            </a:r>
            <a:r>
              <a:rPr sz="1750" dirty="0">
                <a:latin typeface="Microsoft Sans Serif"/>
                <a:cs typeface="Microsoft Sans Serif"/>
              </a:rPr>
              <a:t> liberated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cathode.</a:t>
            </a:r>
            <a:endParaRPr sz="1750">
              <a:latin typeface="Microsoft Sans Serif"/>
              <a:cs typeface="Microsoft Sans Serif"/>
            </a:endParaRPr>
          </a:p>
          <a:p>
            <a:pPr marL="394970" marR="9779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addition,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also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reach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bombardment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rise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secondary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5763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Ionization</a:t>
            </a:r>
            <a:r>
              <a:rPr sz="2650" spc="-45" dirty="0"/>
              <a:t> </a:t>
            </a:r>
            <a:r>
              <a:rPr sz="2650" spc="-10" dirty="0"/>
              <a:t>by</a:t>
            </a:r>
            <a:r>
              <a:rPr sz="2650" spc="-5" dirty="0"/>
              <a:t> </a:t>
            </a:r>
            <a:r>
              <a:rPr sz="2650" spc="-15" dirty="0"/>
              <a:t>Collision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451" y="4105655"/>
            <a:ext cx="3745991" cy="23881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050" y="1693273"/>
            <a:ext cx="8918575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 marR="75120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radiation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involves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interaction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radiation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matter.</a:t>
            </a:r>
            <a:endParaRPr sz="1750">
              <a:latin typeface="Microsoft Sans Serif"/>
              <a:cs typeface="Microsoft Sans Serif"/>
            </a:endParaRPr>
          </a:p>
          <a:p>
            <a:pPr marL="471170" marR="42164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occurs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exchanged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required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 </a:t>
            </a:r>
            <a:r>
              <a:rPr sz="1750" spc="-5" dirty="0">
                <a:latin typeface="Microsoft Sans Serif"/>
                <a:cs typeface="Microsoft Sans Serif"/>
              </a:rPr>
              <a:t>ionization.</a:t>
            </a:r>
            <a:endParaRPr sz="1750">
              <a:latin typeface="Microsoft Sans Serif"/>
              <a:cs typeface="Microsoft Sans Serif"/>
            </a:endParaRPr>
          </a:p>
          <a:p>
            <a:pPr marL="471170" marR="3479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may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excite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dirty="0">
                <a:latin typeface="Microsoft Sans Serif"/>
                <a:cs typeface="Microsoft Sans Serif"/>
              </a:rPr>
              <a:t>higher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states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collision.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Under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raised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lower</a:t>
            </a:r>
            <a:r>
              <a:rPr sz="1750" spc="5" dirty="0">
                <a:latin typeface="Microsoft Sans Serif"/>
                <a:cs typeface="Microsoft Sans Serif"/>
              </a:rPr>
              <a:t> energy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level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higher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one.</a:t>
            </a:r>
            <a:endParaRPr sz="1750">
              <a:latin typeface="Microsoft Sans Serif"/>
              <a:cs typeface="Microsoft Sans Serif"/>
            </a:endParaRPr>
          </a:p>
          <a:p>
            <a:pPr marL="471170" marR="57975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recovering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excited</a:t>
            </a:r>
            <a:r>
              <a:rPr sz="1750" spc="5" dirty="0">
                <a:latin typeface="Microsoft Sans Serif"/>
                <a:cs typeface="Microsoft Sans Serif"/>
              </a:rPr>
              <a:t> state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75" dirty="0">
                <a:latin typeface="Microsoft Sans Serif"/>
                <a:cs typeface="Microsoft Sans Serif"/>
              </a:rPr>
              <a:t>10</a:t>
            </a:r>
            <a:r>
              <a:rPr sz="1725" spc="262" baseline="26570" dirty="0">
                <a:latin typeface="Microsoft Sans Serif"/>
                <a:cs typeface="Microsoft Sans Serif"/>
              </a:rPr>
              <a:t>−7</a:t>
            </a:r>
            <a:r>
              <a:rPr sz="1725" spc="254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145" dirty="0">
                <a:latin typeface="Microsoft Sans Serif"/>
                <a:cs typeface="Microsoft Sans Serif"/>
              </a:rPr>
              <a:t>10</a:t>
            </a:r>
            <a:r>
              <a:rPr sz="1725" spc="217" baseline="26570" dirty="0">
                <a:latin typeface="Microsoft Sans Serif"/>
                <a:cs typeface="Microsoft Sans Serif"/>
              </a:rPr>
              <a:t>−10</a:t>
            </a:r>
            <a:r>
              <a:rPr sz="1725" spc="240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sec.,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radiates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615" dirty="0">
                <a:latin typeface="Microsoft Sans Serif"/>
                <a:cs typeface="Microsoft Sans Serif"/>
              </a:rPr>
              <a:t>a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qu</a:t>
            </a:r>
            <a:r>
              <a:rPr sz="1750" spc="-10" dirty="0">
                <a:latin typeface="Microsoft Sans Serif"/>
                <a:cs typeface="Microsoft Sans Serif"/>
              </a:rPr>
              <a:t>a</a:t>
            </a:r>
            <a:r>
              <a:rPr sz="1750" spc="10" dirty="0">
                <a:latin typeface="Microsoft Sans Serif"/>
                <a:cs typeface="Microsoft Sans Serif"/>
              </a:rPr>
              <a:t>n</a:t>
            </a:r>
            <a:r>
              <a:rPr sz="1750" dirty="0">
                <a:latin typeface="Microsoft Sans Serif"/>
                <a:cs typeface="Microsoft Sans Serif"/>
              </a:rPr>
              <a:t>t</a:t>
            </a:r>
            <a:r>
              <a:rPr sz="1750" spc="10" dirty="0">
                <a:latin typeface="Microsoft Sans Serif"/>
                <a:cs typeface="Microsoft Sans Serif"/>
              </a:rPr>
              <a:t>um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</a:t>
            </a:r>
            <a:r>
              <a:rPr sz="1750" dirty="0">
                <a:latin typeface="Microsoft Sans Serif"/>
                <a:cs typeface="Microsoft Sans Serif"/>
              </a:rPr>
              <a:t>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</a:t>
            </a:r>
            <a:r>
              <a:rPr sz="1750" spc="-10" dirty="0">
                <a:latin typeface="Microsoft Sans Serif"/>
                <a:cs typeface="Microsoft Sans Serif"/>
              </a:rPr>
              <a:t>n</a:t>
            </a:r>
            <a:r>
              <a:rPr sz="1750" spc="10" dirty="0">
                <a:latin typeface="Microsoft Sans Serif"/>
                <a:cs typeface="Microsoft Sans Serif"/>
              </a:rPr>
              <a:t>er</a:t>
            </a:r>
            <a:r>
              <a:rPr sz="1750" spc="-10" dirty="0">
                <a:latin typeface="Microsoft Sans Serif"/>
                <a:cs typeface="Microsoft Sans Serif"/>
              </a:rPr>
              <a:t>g</a:t>
            </a:r>
            <a:r>
              <a:rPr sz="1750" spc="5" dirty="0">
                <a:latin typeface="Microsoft Sans Serif"/>
                <a:cs typeface="Microsoft Sans Serif"/>
              </a:rPr>
              <a:t>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o</a:t>
            </a:r>
            <a:r>
              <a:rPr sz="1750" dirty="0">
                <a:latin typeface="Microsoft Sans Serif"/>
                <a:cs typeface="Microsoft Sans Serif"/>
              </a:rPr>
              <a:t>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ph</a:t>
            </a:r>
            <a:r>
              <a:rPr sz="1750" spc="-10" dirty="0">
                <a:latin typeface="Microsoft Sans Serif"/>
                <a:cs typeface="Microsoft Sans Serif"/>
              </a:rPr>
              <a:t>o</a:t>
            </a:r>
            <a:r>
              <a:rPr sz="1750" dirty="0">
                <a:latin typeface="Microsoft Sans Serif"/>
                <a:cs typeface="Microsoft Sans Serif"/>
              </a:rPr>
              <a:t>t</a:t>
            </a:r>
            <a:r>
              <a:rPr sz="1750" spc="10" dirty="0">
                <a:latin typeface="Microsoft Sans Serif"/>
                <a:cs typeface="Microsoft Sans Serif"/>
              </a:rPr>
              <a:t>o</a:t>
            </a:r>
            <a:r>
              <a:rPr sz="1750" spc="5" dirty="0">
                <a:latin typeface="Microsoft Sans Serif"/>
                <a:cs typeface="Microsoft Sans Serif"/>
              </a:rPr>
              <a:t>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(</a:t>
            </a:r>
            <a:r>
              <a:rPr sz="1750" i="1" spc="10" dirty="0">
                <a:latin typeface="Arial"/>
                <a:cs typeface="Arial"/>
              </a:rPr>
              <a:t>h</a:t>
            </a:r>
            <a:r>
              <a:rPr sz="1750" i="1" spc="5" dirty="0">
                <a:latin typeface="Arial"/>
                <a:cs typeface="Arial"/>
              </a:rPr>
              <a:t>ν</a:t>
            </a:r>
            <a:r>
              <a:rPr sz="1750" spc="-10" dirty="0">
                <a:latin typeface="Microsoft Sans Serif"/>
                <a:cs typeface="Microsoft Sans Serif"/>
              </a:rPr>
              <a:t>)</a:t>
            </a:r>
            <a:r>
              <a:rPr sz="1750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471170" marR="939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turn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ionize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another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whose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equal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or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less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 </a:t>
            </a:r>
            <a:r>
              <a:rPr sz="1750" spc="-20" dirty="0">
                <a:latin typeface="Microsoft Sans Serif"/>
                <a:cs typeface="Microsoft Sans Serif"/>
              </a:rPr>
              <a:t>energy.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This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photoionization.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pc="10" dirty="0"/>
              <a:t>Photo-ionization</a:t>
            </a:r>
            <a:r>
              <a:rPr spc="-45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10" dirty="0"/>
              <a:t>Interaction</a:t>
            </a:r>
            <a:r>
              <a:rPr spc="-40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0" dirty="0"/>
              <a:t>Metastables</a:t>
            </a:r>
            <a:r>
              <a:rPr spc="-55" dirty="0"/>
              <a:t> </a:t>
            </a:r>
            <a:r>
              <a:rPr spc="20" dirty="0"/>
              <a:t>with </a:t>
            </a:r>
            <a:r>
              <a:rPr spc="-680" dirty="0"/>
              <a:t> </a:t>
            </a:r>
            <a:r>
              <a:rPr spc="10" dirty="0"/>
              <a:t>Molecules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82" y="1846570"/>
            <a:ext cx="52914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photoionization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represented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782" y="3330048"/>
            <a:ext cx="8722360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690" marR="3418840">
              <a:lnSpc>
                <a:spcPct val="150900"/>
              </a:lnSpc>
              <a:spcBef>
                <a:spcPts val="95"/>
              </a:spcBef>
            </a:pPr>
            <a:r>
              <a:rPr sz="1750" dirty="0">
                <a:latin typeface="Microsoft Sans Serif"/>
                <a:cs typeface="Microsoft Sans Serif"/>
              </a:rPr>
              <a:t>where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B represent a </a:t>
            </a:r>
            <a:r>
              <a:rPr sz="1750" dirty="0">
                <a:latin typeface="Microsoft Sans Serif"/>
                <a:cs typeface="Microsoft Sans Serif"/>
              </a:rPr>
              <a:t>neutral </a:t>
            </a:r>
            <a:r>
              <a:rPr sz="1750" spc="5" dirty="0">
                <a:latin typeface="Microsoft Sans Serif"/>
                <a:cs typeface="Microsoft Sans Serif"/>
              </a:rPr>
              <a:t>atom or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0" dirty="0">
                <a:latin typeface="Microsoft Sans Serif"/>
                <a:cs typeface="Microsoft Sans Serif"/>
              </a:rPr>
              <a:t> 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h.ν</a:t>
            </a:r>
            <a:r>
              <a:rPr sz="1750" i="1" spc="-10" dirty="0">
                <a:latin typeface="Arial"/>
                <a:cs typeface="Arial"/>
              </a:rPr>
              <a:t> </a:t>
            </a:r>
            <a:r>
              <a:rPr sz="1750" i="1" spc="10" dirty="0">
                <a:latin typeface="Arial"/>
                <a:cs typeface="Arial"/>
              </a:rPr>
              <a:t>is</a:t>
            </a:r>
            <a:r>
              <a:rPr sz="1750" i="1" spc="-10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energy.</a:t>
            </a:r>
            <a:endParaRPr sz="1750">
              <a:latin typeface="Microsoft Sans Serif"/>
              <a:cs typeface="Microsoft Sans Serif"/>
            </a:endParaRPr>
          </a:p>
          <a:p>
            <a:pPr marL="326390" marR="5080" indent="-314325">
              <a:lnSpc>
                <a:spcPct val="150900"/>
              </a:lnSpc>
              <a:buClr>
                <a:srgbClr val="0070BF"/>
              </a:buClr>
              <a:buChar char="•"/>
              <a:tabLst>
                <a:tab pos="326390" algn="l"/>
                <a:tab pos="32702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less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5" dirty="0">
                <a:latin typeface="Microsoft Sans Serif"/>
                <a:cs typeface="Microsoft Sans Serif"/>
              </a:rPr>
              <a:t> 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,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still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absorbed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rise 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higher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level.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photoexcitation.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>
              <a:lnSpc>
                <a:spcPct val="101200"/>
              </a:lnSpc>
              <a:spcBef>
                <a:spcPts val="95"/>
              </a:spcBef>
            </a:pPr>
            <a:r>
              <a:rPr spc="10" dirty="0"/>
              <a:t>Photo-ionization</a:t>
            </a:r>
            <a:r>
              <a:rPr spc="-45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10" dirty="0"/>
              <a:t>Interaction</a:t>
            </a:r>
            <a:r>
              <a:rPr spc="-40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0" dirty="0"/>
              <a:t>Metastables</a:t>
            </a:r>
            <a:r>
              <a:rPr spc="-55" dirty="0"/>
              <a:t> </a:t>
            </a:r>
            <a:r>
              <a:rPr spc="20" dirty="0"/>
              <a:t>with </a:t>
            </a:r>
            <a:r>
              <a:rPr spc="-680" dirty="0"/>
              <a:t> </a:t>
            </a:r>
            <a:r>
              <a:rPr spc="10" dirty="0"/>
              <a:t>Molecules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090" y="1754384"/>
            <a:ext cx="2867985" cy="2390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8106" y="2957793"/>
            <a:ext cx="2194221" cy="2659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1872" y="2264325"/>
            <a:ext cx="3024881" cy="43146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750" y="1693273"/>
            <a:ext cx="885380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470" marR="214629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life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certain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elements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(such 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excited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electronic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states </a:t>
            </a:r>
            <a:r>
              <a:rPr sz="1750" dirty="0">
                <a:latin typeface="Microsoft Sans Serif"/>
                <a:cs typeface="Microsoft Sans Serif"/>
              </a:rPr>
              <a:t>extends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dirty="0">
                <a:latin typeface="Microsoft Sans Serif"/>
                <a:cs typeface="Microsoft Sans Serif"/>
              </a:rPr>
              <a:t>few tens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5" dirty="0">
                <a:latin typeface="Microsoft Sans Serif"/>
                <a:cs typeface="Microsoft Sans Serif"/>
              </a:rPr>
              <a:t>milliseconds </a:t>
            </a:r>
            <a:r>
              <a:rPr sz="1750" spc="5" dirty="0">
                <a:latin typeface="Microsoft Sans Serif"/>
                <a:cs typeface="Microsoft Sans Serif"/>
              </a:rPr>
              <a:t>(10 </a:t>
            </a:r>
            <a:r>
              <a:rPr sz="1725" spc="525" baseline="26570" dirty="0">
                <a:latin typeface="Microsoft Sans Serif"/>
                <a:cs typeface="Microsoft Sans Serif"/>
              </a:rPr>
              <a:t>−3 </a:t>
            </a:r>
            <a:r>
              <a:rPr sz="1750" spc="5" dirty="0">
                <a:latin typeface="Microsoft Sans Serif"/>
                <a:cs typeface="Microsoft Sans Serif"/>
              </a:rPr>
              <a:t>s) compared to </a:t>
            </a:r>
            <a:r>
              <a:rPr sz="1750" dirty="0">
                <a:latin typeface="Microsoft Sans Serif"/>
                <a:cs typeface="Microsoft Sans Serif"/>
              </a:rPr>
              <a:t>the lifetime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ordinary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(10</a:t>
            </a:r>
            <a:r>
              <a:rPr sz="1750" spc="-155" dirty="0">
                <a:latin typeface="Microsoft Sans Serif"/>
                <a:cs typeface="Microsoft Sans Serif"/>
              </a:rPr>
              <a:t> </a:t>
            </a:r>
            <a:r>
              <a:rPr sz="1725" spc="525" baseline="26570" dirty="0">
                <a:latin typeface="Microsoft Sans Serif"/>
                <a:cs typeface="Microsoft Sans Serif"/>
              </a:rPr>
              <a:t>−8</a:t>
            </a:r>
            <a:r>
              <a:rPr sz="1725" spc="292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s).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These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metastable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states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these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metastables.</a:t>
            </a:r>
            <a:endParaRPr sz="1750">
              <a:latin typeface="Microsoft Sans Serif"/>
              <a:cs typeface="Microsoft Sans Serif"/>
            </a:endParaRPr>
          </a:p>
          <a:p>
            <a:pPr marL="458470" marR="812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Metastables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relatively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therefore,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able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neutral particles.</a:t>
            </a:r>
            <a:endParaRPr sz="1750">
              <a:latin typeface="Microsoft Sans Serif"/>
              <a:cs typeface="Microsoft Sans Serif"/>
            </a:endParaRPr>
          </a:p>
          <a:p>
            <a:pPr marL="458470" marR="49657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Let</a:t>
            </a:r>
            <a:r>
              <a:rPr sz="1750" spc="-9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7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</a:t>
            </a:r>
            <a:r>
              <a:rPr sz="1725" spc="22" baseline="26570" dirty="0">
                <a:latin typeface="Microsoft Sans Serif"/>
                <a:cs typeface="Microsoft Sans Serif"/>
              </a:rPr>
              <a:t>m</a:t>
            </a:r>
            <a:r>
              <a:rPr sz="1725" spc="270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metastable,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</a:t>
            </a:r>
            <a:r>
              <a:rPr sz="1725" spc="15" baseline="26570" dirty="0">
                <a:latin typeface="Microsoft Sans Serif"/>
                <a:cs typeface="Microsoft Sans Serif"/>
              </a:rPr>
              <a:t>m</a:t>
            </a:r>
            <a:r>
              <a:rPr sz="1725" spc="277" baseline="2657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collides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-9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A,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place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according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reaction: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marL="458470" indent="-382905">
              <a:lnSpc>
                <a:spcPct val="1000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metastable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interactions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comes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operation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long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after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excitation.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pc="10" dirty="0"/>
              <a:t>Photo-ionization</a:t>
            </a:r>
            <a:r>
              <a:rPr spc="-45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10" dirty="0"/>
              <a:t>Interaction</a:t>
            </a:r>
            <a:r>
              <a:rPr spc="-40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0" dirty="0"/>
              <a:t>Metastables</a:t>
            </a:r>
            <a:r>
              <a:rPr spc="-55" dirty="0"/>
              <a:t> </a:t>
            </a:r>
            <a:r>
              <a:rPr spc="20" dirty="0"/>
              <a:t>with </a:t>
            </a:r>
            <a:r>
              <a:rPr spc="-680" dirty="0"/>
              <a:t> </a:t>
            </a:r>
            <a:r>
              <a:rPr spc="10" dirty="0"/>
              <a:t>Molecules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0147" y="4971288"/>
            <a:ext cx="2720225" cy="4526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/>
              <a:t>O</a:t>
            </a:r>
            <a:r>
              <a:rPr sz="2650" spc="-15" dirty="0"/>
              <a:t>ut</a:t>
            </a:r>
            <a:r>
              <a:rPr sz="2650" dirty="0"/>
              <a:t>l</a:t>
            </a:r>
            <a:r>
              <a:rPr sz="2650" spc="-30" dirty="0"/>
              <a:t>i</a:t>
            </a:r>
            <a:r>
              <a:rPr sz="2650" spc="-15" dirty="0"/>
              <a:t>n</a:t>
            </a:r>
            <a:r>
              <a:rPr sz="2650" spc="-10" dirty="0"/>
              <a:t>e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42" y="1674397"/>
            <a:ext cx="4678680" cy="270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22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sz="2200" b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Gases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Introduction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Air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insulating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medium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Energy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band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theory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Ionization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collision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Photo-ionization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Secondary ionization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processes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456930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6225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released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reaction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</a:t>
            </a:r>
            <a:r>
              <a:rPr sz="1750" spc="10" dirty="0">
                <a:latin typeface="Microsoft Sans Serif"/>
                <a:cs typeface="Microsoft Sans Serif"/>
              </a:rPr>
              <a:t> 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level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cause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pure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release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striking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cathode.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5" dirty="0">
                <a:latin typeface="Microsoft Sans Serif"/>
                <a:cs typeface="Microsoft Sans Serif"/>
              </a:rPr>
              <a:t> 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secondary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52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100" b="1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pc="10" dirty="0"/>
              <a:t>Photo-ionization</a:t>
            </a:r>
            <a:r>
              <a:rPr spc="-45" dirty="0"/>
              <a:t>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10" dirty="0"/>
              <a:t>Interaction</a:t>
            </a:r>
            <a:r>
              <a:rPr spc="-40" dirty="0"/>
              <a:t> </a:t>
            </a:r>
            <a:r>
              <a:rPr spc="10" dirty="0"/>
              <a:t>of</a:t>
            </a:r>
            <a:r>
              <a:rPr spc="5" dirty="0"/>
              <a:t> </a:t>
            </a:r>
            <a:r>
              <a:rPr spc="10" dirty="0"/>
              <a:t>Metastables</a:t>
            </a:r>
            <a:r>
              <a:rPr spc="-55" dirty="0"/>
              <a:t> </a:t>
            </a:r>
            <a:r>
              <a:rPr spc="20" dirty="0"/>
              <a:t>with </a:t>
            </a:r>
            <a:r>
              <a:rPr spc="-680" dirty="0"/>
              <a:t> </a:t>
            </a:r>
            <a:r>
              <a:rPr spc="10" dirty="0"/>
              <a:t>Molecules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683625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37909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heated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temperature </a:t>
            </a:r>
            <a:r>
              <a:rPr sz="1750" dirty="0">
                <a:latin typeface="Microsoft Sans Serif"/>
                <a:cs typeface="Microsoft Sans Serif"/>
              </a:rPr>
              <a:t>(to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order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10,000 K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above),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some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dirty="0">
                <a:latin typeface="Microsoft Sans Serif"/>
                <a:cs typeface="Microsoft Sans Serif"/>
              </a:rPr>
              <a:t>molecules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acquire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kinetic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these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after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neutral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release </a:t>
            </a:r>
            <a:r>
              <a:rPr sz="1750" spc="5" dirty="0">
                <a:latin typeface="Microsoft Sans Serif"/>
                <a:cs typeface="Microsoft Sans Serif"/>
              </a:rPr>
              <a:t>electrons.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These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other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high-velocity molecules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turn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collide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other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release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electrons.</a:t>
            </a:r>
            <a:r>
              <a:rPr sz="1750" spc="-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Thus,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dirty="0">
                <a:latin typeface="Microsoft Sans Serif"/>
                <a:cs typeface="Microsoft Sans Serif"/>
              </a:rPr>
              <a:t>gets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ionized.</a:t>
            </a:r>
            <a:endParaRPr sz="1750">
              <a:latin typeface="Microsoft Sans Serif"/>
              <a:cs typeface="Microsoft Sans Serif"/>
            </a:endParaRPr>
          </a:p>
          <a:p>
            <a:pPr marL="394970" marR="34544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During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electrical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gases,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thermal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has its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significance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only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final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stage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breakdown.</a:t>
            </a:r>
            <a:endParaRPr sz="1750">
              <a:latin typeface="Microsoft Sans Serif"/>
              <a:cs typeface="Microsoft Sans Serif"/>
            </a:endParaRPr>
          </a:p>
          <a:p>
            <a:pPr marL="394970" marR="38862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Because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transformation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large amount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electrically 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channel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(known 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leader)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final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stage 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exceptionally</a:t>
            </a:r>
            <a:r>
              <a:rPr sz="1750" dirty="0">
                <a:latin typeface="Microsoft Sans Serif"/>
                <a:cs typeface="Microsoft Sans Serif"/>
              </a:rPr>
              <a:t> high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temperature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rise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core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leader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channel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dirty="0">
                <a:latin typeface="Microsoft Sans Serif"/>
                <a:cs typeface="Microsoft Sans Serif"/>
              </a:rPr>
              <a:t> possible.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Thermal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principal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source 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arcs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flames.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9832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Thermal</a:t>
            </a:r>
            <a:r>
              <a:rPr sz="2650" spc="-30" dirty="0"/>
              <a:t> </a:t>
            </a:r>
            <a:r>
              <a:rPr sz="2650" spc="-15" dirty="0"/>
              <a:t>Ionization</a:t>
            </a:r>
            <a:endParaRPr sz="26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9832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Thermal</a:t>
            </a:r>
            <a:r>
              <a:rPr sz="2650" spc="-30" dirty="0"/>
              <a:t> </a:t>
            </a:r>
            <a:r>
              <a:rPr sz="2650" spc="-15" dirty="0"/>
              <a:t>Ionization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347" y="1829051"/>
            <a:ext cx="7505637" cy="3829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8254" y="5859255"/>
            <a:ext cx="581723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Microsoft Sans Serif"/>
                <a:cs typeface="Microsoft Sans Serif"/>
              </a:rPr>
              <a:t>Degree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(θ)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thermally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1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bar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778" y="1626218"/>
            <a:ext cx="834707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730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Secondary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ionisation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processes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secondary</a:t>
            </a:r>
            <a:r>
              <a:rPr sz="1750" dirty="0">
                <a:latin typeface="Microsoft Sans Serif"/>
                <a:cs typeface="Microsoft Sans Serif"/>
              </a:rPr>
              <a:t> electrons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produced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are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sustain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discharge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after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established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due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ionisation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collision,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photo-ionization.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plays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important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role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discharges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supplying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initiation, </a:t>
            </a:r>
            <a:r>
              <a:rPr sz="1750" dirty="0">
                <a:latin typeface="Microsoft Sans Serif"/>
                <a:cs typeface="Microsoft Sans Serif"/>
              </a:rPr>
              <a:t>sustainance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completion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discharge.</a:t>
            </a:r>
            <a:endParaRPr sz="1750">
              <a:latin typeface="Microsoft Sans Serif"/>
              <a:cs typeface="Microsoft Sans Serif"/>
            </a:endParaRPr>
          </a:p>
          <a:p>
            <a:pPr marL="394970" marR="57848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metal,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under </a:t>
            </a:r>
            <a:r>
              <a:rPr sz="1750" dirty="0">
                <a:latin typeface="Microsoft Sans Serif"/>
                <a:cs typeface="Microsoft Sans Serif"/>
              </a:rPr>
              <a:t>normal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not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allowed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leave 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 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tied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together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electrostatic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force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5" dirty="0">
                <a:latin typeface="Microsoft Sans Serif"/>
                <a:cs typeface="Microsoft Sans Serif"/>
              </a:rPr>
              <a:t> 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lattice.</a:t>
            </a:r>
            <a:endParaRPr sz="1750">
              <a:latin typeface="Microsoft Sans Serif"/>
              <a:cs typeface="Microsoft Sans Serif"/>
            </a:endParaRPr>
          </a:p>
          <a:p>
            <a:pPr marL="394970" marR="3810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required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knock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out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Fermi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level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work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function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</a:t>
            </a:r>
            <a:r>
              <a:rPr sz="1750" i="1" dirty="0">
                <a:latin typeface="Arial"/>
                <a:cs typeface="Arial"/>
              </a:rPr>
              <a:t>Φ</a:t>
            </a:r>
            <a:r>
              <a:rPr sz="1750" dirty="0">
                <a:latin typeface="Microsoft Sans Serif"/>
                <a:cs typeface="Microsoft Sans Serif"/>
              </a:rPr>
              <a:t>)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characteristic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material.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1606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Secondary</a:t>
            </a:r>
            <a:r>
              <a:rPr sz="2650" spc="-25" dirty="0"/>
              <a:t> </a:t>
            </a:r>
            <a:r>
              <a:rPr sz="2650" spc="-10" dirty="0"/>
              <a:t>Ionization</a:t>
            </a:r>
            <a:r>
              <a:rPr sz="2650" spc="-65" dirty="0"/>
              <a:t> </a:t>
            </a:r>
            <a:r>
              <a:rPr sz="2650" spc="-10" dirty="0"/>
              <a:t>Processes</a:t>
            </a:r>
            <a:endParaRPr sz="26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778" y="1626218"/>
            <a:ext cx="7800340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There </a:t>
            </a:r>
            <a:r>
              <a:rPr sz="1750" spc="10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various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ways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supplied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release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electron:</a:t>
            </a:r>
            <a:endParaRPr sz="1750">
              <a:latin typeface="Microsoft Sans Serif"/>
              <a:cs typeface="Microsoft Sans Serif"/>
            </a:endParaRPr>
          </a:p>
          <a:p>
            <a:pPr marL="822960" lvl="1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822960" algn="l"/>
                <a:tab pos="823594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Electron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due</a:t>
            </a:r>
            <a:r>
              <a:rPr sz="1750" spc="5" dirty="0">
                <a:latin typeface="Microsoft Sans Serif"/>
                <a:cs typeface="Microsoft Sans Serif"/>
              </a:rPr>
              <a:t> to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</a:t>
            </a:r>
            <a:endParaRPr sz="1750">
              <a:latin typeface="Microsoft Sans Serif"/>
              <a:cs typeface="Microsoft Sans Serif"/>
            </a:endParaRPr>
          </a:p>
          <a:p>
            <a:pPr marL="822960" lvl="1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822960" algn="l"/>
                <a:tab pos="823594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due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excited </a:t>
            </a:r>
            <a:r>
              <a:rPr sz="1750" spc="5" dirty="0">
                <a:latin typeface="Microsoft Sans Serif"/>
                <a:cs typeface="Microsoft Sans Serif"/>
              </a:rPr>
              <a:t>atom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bombardment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photons</a:t>
            </a:r>
            <a:endParaRPr sz="1750">
              <a:latin typeface="Microsoft Sans Serif"/>
              <a:cs typeface="Microsoft Sans Serif"/>
            </a:endParaRPr>
          </a:p>
          <a:p>
            <a:pPr marL="822960" lvl="1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822960" algn="l"/>
                <a:tab pos="823594" algn="l"/>
              </a:tabLst>
            </a:pPr>
            <a:r>
              <a:rPr sz="1750" dirty="0">
                <a:latin typeface="Microsoft Sans Serif"/>
                <a:cs typeface="Microsoft Sans Serif"/>
              </a:rPr>
              <a:t>Thermionic</a:t>
            </a:r>
            <a:r>
              <a:rPr sz="1750" spc="-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emission</a:t>
            </a:r>
            <a:endParaRPr sz="1750">
              <a:latin typeface="Microsoft Sans Serif"/>
              <a:cs typeface="Microsoft Sans Serif"/>
            </a:endParaRPr>
          </a:p>
          <a:p>
            <a:pPr marL="822960" lvl="1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822960" algn="l"/>
                <a:tab pos="823594" algn="l"/>
              </a:tabLst>
            </a:pP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6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emission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1606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Secondary</a:t>
            </a:r>
            <a:r>
              <a:rPr sz="2650" spc="-25" dirty="0"/>
              <a:t> </a:t>
            </a:r>
            <a:r>
              <a:rPr sz="2650" spc="-10" dirty="0"/>
              <a:t>Ionization</a:t>
            </a:r>
            <a:r>
              <a:rPr sz="2650" spc="-65" dirty="0"/>
              <a:t> </a:t>
            </a:r>
            <a:r>
              <a:rPr sz="2650" spc="-10" dirty="0"/>
              <a:t>Processes</a:t>
            </a:r>
            <a:endParaRPr sz="26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60172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Electron Emission</a:t>
            </a:r>
            <a:r>
              <a:rPr sz="2650" spc="-5" dirty="0"/>
              <a:t> </a:t>
            </a:r>
            <a:r>
              <a:rPr sz="2650" spc="-20" dirty="0"/>
              <a:t>due</a:t>
            </a:r>
            <a:r>
              <a:rPr sz="2650" dirty="0"/>
              <a:t> </a:t>
            </a:r>
            <a:r>
              <a:rPr sz="2650" spc="-10" dirty="0"/>
              <a:t>to</a:t>
            </a:r>
            <a:r>
              <a:rPr sz="2650" spc="-35" dirty="0"/>
              <a:t> </a:t>
            </a:r>
            <a:r>
              <a:rPr sz="2650" spc="-10" dirty="0"/>
              <a:t>Positive</a:t>
            </a:r>
            <a:r>
              <a:rPr sz="2650" spc="5" dirty="0"/>
              <a:t> </a:t>
            </a:r>
            <a:r>
              <a:rPr sz="2650" spc="-15" dirty="0"/>
              <a:t>Ion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1693273"/>
            <a:ext cx="872299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38100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due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ionisation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collision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photo-ionisation,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spc="-4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positively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charged,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travel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cathode.</a:t>
            </a:r>
            <a:endParaRPr sz="1750">
              <a:latin typeface="Microsoft Sans Serif"/>
              <a:cs typeface="Microsoft Sans Serif"/>
            </a:endParaRPr>
          </a:p>
          <a:p>
            <a:pPr marL="394970" marR="9715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positive </a:t>
            </a:r>
            <a:r>
              <a:rPr sz="1750" spc="5" dirty="0">
                <a:latin typeface="Microsoft Sans Serif"/>
                <a:cs typeface="Microsoft Sans Serif"/>
              </a:rPr>
              <a:t>ion </a:t>
            </a:r>
            <a:r>
              <a:rPr sz="1750" dirty="0">
                <a:latin typeface="Microsoft Sans Serif"/>
                <a:cs typeface="Microsoft Sans Serif"/>
              </a:rPr>
              <a:t>approaching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metallic cathode </a:t>
            </a:r>
            <a:r>
              <a:rPr sz="1750" spc="10" dirty="0">
                <a:latin typeface="Microsoft Sans Serif"/>
                <a:cs typeface="Microsoft Sans Serif"/>
              </a:rPr>
              <a:t>can </a:t>
            </a:r>
            <a:r>
              <a:rPr sz="1750" spc="5" dirty="0">
                <a:latin typeface="Microsoft Sans Serif"/>
                <a:cs typeface="Microsoft Sans Serif"/>
              </a:rPr>
              <a:t>cause </a:t>
            </a:r>
            <a:r>
              <a:rPr sz="1750" dirty="0">
                <a:latin typeface="Microsoft Sans Serif"/>
                <a:cs typeface="Microsoft Sans Serif"/>
              </a:rPr>
              <a:t>emission </a:t>
            </a:r>
            <a:r>
              <a:rPr sz="1750" spc="5" dirty="0">
                <a:latin typeface="Microsoft Sans Serif"/>
                <a:cs typeface="Microsoft Sans Serif"/>
              </a:rPr>
              <a:t>of electrons from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kinetic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0" dirty="0">
                <a:latin typeface="Microsoft Sans Serif"/>
                <a:cs typeface="Microsoft Sans Serif"/>
              </a:rPr>
              <a:t> 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impact.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total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namely,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kinetic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energy,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greater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twice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work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function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metal,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will</a:t>
            </a:r>
            <a:r>
              <a:rPr sz="1750" spc="10" dirty="0">
                <a:latin typeface="Microsoft Sans Serif"/>
                <a:cs typeface="Microsoft Sans Serif"/>
              </a:rPr>
              <a:t> be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ejected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second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will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neutralise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2" y="5314239"/>
            <a:ext cx="8109584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principal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secondary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Townsend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spark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discharge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mechanism.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548" y="4894507"/>
            <a:ext cx="2160907" cy="282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178" y="628855"/>
            <a:ext cx="8271509" cy="79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pc="10" dirty="0"/>
              <a:t>Electron</a:t>
            </a:r>
            <a:r>
              <a:rPr spc="-20" dirty="0"/>
              <a:t> </a:t>
            </a:r>
            <a:r>
              <a:rPr spc="15" dirty="0"/>
              <a:t>Emission</a:t>
            </a:r>
            <a:r>
              <a:rPr spc="-40" dirty="0"/>
              <a:t> </a:t>
            </a:r>
            <a:r>
              <a:rPr spc="15" dirty="0"/>
              <a:t>due</a:t>
            </a:r>
            <a:r>
              <a:rPr spc="-5" dirty="0"/>
              <a:t> </a:t>
            </a:r>
            <a:r>
              <a:rPr spc="10" dirty="0"/>
              <a:t>to</a:t>
            </a:r>
            <a:r>
              <a:rPr spc="5" dirty="0"/>
              <a:t> </a:t>
            </a:r>
            <a:r>
              <a:rPr spc="10" dirty="0"/>
              <a:t>Excited</a:t>
            </a:r>
            <a:r>
              <a:rPr spc="-114" dirty="0"/>
              <a:t> </a:t>
            </a:r>
            <a:r>
              <a:rPr spc="20" dirty="0"/>
              <a:t>Atom</a:t>
            </a:r>
            <a:r>
              <a:rPr spc="-10" dirty="0"/>
              <a:t> </a:t>
            </a:r>
            <a:r>
              <a:rPr spc="15" dirty="0"/>
              <a:t>Bombardment </a:t>
            </a:r>
            <a:r>
              <a:rPr spc="-680" dirty="0"/>
              <a:t> </a:t>
            </a:r>
            <a:r>
              <a:rPr spc="15" dirty="0"/>
              <a:t>and</a:t>
            </a:r>
            <a:r>
              <a:rPr spc="-20" dirty="0"/>
              <a:t> </a:t>
            </a:r>
            <a:r>
              <a:rPr spc="10" dirty="0"/>
              <a:t>Photons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50" y="1693273"/>
            <a:ext cx="8476615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9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cause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escape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metal,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should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enough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overcome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</a:t>
            </a:r>
            <a:r>
              <a:rPr sz="1750" dirty="0">
                <a:latin typeface="Microsoft Sans Serif"/>
                <a:cs typeface="Microsoft Sans Serif"/>
              </a:rPr>
              <a:t> potential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barrier.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happen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two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ways:</a:t>
            </a:r>
            <a:endParaRPr sz="1750">
              <a:latin typeface="Microsoft Sans Serif"/>
              <a:cs typeface="Microsoft Sans Serif"/>
            </a:endParaRPr>
          </a:p>
          <a:p>
            <a:pPr marL="822960" marR="111760" lvl="1" indent="-382905">
              <a:lnSpc>
                <a:spcPct val="150900"/>
              </a:lnSpc>
              <a:buClr>
                <a:srgbClr val="0070BF"/>
              </a:buClr>
              <a:buChar char="–"/>
              <a:tabLst>
                <a:tab pos="822960" algn="l"/>
                <a:tab pos="823594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Neutral </a:t>
            </a:r>
            <a:r>
              <a:rPr sz="1750" dirty="0">
                <a:latin typeface="Microsoft Sans Serif"/>
                <a:cs typeface="Microsoft Sans Serif"/>
              </a:rPr>
              <a:t>excited </a:t>
            </a:r>
            <a:r>
              <a:rPr sz="1750" spc="5" dirty="0">
                <a:latin typeface="Microsoft Sans Serif"/>
                <a:cs typeface="Microsoft Sans Serif"/>
              </a:rPr>
              <a:t>atoms or </a:t>
            </a:r>
            <a:r>
              <a:rPr sz="1750" dirty="0">
                <a:latin typeface="Microsoft Sans Serif"/>
                <a:cs typeface="Microsoft Sans Serif"/>
              </a:rPr>
              <a:t>molecules </a:t>
            </a:r>
            <a:r>
              <a:rPr sz="1750" spc="5" dirty="0">
                <a:latin typeface="Microsoft Sans Serif"/>
                <a:cs typeface="Microsoft Sans Serif"/>
              </a:rPr>
              <a:t>(metastables) </a:t>
            </a:r>
            <a:r>
              <a:rPr sz="1750" dirty="0">
                <a:latin typeface="Microsoft Sans Serif"/>
                <a:cs typeface="Microsoft Sans Serif"/>
              </a:rPr>
              <a:t>incident </a:t>
            </a:r>
            <a:r>
              <a:rPr sz="1750" spc="10" dirty="0">
                <a:latin typeface="Microsoft Sans Serif"/>
                <a:cs typeface="Microsoft Sans Serif"/>
              </a:rPr>
              <a:t>upon </a:t>
            </a:r>
            <a:r>
              <a:rPr sz="1750" spc="5" dirty="0">
                <a:latin typeface="Microsoft Sans Serif"/>
                <a:cs typeface="Microsoft Sans Serif"/>
              </a:rPr>
              <a:t>the cathode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also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capable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releasing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surface.</a:t>
            </a:r>
            <a:endParaRPr sz="1750">
              <a:latin typeface="Microsoft Sans Serif"/>
              <a:cs typeface="Microsoft Sans Serif"/>
            </a:endParaRPr>
          </a:p>
          <a:p>
            <a:pPr marL="822960" marR="125095" lvl="1" indent="-382905">
              <a:lnSpc>
                <a:spcPct val="150900"/>
              </a:lnSpc>
              <a:buClr>
                <a:srgbClr val="0070BF"/>
              </a:buClr>
              <a:buChar char="–"/>
              <a:tabLst>
                <a:tab pos="822960" algn="l"/>
                <a:tab pos="823594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 also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supplied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ultraviolet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light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suitable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frequency.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occurs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critical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φ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work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function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metallic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electrode.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9476" y="4710901"/>
            <a:ext cx="963168" cy="3091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8811" y="4696764"/>
            <a:ext cx="2086203" cy="16719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41566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Thermionic</a:t>
            </a:r>
            <a:r>
              <a:rPr sz="2650" spc="-60" dirty="0"/>
              <a:t> </a:t>
            </a:r>
            <a:r>
              <a:rPr sz="2650" spc="-10" dirty="0"/>
              <a:t>Emission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619782" y="1693273"/>
            <a:ext cx="8761730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347345" indent="-382905" algn="just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At room temperature,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conduction </a:t>
            </a:r>
            <a:r>
              <a:rPr sz="1750" dirty="0">
                <a:latin typeface="Microsoft Sans Serif"/>
                <a:cs typeface="Microsoft Sans Serif"/>
              </a:rPr>
              <a:t>electrons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metal </a:t>
            </a:r>
            <a:r>
              <a:rPr sz="1750" spc="10" dirty="0">
                <a:latin typeface="Microsoft Sans Serif"/>
                <a:cs typeface="Microsoft Sans Serif"/>
              </a:rPr>
              <a:t>do </a:t>
            </a:r>
            <a:r>
              <a:rPr sz="1750" dirty="0">
                <a:latin typeface="Microsoft Sans Serif"/>
                <a:cs typeface="Microsoft Sans Serif"/>
              </a:rPr>
              <a:t>not </a:t>
            </a:r>
            <a:r>
              <a:rPr sz="1750" spc="10" dirty="0">
                <a:latin typeface="Microsoft Sans Serif"/>
                <a:cs typeface="Microsoft Sans Serif"/>
              </a:rPr>
              <a:t>have </a:t>
            </a:r>
            <a:r>
              <a:rPr sz="1750" dirty="0">
                <a:latin typeface="Microsoft Sans Serif"/>
                <a:cs typeface="Microsoft Sans Serif"/>
              </a:rPr>
              <a:t>sufficient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thermal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leave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surface.</a:t>
            </a:r>
            <a:endParaRPr sz="1750">
              <a:latin typeface="Microsoft Sans Serif"/>
              <a:cs typeface="Microsoft Sans Serif"/>
            </a:endParaRPr>
          </a:p>
          <a:p>
            <a:pPr marL="394970" marR="17081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 </a:t>
            </a:r>
            <a:r>
              <a:rPr sz="1750" spc="-5" dirty="0">
                <a:latin typeface="Microsoft Sans Serif"/>
                <a:cs typeface="Microsoft Sans Serif"/>
              </a:rPr>
              <a:t>if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metals </a:t>
            </a:r>
            <a:r>
              <a:rPr sz="1750" spc="5" dirty="0">
                <a:latin typeface="Microsoft Sans Serif"/>
                <a:cs typeface="Microsoft Sans Serif"/>
              </a:rPr>
              <a:t>are heated to temperature </a:t>
            </a:r>
            <a:r>
              <a:rPr sz="1750" spc="10" dirty="0">
                <a:latin typeface="Microsoft Sans Serif"/>
                <a:cs typeface="Microsoft Sans Serif"/>
              </a:rPr>
              <a:t>1500 </a:t>
            </a:r>
            <a:r>
              <a:rPr sz="1750" spc="5" dirty="0">
                <a:latin typeface="Microsoft Sans Serif"/>
                <a:cs typeface="Microsoft Sans Serif"/>
              </a:rPr>
              <a:t>K </a:t>
            </a:r>
            <a:r>
              <a:rPr sz="1750" spc="10" dirty="0">
                <a:latin typeface="Microsoft Sans Serif"/>
                <a:cs typeface="Microsoft Sans Serif"/>
              </a:rPr>
              <a:t>and above, </a:t>
            </a:r>
            <a:r>
              <a:rPr sz="1750" spc="5" dirty="0">
                <a:latin typeface="Microsoft Sans Serif"/>
                <a:cs typeface="Microsoft Sans Serif"/>
              </a:rPr>
              <a:t>the electrons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will </a:t>
            </a:r>
            <a:r>
              <a:rPr sz="1750" spc="5" dirty="0">
                <a:latin typeface="Microsoft Sans Serif"/>
                <a:cs typeface="Microsoft Sans Serif"/>
              </a:rPr>
              <a:t>receive energy from the </a:t>
            </a:r>
            <a:r>
              <a:rPr sz="1750" dirty="0">
                <a:latin typeface="Microsoft Sans Serif"/>
                <a:cs typeface="Microsoft Sans Serif"/>
              </a:rPr>
              <a:t>violent thermal lattice </a:t>
            </a:r>
            <a:r>
              <a:rPr sz="1750" spc="5" dirty="0">
                <a:latin typeface="Microsoft Sans Serif"/>
                <a:cs typeface="Microsoft Sans Serif"/>
              </a:rPr>
              <a:t>in </a:t>
            </a:r>
            <a:r>
              <a:rPr sz="1750" dirty="0">
                <a:latin typeface="Microsoft Sans Serif"/>
                <a:cs typeface="Microsoft Sans Serif"/>
              </a:rPr>
              <a:t>vibration sufficient </a:t>
            </a:r>
            <a:r>
              <a:rPr sz="1750" spc="5" dirty="0">
                <a:latin typeface="Microsoft Sans Serif"/>
                <a:cs typeface="Microsoft Sans Serif"/>
              </a:rPr>
              <a:t>to cross 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surface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barrier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leave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metal.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 algn="just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Normally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metals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 work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function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10" dirty="0">
                <a:latin typeface="Microsoft Sans Serif"/>
                <a:cs typeface="Microsoft Sans Serif"/>
              </a:rPr>
              <a:t> used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thermionic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456" y="4134611"/>
            <a:ext cx="5660558" cy="23393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3895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Field</a:t>
            </a:r>
            <a:r>
              <a:rPr sz="2650" spc="-75" dirty="0"/>
              <a:t> </a:t>
            </a:r>
            <a:r>
              <a:rPr sz="2650" spc="-10" dirty="0"/>
              <a:t>Emission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554750" y="1693273"/>
            <a:ext cx="5815330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470" marR="12509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strong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between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electrodes,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effective work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function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decreases.</a:t>
            </a:r>
            <a:endParaRPr sz="1750">
              <a:latin typeface="Microsoft Sans Serif"/>
              <a:cs typeface="Microsoft Sans Serif"/>
            </a:endParaRPr>
          </a:p>
          <a:p>
            <a:pPr marL="458470" marR="812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Schottky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</a:t>
            </a:r>
            <a:r>
              <a:rPr sz="1750" spc="10" dirty="0">
                <a:latin typeface="Microsoft Sans Serif"/>
                <a:cs typeface="Microsoft Sans Serif"/>
              </a:rPr>
              <a:t> and </a:t>
            </a:r>
            <a:r>
              <a:rPr sz="1750" spc="5" dirty="0">
                <a:latin typeface="Microsoft Sans Serif"/>
                <a:cs typeface="Microsoft Sans Serif"/>
              </a:rPr>
              <a:t>holds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good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over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wide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range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temperature</a:t>
            </a:r>
            <a:r>
              <a:rPr sz="1750" dirty="0">
                <a:latin typeface="Microsoft Sans Serif"/>
                <a:cs typeface="Microsoft Sans Serif"/>
              </a:rPr>
              <a:t> 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fields.</a:t>
            </a:r>
            <a:endParaRPr sz="1750">
              <a:latin typeface="Microsoft Sans Serif"/>
              <a:cs typeface="Microsoft Sans Serif"/>
            </a:endParaRPr>
          </a:p>
          <a:p>
            <a:pPr marL="458470" marR="25527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Calculations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shown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room </a:t>
            </a:r>
            <a:r>
              <a:rPr sz="1750" dirty="0">
                <a:latin typeface="Microsoft Sans Serif"/>
                <a:cs typeface="Microsoft Sans Serif"/>
              </a:rPr>
              <a:t>temperature 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total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still </a:t>
            </a:r>
            <a:r>
              <a:rPr sz="1750" spc="5" dirty="0">
                <a:latin typeface="Microsoft Sans Serif"/>
                <a:cs typeface="Microsoft Sans Serif"/>
              </a:rPr>
              <a:t>low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even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order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5</a:t>
            </a:r>
            <a:r>
              <a:rPr sz="1725" spc="247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V/cm are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  <a:p>
            <a:pPr marL="458470" marR="31432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order 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7</a:t>
            </a:r>
            <a:r>
              <a:rPr sz="1725" spc="247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V/cm,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emission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current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has</a:t>
            </a:r>
            <a:r>
              <a:rPr sz="1750" spc="10" dirty="0">
                <a:latin typeface="Microsoft Sans Serif"/>
                <a:cs typeface="Microsoft Sans Serif"/>
              </a:rPr>
              <a:t> been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observed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much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larger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calculated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thermionic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value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455" y="2218944"/>
            <a:ext cx="3704843" cy="3238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03" y="3338548"/>
            <a:ext cx="87572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5" dirty="0">
                <a:solidFill>
                  <a:srgbClr val="000000"/>
                </a:solidFill>
              </a:rPr>
              <a:t>THANK</a:t>
            </a:r>
            <a:r>
              <a:rPr sz="3950" spc="-90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YOU</a:t>
            </a:r>
            <a:r>
              <a:rPr sz="3950" spc="-45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FOR</a:t>
            </a:r>
            <a:r>
              <a:rPr sz="3950" spc="-45" dirty="0">
                <a:solidFill>
                  <a:srgbClr val="000000"/>
                </a:solidFill>
              </a:rPr>
              <a:t> </a:t>
            </a:r>
            <a:r>
              <a:rPr sz="3950" spc="-5" dirty="0">
                <a:solidFill>
                  <a:srgbClr val="000000"/>
                </a:solidFill>
              </a:rPr>
              <a:t>YOUR</a:t>
            </a:r>
            <a:r>
              <a:rPr sz="3950" spc="-130" dirty="0">
                <a:solidFill>
                  <a:srgbClr val="000000"/>
                </a:solidFill>
              </a:rPr>
              <a:t> </a:t>
            </a:r>
            <a:r>
              <a:rPr sz="3950" spc="-30" dirty="0">
                <a:solidFill>
                  <a:srgbClr val="000000"/>
                </a:solidFill>
              </a:rPr>
              <a:t>ATTENTION</a:t>
            </a:r>
            <a:endParaRPr sz="3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50" y="1693273"/>
            <a:ext cx="8738235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80391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apparatus,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suitability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application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gaseous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dielectrics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depends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upon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their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physical,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chemical,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electrical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properties.</a:t>
            </a:r>
            <a:endParaRPr sz="1750">
              <a:latin typeface="Microsoft Sans Serif"/>
              <a:cs typeface="Microsoft Sans Serif"/>
            </a:endParaRPr>
          </a:p>
          <a:p>
            <a:pPr marL="4076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Gaseous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classified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into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two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main </a:t>
            </a:r>
            <a:r>
              <a:rPr sz="1750" spc="5" dirty="0">
                <a:latin typeface="Microsoft Sans Serif"/>
                <a:cs typeface="Microsoft Sans Serif"/>
              </a:rPr>
              <a:t>groups: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Electro-positive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(tendency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give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forming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Electro-negative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(capable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absorbing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forming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negative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ions)</a:t>
            </a:r>
            <a:endParaRPr sz="1750">
              <a:latin typeface="Microsoft Sans Serif"/>
              <a:cs typeface="Microsoft Sans Serif"/>
            </a:endParaRPr>
          </a:p>
          <a:p>
            <a:pPr marL="4076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most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widely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used</a:t>
            </a:r>
            <a:r>
              <a:rPr sz="1750" spc="5" dirty="0">
                <a:latin typeface="Microsoft Sans Serif"/>
                <a:cs typeface="Microsoft Sans Serif"/>
              </a:rPr>
              <a:t> gaseous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dielectrics: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Atmospheric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air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Pure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nitrogen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(N</a:t>
            </a:r>
            <a:r>
              <a:rPr sz="1725" baseline="-21739" dirty="0">
                <a:latin typeface="Microsoft Sans Serif"/>
                <a:cs typeface="Microsoft Sans Serif"/>
              </a:rPr>
              <a:t>2</a:t>
            </a:r>
            <a:r>
              <a:rPr sz="1750" dirty="0">
                <a:latin typeface="Microsoft Sans Serif"/>
                <a:cs typeface="Microsoft Sans Serif"/>
              </a:rPr>
              <a:t>),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gaseous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Sulphurhexaﬂuoride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(SF</a:t>
            </a:r>
            <a:r>
              <a:rPr sz="1725" spc="7" baseline="-21739" dirty="0">
                <a:latin typeface="Microsoft Sans Serif"/>
                <a:cs typeface="Microsoft Sans Serif"/>
              </a:rPr>
              <a:t>6</a:t>
            </a:r>
            <a:r>
              <a:rPr sz="1725" spc="254" baseline="-21739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),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is,</a:t>
            </a:r>
            <a:r>
              <a:rPr sz="1750" spc="10" dirty="0">
                <a:latin typeface="Microsoft Sans Serif"/>
                <a:cs typeface="Microsoft Sans Serif"/>
              </a:rPr>
              <a:t> 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electronegative </a:t>
            </a:r>
            <a:r>
              <a:rPr sz="1750" spc="10" dirty="0">
                <a:latin typeface="Microsoft Sans Serif"/>
                <a:cs typeface="Microsoft Sans Serif"/>
              </a:rPr>
              <a:t>gases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977389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dirty="0"/>
              <a:t>I</a:t>
            </a:r>
            <a:r>
              <a:rPr sz="2650" spc="-15" dirty="0"/>
              <a:t>nt</a:t>
            </a:r>
            <a:r>
              <a:rPr sz="2650" spc="-5" dirty="0"/>
              <a:t>r</a:t>
            </a:r>
            <a:r>
              <a:rPr sz="2650" spc="-15" dirty="0"/>
              <a:t>odu</a:t>
            </a:r>
            <a:r>
              <a:rPr sz="2650" spc="-30" dirty="0"/>
              <a:t>c</a:t>
            </a:r>
            <a:r>
              <a:rPr sz="2650" spc="-15" dirty="0"/>
              <a:t>t</a:t>
            </a:r>
            <a:r>
              <a:rPr sz="2650" dirty="0"/>
              <a:t>i</a:t>
            </a:r>
            <a:r>
              <a:rPr sz="2650" spc="-15" dirty="0"/>
              <a:t>o</a:t>
            </a:r>
            <a:r>
              <a:rPr sz="2650" spc="-10" dirty="0"/>
              <a:t>n</a:t>
            </a:r>
            <a:endParaRPr sz="2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50" y="1693273"/>
            <a:ext cx="8846820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48514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There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many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other </a:t>
            </a:r>
            <a:r>
              <a:rPr sz="1750" spc="10" dirty="0">
                <a:latin typeface="Microsoft Sans Serif"/>
                <a:cs typeface="Microsoft Sans Serif"/>
              </a:rPr>
              <a:t>gases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found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use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but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limited </a:t>
            </a:r>
            <a:r>
              <a:rPr sz="1750" spc="5" dirty="0">
                <a:latin typeface="Microsoft Sans Serif"/>
                <a:cs typeface="Microsoft Sans Serif"/>
              </a:rPr>
              <a:t>extent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insulation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techniques.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example: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spc="-5" dirty="0">
                <a:latin typeface="Microsoft Sans Serif"/>
                <a:cs typeface="Microsoft Sans Serif"/>
              </a:rPr>
              <a:t>Oxygen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(O</a:t>
            </a:r>
            <a:r>
              <a:rPr sz="1725" spc="7" baseline="-21739" dirty="0">
                <a:latin typeface="Microsoft Sans Serif"/>
                <a:cs typeface="Microsoft Sans Serif"/>
              </a:rPr>
              <a:t>2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Hydrogen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(H</a:t>
            </a:r>
            <a:r>
              <a:rPr sz="1725" spc="7" baseline="-21739" dirty="0">
                <a:latin typeface="Microsoft Sans Serif"/>
                <a:cs typeface="Microsoft Sans Serif"/>
              </a:rPr>
              <a:t>2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Carbon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dioxide </a:t>
            </a:r>
            <a:r>
              <a:rPr sz="1750" spc="5" dirty="0">
                <a:latin typeface="Microsoft Sans Serif"/>
                <a:cs typeface="Microsoft Sans Serif"/>
              </a:rPr>
              <a:t>(CO</a:t>
            </a:r>
            <a:r>
              <a:rPr sz="1725" spc="7" baseline="-21739" dirty="0">
                <a:latin typeface="Microsoft Sans Serif"/>
                <a:cs typeface="Microsoft Sans Serif"/>
              </a:rPr>
              <a:t>2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Helium</a:t>
            </a:r>
            <a:r>
              <a:rPr sz="1750" spc="-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(He)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Neon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(Ne)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Carbon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tetrachloride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(CCl</a:t>
            </a:r>
            <a:r>
              <a:rPr sz="1725" spc="7" baseline="-21739" dirty="0">
                <a:latin typeface="Microsoft Sans Serif"/>
                <a:cs typeface="Microsoft Sans Serif"/>
              </a:rPr>
              <a:t>4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endParaRPr sz="1750">
              <a:latin typeface="Microsoft Sans Serif"/>
              <a:cs typeface="Microsoft Sans Serif"/>
            </a:endParaRPr>
          </a:p>
          <a:p>
            <a:pPr marL="7810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81050" algn="l"/>
                <a:tab pos="781685" algn="l"/>
              </a:tabLst>
            </a:pPr>
            <a:r>
              <a:rPr sz="1750" dirty="0">
                <a:latin typeface="Microsoft Sans Serif"/>
                <a:cs typeface="Microsoft Sans Serif"/>
              </a:rPr>
              <a:t>Sodium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vapour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(Na)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diﬂuorodichloro</a:t>
            </a:r>
            <a:r>
              <a:rPr sz="1750" spc="5" dirty="0">
                <a:latin typeface="Microsoft Sans Serif"/>
                <a:cs typeface="Microsoft Sans Serif"/>
              </a:rPr>
              <a:t> methane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(CCl</a:t>
            </a:r>
            <a:r>
              <a:rPr sz="1725" baseline="-21739" dirty="0">
                <a:latin typeface="Microsoft Sans Serif"/>
                <a:cs typeface="Microsoft Sans Serif"/>
              </a:rPr>
              <a:t>2</a:t>
            </a:r>
            <a:r>
              <a:rPr sz="1750" dirty="0">
                <a:latin typeface="Microsoft Sans Serif"/>
                <a:cs typeface="Microsoft Sans Serif"/>
              </a:rPr>
              <a:t>F</a:t>
            </a:r>
            <a:r>
              <a:rPr sz="1725" baseline="-21739" dirty="0">
                <a:latin typeface="Microsoft Sans Serif"/>
                <a:cs typeface="Microsoft Sans Serif"/>
              </a:rPr>
              <a:t>2</a:t>
            </a:r>
            <a:r>
              <a:rPr sz="1750" dirty="0">
                <a:latin typeface="Microsoft Sans Serif"/>
                <a:cs typeface="Microsoft Sans Serif"/>
              </a:rPr>
              <a:t>),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also</a:t>
            </a:r>
            <a:r>
              <a:rPr sz="1750" spc="5" dirty="0">
                <a:latin typeface="Microsoft Sans Serif"/>
                <a:cs typeface="Microsoft Sans Serif"/>
              </a:rPr>
              <a:t> known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Freon etc.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977389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dirty="0"/>
              <a:t>I</a:t>
            </a:r>
            <a:r>
              <a:rPr sz="2650" spc="-15" dirty="0"/>
              <a:t>nt</a:t>
            </a:r>
            <a:r>
              <a:rPr sz="2650" spc="-5" dirty="0"/>
              <a:t>r</a:t>
            </a:r>
            <a:r>
              <a:rPr sz="2650" spc="-15" dirty="0"/>
              <a:t>odu</a:t>
            </a:r>
            <a:r>
              <a:rPr sz="2650" spc="-30" dirty="0"/>
              <a:t>c</a:t>
            </a:r>
            <a:r>
              <a:rPr sz="2650" spc="-15" dirty="0"/>
              <a:t>t</a:t>
            </a:r>
            <a:r>
              <a:rPr sz="2650" dirty="0"/>
              <a:t>i</a:t>
            </a:r>
            <a:r>
              <a:rPr sz="2650" spc="-15" dirty="0"/>
              <a:t>o</a:t>
            </a:r>
            <a:r>
              <a:rPr sz="2650" spc="-10" dirty="0"/>
              <a:t>n</a:t>
            </a:r>
            <a:endParaRPr sz="2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415099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9781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most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important,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freely </a:t>
            </a:r>
            <a:r>
              <a:rPr sz="1750" spc="-5" dirty="0">
                <a:latin typeface="Microsoft Sans Serif"/>
                <a:cs typeface="Microsoft Sans Serif"/>
              </a:rPr>
              <a:t>available,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cheapest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gaseous </a:t>
            </a:r>
            <a:r>
              <a:rPr sz="1750" spc="-5" dirty="0">
                <a:latin typeface="Microsoft Sans Serif"/>
                <a:cs typeface="Microsoft Sans Serif"/>
              </a:rPr>
              <a:t>dielectric.</a:t>
            </a:r>
            <a:endParaRPr sz="1750">
              <a:latin typeface="Microsoft Sans Serif"/>
              <a:cs typeface="Microsoft Sans Serif"/>
            </a:endParaRPr>
          </a:p>
          <a:p>
            <a:pPr marL="394970" marR="70167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atmospheric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5" dirty="0">
                <a:latin typeface="Microsoft Sans Serif"/>
                <a:cs typeface="Microsoft Sans Serif"/>
              </a:rPr>
              <a:t> fact a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mixture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gases.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Nitrogen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electropositive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gas 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whereas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oxygen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an</a:t>
            </a:r>
            <a:r>
              <a:rPr sz="1750" dirty="0">
                <a:latin typeface="Microsoft Sans Serif"/>
                <a:cs typeface="Microsoft Sans Serif"/>
              </a:rPr>
              <a:t> electronegative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4710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Air </a:t>
            </a:r>
            <a:r>
              <a:rPr sz="2650" spc="-20" dirty="0"/>
              <a:t>as</a:t>
            </a:r>
            <a:r>
              <a:rPr sz="2650" dirty="0"/>
              <a:t> </a:t>
            </a:r>
            <a:r>
              <a:rPr sz="2650" spc="-20" dirty="0"/>
              <a:t>an</a:t>
            </a:r>
            <a:r>
              <a:rPr sz="2650" spc="-15" dirty="0"/>
              <a:t> </a:t>
            </a:r>
            <a:r>
              <a:rPr sz="2650" spc="-10" dirty="0"/>
              <a:t>Insulating </a:t>
            </a:r>
            <a:r>
              <a:rPr sz="2650" spc="-15" dirty="0"/>
              <a:t>Medium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432" y="1641348"/>
            <a:ext cx="4832954" cy="46999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050" y="1693273"/>
            <a:ext cx="8852535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170" marR="14224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largest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percentage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content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atmospheric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nitrogen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(about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78%),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dirty="0">
                <a:latin typeface="Microsoft Sans Serif"/>
                <a:cs typeface="Microsoft Sans Serif"/>
              </a:rPr>
              <a:t>electropositive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gas.</a:t>
            </a:r>
            <a:endParaRPr sz="1750">
              <a:latin typeface="Microsoft Sans Serif"/>
              <a:cs typeface="Microsoft Sans Serif"/>
            </a:endParaRPr>
          </a:p>
          <a:p>
            <a:pPr marL="471170" marR="86550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second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largest constituent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oxygen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(about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20%),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very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weak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electronegative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gas.</a:t>
            </a:r>
            <a:endParaRPr sz="1750">
              <a:latin typeface="Microsoft Sans Serif"/>
              <a:cs typeface="Microsoft Sans Serif"/>
            </a:endParaRPr>
          </a:p>
          <a:p>
            <a:pPr marL="471170" marR="939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content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hydrogen,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electronegative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too,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(5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S UI Gothic"/>
                <a:cs typeface="MS UI Gothic"/>
              </a:rPr>
              <a:t>×</a:t>
            </a:r>
            <a:r>
              <a:rPr sz="1750" spc="-35" dirty="0">
                <a:latin typeface="MS UI Gothic"/>
                <a:cs typeface="MS UI Gothic"/>
              </a:rPr>
              <a:t> </a:t>
            </a:r>
            <a:r>
              <a:rPr sz="1750" spc="180" dirty="0">
                <a:latin typeface="Microsoft Sans Serif"/>
                <a:cs typeface="Microsoft Sans Serif"/>
              </a:rPr>
              <a:t>10</a:t>
            </a:r>
            <a:r>
              <a:rPr sz="1725" spc="270" baseline="26570" dirty="0">
                <a:latin typeface="Microsoft Sans Serif"/>
                <a:cs typeface="Microsoft Sans Serif"/>
              </a:rPr>
              <a:t>−5</a:t>
            </a:r>
            <a:r>
              <a:rPr sz="1725" spc="254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%)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190" dirty="0">
                <a:latin typeface="Microsoft Sans Serif"/>
                <a:cs typeface="Microsoft Sans Serif"/>
              </a:rPr>
              <a:t>for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all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practical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purposes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air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considered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electropositive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gas.</a:t>
            </a:r>
            <a:endParaRPr sz="1750">
              <a:latin typeface="Microsoft Sans Serif"/>
              <a:cs typeface="Microsoft Sans Serif"/>
            </a:endParaRPr>
          </a:p>
          <a:p>
            <a:pPr marL="471170" marR="22288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Much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theoretical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well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experimental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research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work,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available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literature,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performed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air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study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complicated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processes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gaseous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dielectrics.</a:t>
            </a:r>
            <a:endParaRPr sz="1750">
              <a:latin typeface="Microsoft Sans Serif"/>
              <a:cs typeface="Microsoft Sans Serif"/>
            </a:endParaRPr>
          </a:p>
          <a:p>
            <a:pPr marL="471170" marR="40513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why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scientists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chosen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develop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“model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discharge”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appropriately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termed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“breakdown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mechanisms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”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gaseous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dielectrics.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47103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Air </a:t>
            </a:r>
            <a:r>
              <a:rPr sz="2650" spc="-20" dirty="0"/>
              <a:t>as</a:t>
            </a:r>
            <a:r>
              <a:rPr sz="2650" dirty="0"/>
              <a:t> </a:t>
            </a:r>
            <a:r>
              <a:rPr sz="2650" spc="-20" dirty="0"/>
              <a:t>an</a:t>
            </a:r>
            <a:r>
              <a:rPr sz="2650" spc="-15" dirty="0"/>
              <a:t> </a:t>
            </a:r>
            <a:r>
              <a:rPr sz="2650" spc="-10" dirty="0"/>
              <a:t>Insulating </a:t>
            </a:r>
            <a:r>
              <a:rPr sz="2650" spc="-15" dirty="0"/>
              <a:t>Medium</a:t>
            </a:r>
            <a:endParaRPr sz="2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82" y="1693273"/>
            <a:ext cx="868616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7495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consists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nucleus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contains </a:t>
            </a:r>
            <a:r>
              <a:rPr sz="1750" spc="5" dirty="0">
                <a:latin typeface="Microsoft Sans Serif"/>
                <a:cs typeface="Microsoft Sans Serif"/>
              </a:rPr>
              <a:t>protons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(positively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particles)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neutrons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(having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charge).</a:t>
            </a:r>
            <a:endParaRPr sz="1750">
              <a:latin typeface="Microsoft Sans Serif"/>
              <a:cs typeface="Microsoft Sans Serif"/>
            </a:endParaRPr>
          </a:p>
          <a:p>
            <a:pPr marL="394970" marR="28130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 </a:t>
            </a:r>
            <a:r>
              <a:rPr sz="1750" spc="5" dirty="0">
                <a:latin typeface="Microsoft Sans Serif"/>
                <a:cs typeface="Microsoft Sans Serif"/>
              </a:rPr>
              <a:t>revolve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around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stationary nucleus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orbits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shells.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These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also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referred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states.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last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band</a:t>
            </a:r>
            <a:r>
              <a:rPr sz="1750" dirty="0">
                <a:latin typeface="Microsoft Sans Serif"/>
                <a:cs typeface="Microsoft Sans Serif"/>
              </a:rPr>
              <a:t> containing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atom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called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valence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band.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first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unfilled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level </a:t>
            </a:r>
            <a:r>
              <a:rPr sz="1750" spc="5" dirty="0">
                <a:latin typeface="Microsoft Sans Serif"/>
                <a:cs typeface="Microsoft Sans Serif"/>
              </a:rPr>
              <a:t>above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valence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band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band.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electrons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valence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band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not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participate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conduction</a:t>
            </a:r>
            <a:r>
              <a:rPr sz="1750" spc="5" dirty="0">
                <a:latin typeface="Microsoft Sans Serif"/>
                <a:cs typeface="Microsoft Sans Serif"/>
              </a:rPr>
              <a:t> process, they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have </a:t>
            </a:r>
            <a:r>
              <a:rPr sz="1750" spc="-5" dirty="0">
                <a:latin typeface="Microsoft Sans Serif"/>
                <a:cs typeface="Microsoft Sans Serif"/>
              </a:rPr>
              <a:t>to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band.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3300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Energy</a:t>
            </a:r>
            <a:r>
              <a:rPr sz="2650" spc="-25" dirty="0"/>
              <a:t> </a:t>
            </a:r>
            <a:r>
              <a:rPr sz="2650" spc="-15" dirty="0"/>
              <a:t>Band</a:t>
            </a:r>
            <a:r>
              <a:rPr sz="2650" spc="-35" dirty="0"/>
              <a:t> </a:t>
            </a:r>
            <a:r>
              <a:rPr sz="2650" spc="-15" dirty="0"/>
              <a:t>Theory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3578" y="4586958"/>
            <a:ext cx="3947345" cy="1762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7316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insulators,</a:t>
            </a:r>
            <a:r>
              <a:rPr sz="1750" spc="-5" dirty="0">
                <a:latin typeface="Microsoft Sans Serif"/>
                <a:cs typeface="Microsoft Sans Serif"/>
              </a:rPr>
              <a:t> all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lie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valence </a:t>
            </a:r>
            <a:r>
              <a:rPr sz="1750" spc="5" dirty="0">
                <a:latin typeface="Microsoft Sans Serif"/>
                <a:cs typeface="Microsoft Sans Serif"/>
              </a:rPr>
              <a:t>band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between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valence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band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conduction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band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large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occupy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higher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levels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difference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applied.</a:t>
            </a:r>
            <a:endParaRPr sz="1750">
              <a:latin typeface="Microsoft Sans Serif"/>
              <a:cs typeface="Microsoft Sans Serif"/>
            </a:endParaRPr>
          </a:p>
          <a:p>
            <a:pPr marL="394970" marR="2349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sufficiently </a:t>
            </a:r>
            <a:r>
              <a:rPr sz="1750" dirty="0">
                <a:latin typeface="Microsoft Sans Serif"/>
                <a:cs typeface="Microsoft Sans Serif"/>
              </a:rPr>
              <a:t>high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 difference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insulator,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jump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valence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band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conduction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band.</a:t>
            </a:r>
            <a:r>
              <a:rPr sz="1750" spc="-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This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makes</a:t>
            </a:r>
            <a:r>
              <a:rPr sz="1750" spc="10" dirty="0">
                <a:latin typeface="Microsoft Sans Serif"/>
                <a:cs typeface="Microsoft Sans Serif"/>
              </a:rPr>
              <a:t> 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insulator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conductor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phenomenon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called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insulator.</a:t>
            </a:r>
            <a:endParaRPr sz="1750">
              <a:latin typeface="Microsoft Sans Serif"/>
              <a:cs typeface="Microsoft Sans Serif"/>
            </a:endParaRPr>
          </a:p>
          <a:p>
            <a:pPr marL="394970" marR="25209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total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electron,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while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still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attached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molecule,</a:t>
            </a:r>
            <a:r>
              <a:rPr sz="1750" spc="5" dirty="0">
                <a:latin typeface="Microsoft Sans Serif"/>
                <a:cs typeface="Microsoft Sans Serif"/>
              </a:rPr>
              <a:t> can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divided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two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types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energies: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Kinetic</a:t>
            </a:r>
            <a:r>
              <a:rPr sz="1750" spc="-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endParaRPr sz="1750">
              <a:latin typeface="Microsoft Sans Serif"/>
              <a:cs typeface="Microsoft Sans Serif"/>
            </a:endParaRPr>
          </a:p>
          <a:p>
            <a:pPr marL="768350" lvl="1" indent="-38354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–"/>
              <a:tabLst>
                <a:tab pos="768350" algn="l"/>
                <a:tab pos="768985" algn="l"/>
              </a:tabLst>
            </a:pPr>
            <a:r>
              <a:rPr sz="1750" dirty="0">
                <a:latin typeface="Microsoft Sans Serif"/>
                <a:cs typeface="Microsoft Sans Serif"/>
              </a:rPr>
              <a:t>Potential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energy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00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Energy</a:t>
            </a:r>
            <a:r>
              <a:rPr sz="2650" spc="-25" dirty="0"/>
              <a:t> </a:t>
            </a:r>
            <a:r>
              <a:rPr sz="2650" spc="-15" dirty="0"/>
              <a:t>Band</a:t>
            </a:r>
            <a:r>
              <a:rPr sz="2650" spc="-35" dirty="0"/>
              <a:t> </a:t>
            </a:r>
            <a:r>
              <a:rPr sz="2650" spc="-15" dirty="0"/>
              <a:t>Theory</a:t>
            </a:r>
            <a:endParaRPr sz="2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26170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1701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gets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ejected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out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shell,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potential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tends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zero.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Then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only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externally-acquired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kinetic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energy.</a:t>
            </a:r>
            <a:endParaRPr sz="1750">
              <a:latin typeface="Microsoft Sans Serif"/>
              <a:cs typeface="Microsoft Sans Serif"/>
            </a:endParaRPr>
          </a:p>
          <a:p>
            <a:pPr marL="394970" marR="33845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amount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required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releasing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5" dirty="0">
                <a:latin typeface="Microsoft Sans Serif"/>
                <a:cs typeface="Microsoft Sans Serif"/>
              </a:rPr>
              <a:t> from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molecule.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Hence,</a:t>
            </a:r>
            <a:r>
              <a:rPr sz="1750" spc="-5" dirty="0">
                <a:latin typeface="Microsoft Sans Serif"/>
                <a:cs typeface="Microsoft Sans Serif"/>
              </a:rPr>
              <a:t> 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insulating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(also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electron-attaching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gases),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attachment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also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plays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important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role.</a:t>
            </a:r>
            <a:endParaRPr sz="1750">
              <a:latin typeface="Microsoft Sans Serif"/>
              <a:cs typeface="Microsoft Sans Serif"/>
            </a:endParaRPr>
          </a:p>
          <a:p>
            <a:pPr marL="394970" marR="27749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free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absorbed 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molecule, </a:t>
            </a:r>
            <a:r>
              <a:rPr sz="1750" spc="5" dirty="0">
                <a:latin typeface="Microsoft Sans Serif"/>
                <a:cs typeface="Microsoft Sans Serif"/>
              </a:rPr>
              <a:t>forming 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negative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energy</a:t>
            </a:r>
            <a:r>
              <a:rPr sz="1750" dirty="0">
                <a:latin typeface="Microsoft Sans Serif"/>
                <a:cs typeface="Microsoft Sans Serif"/>
              </a:rPr>
              <a:t> 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released,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“energy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recombination”.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000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/>
              <a:t>Energy</a:t>
            </a:r>
            <a:r>
              <a:rPr sz="2650" spc="-25" dirty="0"/>
              <a:t> </a:t>
            </a:r>
            <a:r>
              <a:rPr sz="2650" spc="-15" dirty="0"/>
              <a:t>Band</a:t>
            </a:r>
            <a:r>
              <a:rPr sz="2650" spc="-35" dirty="0"/>
              <a:t> </a:t>
            </a:r>
            <a:r>
              <a:rPr sz="2650" spc="-15" dirty="0"/>
              <a:t>Theory</a:t>
            </a:r>
            <a:endParaRPr sz="2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2267</Words>
  <Application>Microsoft Office PowerPoint</Application>
  <PresentationFormat>Custom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MS UI Gothic</vt:lpstr>
      <vt:lpstr>Arial</vt:lpstr>
      <vt:lpstr>Calibri</vt:lpstr>
      <vt:lpstr>Microsoft Sans Serif</vt:lpstr>
      <vt:lpstr>Times New Roman</vt:lpstr>
      <vt:lpstr>Office Theme</vt:lpstr>
      <vt:lpstr>PowerPoint Presentation</vt:lpstr>
      <vt:lpstr>Outline</vt:lpstr>
      <vt:lpstr>Introduction</vt:lpstr>
      <vt:lpstr>Introduction</vt:lpstr>
      <vt:lpstr>Air as an Insulating Medium</vt:lpstr>
      <vt:lpstr>Air as an Insulating Medium</vt:lpstr>
      <vt:lpstr>Energy Band Theory</vt:lpstr>
      <vt:lpstr>Energy Band Theory</vt:lpstr>
      <vt:lpstr>Energy Band Theory</vt:lpstr>
      <vt:lpstr>Energy Band Theory</vt:lpstr>
      <vt:lpstr>Ionization Processes</vt:lpstr>
      <vt:lpstr>Ionization Processes</vt:lpstr>
      <vt:lpstr>Ionization Processes</vt:lpstr>
      <vt:lpstr>Ionization by Collision</vt:lpstr>
      <vt:lpstr>Ionization by Collision</vt:lpstr>
      <vt:lpstr>Ionization by Collision</vt:lpstr>
      <vt:lpstr>Photo-ionization and Interaction of Metastables with  Molecules</vt:lpstr>
      <vt:lpstr>Photo-ionization and Interaction of Metastables with  Molecules</vt:lpstr>
      <vt:lpstr>Photo-ionization and Interaction of Metastables with  Molecules</vt:lpstr>
      <vt:lpstr>Photo-ionization and Interaction of Metastables with  Molecules</vt:lpstr>
      <vt:lpstr>Thermal Ionization</vt:lpstr>
      <vt:lpstr>Thermal Ionization</vt:lpstr>
      <vt:lpstr>Secondary Ionization Processes</vt:lpstr>
      <vt:lpstr>Secondary Ionization Processes</vt:lpstr>
      <vt:lpstr>Electron Emission due to Positive Ion</vt:lpstr>
      <vt:lpstr>Electron Emission due to Excited Atom Bombardment  and Photons</vt:lpstr>
      <vt:lpstr>Thermionic Emission</vt:lpstr>
      <vt:lpstr>Field Emission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Lec-8 (BD in gases).ppt  -  Compatibility Mode</dc:title>
  <dc:creator>Afzal</dc:creator>
  <cp:lastModifiedBy>Ahsan ul Haq</cp:lastModifiedBy>
  <cp:revision>1</cp:revision>
  <dcterms:created xsi:type="dcterms:W3CDTF">2023-02-06T16:29:41Z</dcterms:created>
  <dcterms:modified xsi:type="dcterms:W3CDTF">2023-02-12T06:54:33Z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LastSaved">
    <vt:filetime>2023-02-06T00:00:00Z</vt:filetime>
  </property>
</Properties>
</file>