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60" r:id="rId1"/>
    <p:sldMasterId id="2147484072" r:id="rId2"/>
  </p:sldMasterIdLst>
  <p:notesMasterIdLst>
    <p:notesMasterId r:id="rId22"/>
  </p:notesMasterIdLst>
  <p:handoutMasterIdLst>
    <p:handoutMasterId r:id="rId23"/>
  </p:handoutMasterIdLst>
  <p:sldIdLst>
    <p:sldId id="297" r:id="rId3"/>
    <p:sldId id="27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70" r:id="rId13"/>
    <p:sldId id="273" r:id="rId14"/>
    <p:sldId id="274" r:id="rId15"/>
    <p:sldId id="277" r:id="rId16"/>
    <p:sldId id="279" r:id="rId17"/>
    <p:sldId id="280" r:id="rId18"/>
    <p:sldId id="281" r:id="rId19"/>
    <p:sldId id="284" r:id="rId20"/>
    <p:sldId id="287" r:id="rId21"/>
  </p:sldIdLst>
  <p:sldSz cx="9144000" cy="6858000" type="screen4x3"/>
  <p:notesSz cx="6980238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90" autoAdjust="0"/>
  </p:normalViewPr>
  <p:slideViewPr>
    <p:cSldViewPr snapToGrid="0">
      <p:cViewPr varScale="1">
        <p:scale>
          <a:sx n="69" d="100"/>
          <a:sy n="69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51" y="-82"/>
      </p:cViewPr>
      <p:guideLst>
        <p:guide orient="horz" pos="2905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23822" cy="461484"/>
          </a:xfrm>
          <a:prstGeom prst="rect">
            <a:avLst/>
          </a:prstGeom>
        </p:spPr>
        <p:txBody>
          <a:bodyPr vert="horz" wrap="square" lIns="90617" tIns="45308" rIns="90617" bIns="4530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60318"/>
            <a:ext cx="3023822" cy="461484"/>
          </a:xfrm>
          <a:prstGeom prst="rect">
            <a:avLst/>
          </a:prstGeom>
        </p:spPr>
        <p:txBody>
          <a:bodyPr vert="horz" wrap="square" lIns="90617" tIns="45308" rIns="90617" bIns="4530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4838" y="8760318"/>
            <a:ext cx="3023822" cy="461484"/>
          </a:xfrm>
          <a:prstGeom prst="rect">
            <a:avLst/>
          </a:prstGeom>
        </p:spPr>
        <p:txBody>
          <a:bodyPr vert="horz" wrap="square" lIns="90617" tIns="45308" rIns="90617" bIns="4530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AB5A8A-C8F4-4EC6-90E9-E13EA775A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5402" cy="461484"/>
          </a:xfrm>
          <a:prstGeom prst="rect">
            <a:avLst/>
          </a:prstGeom>
        </p:spPr>
        <p:txBody>
          <a:bodyPr vert="horz" lIns="90409" tIns="45204" rIns="90409" bIns="4520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258" y="2"/>
            <a:ext cx="3025402" cy="461484"/>
          </a:xfrm>
          <a:prstGeom prst="rect">
            <a:avLst/>
          </a:prstGeom>
        </p:spPr>
        <p:txBody>
          <a:bodyPr vert="horz" lIns="90409" tIns="45204" rIns="90409" bIns="45204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2150"/>
            <a:ext cx="4611688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09" tIns="45204" rIns="90409" bIns="452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657" y="4381735"/>
            <a:ext cx="5582926" cy="4150204"/>
          </a:xfrm>
          <a:prstGeom prst="rect">
            <a:avLst/>
          </a:prstGeom>
        </p:spPr>
        <p:txBody>
          <a:bodyPr vert="horz" lIns="90409" tIns="45204" rIns="90409" bIns="4520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60318"/>
            <a:ext cx="3025402" cy="461484"/>
          </a:xfrm>
          <a:prstGeom prst="rect">
            <a:avLst/>
          </a:prstGeom>
        </p:spPr>
        <p:txBody>
          <a:bodyPr vert="horz" lIns="90409" tIns="45204" rIns="90409" bIns="4520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258" y="8760318"/>
            <a:ext cx="3025402" cy="461484"/>
          </a:xfrm>
          <a:prstGeom prst="rect">
            <a:avLst/>
          </a:prstGeom>
        </p:spPr>
        <p:txBody>
          <a:bodyPr vert="horz" lIns="90409" tIns="45204" rIns="90409" bIns="45204" rtlCol="0" anchor="b"/>
          <a:lstStyle>
            <a:lvl1pPr algn="r">
              <a:defRPr sz="1200"/>
            </a:lvl1pPr>
          </a:lstStyle>
          <a:p>
            <a:pPr>
              <a:defRPr/>
            </a:pPr>
            <a:fld id="{0A7B315F-1E65-4B20-BB22-E16C2EFE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3100" y="19050"/>
            <a:ext cx="2019300" cy="328613"/>
          </a:xfrm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0700" y="19050"/>
            <a:ext cx="2667000" cy="328613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D94D-B4EB-4693-8336-B600750B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72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039-5721-4C37-907C-D3A9A307A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46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8046-4CBF-49B5-B3BF-5324F082C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8FD8-C1BE-4433-A692-C5EF36D73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AC5F-8A28-4F9D-82AA-8EF8A9BF8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5D602-C3B4-4B06-ABF2-12266EC78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F9F1-DA95-49CF-AA37-28EF2F0DA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2388-24AE-4F87-BCBA-1EB6AAF5F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8825-513D-446B-A46D-456FDB4D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9D43-FC65-43D7-8059-6F941C84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E6B2-42BD-4D17-BBCF-08DF1CC5A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9900" y="406400"/>
            <a:ext cx="7797800" cy="736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>
          <a:xfrm>
            <a:off x="444500" y="0"/>
            <a:ext cx="1879600" cy="328613"/>
          </a:xfrm>
        </p:spPr>
        <p:txBody>
          <a:bodyPr/>
          <a:lstStyle>
            <a:lvl1pPr>
              <a:defRPr i="1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324100" y="19050"/>
            <a:ext cx="4114800" cy="328613"/>
          </a:xfrm>
        </p:spPr>
        <p:txBody>
          <a:bodyPr/>
          <a:lstStyle>
            <a:lvl1pPr>
              <a:defRPr i="0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632700" y="0"/>
            <a:ext cx="1066800" cy="328613"/>
          </a:xfrm>
        </p:spPr>
        <p:txBody>
          <a:bodyPr/>
          <a:lstStyle>
            <a:lvl1pPr>
              <a:defRPr sz="4400" b="0" i="1" smtClean="0">
                <a:latin typeface="+mj-lt"/>
              </a:defRPr>
            </a:lvl1pPr>
          </a:lstStyle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2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86D9-C961-4F92-931E-6396BD9C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3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9334-7E2D-469A-8D6C-347B70FB7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FB47-0C1D-4FA9-85BB-D19C32AB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256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F9A9-73A8-487F-8219-353ED20D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7272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9200" y="19050"/>
            <a:ext cx="4114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76151-1DD0-4454-9483-ECC8F9F82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42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891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622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C1D5-4491-4FE1-BE9A-1DE977B19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494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5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0B162-70D9-43AB-AC48-521FF0020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1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3208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79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BFCB-CEF3-4AF3-A49E-1C3ADA979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240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43EE-D5C9-4E96-BBB8-F235CDFA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8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0B1E4-CD6F-4D66-9E95-24BE3CA1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33E83B-24E9-4CD4-AA85-FFE79AEB5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25" r:id="rId9"/>
    <p:sldLayoutId id="2147484126" r:id="rId10"/>
    <p:sldLayoutId id="21474841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Summer 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AF379-0708-41C7-9217-207F0AB58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77900"/>
            <a:ext cx="7848600" cy="1927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Introduction to MATLAB</a:t>
            </a:r>
          </a:p>
        </p:txBody>
      </p:sp>
    </p:spTree>
    <p:extLst>
      <p:ext uri="{BB962C8B-B14F-4D97-AF65-F5344CB8AC3E}">
        <p14:creationId xmlns:p14="http://schemas.microsoft.com/office/powerpoint/2010/main" val="8273050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latin typeface="Lucida Sans" pitchFamily="34" charset="0"/>
              </a:rPr>
              <a:t>a=0;</a:t>
            </a:r>
          </a:p>
          <a:p>
            <a:pPr marL="0" indent="0">
              <a:buNone/>
              <a:defRPr/>
            </a:pPr>
            <a:r>
              <a:rPr lang="en-US" i="1" dirty="0">
                <a:latin typeface="Lucida Sans" pitchFamily="34" charset="0"/>
              </a:rPr>
              <a:t>for j=1:5              % use for-loops to execute iterations / repetitions</a:t>
            </a:r>
          </a:p>
          <a:p>
            <a:pPr marL="0" indent="0">
              <a:buNone/>
              <a:defRPr/>
            </a:pPr>
            <a:r>
              <a:rPr lang="en-US" i="1" dirty="0">
                <a:latin typeface="Lucida Sans" pitchFamily="34" charset="0"/>
              </a:rPr>
              <a:t>       a = a + 1 ;</a:t>
            </a:r>
          </a:p>
          <a:p>
            <a:pPr marL="0" indent="0">
              <a:buNone/>
              <a:defRPr/>
            </a:pPr>
            <a:r>
              <a:rPr lang="en-US" i="1" dirty="0">
                <a:latin typeface="Lucida Sans" pitchFamily="34" charset="0"/>
              </a:rPr>
              <a:t>    end</a:t>
            </a:r>
          </a:p>
          <a:p>
            <a:pPr marL="0" indent="0">
              <a:buNone/>
              <a:defRPr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Utilities to initialize  or define arrays: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ones, zeros, rand, eye, . . .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Trigonometric and hyperbolic functions :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sin, cos, sqrt, exp, . . .  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These utilities can be used on scalar or vector inputs</a:t>
            </a:r>
          </a:p>
          <a:p>
            <a:pPr marL="0" indent="0">
              <a:buNone/>
              <a:defRPr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&gt;&gt; </a:t>
            </a:r>
            <a:r>
              <a:rPr lang="en-US" i="1" dirty="0">
                <a:latin typeface="Lucida Sans" pitchFamily="34" charset="0"/>
              </a:rPr>
              <a:t>a = sqrt(5); v = [1 2 3]; A = sqrt(v);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For Loops</a:t>
            </a:r>
            <a:r>
              <a:rPr lang="en-US">
                <a:solidFill>
                  <a:schemeClr val="hlink"/>
                </a:solidFill>
                <a:latin typeface="Lucida Sans" pitchFamily="34" charset="0"/>
              </a:rPr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1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50800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&gt;&gt;</a:t>
            </a:r>
            <a:r>
              <a:rPr lang="en-US" i="1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a = 1:3; b = [4;5;6]; s = 'This is a string.’;</a:t>
            </a:r>
          </a:p>
          <a:p>
            <a:pPr marL="0" indent="0">
              <a:buNone/>
              <a:defRPr/>
            </a:pPr>
            <a:endParaRPr lang="fr-FR" dirty="0"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fr-FR" dirty="0">
                <a:latin typeface="Lucida Sans" pitchFamily="34" charset="0"/>
              </a:rPr>
              <a:t>&gt;&gt; </a:t>
            </a:r>
            <a:r>
              <a:rPr lang="fr-FR" i="1" dirty="0">
                <a:solidFill>
                  <a:srgbClr val="93A299"/>
                </a:solidFill>
                <a:latin typeface="Lucida Sans" pitchFamily="34" charset="0"/>
              </a:rPr>
              <a:t>b(1,:)      	% </a:t>
            </a:r>
            <a:r>
              <a:rPr lang="fr-FR" i="1" dirty="0" err="1">
                <a:solidFill>
                  <a:srgbClr val="93A299"/>
                </a:solidFill>
                <a:latin typeface="Lucida Sans" pitchFamily="34" charset="0"/>
              </a:rPr>
              <a:t>prints</a:t>
            </a:r>
            <a:r>
              <a:rPr lang="fr-FR" i="1" dirty="0">
                <a:solidFill>
                  <a:srgbClr val="93A299"/>
                </a:solidFill>
                <a:latin typeface="Lucida Sans" pitchFamily="34" charset="0"/>
              </a:rPr>
              <a:t> first </a:t>
            </a:r>
            <a:r>
              <a:rPr lang="fr-FR" i="1" dirty="0" err="1">
                <a:solidFill>
                  <a:srgbClr val="93A299"/>
                </a:solidFill>
                <a:latin typeface="Lucida Sans" pitchFamily="34" charset="0"/>
              </a:rPr>
              <a:t>row</a:t>
            </a:r>
            <a:r>
              <a:rPr lang="fr-FR" i="1" dirty="0">
                <a:solidFill>
                  <a:srgbClr val="93A299"/>
                </a:solidFill>
                <a:latin typeface="Lucida Sans" pitchFamily="34" charset="0"/>
              </a:rPr>
              <a:t> of </a:t>
            </a:r>
            <a:r>
              <a:rPr lang="fr-FR" i="1" dirty="0" err="1">
                <a:solidFill>
                  <a:srgbClr val="93A299"/>
                </a:solidFill>
                <a:latin typeface="Lucida Sans" pitchFamily="34" charset="0"/>
              </a:rPr>
              <a:t>cell</a:t>
            </a:r>
            <a:r>
              <a:rPr lang="fr-FR" i="1" dirty="0">
                <a:solidFill>
                  <a:srgbClr val="93A299"/>
                </a:solidFill>
                <a:latin typeface="Lucida Sans" pitchFamily="34" charset="0"/>
              </a:rPr>
              <a:t> </a:t>
            </a:r>
            <a:r>
              <a:rPr lang="fr-FR" i="1" dirty="0" err="1">
                <a:solidFill>
                  <a:srgbClr val="93A299"/>
                </a:solidFill>
                <a:latin typeface="Lucida Sans" pitchFamily="34" charset="0"/>
              </a:rPr>
              <a:t>array</a:t>
            </a:r>
            <a:endParaRPr lang="fr-FR" i="1" dirty="0">
              <a:solidFill>
                <a:srgbClr val="93A299"/>
              </a:solidFill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fr-FR" dirty="0">
                <a:latin typeface="Lucida Sans" pitchFamily="34" charset="0"/>
              </a:rPr>
              <a:t>&gt;&gt; b(1,1) 	% first </a:t>
            </a:r>
            <a:r>
              <a:rPr lang="fr-FR" dirty="0" err="1">
                <a:latin typeface="Lucida Sans" pitchFamily="34" charset="0"/>
              </a:rPr>
              <a:t>element</a:t>
            </a:r>
            <a:r>
              <a:rPr lang="fr-FR" dirty="0">
                <a:latin typeface="Lucida Sans" pitchFamily="34" charset="0"/>
              </a:rPr>
              <a:t> at first </a:t>
            </a:r>
            <a:r>
              <a:rPr lang="fr-FR" dirty="0" err="1">
                <a:latin typeface="Lucida Sans" pitchFamily="34" charset="0"/>
              </a:rPr>
              <a:t>row</a:t>
            </a:r>
            <a:r>
              <a:rPr lang="fr-FR" dirty="0">
                <a:latin typeface="Lucida Sans" pitchFamily="34" charset="0"/>
              </a:rPr>
              <a:t> and first </a:t>
            </a:r>
            <a:r>
              <a:rPr lang="fr-FR" dirty="0" err="1">
                <a:latin typeface="Lucida Sans" pitchFamily="34" charset="0"/>
              </a:rPr>
              <a:t>column</a:t>
            </a:r>
            <a:endParaRPr lang="fr-FR" dirty="0"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fr-FR" dirty="0">
                <a:latin typeface="Lucida Sans" pitchFamily="34" charset="0"/>
              </a:rPr>
              <a:t>&gt;&gt; b(:,1) 	% first </a:t>
            </a:r>
            <a:r>
              <a:rPr lang="fr-FR" dirty="0" err="1">
                <a:latin typeface="Lucida Sans" pitchFamily="34" charset="0"/>
              </a:rPr>
              <a:t>column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Cell Arrays</a:t>
            </a:r>
            <a:r>
              <a:rPr lang="en-US">
                <a:solidFill>
                  <a:schemeClr val="hlink"/>
                </a:solidFill>
                <a:latin typeface="Lucida Sans" pitchFamily="34" charset="0"/>
              </a:rPr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07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6500"/>
            <a:ext cx="8280400" cy="50165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If you have a group of commands that are expected to be executed repeatedly, it is convenient to save them in a file . . . 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C000"/>
                </a:solidFill>
                <a:latin typeface="Lucida Sans" pitchFamily="34" charset="0"/>
              </a:rPr>
              <a:t>   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x=0:0.01:10;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   a=sin(x);   % compute sine x (radians) 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   b=cos(x);   % compute cosine x (radians) 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   c=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a+b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;</a:t>
            </a:r>
          </a:p>
          <a:p>
            <a:pPr marL="0" indent="0">
              <a:buNone/>
              <a:defRPr/>
            </a:pPr>
            <a:endParaRPr lang="en-US" sz="1600" i="1" dirty="0">
              <a:solidFill>
                <a:srgbClr val="93A299"/>
              </a:solidFill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Select File/Save to save it as </a:t>
            </a:r>
            <a:r>
              <a:rPr lang="en-US" dirty="0" err="1">
                <a:latin typeface="Lucida Sans" pitchFamily="34" charset="0"/>
              </a:rPr>
              <a:t>myfile.m</a:t>
            </a:r>
            <a:r>
              <a:rPr lang="en-US" dirty="0">
                <a:latin typeface="Lucida Sans" pitchFamily="34" charset="0"/>
              </a:rPr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Script m-file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0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435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Lucida Sans" pitchFamily="34" charset="0"/>
              </a:rPr>
              <a:t>It is declared with the key word </a:t>
            </a:r>
            <a:r>
              <a:rPr lang="en-US" i="1" dirty="0">
                <a:latin typeface="Lucida Sans" pitchFamily="34" charset="0"/>
              </a:rPr>
              <a:t>function</a:t>
            </a:r>
            <a:r>
              <a:rPr lang="en-US" dirty="0">
                <a:latin typeface="Lucida Sans" pitchFamily="34" charset="0"/>
              </a:rPr>
              <a:t>,  with optional input  parameters on  the right and optional output  on the left of =. All other parameters within function reside in function’s own workspace.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latin typeface="Lucida Sans" pitchFamily="34" charset="0"/>
              </a:rPr>
              <a:t>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Use MATLAB editor to create file:  </a:t>
            </a:r>
            <a:r>
              <a:rPr lang="en-US" dirty="0">
                <a:solidFill>
                  <a:srgbClr val="00B050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edit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average.m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       </a:t>
            </a:r>
            <a:r>
              <a:rPr lang="en-US" i="1" dirty="0">
                <a:latin typeface="Lucida Sans" pitchFamily="34" charset="0"/>
              </a:rPr>
              <a:t>function avg=average(x) 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% function avg=average(x)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% Computes the average of x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% x      (input)   matrix for which an average is sought 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% avg  (output) the average of x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avg = sum(x)/</a:t>
            </a:r>
            <a:r>
              <a:rPr lang="en-US" sz="1800" i="1" dirty="0" err="1">
                <a:latin typeface="Lucida Sans" pitchFamily="34" charset="0"/>
              </a:rPr>
              <a:t>numel</a:t>
            </a:r>
            <a:r>
              <a:rPr lang="en-US" sz="1800" i="1" dirty="0">
                <a:latin typeface="Lucida Sans" pitchFamily="34" charset="0"/>
              </a:rPr>
              <a:t>(x);    % the average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1800" i="1" dirty="0">
                <a:latin typeface="Lucida Sans" pitchFamily="34" charset="0"/>
              </a:rPr>
              <a:t>end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Save the above with File/Save</a:t>
            </a:r>
          </a:p>
          <a:p>
            <a:pPr marL="342900" lvl="1" indent="-342900"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sz="1800" dirty="0">
                <a:latin typeface="Lucida Sans" pitchFamily="34" charset="0"/>
              </a:rPr>
              <a:t>Recommendation: saves file with name same as function name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Lucida Sans" pitchFamily="34" charset="0"/>
              </a:rPr>
              <a:t>It may be called from a script, another function, or on command line: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 = average(1:3)    % a = (1 + 2 + 3) / 3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latin typeface="Lucida Sans" pitchFamily="34" charset="0"/>
              </a:rPr>
              <a:t>       </a:t>
            </a:r>
            <a:r>
              <a:rPr lang="en-US" sz="1600" dirty="0">
                <a:latin typeface="Lucida Sans" pitchFamily="34" charset="0"/>
              </a:rPr>
              <a:t>a =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dirty="0">
                <a:latin typeface="Lucida Sans" pitchFamily="34" charset="0"/>
              </a:rPr>
              <a:t>             2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help average     % prints contiguous lines with % in average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Function m-files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79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321300"/>
          </a:xfrm>
        </p:spPr>
        <p:txBody>
          <a:bodyPr/>
          <a:lstStyle/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zeros(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n,m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)   % creates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 x 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matrix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zeroes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 (0)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ones(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n,m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)    % creates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 x 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 matrix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 (1)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rand(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n,m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)    % creates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n x 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 matrix of random numbers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abs(x);        % absolute value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x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exp(x);        %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to the x-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 power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fix(x);          % rounds x to integer towards 0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log10(x);     % common logarithm of x to the base 10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rem(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x,y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);     % remainder of x/y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mod(x, y);   % modulus after division – unsigned rem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sqrt(x);        % square root of x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sin(x);         % sine of x; x in radians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cos(x);         % cosine of x; x in radians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acoth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(x)      % inversion hyperbolic cotangent of x 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&gt;&gt;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x^y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itchFamily="34" charset="0"/>
              </a:rPr>
              <a:t>		% x power 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Some Frequently Used Functions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3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>
                <a:latin typeface="Arial" pitchFamily="34" charset="0"/>
                <a:cs typeface="Arial" pitchFamily="34" charset="0"/>
              </a:rPr>
              <a:t>t = 0:pi/100:2*pi;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latin typeface="Arial" pitchFamily="34" charset="0"/>
                <a:cs typeface="Arial" pitchFamily="34" charset="0"/>
              </a:rPr>
              <a:t> y = sin(t);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latin typeface="Arial" pitchFamily="34" charset="0"/>
                <a:cs typeface="Arial" pitchFamily="34" charset="0"/>
              </a:rPr>
              <a:t> plot(t,y)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Line Plot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5200650" cy="41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31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xlabel(‘t’);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ylabel(‘sin(t)’);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title(‘The plot of t vs sin(t)’);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Line Plot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25" y="2374900"/>
            <a:ext cx="4790275" cy="38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587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y2 = sin(t-0.25);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y3 = sin(t+0.25);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plot(t,y,t,y2,t,y3)   % make 2D line plot of 3 curves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legend('sin(t)','sin(t-0.25)','sin(t+0.25',1) </a:t>
            </a:r>
          </a:p>
          <a:p>
            <a:pPr marL="0" indent="0">
              <a:buNone/>
            </a:pPr>
            <a:endParaRPr lang="en-US" dirty="0">
              <a:solidFill>
                <a:srgbClr val="93A29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Line Plot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24" y="2590801"/>
            <a:ext cx="469674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7410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x = magic(3);    % generate data for bar graph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bar(x)               % create bar chart</a:t>
            </a:r>
          </a:p>
          <a:p>
            <a:pPr marL="0" indent="0">
              <a:buNone/>
            </a:pPr>
            <a:r>
              <a:rPr lang="en-US" i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grid                  % add grid for clarity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2D Bar Graph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8729"/>
            <a:ext cx="5521822" cy="40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440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Z = peaks;    % generate data for plot;   peaks returns  function values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i="1" dirty="0">
                <a:solidFill>
                  <a:srgbClr val="93A299"/>
                </a:solidFill>
                <a:latin typeface="Arial" pitchFamily="34" charset="0"/>
                <a:cs typeface="Arial" pitchFamily="34" charset="0"/>
              </a:rPr>
              <a:t> surf(Z)           % surface plot of Z</a:t>
            </a:r>
          </a:p>
          <a:p>
            <a:pPr marL="0" indent="0">
              <a:buNone/>
            </a:pPr>
            <a:endParaRPr lang="en-US" dirty="0">
              <a:solidFill>
                <a:srgbClr val="93A29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Surface Plot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35" y="2527300"/>
            <a:ext cx="4356165" cy="38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14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>
                <a:latin typeface="Lucida Sans" pitchFamily="34" charset="0"/>
              </a:rPr>
              <a:t>It is developed by </a:t>
            </a:r>
            <a:r>
              <a:rPr lang="en-US" sz="2800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The </a:t>
            </a:r>
            <a:r>
              <a:rPr lang="en-US" sz="2800" dirty="0" err="1">
                <a:solidFill>
                  <a:srgbClr val="93A299"/>
                </a:solidFill>
                <a:latin typeface="Lucida Sans" pitchFamily="34" charset="0"/>
                <a:hlinkClick r:id="rId2"/>
              </a:rPr>
              <a:t>Mathworks</a:t>
            </a:r>
            <a:r>
              <a:rPr lang="en-US" sz="2800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, Inc.</a:t>
            </a:r>
            <a:r>
              <a:rPr lang="en-US" sz="2800" dirty="0">
                <a:solidFill>
                  <a:srgbClr val="93A299"/>
                </a:solidFill>
                <a:latin typeface="Lucida Sans" pitchFamily="34" charset="0"/>
              </a:rPr>
              <a:t> </a:t>
            </a:r>
            <a:r>
              <a:rPr lang="en-US" sz="2800" dirty="0">
                <a:latin typeface="Lucida Sans" pitchFamily="34" charset="0"/>
              </a:rPr>
              <a:t>(http://www.mathworks.com) 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800" dirty="0">
              <a:latin typeface="Lucida Sans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>
                <a:latin typeface="Lucida Sans" pitchFamily="34" charset="0"/>
              </a:rPr>
              <a:t>It is an interactive, integrated, environment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>
                <a:latin typeface="Lucida Sans" pitchFamily="34" charset="0"/>
              </a:rPr>
              <a:t>for numerical/symbolic, scientific computations and other apps.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>
                <a:latin typeface="Lucida Sans" pitchFamily="34" charset="0"/>
              </a:rPr>
              <a:t>shorter program development such as FORTRAN and 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  <a:cs typeface="Arial" pitchFamily="34" charset="0"/>
              </a:rPr>
              <a:t>What is MATrix LABoratory 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07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1800" dirty="0">
                <a:latin typeface="Lucida Sans" pitchFamily="34" charset="0"/>
              </a:rPr>
              <a:t>Double click MATLAB  icon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800" dirty="0">
                <a:latin typeface="Lucida Sans" pitchFamily="34" charset="0"/>
              </a:rPr>
              <a:t>Either case a MATLAB window with  </a:t>
            </a: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dirty="0">
                <a:latin typeface="Lucida Sans" pitchFamily="34" charset="0"/>
              </a:rPr>
              <a:t>  prompt.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i="1" dirty="0">
                <a:latin typeface="Lucida Sans" pitchFamily="34" charset="0"/>
              </a:rPr>
              <a:t>  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% from % to end of line used for  code documentation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  &gt;&gt; </a:t>
            </a:r>
            <a:r>
              <a:rPr lang="en-US" sz="1800" i="1" dirty="0">
                <a:latin typeface="Lucida Sans" pitchFamily="34" charset="0"/>
              </a:rPr>
              <a:t>version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         % this will tell you the running MATLAB version</a:t>
            </a:r>
          </a:p>
          <a:p>
            <a:pPr marL="0" indent="0">
              <a:buNone/>
              <a:defRPr/>
            </a:pPr>
            <a:r>
              <a:rPr lang="en-US" i="1" dirty="0" err="1">
                <a:latin typeface="Lucida Sans" pitchFamily="34" charset="0"/>
              </a:rPr>
              <a:t>ans</a:t>
            </a:r>
            <a:r>
              <a:rPr lang="en-US" i="1" dirty="0">
                <a:latin typeface="Lucida Sans" pitchFamily="34" charset="0"/>
              </a:rPr>
              <a:t> = 8.6.0.267246 (R2015b)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help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              % lists available packages/toolboxes on system.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help sin         % instructions on the sine function </a:t>
            </a:r>
          </a:p>
          <a:p>
            <a:pPr>
              <a:buFontTx/>
              <a:buNone/>
              <a:defRPr/>
            </a:pPr>
            <a:r>
              <a:rPr lang="en-US" sz="1800" i="1" dirty="0">
                <a:solidFill>
                  <a:srgbClr val="00CC66"/>
                </a:solidFill>
                <a:latin typeface="Lucida Sans" pitchFamily="34" charset="0"/>
              </a:rPr>
              <a:t>  </a:t>
            </a: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lookfor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sine   %  if you don’t know the function name …</a:t>
            </a:r>
          </a:p>
          <a:p>
            <a:pPr>
              <a:buFontTx/>
              <a:buNone/>
              <a:defRPr/>
            </a:pPr>
            <a:r>
              <a:rPr lang="en-US" sz="1800" i="1" dirty="0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doc sin          % for full details of function</a:t>
            </a:r>
          </a:p>
          <a:p>
            <a:pPr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  &gt;&gt;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quit               % to quit MATLAB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Getting Started With MATLAB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1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Variable, function, file names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is case sensitive,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NAME and Name are 2 distinct names.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variable begins with a </a:t>
            </a:r>
            <a:r>
              <a:rPr lang="en-US" sz="1800" i="1" dirty="0">
                <a:latin typeface="Lucida Sans" pitchFamily="34" charset="0"/>
              </a:rPr>
              <a:t>letter</a:t>
            </a:r>
            <a:r>
              <a:rPr lang="en-US" sz="1800" dirty="0">
                <a:latin typeface="Lucida Sans" pitchFamily="34" charset="0"/>
              </a:rPr>
              <a:t>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A2z or a2z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can be a mix of letters, digits, and underscores (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dirty="0" err="1">
                <a:latin typeface="Lucida Sans" pitchFamily="34" charset="0"/>
              </a:rPr>
              <a:t>vector_A</a:t>
            </a:r>
            <a:r>
              <a:rPr lang="en-US" sz="1800" dirty="0">
                <a:latin typeface="Lucida Sans" pitchFamily="34" charset="0"/>
              </a:rPr>
              <a:t>)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reserved characters:  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%  =  +  –  ~  ;  :  !  </a:t>
            </a:r>
            <a:r>
              <a:rPr lang="en-US" sz="1800" b="1" i="1" dirty="0">
                <a:solidFill>
                  <a:schemeClr val="tx2"/>
                </a:solidFill>
                <a:latin typeface="Lucida Sans" pitchFamily="34" charset="0"/>
              </a:rPr>
              <a:t>'</a:t>
            </a:r>
            <a:r>
              <a:rPr lang="en-US" sz="1800" i="1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 [ ]  ( )  ,  @  #  $ &amp;  ^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File name </a:t>
            </a:r>
            <a:endParaRPr lang="en-US" sz="1400" dirty="0">
              <a:latin typeface="Lucida Sans" pitchFamily="34" charset="0"/>
            </a:endParaRPr>
          </a:p>
          <a:p>
            <a:pPr lvl="1">
              <a:defRPr/>
            </a:pPr>
            <a:r>
              <a:rPr lang="en-US" sz="1800" i="1" dirty="0">
                <a:latin typeface="Lucida Sans" pitchFamily="34" charset="0"/>
              </a:rPr>
              <a:t>MATLAB</a:t>
            </a:r>
            <a:r>
              <a:rPr lang="en-US" sz="1800" dirty="0">
                <a:latin typeface="Lucida Sans" pitchFamily="34" charset="0"/>
              </a:rPr>
              <a:t> command files should be named with a suffix of ".m",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myfile.m</a:t>
            </a:r>
            <a:r>
              <a:rPr lang="en-US" sz="1800" dirty="0">
                <a:latin typeface="Lucida Sans" pitchFamily="34" charset="0"/>
              </a:rPr>
              <a:t>. An m-file typically contains a sequence of MATLAB commands that will be executed in order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A file may contain a collection of commands, functions</a:t>
            </a:r>
          </a:p>
          <a:p>
            <a:pPr lvl="1">
              <a:buFontTx/>
              <a:buNone/>
              <a:defRPr/>
            </a:pPr>
            <a:r>
              <a:rPr lang="en-US" sz="1800" i="1" dirty="0">
                <a:latin typeface="Lucida Sans" pitchFamily="34" charset="0"/>
              </a:rPr>
              <a:t>Note: To run, enter m-file, without .m,  e.g., </a:t>
            </a:r>
            <a:endParaRPr lang="en-US" sz="1800" dirty="0">
              <a:latin typeface="Lucida Sans" pitchFamily="34" charset="0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Rules on Variables and File Names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1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51689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Some  characters are </a:t>
            </a:r>
            <a:r>
              <a:rPr lang="en-US" b="1" dirty="0">
                <a:solidFill>
                  <a:srgbClr val="FF0000"/>
                </a:solidFill>
                <a:latin typeface="Lucida Sans" pitchFamily="34" charset="0"/>
              </a:rPr>
              <a:t>reserved </a:t>
            </a: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by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MATLAB</a:t>
            </a: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 for various purposes</a:t>
            </a:r>
            <a:r>
              <a:rPr lang="en-US" dirty="0">
                <a:latin typeface="Lucida Sans" pitchFamily="34" charset="0"/>
              </a:rPr>
              <a:t>. Some as arithmetic or matrix operators</a:t>
            </a: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: =, +,</a:t>
            </a:r>
            <a:r>
              <a:rPr lang="en-US" b="1" i="1" dirty="0">
                <a:solidFill>
                  <a:srgbClr val="FF0000"/>
                </a:solidFill>
                <a:latin typeface="Lucida Sans" pitchFamily="34" charset="0"/>
              </a:rPr>
              <a:t> -</a:t>
            </a: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 , *, / , \ and </a:t>
            </a:r>
            <a:r>
              <a:rPr lang="en-US" dirty="0">
                <a:latin typeface="Lucida Sans" pitchFamily="34" charset="0"/>
              </a:rPr>
              <a:t>others are used to perform a multitude of operations. 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</a:rPr>
              <a:t>Reserved characters cannot be used in variable or function names.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solidFill>
                  <a:schemeClr val="hlink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% anything after % until the end of line is treated as comments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a = 3     % define a to have the value 3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93A299"/>
                </a:solidFill>
                <a:latin typeface="Lucida Sans" pitchFamily="34" charset="0"/>
              </a:rPr>
              <a:t>       </a:t>
            </a:r>
            <a:r>
              <a:rPr lang="en-US" dirty="0">
                <a:latin typeface="Lucida Sans" pitchFamily="34" charset="0"/>
              </a:rPr>
              <a:t>a =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         3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a = 3;    % 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“;”  suppresses printing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Sans" pitchFamily="34" charset="0"/>
              </a:rPr>
              <a:t>&gt;&gt;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b = 4; c = 5;    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% “;”  enables multiple commands on same line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Sans" pitchFamily="34" charset="0"/>
              </a:rPr>
              <a:t>&gt;&gt;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d = 6, e = 7;     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% “,”  delimits commands but enables printing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93A299"/>
                </a:solidFill>
                <a:latin typeface="Lucida Sans" pitchFamily="34" charset="0"/>
              </a:rPr>
              <a:t>       </a:t>
            </a:r>
            <a:r>
              <a:rPr lang="en-US" dirty="0">
                <a:latin typeface="Lucida Sans" pitchFamily="34" charset="0"/>
              </a:rPr>
              <a:t>d =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         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Reserved Characters    </a:t>
            </a:r>
            <a:r>
              <a:rPr lang="en-US">
                <a:solidFill>
                  <a:srgbClr val="93A299"/>
                </a:solidFill>
                <a:latin typeface="Lucida Sans" pitchFamily="34" charset="0"/>
              </a:rPr>
              <a:t>%   =   ;   </a:t>
            </a:r>
            <a:r>
              <a:rPr lang="en-US">
                <a:solidFill>
                  <a:srgbClr val="93A299"/>
                </a:solidFill>
              </a:rPr>
              <a:t>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47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232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x = 1:2:9   % define vector x with </a:t>
            </a:r>
            <a:r>
              <a:rPr lang="en-US" b="1" i="1" dirty="0">
                <a:solidFill>
                  <a:srgbClr val="FF0000"/>
                </a:solidFill>
                <a:latin typeface="Lucida Sans" pitchFamily="34" charset="0"/>
              </a:rPr>
              <a:t>: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 operator (</a:t>
            </a:r>
            <a:r>
              <a:rPr lang="en-US" i="1" dirty="0" err="1">
                <a:solidFill>
                  <a:srgbClr val="FF0000"/>
                </a:solidFill>
                <a:latin typeface="Lucida Sans" pitchFamily="34" charset="0"/>
              </a:rPr>
              <a:t>begin:interval:end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) </a:t>
            </a:r>
            <a:endParaRPr lang="en-US" dirty="0">
              <a:solidFill>
                <a:srgbClr val="FF0000"/>
              </a:solidFill>
              <a:latin typeface="Lucida Sans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x =</a:t>
            </a:r>
            <a:endParaRPr lang="en-US" dirty="0">
              <a:solidFill>
                <a:schemeClr val="hlink"/>
              </a:solidFill>
              <a:latin typeface="Lucida Sans" pitchFamily="34" charset="0"/>
            </a:endParaRPr>
          </a:p>
          <a:p>
            <a:pPr lvl="1" indent="0">
              <a:buNone/>
              <a:defRPr/>
            </a:pPr>
            <a:r>
              <a:rPr lang="en-US" sz="1800" dirty="0">
                <a:latin typeface="Lucida Sans" pitchFamily="34" charset="0"/>
              </a:rPr>
              <a:t>     1     3     5     7     9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y = 3:5   % interval is defaulted to 1; same as y=[3:5]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y =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hlink"/>
                </a:solidFill>
                <a:latin typeface="Lucida Sans" pitchFamily="34" charset="0"/>
              </a:rPr>
              <a:t>              </a:t>
            </a:r>
            <a:r>
              <a:rPr lang="en-US" dirty="0">
                <a:latin typeface="Lucida Sans" pitchFamily="34" charset="0"/>
              </a:rPr>
              <a:t>3     4     5</a:t>
            </a:r>
            <a:r>
              <a:rPr lang="en-US" dirty="0">
                <a:solidFill>
                  <a:schemeClr val="hlink"/>
                </a:solidFill>
                <a:latin typeface="Lucida Sans" pitchFamily="34" charset="0"/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solidFill>
                  <a:schemeClr val="hlink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X = [1, 2, 3; 4, 5, 6]  % 2D array. 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                                        % [ ] for arrays. Prevents ambiguity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                                        % ; concatenates vertically (new row)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                                        % , concatenates horizontally (new columns)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X =                               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         1     2     3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         4     5     6</a:t>
            </a:r>
          </a:p>
          <a:p>
            <a:pPr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X(2,3)     % ( ) for subscripting;  why </a:t>
            </a:r>
            <a:r>
              <a:rPr lang="en-US" i="1" dirty="0" err="1">
                <a:solidFill>
                  <a:srgbClr val="FF0000"/>
                </a:solidFill>
                <a:latin typeface="Lucida Sans" pitchFamily="34" charset="0"/>
              </a:rPr>
              <a:t>ans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 ? 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</a:t>
            </a:r>
            <a:r>
              <a:rPr lang="en-US" dirty="0" err="1">
                <a:latin typeface="Lucida Sans" pitchFamily="34" charset="0"/>
              </a:rPr>
              <a:t>ans</a:t>
            </a:r>
            <a:r>
              <a:rPr lang="en-US" dirty="0">
                <a:latin typeface="Lucida Sans" pitchFamily="34" charset="0"/>
              </a:rPr>
              <a:t> =</a:t>
            </a:r>
          </a:p>
          <a:p>
            <a:pPr marL="0" indent="0">
              <a:buNone/>
              <a:defRPr/>
            </a:pPr>
            <a:r>
              <a:rPr lang="en-US" dirty="0">
                <a:latin typeface="Lucida Sans" pitchFamily="34" charset="0"/>
              </a:rPr>
              <a:t>               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Reserved Characters  </a:t>
            </a:r>
            <a:r>
              <a:rPr lang="en-US">
                <a:solidFill>
                  <a:srgbClr val="93A299"/>
                </a:solidFill>
                <a:latin typeface="Lucida Sans" pitchFamily="34" charset="0"/>
              </a:rPr>
              <a:t>: </a:t>
            </a:r>
            <a:r>
              <a:rPr lang="en-US">
                <a:latin typeface="Lucida Sans" pitchFamily="34" charset="0"/>
              </a:rPr>
              <a:t>  </a:t>
            </a:r>
            <a:r>
              <a:rPr lang="en-US">
                <a:solidFill>
                  <a:srgbClr val="93A299"/>
                </a:solidFill>
                <a:latin typeface="Lucida Sans" pitchFamily="34" charset="0"/>
              </a:rPr>
              <a:t>[ ]   (  )</a:t>
            </a:r>
            <a:endParaRPr lang="en-US">
              <a:solidFill>
                <a:srgbClr val="93A2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x = [1 2 3 …   %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… means to be continued on the next line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      4 5 6]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i="1" dirty="0">
                <a:latin typeface="Lucida Sans" pitchFamily="34" charset="0"/>
              </a:rPr>
              <a:t>x =</a:t>
            </a:r>
            <a:endParaRPr lang="en-US" i="1" dirty="0">
              <a:solidFill>
                <a:schemeClr val="hlink"/>
              </a:solidFill>
              <a:latin typeface="Lucida Sans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i="1" dirty="0">
                <a:latin typeface="Lucida Sans" pitchFamily="34" charset="0"/>
              </a:rPr>
              <a:t> 1     2     3     4     5     6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s = 'this is a character string';    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% blanks preserved within quotes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x = [1 2 3]</a:t>
            </a:r>
            <a:r>
              <a:rPr lang="en-US" b="1" i="1" dirty="0">
                <a:solidFill>
                  <a:srgbClr val="93A299"/>
                </a:solidFill>
                <a:latin typeface="Lucida Sans" pitchFamily="34" charset="0"/>
              </a:rPr>
              <a:t>'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    %  </a:t>
            </a:r>
            <a:r>
              <a:rPr lang="en-US" b="1" i="1" dirty="0">
                <a:solidFill>
                  <a:srgbClr val="93A299"/>
                </a:solidFill>
                <a:latin typeface="Lucida Sans" pitchFamily="34" charset="0"/>
              </a:rPr>
              <a:t>'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  performs transpose (e.g., turns row into column)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x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3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solidFill>
                  <a:schemeClr val="hlink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X = [1 2 3; 4 5 6]; size(X); length(X)   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% figure out the size (dimensions) of X and maximum length of X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 err="1">
                <a:latin typeface="Lucida Sans" pitchFamily="34" charset="0"/>
              </a:rPr>
              <a:t>ans</a:t>
            </a:r>
            <a:r>
              <a:rPr lang="en-US" dirty="0">
                <a:latin typeface="Lucida Sans" pitchFamily="34" charset="0"/>
              </a:rPr>
              <a:t>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 2     3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X = [1 2 3; 4 5 6]; </a:t>
            </a:r>
            <a:r>
              <a:rPr lang="en-US" i="1" dirty="0" err="1">
                <a:solidFill>
                  <a:srgbClr val="FF0000"/>
                </a:solidFill>
                <a:latin typeface="Lucida Sans" pitchFamily="34" charset="0"/>
              </a:rPr>
              <a:t>numel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(X)  % total number of entries in X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 err="1">
                <a:latin typeface="Lucida Sans" pitchFamily="34" charset="0"/>
              </a:rPr>
              <a:t>ans</a:t>
            </a:r>
            <a:r>
              <a:rPr lang="en-US" dirty="0">
                <a:latin typeface="Lucida Sans" pitchFamily="34" charset="0"/>
              </a:rPr>
              <a:t>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Reserved Characters  </a:t>
            </a:r>
            <a:r>
              <a:rPr lang="en-US">
                <a:solidFill>
                  <a:srgbClr val="93A299"/>
                </a:solidFill>
                <a:latin typeface="Lucida Sans" pitchFamily="34" charset="0"/>
              </a:rPr>
              <a:t>…</a:t>
            </a:r>
            <a:r>
              <a:rPr lang="en-US">
                <a:solidFill>
                  <a:schemeClr val="hlink"/>
                </a:solidFill>
                <a:latin typeface="Lucida Sans" pitchFamily="34" charset="0"/>
              </a:rPr>
              <a:t> </a:t>
            </a:r>
            <a:r>
              <a:rPr lang="en-US">
                <a:latin typeface="Lucida Sans" pitchFamily="34" charset="0"/>
              </a:rPr>
              <a:t>and</a:t>
            </a:r>
            <a:r>
              <a:rPr lang="en-US">
                <a:solidFill>
                  <a:schemeClr val="hlink"/>
                </a:solidFill>
                <a:latin typeface="Lucida Sans" pitchFamily="34" charset="0"/>
              </a:rPr>
              <a:t>  </a:t>
            </a:r>
            <a:r>
              <a:rPr lang="en-US">
                <a:solidFill>
                  <a:srgbClr val="93A299"/>
                </a:solidFill>
                <a:latin typeface="Lucida Sans" pitchFamily="34" charset="0"/>
              </a:rPr>
              <a:t>' </a:t>
            </a:r>
            <a:endParaRPr lang="en-US">
              <a:solidFill>
                <a:srgbClr val="93A2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28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a = 1:3;        % a is a row vector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b = 4:6;        % b is a row vector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i="1" dirty="0">
                <a:solidFill>
                  <a:srgbClr val="00CC66"/>
                </a:solidFill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93A299"/>
                </a:solidFill>
                <a:latin typeface="Lucida Sans" pitchFamily="34" charset="0"/>
              </a:rPr>
              <a:t>c = a + b      % c has same shape as a &amp; b</a:t>
            </a:r>
          </a:p>
          <a:p>
            <a:pPr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c =</a:t>
            </a:r>
          </a:p>
          <a:p>
            <a:pPr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5     7     9</a:t>
            </a:r>
            <a:endParaRPr lang="en-US" dirty="0">
              <a:solidFill>
                <a:srgbClr val="00CC66"/>
              </a:solidFill>
              <a:latin typeface="Lucida Sans" pitchFamily="34" charset="0"/>
            </a:endParaRPr>
          </a:p>
          <a:p>
            <a:pPr>
              <a:buFontTx/>
              <a:buNone/>
              <a:defRPr/>
            </a:pPr>
            <a:r>
              <a:rPr lang="pt-BR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pt-BR" dirty="0">
                <a:latin typeface="Lucida Sans" pitchFamily="34" charset="0"/>
              </a:rPr>
              <a:t> </a:t>
            </a:r>
            <a:r>
              <a:rPr lang="pt-BR" i="1" dirty="0">
                <a:solidFill>
                  <a:srgbClr val="93A299"/>
                </a:solidFill>
                <a:latin typeface="Lucida Sans" pitchFamily="34" charset="0"/>
              </a:rPr>
              <a:t>A = [a;b]   % combines rows to generate 2x3  matrix A;   A=a;b ?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A =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1     2     3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4     5     6</a:t>
            </a:r>
          </a:p>
          <a:p>
            <a:pPr>
              <a:buFontTx/>
              <a:buNone/>
              <a:defRPr/>
            </a:pPr>
            <a:r>
              <a:rPr lang="pt-BR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pt-BR" dirty="0">
                <a:latin typeface="Lucida Sans" pitchFamily="34" charset="0"/>
              </a:rPr>
              <a:t> </a:t>
            </a:r>
            <a:r>
              <a:rPr lang="pt-BR" i="1" dirty="0">
                <a:solidFill>
                  <a:srgbClr val="93A299"/>
                </a:solidFill>
                <a:latin typeface="Lucida Sans" pitchFamily="34" charset="0"/>
              </a:rPr>
              <a:t>B = A'    % B is transpose of A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B =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1     4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2     5</a:t>
            </a:r>
          </a:p>
          <a:p>
            <a:pPr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3     6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9906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Array operations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06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pt-BR" dirty="0">
                <a:latin typeface="Lucida Sans" pitchFamily="34" charset="0"/>
              </a:rPr>
              <a:t> </a:t>
            </a:r>
            <a:r>
              <a:rPr lang="pt-BR" i="1" dirty="0">
                <a:solidFill>
                  <a:srgbClr val="93A299"/>
                </a:solidFill>
                <a:latin typeface="Lucida Sans" pitchFamily="34" charset="0"/>
              </a:rPr>
              <a:t>C = A*B    </a:t>
            </a:r>
            <a:r>
              <a:rPr lang="pt-BR" i="1" dirty="0">
                <a:solidFill>
                  <a:srgbClr val="FF0000"/>
                </a:solidFill>
                <a:latin typeface="Lucida Sans" pitchFamily="34" charset="0"/>
              </a:rPr>
              <a:t>% * is overloaded  as matrix multiply operator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C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14    32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32    77</a:t>
            </a: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pt-BR" dirty="0">
                <a:latin typeface="Lucida Sans" pitchFamily="34" charset="0"/>
              </a:rPr>
              <a:t> </a:t>
            </a:r>
            <a:r>
              <a:rPr lang="pt-BR" i="1" dirty="0">
                <a:solidFill>
                  <a:srgbClr val="93A299"/>
                </a:solidFill>
                <a:latin typeface="Lucida Sans" pitchFamily="34" charset="0"/>
              </a:rPr>
              <a:t>D = A.*A        </a:t>
            </a:r>
            <a:r>
              <a:rPr lang="pt-BR" i="1" dirty="0">
                <a:solidFill>
                  <a:srgbClr val="FF0000"/>
                </a:solidFill>
                <a:latin typeface="Lucida Sans" pitchFamily="34" charset="0"/>
              </a:rPr>
              <a:t>%  a  </a:t>
            </a:r>
            <a:r>
              <a:rPr lang="pt-BR" b="1" i="1" dirty="0">
                <a:solidFill>
                  <a:srgbClr val="FF0000"/>
                </a:solidFill>
                <a:latin typeface="Lucida Sans" pitchFamily="34" charset="0"/>
              </a:rPr>
              <a:t>.* </a:t>
            </a:r>
            <a:r>
              <a:rPr lang="pt-BR" i="1" dirty="0">
                <a:solidFill>
                  <a:srgbClr val="FF0000"/>
                </a:solidFill>
                <a:latin typeface="Lucida Sans" pitchFamily="34" charset="0"/>
              </a:rPr>
              <a:t> turns matrix multiply to elemental  multiply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D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  1     4     9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dirty="0">
                <a:latin typeface="Lucida Sans" pitchFamily="34" charset="0"/>
              </a:rPr>
              <a:t>      16    25    36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E = A./A         % elemental divide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E =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1     1     1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        1     1     1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dirty="0">
                <a:latin typeface="Lucida Sans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Lucida Sans" pitchFamily="34" charset="0"/>
              </a:rPr>
              <a:t>who      % list existing variables in workspace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Your variables are: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Lucida Sans" pitchFamily="34" charset="0"/>
              </a:rPr>
              <a:t>A    B    C    D    E    a    b    d 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Matrix Operations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508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5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BEC7C1"/>
      </a:hlink>
      <a:folHlink>
        <a:srgbClr val="BEC7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DCA7AE8A0BF46B11139D1172560F7" ma:contentTypeVersion="2" ma:contentTypeDescription="Create a new document." ma:contentTypeScope="" ma:versionID="26175550f2491fc481b6cc0651664233">
  <xsd:schema xmlns:xsd="http://www.w3.org/2001/XMLSchema" xmlns:xs="http://www.w3.org/2001/XMLSchema" xmlns:p="http://schemas.microsoft.com/office/2006/metadata/properties" xmlns:ns2="27ab0be0-a376-4979-9c68-223119abeb45" targetNamespace="http://schemas.microsoft.com/office/2006/metadata/properties" ma:root="true" ma:fieldsID="3ff0444f87a37d2e7b22c008fffe8cb0" ns2:_="">
    <xsd:import namespace="27ab0be0-a376-4979-9c68-223119abeb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0be0-a376-4979-9c68-223119abe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219B83-66E2-417A-9FDA-B37D49A69282}"/>
</file>

<file path=customXml/itemProps2.xml><?xml version="1.0" encoding="utf-8"?>
<ds:datastoreItem xmlns:ds="http://schemas.openxmlformats.org/officeDocument/2006/customXml" ds:itemID="{A20DD2DD-12E6-4436-B4A1-F69AB1901C6B}"/>
</file>

<file path=customXml/itemProps3.xml><?xml version="1.0" encoding="utf-8"?>
<ds:datastoreItem xmlns:ds="http://schemas.openxmlformats.org/officeDocument/2006/customXml" ds:itemID="{FC901DC4-2EDA-4243-97AB-EBD6349F822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24993</TotalTime>
  <Words>1745</Words>
  <Application>Microsoft Office PowerPoint</Application>
  <PresentationFormat>On-screen Show (4:3)</PresentationFormat>
  <Paragraphs>223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Lucida Sans</vt:lpstr>
      <vt:lpstr>Times</vt:lpstr>
      <vt:lpstr>Wingdings</vt:lpstr>
      <vt:lpstr>Clarity</vt:lpstr>
      <vt:lpstr>Custom Design</vt:lpstr>
      <vt:lpstr>Introduction to MATLAB</vt:lpstr>
      <vt:lpstr>What is MATrix LABoratory ?</vt:lpstr>
      <vt:lpstr>Getting Started With MATLAB </vt:lpstr>
      <vt:lpstr>Rules on Variables and File Names</vt:lpstr>
      <vt:lpstr>Reserved Characters    %   =   ;   ,</vt:lpstr>
      <vt:lpstr>Reserved Characters  :   [ ]   (  )</vt:lpstr>
      <vt:lpstr>Reserved Characters  … and  ' </vt:lpstr>
      <vt:lpstr>Array operations</vt:lpstr>
      <vt:lpstr>Matrix Operations</vt:lpstr>
      <vt:lpstr>For Loops </vt:lpstr>
      <vt:lpstr>Cell Arrays </vt:lpstr>
      <vt:lpstr>Script m-file </vt:lpstr>
      <vt:lpstr>Function m-files</vt:lpstr>
      <vt:lpstr>Some Frequently Used Functions</vt:lpstr>
      <vt:lpstr>Line Plot</vt:lpstr>
      <vt:lpstr>Line Plot</vt:lpstr>
      <vt:lpstr>Line Plot</vt:lpstr>
      <vt:lpstr>2D Bar Graph</vt:lpstr>
      <vt:lpstr>Surface Plot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Sondak</dc:creator>
  <cp:lastModifiedBy>Ali</cp:lastModifiedBy>
  <cp:revision>241</cp:revision>
  <cp:lastPrinted>2012-06-11T19:50:22Z</cp:lastPrinted>
  <dcterms:created xsi:type="dcterms:W3CDTF">2011-01-14T19:12:41Z</dcterms:created>
  <dcterms:modified xsi:type="dcterms:W3CDTF">2021-05-25T05:39:22Z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0x0101009FFDCA7AE8A0BF46B11139D1172560F7</vt:lpwstr>
  </property>
</Properties>
</file>