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59" r:id="rId11"/>
    <p:sldId id="266" r:id="rId12"/>
    <p:sldId id="267" r:id="rId13"/>
    <p:sldId id="269" r:id="rId14"/>
    <p:sldId id="268" r:id="rId1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1781-A847-4A4E-9A35-590F8CFD98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B21E8EB-CFA4-4158-9C3A-774632E5A5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CF87CB7-B3D7-4349-8EA3-7B8B0BD7B1A1}"/>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5" name="Footer Placeholder 4">
            <a:extLst>
              <a:ext uri="{FF2B5EF4-FFF2-40B4-BE49-F238E27FC236}">
                <a16:creationId xmlns:a16="http://schemas.microsoft.com/office/drawing/2014/main" id="{47DBA2CE-8DCB-48B6-A7FF-5314E799DDE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4BA9AB6-2701-47E1-9AC6-0140F920632B}"/>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332771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BBDD-8CFB-439B-A97B-F2D1E22A51E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EE0DE33-92CC-4984-BC76-02C6F566F8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9758E9A-A893-4A15-98A1-2D4899720E7A}"/>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5" name="Footer Placeholder 4">
            <a:extLst>
              <a:ext uri="{FF2B5EF4-FFF2-40B4-BE49-F238E27FC236}">
                <a16:creationId xmlns:a16="http://schemas.microsoft.com/office/drawing/2014/main" id="{8B91C778-7851-4425-B106-FF6C743C3C5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393A88D-A23A-44B1-BB6A-D810030BCF35}"/>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276291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25796-CCDF-4DF3-904B-7F99B329FA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AF6EA29-5A47-4239-91F0-7D2E8B7ADE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DFD1E81-B4C1-4359-A169-157B6B63CF71}"/>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5" name="Footer Placeholder 4">
            <a:extLst>
              <a:ext uri="{FF2B5EF4-FFF2-40B4-BE49-F238E27FC236}">
                <a16:creationId xmlns:a16="http://schemas.microsoft.com/office/drawing/2014/main" id="{2F77CF7A-76D9-4228-99CA-802683CC0E2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72C66DD-EFC0-4A3A-B347-AB997F95BFCB}"/>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346409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FCB9-4F5F-47A1-ABDC-8675C2E3E5E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E4B1FB8-4047-469A-8AD7-B4D8FC8EDC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79EF098-902E-4532-AA42-9CAE9D774D65}"/>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5" name="Footer Placeholder 4">
            <a:extLst>
              <a:ext uri="{FF2B5EF4-FFF2-40B4-BE49-F238E27FC236}">
                <a16:creationId xmlns:a16="http://schemas.microsoft.com/office/drawing/2014/main" id="{A191AE9F-6F40-42E5-9115-78F0C5B917B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B75BCC-9D7A-4DBA-B64E-B5476BA32DE9}"/>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288525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062E-5EEF-43C8-9D84-943169B469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2CD4AA1-16FE-4457-B11C-A8AC29CB7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F9D1A5-865E-46E7-B4B0-D600D37F68FF}"/>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5" name="Footer Placeholder 4">
            <a:extLst>
              <a:ext uri="{FF2B5EF4-FFF2-40B4-BE49-F238E27FC236}">
                <a16:creationId xmlns:a16="http://schemas.microsoft.com/office/drawing/2014/main" id="{9BCCC87F-7CCE-49D0-8287-151FD04F6B6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EBA491C-5447-4929-80AD-F3BD134B5D68}"/>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99205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159E-0C90-44F2-ADC2-A1145311102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31DBE48-BD73-48C0-B0BD-C0B3D4CC69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C410DA02-38CB-43CE-9E27-4166718D0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CFCDF8D-67FE-4C53-BE61-B6D5100B8CE1}"/>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6" name="Footer Placeholder 5">
            <a:extLst>
              <a:ext uri="{FF2B5EF4-FFF2-40B4-BE49-F238E27FC236}">
                <a16:creationId xmlns:a16="http://schemas.microsoft.com/office/drawing/2014/main" id="{827DBDBA-1B41-4502-A848-4189BC579FC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FA84821-AFAD-48E3-A70F-6AF068FB7772}"/>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23721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D476-C34F-4AA8-8205-05CC5046C4E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D6FF92C-DF4D-474D-A6BC-ABC3768A8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CCE82-D196-4CCE-B7D4-727C348274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92F7D95-E5B2-4007-80B1-E66B2A3831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28E9A8-D74D-4F18-95E3-3B6683DBC7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DAF56C0-A396-45D3-B0ED-19E365AB8BBB}"/>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8" name="Footer Placeholder 7">
            <a:extLst>
              <a:ext uri="{FF2B5EF4-FFF2-40B4-BE49-F238E27FC236}">
                <a16:creationId xmlns:a16="http://schemas.microsoft.com/office/drawing/2014/main" id="{15D44D07-ACFF-4C40-BABD-DA258E665FAC}"/>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1CE5D89-D836-474C-B08C-D65521392472}"/>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125931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581B-505D-47E4-80AD-6DF8AF39BB6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DDBC7B77-5CFA-4C00-B381-A60BC5981ECC}"/>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4" name="Footer Placeholder 3">
            <a:extLst>
              <a:ext uri="{FF2B5EF4-FFF2-40B4-BE49-F238E27FC236}">
                <a16:creationId xmlns:a16="http://schemas.microsoft.com/office/drawing/2014/main" id="{C6BC7130-EAFF-43E2-A391-23A12F3312FF}"/>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C33265E-4261-44C9-9B1C-BCCE843A78F6}"/>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147290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BF1FFB-203A-4150-81C3-BE64C7F2FF0C}"/>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3" name="Footer Placeholder 2">
            <a:extLst>
              <a:ext uri="{FF2B5EF4-FFF2-40B4-BE49-F238E27FC236}">
                <a16:creationId xmlns:a16="http://schemas.microsoft.com/office/drawing/2014/main" id="{5FD461E9-6E83-430C-8198-D4753508BF30}"/>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FFBE5BEC-B9A1-4D63-A55C-47453C7164E1}"/>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268531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98AE-B89C-4796-A479-46E6D1F26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BAEBC1B-18CF-4BE7-B610-967197B91B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CF52ECF-8878-4282-88FB-1708E84E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807BA7-8C93-4DEA-BC8E-28A9F9EFE07D}"/>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6" name="Footer Placeholder 5">
            <a:extLst>
              <a:ext uri="{FF2B5EF4-FFF2-40B4-BE49-F238E27FC236}">
                <a16:creationId xmlns:a16="http://schemas.microsoft.com/office/drawing/2014/main" id="{354B881D-82AE-43BF-B269-8FD5CE5F918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EF0DD3E-E542-4620-A8ED-19269D41817E}"/>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219590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7ACA-77D9-48AB-A47E-F1B08B596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AD95F6D8-6EBD-4D41-8126-4756D9B53E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BA5D5F1-8F66-49F2-A5DA-357E55497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8DA64-11C7-4EA9-B757-1062AAEC9E81}"/>
              </a:ext>
            </a:extLst>
          </p:cNvPr>
          <p:cNvSpPr>
            <a:spLocks noGrp="1"/>
          </p:cNvSpPr>
          <p:nvPr>
            <p:ph type="dt" sz="half" idx="10"/>
          </p:nvPr>
        </p:nvSpPr>
        <p:spPr/>
        <p:txBody>
          <a:bodyPr/>
          <a:lstStyle/>
          <a:p>
            <a:fld id="{C70F5E76-E73C-4DD5-8055-A77F0593AF1B}" type="datetimeFigureOut">
              <a:rPr lang="en-PK" smtClean="0"/>
              <a:t>22/11/2022</a:t>
            </a:fld>
            <a:endParaRPr lang="en-PK"/>
          </a:p>
        </p:txBody>
      </p:sp>
      <p:sp>
        <p:nvSpPr>
          <p:cNvPr id="6" name="Footer Placeholder 5">
            <a:extLst>
              <a:ext uri="{FF2B5EF4-FFF2-40B4-BE49-F238E27FC236}">
                <a16:creationId xmlns:a16="http://schemas.microsoft.com/office/drawing/2014/main" id="{33953A09-F40B-43A4-828D-C554282D117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5E0A7BC-4B06-4257-B1C4-6374B51AA8E1}"/>
              </a:ext>
            </a:extLst>
          </p:cNvPr>
          <p:cNvSpPr>
            <a:spLocks noGrp="1"/>
          </p:cNvSpPr>
          <p:nvPr>
            <p:ph type="sldNum" sz="quarter" idx="12"/>
          </p:nvPr>
        </p:nvSpPr>
        <p:spPr/>
        <p:txBody>
          <a:bodyPr/>
          <a:lstStyle/>
          <a:p>
            <a:fld id="{CDB2DFE9-9646-49F6-93D5-E30F46868980}" type="slidenum">
              <a:rPr lang="en-PK" smtClean="0"/>
              <a:t>‹#›</a:t>
            </a:fld>
            <a:endParaRPr lang="en-PK"/>
          </a:p>
        </p:txBody>
      </p:sp>
    </p:spTree>
    <p:extLst>
      <p:ext uri="{BB962C8B-B14F-4D97-AF65-F5344CB8AC3E}">
        <p14:creationId xmlns:p14="http://schemas.microsoft.com/office/powerpoint/2010/main" val="2750766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890F26-C47F-4999-BF2C-32FFD2195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D69514B-1ED1-4D98-9A17-527A345CF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4CD9E71-9141-4758-8B25-D92D4EFF22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F5E76-E73C-4DD5-8055-A77F0593AF1B}" type="datetimeFigureOut">
              <a:rPr lang="en-PK" smtClean="0"/>
              <a:t>22/11/2022</a:t>
            </a:fld>
            <a:endParaRPr lang="en-PK"/>
          </a:p>
        </p:txBody>
      </p:sp>
      <p:sp>
        <p:nvSpPr>
          <p:cNvPr id="5" name="Footer Placeholder 4">
            <a:extLst>
              <a:ext uri="{FF2B5EF4-FFF2-40B4-BE49-F238E27FC236}">
                <a16:creationId xmlns:a16="http://schemas.microsoft.com/office/drawing/2014/main" id="{AC6F9B61-9888-483B-B831-710DF121A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791C3EB1-1617-4246-9812-3D356B3B8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2DFE9-9646-49F6-93D5-E30F46868980}" type="slidenum">
              <a:rPr lang="en-PK" smtClean="0"/>
              <a:t>‹#›</a:t>
            </a:fld>
            <a:endParaRPr lang="en-PK"/>
          </a:p>
        </p:txBody>
      </p:sp>
    </p:spTree>
    <p:extLst>
      <p:ext uri="{BB962C8B-B14F-4D97-AF65-F5344CB8AC3E}">
        <p14:creationId xmlns:p14="http://schemas.microsoft.com/office/powerpoint/2010/main" val="1482633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89C5-148E-45E1-9DD9-23724C4BD89C}"/>
              </a:ext>
            </a:extLst>
          </p:cNvPr>
          <p:cNvSpPr>
            <a:spLocks noGrp="1"/>
          </p:cNvSpPr>
          <p:nvPr>
            <p:ph type="ctrTitle"/>
          </p:nvPr>
        </p:nvSpPr>
        <p:spPr/>
        <p:txBody>
          <a:bodyPr/>
          <a:lstStyle/>
          <a:p>
            <a:endParaRPr lang="en-PK"/>
          </a:p>
        </p:txBody>
      </p:sp>
      <p:sp>
        <p:nvSpPr>
          <p:cNvPr id="3" name="Subtitle 2">
            <a:extLst>
              <a:ext uri="{FF2B5EF4-FFF2-40B4-BE49-F238E27FC236}">
                <a16:creationId xmlns:a16="http://schemas.microsoft.com/office/drawing/2014/main" id="{1156FEDA-D63D-43C0-AC00-E887C86E04E1}"/>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37532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CBFC-979A-4E40-9B13-2CFA9E0B599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0A3B62A-83C1-4E6C-A5EC-5436CF5BF511}"/>
              </a:ext>
            </a:extLst>
          </p:cNvPr>
          <p:cNvSpPr>
            <a:spLocks noGrp="1"/>
          </p:cNvSpPr>
          <p:nvPr>
            <p:ph idx="1"/>
          </p:nvPr>
        </p:nvSpPr>
        <p:spPr/>
        <p:txBody>
          <a:bodyPr/>
          <a:lstStyle/>
          <a:p>
            <a:r>
              <a:rPr lang="en-US" dirty="0"/>
              <a:t>Unfortunately, droop control systems without communication suffer from error in power sharing for two main reasons:</a:t>
            </a:r>
          </a:p>
          <a:p>
            <a:r>
              <a:rPr lang="en-US" dirty="0"/>
              <a:t> (1) unequal nominal voltages;</a:t>
            </a:r>
          </a:p>
          <a:p>
            <a:r>
              <a:rPr lang="en-US" dirty="0"/>
              <a:t> (2) load distribution difficulties.</a:t>
            </a:r>
            <a:endParaRPr lang="en-PK" dirty="0"/>
          </a:p>
        </p:txBody>
      </p:sp>
    </p:spTree>
    <p:extLst>
      <p:ext uri="{BB962C8B-B14F-4D97-AF65-F5344CB8AC3E}">
        <p14:creationId xmlns:p14="http://schemas.microsoft.com/office/powerpoint/2010/main" val="375441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AFB8-9DE4-4B61-AA65-7075F8C95D4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9887DB3-E45F-4BD7-9A25-06A5C06D9901}"/>
              </a:ext>
            </a:extLst>
          </p:cNvPr>
          <p:cNvSpPr>
            <a:spLocks noGrp="1"/>
          </p:cNvSpPr>
          <p:nvPr>
            <p:ph idx="1"/>
          </p:nvPr>
        </p:nvSpPr>
        <p:spPr/>
        <p:txBody>
          <a:bodyPr/>
          <a:lstStyle/>
          <a:p>
            <a:pPr algn="just"/>
            <a:r>
              <a:rPr lang="en-US" dirty="0"/>
              <a:t>Controllers are able to communicate with one another through a common bus in order to appropriately regulate individual droops. To accomplish this, individual source currents are measured at the source and converted to a voltage signal</a:t>
            </a:r>
            <a:endParaRPr lang="en-PK" dirty="0"/>
          </a:p>
        </p:txBody>
      </p:sp>
    </p:spTree>
    <p:extLst>
      <p:ext uri="{BB962C8B-B14F-4D97-AF65-F5344CB8AC3E}">
        <p14:creationId xmlns:p14="http://schemas.microsoft.com/office/powerpoint/2010/main" val="53604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33A1-CC90-4454-B46A-771D10B42C6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2852A0F-797D-458E-B043-6B4F4311ADF0}"/>
              </a:ext>
            </a:extLst>
          </p:cNvPr>
          <p:cNvSpPr>
            <a:spLocks noGrp="1"/>
          </p:cNvSpPr>
          <p:nvPr>
            <p:ph idx="1"/>
          </p:nvPr>
        </p:nvSpPr>
        <p:spPr/>
        <p:txBody>
          <a:bodyPr/>
          <a:lstStyle/>
          <a:p>
            <a:r>
              <a:rPr lang="en-US" dirty="0"/>
              <a:t>Control architectures of multiple DCMs to create a larger networked infrastructure is yet another area of active research into microgrid technologies. </a:t>
            </a:r>
          </a:p>
          <a:p>
            <a:r>
              <a:rPr lang="en-US" dirty="0"/>
              <a:t> These larger networks, or multiagent systems (MAS), are capable of managing power at a higher level beyond that of the individual DCM, creating an additional level of regulation</a:t>
            </a:r>
            <a:endParaRPr lang="en-PK" dirty="0"/>
          </a:p>
        </p:txBody>
      </p:sp>
    </p:spTree>
    <p:extLst>
      <p:ext uri="{BB962C8B-B14F-4D97-AF65-F5344CB8AC3E}">
        <p14:creationId xmlns:p14="http://schemas.microsoft.com/office/powerpoint/2010/main" val="4262946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4B81-866C-4390-84D6-BBC683F4CE9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CB56D03-739A-489C-98C5-BC0848B2B7A4}"/>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415659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F625-3578-49EC-9C9E-49F7CBD3BE6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8937A34-510D-49EE-A3D8-8E68349217D6}"/>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101005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BAED-6327-4673-9276-CDFB7197147E}"/>
              </a:ext>
            </a:extLst>
          </p:cNvPr>
          <p:cNvSpPr>
            <a:spLocks noGrp="1"/>
          </p:cNvSpPr>
          <p:nvPr>
            <p:ph type="title"/>
          </p:nvPr>
        </p:nvSpPr>
        <p:spPr/>
        <p:txBody>
          <a:bodyPr/>
          <a:lstStyle/>
          <a:p>
            <a:r>
              <a:rPr lang="en-US" dirty="0"/>
              <a:t>Droop Control Method</a:t>
            </a:r>
            <a:endParaRPr lang="en-PK" dirty="0"/>
          </a:p>
        </p:txBody>
      </p:sp>
      <p:sp>
        <p:nvSpPr>
          <p:cNvPr id="3" name="Content Placeholder 2">
            <a:extLst>
              <a:ext uri="{FF2B5EF4-FFF2-40B4-BE49-F238E27FC236}">
                <a16:creationId xmlns:a16="http://schemas.microsoft.com/office/drawing/2014/main" id="{36B59409-F12D-4C4D-9CDE-FC712FB90828}"/>
              </a:ext>
            </a:extLst>
          </p:cNvPr>
          <p:cNvSpPr>
            <a:spLocks noGrp="1"/>
          </p:cNvSpPr>
          <p:nvPr>
            <p:ph idx="1"/>
          </p:nvPr>
        </p:nvSpPr>
        <p:spPr/>
        <p:txBody>
          <a:bodyPr/>
          <a:lstStyle/>
          <a:p>
            <a:pPr algn="just"/>
            <a:r>
              <a:rPr lang="en-US" dirty="0"/>
              <a:t>Although many DCM controls have been proposed, all control architectures strive to ensure equal load sharing while maintaining low voltage regulation of the system.</a:t>
            </a:r>
          </a:p>
          <a:p>
            <a:pPr algn="just"/>
            <a:r>
              <a:rPr lang="en-US" dirty="0"/>
              <a:t>Control architectures generally belong within one of three design schemes: </a:t>
            </a:r>
          </a:p>
          <a:p>
            <a:pPr algn="just"/>
            <a:r>
              <a:rPr lang="en-US" dirty="0"/>
              <a:t>(1) hierarchical control; </a:t>
            </a:r>
          </a:p>
          <a:p>
            <a:pPr algn="just"/>
            <a:r>
              <a:rPr lang="en-US" dirty="0"/>
              <a:t>(2) control without communication; </a:t>
            </a:r>
          </a:p>
          <a:p>
            <a:pPr algn="just"/>
            <a:r>
              <a:rPr lang="en-US" dirty="0"/>
              <a:t>(3) distributed control</a:t>
            </a:r>
            <a:endParaRPr lang="en-PK" dirty="0"/>
          </a:p>
        </p:txBody>
      </p:sp>
    </p:spTree>
    <p:extLst>
      <p:ext uri="{BB962C8B-B14F-4D97-AF65-F5344CB8AC3E}">
        <p14:creationId xmlns:p14="http://schemas.microsoft.com/office/powerpoint/2010/main" val="298546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B5D8-19B8-46AA-9BC6-A2314576274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CF976AE-3E4F-4E7D-BD5F-3EAC38EC0AC1}"/>
              </a:ext>
            </a:extLst>
          </p:cNvPr>
          <p:cNvSpPr>
            <a:spLocks noGrp="1"/>
          </p:cNvSpPr>
          <p:nvPr>
            <p:ph idx="1"/>
          </p:nvPr>
        </p:nvSpPr>
        <p:spPr/>
        <p:txBody>
          <a:bodyPr/>
          <a:lstStyle/>
          <a:p>
            <a:r>
              <a:rPr lang="en-US" dirty="0"/>
              <a:t>As the name implies, hierarchical control is a “top-down” control scheme relying on a common centralized control system</a:t>
            </a:r>
            <a:endParaRPr lang="en-PK" dirty="0"/>
          </a:p>
        </p:txBody>
      </p:sp>
    </p:spTree>
    <p:extLst>
      <p:ext uri="{BB962C8B-B14F-4D97-AF65-F5344CB8AC3E}">
        <p14:creationId xmlns:p14="http://schemas.microsoft.com/office/powerpoint/2010/main" val="390204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0B77-9819-43DA-9758-13B5FCB2D7EA}"/>
              </a:ext>
            </a:extLst>
          </p:cNvPr>
          <p:cNvSpPr>
            <a:spLocks noGrp="1"/>
          </p:cNvSpPr>
          <p:nvPr>
            <p:ph type="title"/>
          </p:nvPr>
        </p:nvSpPr>
        <p:spPr>
          <a:xfrm>
            <a:off x="838200" y="365126"/>
            <a:ext cx="10515600" cy="471670"/>
          </a:xfrm>
        </p:spPr>
        <p:txBody>
          <a:bodyPr>
            <a:normAutofit fontScale="90000"/>
          </a:bodyPr>
          <a:lstStyle/>
          <a:p>
            <a:endParaRPr lang="en-PK" dirty="0"/>
          </a:p>
        </p:txBody>
      </p:sp>
      <p:pic>
        <p:nvPicPr>
          <p:cNvPr id="5" name="Content Placeholder 4">
            <a:extLst>
              <a:ext uri="{FF2B5EF4-FFF2-40B4-BE49-F238E27FC236}">
                <a16:creationId xmlns:a16="http://schemas.microsoft.com/office/drawing/2014/main" id="{4DA0D74F-40F5-47B3-A5FD-58336C908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055" y="1012874"/>
            <a:ext cx="8637563" cy="5008331"/>
          </a:xfrm>
        </p:spPr>
      </p:pic>
    </p:spTree>
    <p:extLst>
      <p:ext uri="{BB962C8B-B14F-4D97-AF65-F5344CB8AC3E}">
        <p14:creationId xmlns:p14="http://schemas.microsoft.com/office/powerpoint/2010/main" val="397959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4019-E1BA-46FF-B902-DD2663C530C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7A4044F-6341-47C1-AC1A-7B8A66253E36}"/>
              </a:ext>
            </a:extLst>
          </p:cNvPr>
          <p:cNvSpPr>
            <a:spLocks noGrp="1"/>
          </p:cNvSpPr>
          <p:nvPr>
            <p:ph idx="1"/>
          </p:nvPr>
        </p:nvSpPr>
        <p:spPr/>
        <p:txBody>
          <a:bodyPr/>
          <a:lstStyle/>
          <a:p>
            <a:r>
              <a:rPr lang="en-US" dirty="0"/>
              <a:t>Hierarchical schemes are composed of three main control systems: primary control, secondary control and tertiary control.</a:t>
            </a:r>
          </a:p>
          <a:p>
            <a:r>
              <a:rPr lang="en-US" dirty="0"/>
              <a:t>Primary control is enacted within power electronic control (PEC) systems contained within each unit of the infrastructure.</a:t>
            </a:r>
          </a:p>
          <a:p>
            <a:r>
              <a:rPr lang="en-US" dirty="0"/>
              <a:t> Primary control of the PEC modifies DCM network power by comparing the microgrid voltage with a reference value.</a:t>
            </a:r>
            <a:endParaRPr lang="en-PK" dirty="0"/>
          </a:p>
        </p:txBody>
      </p:sp>
    </p:spTree>
    <p:extLst>
      <p:ext uri="{BB962C8B-B14F-4D97-AF65-F5344CB8AC3E}">
        <p14:creationId xmlns:p14="http://schemas.microsoft.com/office/powerpoint/2010/main" val="339314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4CF7-0326-405F-84EA-C3FEAB830CF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3D807E3-F468-4659-9276-095285A806DB}"/>
              </a:ext>
            </a:extLst>
          </p:cNvPr>
          <p:cNvSpPr>
            <a:spLocks noGrp="1"/>
          </p:cNvSpPr>
          <p:nvPr>
            <p:ph idx="1"/>
          </p:nvPr>
        </p:nvSpPr>
        <p:spPr/>
        <p:txBody>
          <a:bodyPr/>
          <a:lstStyle/>
          <a:p>
            <a:pPr algn="just"/>
            <a:r>
              <a:rPr lang="en-US" dirty="0"/>
              <a:t>The error between these two values is processed through a Proportion-Integral (PI) controller and the output of the PI is communicated to DGs to regulate power output (droop).</a:t>
            </a:r>
          </a:p>
          <a:p>
            <a:pPr algn="just"/>
            <a:r>
              <a:rPr lang="en-US" dirty="0"/>
              <a:t>Also contained within each unit’s PEC is an inner loop control which serves to regulate the voltage and current delivered to each load</a:t>
            </a:r>
            <a:endParaRPr lang="en-PK" dirty="0"/>
          </a:p>
        </p:txBody>
      </p:sp>
    </p:spTree>
    <p:extLst>
      <p:ext uri="{BB962C8B-B14F-4D97-AF65-F5344CB8AC3E}">
        <p14:creationId xmlns:p14="http://schemas.microsoft.com/office/powerpoint/2010/main" val="357015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0A9B-0E56-446A-B8B8-40CF87ED99A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6FA771D-F30A-4A19-906E-FC01B4D7E0BE}"/>
              </a:ext>
            </a:extLst>
          </p:cNvPr>
          <p:cNvSpPr>
            <a:spLocks noGrp="1"/>
          </p:cNvSpPr>
          <p:nvPr>
            <p:ph idx="1"/>
          </p:nvPr>
        </p:nvSpPr>
        <p:spPr/>
        <p:txBody>
          <a:bodyPr/>
          <a:lstStyle/>
          <a:p>
            <a:pPr algn="just"/>
            <a:r>
              <a:rPr lang="en-US" dirty="0"/>
              <a:t>Secondary control is centralized among the DCM and is designed to organize the output of the various primary controllers throughout the network. Secondary control receives input from the energy management system, or tertiary control. </a:t>
            </a:r>
            <a:endParaRPr lang="en-PK" dirty="0"/>
          </a:p>
        </p:txBody>
      </p:sp>
    </p:spTree>
    <p:extLst>
      <p:ext uri="{BB962C8B-B14F-4D97-AF65-F5344CB8AC3E}">
        <p14:creationId xmlns:p14="http://schemas.microsoft.com/office/powerpoint/2010/main" val="425832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7452-A685-4FE7-97A7-AD6044A5FB8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15854D7-133F-4258-82B0-2127F4F3F378}"/>
              </a:ext>
            </a:extLst>
          </p:cNvPr>
          <p:cNvSpPr>
            <a:spLocks noGrp="1"/>
          </p:cNvSpPr>
          <p:nvPr>
            <p:ph idx="1"/>
          </p:nvPr>
        </p:nvSpPr>
        <p:spPr/>
        <p:txBody>
          <a:bodyPr/>
          <a:lstStyle/>
          <a:p>
            <a:pPr algn="just"/>
            <a:r>
              <a:rPr lang="en-US" dirty="0"/>
              <a:t>The energy management system acts as the gatekeeper between the utility grid and the DCM, communicating with Distributed System Operators (DSO) or Transmission System Operators (TSO) to decide the schedule of power exchange between the DCM and utility grid.</a:t>
            </a:r>
          </a:p>
          <a:p>
            <a:pPr algn="just"/>
            <a:endParaRPr lang="en-PK" dirty="0"/>
          </a:p>
        </p:txBody>
      </p:sp>
    </p:spTree>
    <p:extLst>
      <p:ext uri="{BB962C8B-B14F-4D97-AF65-F5344CB8AC3E}">
        <p14:creationId xmlns:p14="http://schemas.microsoft.com/office/powerpoint/2010/main" val="417288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0B21-3A54-4F92-9D30-2C8C64E676E4}"/>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DACFC1C5-FAD8-43D4-9E07-BD7F993056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418" y="1795462"/>
            <a:ext cx="7723163" cy="3747209"/>
          </a:xfrm>
        </p:spPr>
      </p:pic>
    </p:spTree>
    <p:extLst>
      <p:ext uri="{BB962C8B-B14F-4D97-AF65-F5344CB8AC3E}">
        <p14:creationId xmlns:p14="http://schemas.microsoft.com/office/powerpoint/2010/main" val="217174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402</Words>
  <Application>Microsoft Office PowerPoint</Application>
  <PresentationFormat>Widescreen</PresentationFormat>
  <Paragraphs>20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Droop Control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 Rameez Javed</cp:lastModifiedBy>
  <cp:revision>9</cp:revision>
  <dcterms:created xsi:type="dcterms:W3CDTF">2020-12-03T14:13:10Z</dcterms:created>
  <dcterms:modified xsi:type="dcterms:W3CDTF">2022-11-22T02:57:58Z</dcterms:modified>
</cp:coreProperties>
</file>