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9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8" r:id="rId21"/>
    <p:sldId id="279" r:id="rId22"/>
    <p:sldId id="280" r:id="rId23"/>
    <p:sldId id="281" r:id="rId24"/>
    <p:sldId id="282" r:id="rId25"/>
    <p:sldId id="283" r:id="rId26"/>
    <p:sldId id="285" r:id="rId27"/>
    <p:sldId id="300" r:id="rId28"/>
    <p:sldId id="301" r:id="rId29"/>
    <p:sldId id="297" r:id="rId30"/>
    <p:sldId id="292" r:id="rId31"/>
    <p:sldId id="286" r:id="rId32"/>
    <p:sldId id="287" r:id="rId33"/>
    <p:sldId id="284" r:id="rId34"/>
    <p:sldId id="288" r:id="rId35"/>
    <p:sldId id="289" r:id="rId36"/>
    <p:sldId id="290" r:id="rId37"/>
    <p:sldId id="291" r:id="rId38"/>
    <p:sldId id="296" r:id="rId39"/>
    <p:sldId id="293" r:id="rId40"/>
    <p:sldId id="294" r:id="rId41"/>
    <p:sldId id="295" r:id="rId42"/>
    <p:sldId id="302" r:id="rId43"/>
    <p:sldId id="315" r:id="rId44"/>
    <p:sldId id="316" r:id="rId45"/>
    <p:sldId id="303" r:id="rId46"/>
    <p:sldId id="304" r:id="rId47"/>
    <p:sldId id="305" r:id="rId48"/>
    <p:sldId id="306" r:id="rId49"/>
    <p:sldId id="307" r:id="rId50"/>
    <p:sldId id="308" r:id="rId51"/>
    <p:sldId id="309" r:id="rId52"/>
    <p:sldId id="310" r:id="rId53"/>
    <p:sldId id="311" r:id="rId54"/>
    <p:sldId id="333" r:id="rId55"/>
    <p:sldId id="312" r:id="rId56"/>
    <p:sldId id="313" r:id="rId57"/>
    <p:sldId id="320" r:id="rId58"/>
    <p:sldId id="314" r:id="rId59"/>
    <p:sldId id="317" r:id="rId60"/>
    <p:sldId id="319" r:id="rId61"/>
    <p:sldId id="318" r:id="rId62"/>
    <p:sldId id="321" r:id="rId63"/>
    <p:sldId id="322" r:id="rId64"/>
    <p:sldId id="323" r:id="rId65"/>
    <p:sldId id="324" r:id="rId66"/>
    <p:sldId id="325" r:id="rId67"/>
    <p:sldId id="327" r:id="rId68"/>
    <p:sldId id="328" r:id="rId69"/>
    <p:sldId id="332" r:id="rId70"/>
    <p:sldId id="326" r:id="rId71"/>
    <p:sldId id="329" r:id="rId72"/>
    <p:sldId id="331" r:id="rId73"/>
    <p:sldId id="330" r:id="rId7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3027-8D43-4A6C-AD83-793F0CC590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87EB32A-36D1-410E-8C86-EFF1B6BEF1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3F63C544-E87D-4257-8D8D-8C01F18151B0}"/>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5" name="Footer Placeholder 4">
            <a:extLst>
              <a:ext uri="{FF2B5EF4-FFF2-40B4-BE49-F238E27FC236}">
                <a16:creationId xmlns:a16="http://schemas.microsoft.com/office/drawing/2014/main" id="{160A4637-A0BE-4D20-A066-E973C0FD7CE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C7E9C8-3210-4E18-A545-BA689DD8B9DA}"/>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26739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A145-08CA-4725-9DE5-38D6940570F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81E789A-222C-486E-84F7-ED808D26CD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CD2DEE3-A99E-4D5E-9E2D-6E6A1B4E294D}"/>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5" name="Footer Placeholder 4">
            <a:extLst>
              <a:ext uri="{FF2B5EF4-FFF2-40B4-BE49-F238E27FC236}">
                <a16:creationId xmlns:a16="http://schemas.microsoft.com/office/drawing/2014/main" id="{446B647B-5194-4C0A-AAE8-3C20193AE3A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FC52EDF-24EB-4D25-9A11-F7595B066D80}"/>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406349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140FCC-AB59-4F90-9B26-F0B9BB46C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EE9EE2F-17C7-4AA1-B7AD-C5BE92E3D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85F79C5-D83E-4940-AB65-7534EDF8457E}"/>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5" name="Footer Placeholder 4">
            <a:extLst>
              <a:ext uri="{FF2B5EF4-FFF2-40B4-BE49-F238E27FC236}">
                <a16:creationId xmlns:a16="http://schemas.microsoft.com/office/drawing/2014/main" id="{088A7477-1B7D-4AEA-B131-6F8B9C4A306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9191B80-E8A0-4945-9045-A6799E48F562}"/>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217302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E1D7-035B-4BF6-8BA2-92407FA5C5A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ADD717C-2692-47CF-B34B-9B70A1EA9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51AF9DB-C17C-417E-8C2A-4AFB022A0AD3}"/>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5" name="Footer Placeholder 4">
            <a:extLst>
              <a:ext uri="{FF2B5EF4-FFF2-40B4-BE49-F238E27FC236}">
                <a16:creationId xmlns:a16="http://schemas.microsoft.com/office/drawing/2014/main" id="{31233FBF-7B92-4395-A241-B1CC27594CD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881102A-3D75-4D00-A6C2-737B3B4A9E00}"/>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418552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D10A-84E5-42C4-8CE7-B360049ECF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096BB3E5-933E-4937-B81C-896BAFAFE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0E23CE-DC64-405D-8540-936266F1E054}"/>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5" name="Footer Placeholder 4">
            <a:extLst>
              <a:ext uri="{FF2B5EF4-FFF2-40B4-BE49-F238E27FC236}">
                <a16:creationId xmlns:a16="http://schemas.microsoft.com/office/drawing/2014/main" id="{1738669B-0D45-4C6A-96DD-B8BB2579CF3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2D50FC1-469F-44D6-A078-0C863BB4D056}"/>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237759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5771-8F8B-4554-B2BE-43218F910DC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8347B35-8F39-48C2-A461-F21C83FF91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B6AC55A-52A8-4527-92AC-7042678245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E6E27D9-6DCF-4931-8A73-4851EA915D4B}"/>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6" name="Footer Placeholder 5">
            <a:extLst>
              <a:ext uri="{FF2B5EF4-FFF2-40B4-BE49-F238E27FC236}">
                <a16:creationId xmlns:a16="http://schemas.microsoft.com/office/drawing/2014/main" id="{88490C5E-309E-4664-A85F-81D3AB86FE6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8DA873F-A168-4E31-85FF-3F4F340E2020}"/>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226613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6102-7E8D-4488-AC9B-048BE953E87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DF40D2A-02F7-4891-B1D2-45AB9FB91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B7E43E-3251-49BE-8BCE-8CEFEC6A9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055009F-C29E-4948-896A-70D3AC4B2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826399-70BB-4DD9-B6EB-0657EACD9A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AAD0A6DB-7DCD-49A3-B811-D4D13AB4D262}"/>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8" name="Footer Placeholder 7">
            <a:extLst>
              <a:ext uri="{FF2B5EF4-FFF2-40B4-BE49-F238E27FC236}">
                <a16:creationId xmlns:a16="http://schemas.microsoft.com/office/drawing/2014/main" id="{1DAE7241-9750-4B03-A559-88BE31C635D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89DEB13-4517-4B1F-B018-BEC8474789BC}"/>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86869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8AF9-5C52-499C-8701-A644AC31230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4432143F-8A13-4E20-BDCC-E798FB1050B0}"/>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4" name="Footer Placeholder 3">
            <a:extLst>
              <a:ext uri="{FF2B5EF4-FFF2-40B4-BE49-F238E27FC236}">
                <a16:creationId xmlns:a16="http://schemas.microsoft.com/office/drawing/2014/main" id="{624E2559-A931-4971-9245-1977EBFA467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9D0C9672-3301-4B7F-993B-CFC615906128}"/>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44733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7D1A6-C1BA-43BF-9BEA-18E2858B41B1}"/>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3" name="Footer Placeholder 2">
            <a:extLst>
              <a:ext uri="{FF2B5EF4-FFF2-40B4-BE49-F238E27FC236}">
                <a16:creationId xmlns:a16="http://schemas.microsoft.com/office/drawing/2014/main" id="{59C22E58-4070-4124-93CB-D5F6C4967CB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53057D3-764C-48AE-AB8F-23C829812CB0}"/>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353154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66BF-22FE-4697-BC99-01315DAED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1BCE5FD-DCE0-4B35-B6AF-A1CA50E0F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AEE8CFF-F401-4EF8-91B7-CE6CB9ADA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21174-A317-4F85-941D-D965EE375830}"/>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6" name="Footer Placeholder 5">
            <a:extLst>
              <a:ext uri="{FF2B5EF4-FFF2-40B4-BE49-F238E27FC236}">
                <a16:creationId xmlns:a16="http://schemas.microsoft.com/office/drawing/2014/main" id="{AD261459-19C5-437F-AA6D-C325D7E171D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0C5E046-858F-461E-AF58-841B429CA1ED}"/>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218521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E515-3778-4E49-B438-CDA09D4CB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BFBAD56-9A2C-4455-BCA5-99FC00575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F927585-7B3D-47BF-9B6E-919381C57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F75EE-8E62-462A-B38F-13416FC7F3DC}"/>
              </a:ext>
            </a:extLst>
          </p:cNvPr>
          <p:cNvSpPr>
            <a:spLocks noGrp="1"/>
          </p:cNvSpPr>
          <p:nvPr>
            <p:ph type="dt" sz="half" idx="10"/>
          </p:nvPr>
        </p:nvSpPr>
        <p:spPr/>
        <p:txBody>
          <a:bodyPr/>
          <a:lstStyle/>
          <a:p>
            <a:fld id="{8D5295A2-56BA-4A6B-AF55-36DE8972D697}" type="datetimeFigureOut">
              <a:rPr lang="en-PK" smtClean="0"/>
              <a:t>22/11/2022</a:t>
            </a:fld>
            <a:endParaRPr lang="en-PK"/>
          </a:p>
        </p:txBody>
      </p:sp>
      <p:sp>
        <p:nvSpPr>
          <p:cNvPr id="6" name="Footer Placeholder 5">
            <a:extLst>
              <a:ext uri="{FF2B5EF4-FFF2-40B4-BE49-F238E27FC236}">
                <a16:creationId xmlns:a16="http://schemas.microsoft.com/office/drawing/2014/main" id="{99039C51-9605-434C-84CC-1B2B9EF8430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62A4529-E39F-46A8-A35D-D1DAAEBC2449}"/>
              </a:ext>
            </a:extLst>
          </p:cNvPr>
          <p:cNvSpPr>
            <a:spLocks noGrp="1"/>
          </p:cNvSpPr>
          <p:nvPr>
            <p:ph type="sldNum" sz="quarter" idx="12"/>
          </p:nvPr>
        </p:nvSpPr>
        <p:spPr/>
        <p:txBody>
          <a:bodyPr/>
          <a:lstStyle/>
          <a:p>
            <a:fld id="{AC33586F-2316-4AF4-93F5-44C3E0912041}" type="slidenum">
              <a:rPr lang="en-PK" smtClean="0"/>
              <a:t>‹#›</a:t>
            </a:fld>
            <a:endParaRPr lang="en-PK"/>
          </a:p>
        </p:txBody>
      </p:sp>
    </p:spTree>
    <p:extLst>
      <p:ext uri="{BB962C8B-B14F-4D97-AF65-F5344CB8AC3E}">
        <p14:creationId xmlns:p14="http://schemas.microsoft.com/office/powerpoint/2010/main" val="124448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E696E-9895-40FC-991F-9B042DFA8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DC9339F-D43E-465B-A641-31BCE7CFE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7C4B113-8932-422A-83B2-DFFBEA51A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295A2-56BA-4A6B-AF55-36DE8972D697}" type="datetimeFigureOut">
              <a:rPr lang="en-PK" smtClean="0"/>
              <a:t>22/11/2022</a:t>
            </a:fld>
            <a:endParaRPr lang="en-PK"/>
          </a:p>
        </p:txBody>
      </p:sp>
      <p:sp>
        <p:nvSpPr>
          <p:cNvPr id="5" name="Footer Placeholder 4">
            <a:extLst>
              <a:ext uri="{FF2B5EF4-FFF2-40B4-BE49-F238E27FC236}">
                <a16:creationId xmlns:a16="http://schemas.microsoft.com/office/drawing/2014/main" id="{ABB63204-7C32-4D4F-A848-7FA275CCC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E91FF4E9-2C3C-4235-961F-C8B00BFC5E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3586F-2316-4AF4-93F5-44C3E0912041}" type="slidenum">
              <a:rPr lang="en-PK" smtClean="0"/>
              <a:t>‹#›</a:t>
            </a:fld>
            <a:endParaRPr lang="en-PK"/>
          </a:p>
        </p:txBody>
      </p:sp>
    </p:spTree>
    <p:extLst>
      <p:ext uri="{BB962C8B-B14F-4D97-AF65-F5344CB8AC3E}">
        <p14:creationId xmlns:p14="http://schemas.microsoft.com/office/powerpoint/2010/main" val="3640833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B5F3-FE7F-4A3B-96B5-6ADF1F9CA97B}"/>
              </a:ext>
            </a:extLst>
          </p:cNvPr>
          <p:cNvSpPr>
            <a:spLocks noGrp="1"/>
          </p:cNvSpPr>
          <p:nvPr>
            <p:ph type="ctrTitle"/>
          </p:nvPr>
        </p:nvSpPr>
        <p:spPr/>
        <p:txBody>
          <a:bodyPr/>
          <a:lstStyle/>
          <a:p>
            <a:r>
              <a:rPr lang="en-US" dirty="0"/>
              <a:t>Demand side management and smart metering</a:t>
            </a:r>
            <a:endParaRPr lang="en-PK" dirty="0"/>
          </a:p>
        </p:txBody>
      </p:sp>
      <p:sp>
        <p:nvSpPr>
          <p:cNvPr id="3" name="Subtitle 2">
            <a:extLst>
              <a:ext uri="{FF2B5EF4-FFF2-40B4-BE49-F238E27FC236}">
                <a16:creationId xmlns:a16="http://schemas.microsoft.com/office/drawing/2014/main" id="{B53FD7B9-0B0E-4CBD-A0EA-6AA4E4C6354C}"/>
              </a:ext>
            </a:extLst>
          </p:cNvPr>
          <p:cNvSpPr>
            <a:spLocks noGrp="1"/>
          </p:cNvSpPr>
          <p:nvPr>
            <p:ph type="subTitle" idx="1"/>
          </p:nvPr>
        </p:nvSpPr>
        <p:spPr/>
        <p:txBody>
          <a:bodyPr/>
          <a:lstStyle/>
          <a:p>
            <a:r>
              <a:rPr lang="en-US" dirty="0"/>
              <a:t>Ch=5 </a:t>
            </a:r>
            <a:endParaRPr lang="en-PK" dirty="0"/>
          </a:p>
        </p:txBody>
      </p:sp>
    </p:spTree>
    <p:extLst>
      <p:ext uri="{BB962C8B-B14F-4D97-AF65-F5344CB8AC3E}">
        <p14:creationId xmlns:p14="http://schemas.microsoft.com/office/powerpoint/2010/main" val="416589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FFB83-BADD-4B65-B206-1AED0208BBE1}"/>
              </a:ext>
            </a:extLst>
          </p:cNvPr>
          <p:cNvSpPr>
            <a:spLocks noGrp="1"/>
          </p:cNvSpPr>
          <p:nvPr>
            <p:ph type="title"/>
          </p:nvPr>
        </p:nvSpPr>
        <p:spPr>
          <a:xfrm>
            <a:off x="838200" y="365125"/>
            <a:ext cx="10515600" cy="633681"/>
          </a:xfrm>
        </p:spPr>
        <p:txBody>
          <a:bodyPr>
            <a:normAutofit fontScale="90000"/>
          </a:bodyPr>
          <a:lstStyle/>
          <a:p>
            <a:endParaRPr lang="en-PK" dirty="0"/>
          </a:p>
        </p:txBody>
      </p:sp>
      <p:pic>
        <p:nvPicPr>
          <p:cNvPr id="5" name="Content Placeholder 4">
            <a:extLst>
              <a:ext uri="{FF2B5EF4-FFF2-40B4-BE49-F238E27FC236}">
                <a16:creationId xmlns:a16="http://schemas.microsoft.com/office/drawing/2014/main" id="{F66AF10B-1337-409D-BA33-B4EF1CC35738}"/>
              </a:ext>
            </a:extLst>
          </p:cNvPr>
          <p:cNvPicPr>
            <a:picLocks noGrp="1" noChangeAspect="1"/>
          </p:cNvPicPr>
          <p:nvPr>
            <p:ph idx="1"/>
          </p:nvPr>
        </p:nvPicPr>
        <p:blipFill>
          <a:blip r:embed="rId2"/>
          <a:stretch>
            <a:fillRect/>
          </a:stretch>
        </p:blipFill>
        <p:spPr>
          <a:xfrm>
            <a:off x="1364566" y="998806"/>
            <a:ext cx="9481625" cy="5178157"/>
          </a:xfrm>
        </p:spPr>
      </p:pic>
    </p:spTree>
    <p:extLst>
      <p:ext uri="{BB962C8B-B14F-4D97-AF65-F5344CB8AC3E}">
        <p14:creationId xmlns:p14="http://schemas.microsoft.com/office/powerpoint/2010/main" val="58161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0025-D78A-4B3B-8E9F-96AF22EBD0A5}"/>
              </a:ext>
            </a:extLst>
          </p:cNvPr>
          <p:cNvSpPr>
            <a:spLocks noGrp="1"/>
          </p:cNvSpPr>
          <p:nvPr>
            <p:ph type="title"/>
          </p:nvPr>
        </p:nvSpPr>
        <p:spPr/>
        <p:txBody>
          <a:bodyPr/>
          <a:lstStyle/>
          <a:p>
            <a:r>
              <a:rPr lang="en-US" dirty="0"/>
              <a:t>Key components of smart metering</a:t>
            </a:r>
            <a:endParaRPr lang="en-PK" dirty="0"/>
          </a:p>
        </p:txBody>
      </p:sp>
      <p:sp>
        <p:nvSpPr>
          <p:cNvPr id="3" name="Content Placeholder 2">
            <a:extLst>
              <a:ext uri="{FF2B5EF4-FFF2-40B4-BE49-F238E27FC236}">
                <a16:creationId xmlns:a16="http://schemas.microsoft.com/office/drawing/2014/main" id="{69999ADE-0B54-4584-A0A0-000C2F1A69BE}"/>
              </a:ext>
            </a:extLst>
          </p:cNvPr>
          <p:cNvSpPr>
            <a:spLocks noGrp="1"/>
          </p:cNvSpPr>
          <p:nvPr>
            <p:ph idx="1"/>
          </p:nvPr>
        </p:nvSpPr>
        <p:spPr/>
        <p:txBody>
          <a:bodyPr>
            <a:normAutofit/>
          </a:bodyPr>
          <a:lstStyle/>
          <a:p>
            <a:r>
              <a:rPr lang="en-US" b="0" i="0" dirty="0">
                <a:solidFill>
                  <a:srgbClr val="231F1F"/>
                </a:solidFill>
                <a:effectLst/>
                <a:latin typeface="Times-Roman"/>
              </a:rPr>
              <a:t>Smart metering consists of four main components: </a:t>
            </a:r>
          </a:p>
          <a:p>
            <a:r>
              <a:rPr lang="en-US" b="0" i="0" dirty="0">
                <a:solidFill>
                  <a:srgbClr val="231F1F"/>
                </a:solidFill>
                <a:effectLst/>
                <a:latin typeface="Times-Roman"/>
              </a:rPr>
              <a:t>smart meters, </a:t>
            </a:r>
          </a:p>
          <a:p>
            <a:r>
              <a:rPr lang="en-US" b="0" i="0" dirty="0">
                <a:solidFill>
                  <a:srgbClr val="231F1F"/>
                </a:solidFill>
                <a:effectLst/>
                <a:latin typeface="Times-Roman"/>
              </a:rPr>
              <a:t>a two-way communication network,</a:t>
            </a:r>
          </a:p>
          <a:p>
            <a:r>
              <a:rPr lang="en-US" b="0" i="0" dirty="0">
                <a:solidFill>
                  <a:srgbClr val="231F1F"/>
                </a:solidFill>
                <a:effectLst/>
                <a:latin typeface="Times-Roman"/>
              </a:rPr>
              <a:t> a Meter Data Management system (MDM),</a:t>
            </a:r>
          </a:p>
          <a:p>
            <a:r>
              <a:rPr lang="en-US" b="0" i="0" dirty="0">
                <a:solidFill>
                  <a:srgbClr val="231F1F"/>
                </a:solidFill>
                <a:effectLst/>
                <a:latin typeface="Times-Roman"/>
              </a:rPr>
              <a:t> and HAN</a:t>
            </a:r>
            <a:r>
              <a:rPr lang="en-US" dirty="0"/>
              <a:t> </a:t>
            </a:r>
            <a:br>
              <a:rPr lang="en-US" dirty="0"/>
            </a:br>
            <a:endParaRPr lang="en-PK" dirty="0"/>
          </a:p>
        </p:txBody>
      </p:sp>
    </p:spTree>
    <p:extLst>
      <p:ext uri="{BB962C8B-B14F-4D97-AF65-F5344CB8AC3E}">
        <p14:creationId xmlns:p14="http://schemas.microsoft.com/office/powerpoint/2010/main" val="4215115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3812-106B-4B49-BB86-28051EA9F730}"/>
              </a:ext>
            </a:extLst>
          </p:cNvPr>
          <p:cNvSpPr>
            <a:spLocks noGrp="1"/>
          </p:cNvSpPr>
          <p:nvPr>
            <p:ph type="title"/>
          </p:nvPr>
        </p:nvSpPr>
        <p:spPr/>
        <p:txBody>
          <a:bodyPr/>
          <a:lstStyle/>
          <a:p>
            <a:r>
              <a:rPr lang="en-US" dirty="0"/>
              <a:t>Smart Meter</a:t>
            </a:r>
            <a:endParaRPr lang="en-PK" dirty="0"/>
          </a:p>
        </p:txBody>
      </p:sp>
      <p:sp>
        <p:nvSpPr>
          <p:cNvPr id="3" name="Content Placeholder 2">
            <a:extLst>
              <a:ext uri="{FF2B5EF4-FFF2-40B4-BE49-F238E27FC236}">
                <a16:creationId xmlns:a16="http://schemas.microsoft.com/office/drawing/2014/main" id="{0D75F75A-59E8-4D6E-A7FD-D3F526B0A2F3}"/>
              </a:ext>
            </a:extLst>
          </p:cNvPr>
          <p:cNvSpPr>
            <a:spLocks noGrp="1"/>
          </p:cNvSpPr>
          <p:nvPr>
            <p:ph idx="1"/>
          </p:nvPr>
        </p:nvSpPr>
        <p:spPr/>
        <p:txBody>
          <a:bodyPr/>
          <a:lstStyle/>
          <a:p>
            <a:pPr algn="just"/>
            <a:r>
              <a:rPr lang="en-US" dirty="0"/>
              <a:t>The replacement of electro-mechanical meters with electronic meters offers several benefits. Electronic meters not only can measure instantaneous power and the amount of energy consumed over time but also other parameters such as power factor, reactive power, voltage and frequency, with high accuracy. Data can be measured and stored at specific intervals</a:t>
            </a:r>
            <a:endParaRPr lang="en-PK" dirty="0"/>
          </a:p>
        </p:txBody>
      </p:sp>
    </p:spTree>
    <p:extLst>
      <p:ext uri="{BB962C8B-B14F-4D97-AF65-F5344CB8AC3E}">
        <p14:creationId xmlns:p14="http://schemas.microsoft.com/office/powerpoint/2010/main" val="118152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E432-CD5F-4F77-9977-D5BBD4C7F937}"/>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BF1AADF6-2200-4B4B-9A2A-5030E7D64542}"/>
              </a:ext>
            </a:extLst>
          </p:cNvPr>
          <p:cNvPicPr>
            <a:picLocks noGrp="1" noChangeAspect="1"/>
          </p:cNvPicPr>
          <p:nvPr>
            <p:ph idx="1"/>
          </p:nvPr>
        </p:nvPicPr>
        <p:blipFill>
          <a:blip r:embed="rId2"/>
          <a:stretch>
            <a:fillRect/>
          </a:stretch>
        </p:blipFill>
        <p:spPr>
          <a:xfrm>
            <a:off x="1589650" y="2337575"/>
            <a:ext cx="8328073" cy="2182849"/>
          </a:xfrm>
        </p:spPr>
      </p:pic>
    </p:spTree>
    <p:extLst>
      <p:ext uri="{BB962C8B-B14F-4D97-AF65-F5344CB8AC3E}">
        <p14:creationId xmlns:p14="http://schemas.microsoft.com/office/powerpoint/2010/main" val="415028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00B0-5F16-41CF-87C9-AA8BA1AF03CB}"/>
              </a:ext>
            </a:extLst>
          </p:cNvPr>
          <p:cNvSpPr>
            <a:spLocks noGrp="1"/>
          </p:cNvSpPr>
          <p:nvPr>
            <p:ph type="title"/>
          </p:nvPr>
        </p:nvSpPr>
        <p:spPr/>
        <p:txBody>
          <a:bodyPr/>
          <a:lstStyle/>
          <a:p>
            <a:r>
              <a:rPr lang="en-GB" dirty="0"/>
              <a:t>Signal acquisition</a:t>
            </a:r>
            <a:endParaRPr lang="en-PK" dirty="0"/>
          </a:p>
        </p:txBody>
      </p:sp>
      <p:pic>
        <p:nvPicPr>
          <p:cNvPr id="5" name="Content Placeholder 4">
            <a:extLst>
              <a:ext uri="{FF2B5EF4-FFF2-40B4-BE49-F238E27FC236}">
                <a16:creationId xmlns:a16="http://schemas.microsoft.com/office/drawing/2014/main" id="{79408412-03EE-4B00-9A86-058B3FD5B751}"/>
              </a:ext>
            </a:extLst>
          </p:cNvPr>
          <p:cNvPicPr>
            <a:picLocks noGrp="1" noChangeAspect="1"/>
          </p:cNvPicPr>
          <p:nvPr>
            <p:ph idx="1"/>
          </p:nvPr>
        </p:nvPicPr>
        <p:blipFill>
          <a:blip r:embed="rId2"/>
          <a:stretch>
            <a:fillRect/>
          </a:stretch>
        </p:blipFill>
        <p:spPr>
          <a:xfrm>
            <a:off x="2518117" y="2230230"/>
            <a:ext cx="6288259" cy="3199899"/>
          </a:xfrm>
        </p:spPr>
      </p:pic>
    </p:spTree>
    <p:extLst>
      <p:ext uri="{BB962C8B-B14F-4D97-AF65-F5344CB8AC3E}">
        <p14:creationId xmlns:p14="http://schemas.microsoft.com/office/powerpoint/2010/main" val="293701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AB80-7A36-4541-A7D4-994CDEFC0F9C}"/>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E1D949E-A6BB-4E38-9A97-0C4610A4976C}"/>
              </a:ext>
            </a:extLst>
          </p:cNvPr>
          <p:cNvSpPr>
            <a:spLocks noGrp="1"/>
          </p:cNvSpPr>
          <p:nvPr>
            <p:ph idx="1"/>
          </p:nvPr>
        </p:nvSpPr>
        <p:spPr/>
        <p:txBody>
          <a:bodyPr/>
          <a:lstStyle/>
          <a:p>
            <a:pPr algn="just"/>
            <a:r>
              <a:rPr lang="en-US" dirty="0"/>
              <a:t>The fundamental electrical parameters required are the magnitude and frequency of the voltage and the magnitude and phase displacement (relative to the voltage) of current. Other parameters such as the power factor, the active/reactive power, and Total Harmonic Distortion (THD) are computed using these fundamental quantities.</a:t>
            </a:r>
            <a:endParaRPr lang="en-PK" dirty="0"/>
          </a:p>
        </p:txBody>
      </p:sp>
    </p:spTree>
    <p:extLst>
      <p:ext uri="{BB962C8B-B14F-4D97-AF65-F5344CB8AC3E}">
        <p14:creationId xmlns:p14="http://schemas.microsoft.com/office/powerpoint/2010/main" val="224713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34E9-D2FA-44D4-A881-0812E601C19C}"/>
              </a:ext>
            </a:extLst>
          </p:cNvPr>
          <p:cNvSpPr>
            <a:spLocks noGrp="1"/>
          </p:cNvSpPr>
          <p:nvPr>
            <p:ph type="title"/>
          </p:nvPr>
        </p:nvSpPr>
        <p:spPr/>
        <p:txBody>
          <a:bodyPr/>
          <a:lstStyle/>
          <a:p>
            <a:r>
              <a:rPr lang="en-GB" dirty="0"/>
              <a:t>Signal conditioning:</a:t>
            </a:r>
            <a:endParaRPr lang="en-PK" dirty="0"/>
          </a:p>
        </p:txBody>
      </p:sp>
      <p:sp>
        <p:nvSpPr>
          <p:cNvPr id="3" name="Content Placeholder 2">
            <a:extLst>
              <a:ext uri="{FF2B5EF4-FFF2-40B4-BE49-F238E27FC236}">
                <a16:creationId xmlns:a16="http://schemas.microsoft.com/office/drawing/2014/main" id="{3E137E63-193B-4464-9F00-642FAF778081}"/>
              </a:ext>
            </a:extLst>
          </p:cNvPr>
          <p:cNvSpPr>
            <a:spLocks noGrp="1"/>
          </p:cNvSpPr>
          <p:nvPr>
            <p:ph idx="1"/>
          </p:nvPr>
        </p:nvSpPr>
        <p:spPr/>
        <p:txBody>
          <a:bodyPr>
            <a:normAutofit/>
          </a:bodyPr>
          <a:lstStyle/>
          <a:p>
            <a:pPr algn="just"/>
            <a:r>
              <a:rPr lang="en-US" dirty="0"/>
              <a:t>The signal conditioning stage involves the preparation of the input signals for the next step in the process, ADC. The signal conditioning stage may include addition/subtraction, attenuation/amplification and filtering. When it comes to physical implementation, the signal conditioning stages can be </a:t>
            </a:r>
            <a:r>
              <a:rPr lang="en-US" dirty="0" err="1"/>
              <a:t>realised</a:t>
            </a:r>
            <a:r>
              <a:rPr lang="en-US" dirty="0"/>
              <a:t> as discrete elements or combined with the ADC as part of an Integrated Circuit. Alternatively the stages can be built into a ‘System on a Chip’ architecture with a number of other functions.</a:t>
            </a:r>
            <a:endParaRPr lang="en-PK" dirty="0"/>
          </a:p>
        </p:txBody>
      </p:sp>
    </p:spTree>
    <p:extLst>
      <p:ext uri="{BB962C8B-B14F-4D97-AF65-F5344CB8AC3E}">
        <p14:creationId xmlns:p14="http://schemas.microsoft.com/office/powerpoint/2010/main" val="315754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3052-E985-4ED8-9E0D-8FEB19C8E2D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F30AAA6-0C76-4510-A6E2-57E3E0B42E15}"/>
              </a:ext>
            </a:extLst>
          </p:cNvPr>
          <p:cNvSpPr>
            <a:spLocks noGrp="1"/>
          </p:cNvSpPr>
          <p:nvPr>
            <p:ph idx="1"/>
          </p:nvPr>
        </p:nvSpPr>
        <p:spPr/>
        <p:txBody>
          <a:bodyPr/>
          <a:lstStyle/>
          <a:p>
            <a:pPr algn="just"/>
            <a:r>
              <a:rPr lang="en-US" dirty="0"/>
              <a:t>In many circumstances the input signal will require attenuation, amplification or the addition/subtraction of an offset such that its maximum magnitude lies within the limits of the inputs for the ADC stage.</a:t>
            </a:r>
            <a:endParaRPr lang="en-PK" dirty="0"/>
          </a:p>
        </p:txBody>
      </p:sp>
    </p:spTree>
    <p:extLst>
      <p:ext uri="{BB962C8B-B14F-4D97-AF65-F5344CB8AC3E}">
        <p14:creationId xmlns:p14="http://schemas.microsoft.com/office/powerpoint/2010/main" val="3738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95CE-2867-406E-88E3-9A152979D36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2177689-CC26-49B3-903D-00AE0AFD4894}"/>
              </a:ext>
            </a:extLst>
          </p:cNvPr>
          <p:cNvSpPr>
            <a:spLocks noGrp="1"/>
          </p:cNvSpPr>
          <p:nvPr>
            <p:ph idx="1"/>
          </p:nvPr>
        </p:nvSpPr>
        <p:spPr/>
        <p:txBody>
          <a:bodyPr/>
          <a:lstStyle/>
          <a:p>
            <a:pPr algn="just"/>
            <a:r>
              <a:rPr lang="en-US" dirty="0"/>
              <a:t>To avoid inaccuracy due to aliasing, it is necessary to remove components of the input signal above the Nyquist frequency (that is, half the sampling rate of the ADC). Therefore, prior to input to the ADC stage, a low pass filter is applied to the signal</a:t>
            </a:r>
            <a:endParaRPr lang="en-PK" dirty="0"/>
          </a:p>
        </p:txBody>
      </p:sp>
    </p:spTree>
    <p:extLst>
      <p:ext uri="{BB962C8B-B14F-4D97-AF65-F5344CB8AC3E}">
        <p14:creationId xmlns:p14="http://schemas.microsoft.com/office/powerpoint/2010/main" val="3508653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D08A-8449-4D9B-9D30-059256610192}"/>
              </a:ext>
            </a:extLst>
          </p:cNvPr>
          <p:cNvSpPr>
            <a:spLocks noGrp="1"/>
          </p:cNvSpPr>
          <p:nvPr>
            <p:ph type="title"/>
          </p:nvPr>
        </p:nvSpPr>
        <p:spPr/>
        <p:txBody>
          <a:bodyPr/>
          <a:lstStyle/>
          <a:p>
            <a:r>
              <a:rPr lang="en-GB" dirty="0"/>
              <a:t> Analogue to digital conversion</a:t>
            </a:r>
            <a:endParaRPr lang="en-PK" dirty="0"/>
          </a:p>
        </p:txBody>
      </p:sp>
      <p:sp>
        <p:nvSpPr>
          <p:cNvPr id="3" name="Content Placeholder 2">
            <a:extLst>
              <a:ext uri="{FF2B5EF4-FFF2-40B4-BE49-F238E27FC236}">
                <a16:creationId xmlns:a16="http://schemas.microsoft.com/office/drawing/2014/main" id="{9535A61C-39D6-44F4-BA23-F32CFE8A1EC5}"/>
              </a:ext>
            </a:extLst>
          </p:cNvPr>
          <p:cNvSpPr>
            <a:spLocks noGrp="1"/>
          </p:cNvSpPr>
          <p:nvPr>
            <p:ph idx="1"/>
          </p:nvPr>
        </p:nvSpPr>
        <p:spPr/>
        <p:txBody>
          <a:bodyPr/>
          <a:lstStyle/>
          <a:p>
            <a:pPr algn="just"/>
            <a:r>
              <a:rPr lang="en-US" dirty="0"/>
              <a:t>Current and voltage signals obtained from the sensors are first sampled and then </a:t>
            </a:r>
            <a:r>
              <a:rPr lang="en-US" dirty="0" err="1"/>
              <a:t>digitised</a:t>
            </a:r>
            <a:r>
              <a:rPr lang="en-US" dirty="0"/>
              <a:t> to be processed by the metering software. Since there are two signals (current and voltage) in a single phase meter, if a single ADC is used, a multiplexer is required to send the signals in turn to the ADC.</a:t>
            </a:r>
            <a:endParaRPr lang="en-PK" dirty="0"/>
          </a:p>
        </p:txBody>
      </p:sp>
    </p:spTree>
    <p:extLst>
      <p:ext uri="{BB962C8B-B14F-4D97-AF65-F5344CB8AC3E}">
        <p14:creationId xmlns:p14="http://schemas.microsoft.com/office/powerpoint/2010/main" val="424836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3DE7-B03A-432A-92E0-20FD49CBADB2}"/>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1B30DD67-FCFB-4519-838E-B621BCABE6DF}"/>
              </a:ext>
            </a:extLst>
          </p:cNvPr>
          <p:cNvPicPr>
            <a:picLocks noGrp="1" noChangeAspect="1"/>
          </p:cNvPicPr>
          <p:nvPr>
            <p:ph idx="1"/>
          </p:nvPr>
        </p:nvPicPr>
        <p:blipFill>
          <a:blip r:embed="rId2"/>
          <a:stretch>
            <a:fillRect/>
          </a:stretch>
        </p:blipFill>
        <p:spPr>
          <a:xfrm>
            <a:off x="1840523" y="1821387"/>
            <a:ext cx="8510954" cy="4072975"/>
          </a:xfrm>
        </p:spPr>
      </p:pic>
    </p:spTree>
    <p:extLst>
      <p:ext uri="{BB962C8B-B14F-4D97-AF65-F5344CB8AC3E}">
        <p14:creationId xmlns:p14="http://schemas.microsoft.com/office/powerpoint/2010/main" val="3452800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FD5D-6909-4556-BC07-566C3CAC800F}"/>
              </a:ext>
            </a:extLst>
          </p:cNvPr>
          <p:cNvSpPr>
            <a:spLocks noGrp="1"/>
          </p:cNvSpPr>
          <p:nvPr>
            <p:ph type="title"/>
          </p:nvPr>
        </p:nvSpPr>
        <p:spPr/>
        <p:txBody>
          <a:bodyPr>
            <a:normAutofit fontScale="90000"/>
          </a:bodyPr>
          <a:lstStyle/>
          <a:p>
            <a:r>
              <a:rPr lang="en-US" dirty="0"/>
              <a:t>Communications infrastructure and protocols for</a:t>
            </a:r>
            <a:br>
              <a:rPr lang="en-US" dirty="0"/>
            </a:br>
            <a:r>
              <a:rPr lang="en-US" dirty="0"/>
              <a:t>smart metering</a:t>
            </a:r>
            <a:endParaRPr lang="en-PK" dirty="0"/>
          </a:p>
        </p:txBody>
      </p:sp>
      <p:sp>
        <p:nvSpPr>
          <p:cNvPr id="3" name="Content Placeholder 2">
            <a:extLst>
              <a:ext uri="{FF2B5EF4-FFF2-40B4-BE49-F238E27FC236}">
                <a16:creationId xmlns:a16="http://schemas.microsoft.com/office/drawing/2014/main" id="{41B01DA1-2650-4CC9-B0E3-229FB6572D6E}"/>
              </a:ext>
            </a:extLst>
          </p:cNvPr>
          <p:cNvSpPr>
            <a:spLocks noGrp="1"/>
          </p:cNvSpPr>
          <p:nvPr>
            <p:ph idx="1"/>
          </p:nvPr>
        </p:nvSpPr>
        <p:spPr/>
        <p:txBody>
          <a:bodyPr/>
          <a:lstStyle/>
          <a:p>
            <a:r>
              <a:rPr lang="en-US" sz="3200" b="0" i="0" dirty="0">
                <a:solidFill>
                  <a:srgbClr val="231F1F"/>
                </a:solidFill>
                <a:effectLst/>
                <a:latin typeface="Times-Roman"/>
              </a:rPr>
              <a:t>Wide Area Network (WAN),</a:t>
            </a:r>
          </a:p>
          <a:p>
            <a:r>
              <a:rPr lang="en-US" sz="3200" b="0" i="0" dirty="0">
                <a:solidFill>
                  <a:srgbClr val="231F1F"/>
                </a:solidFill>
                <a:effectLst/>
                <a:latin typeface="Times-Roman"/>
              </a:rPr>
              <a:t> Neighborhood Area Network(NAN)</a:t>
            </a:r>
          </a:p>
          <a:p>
            <a:r>
              <a:rPr lang="en-US" sz="3200" b="0" i="0" dirty="0">
                <a:solidFill>
                  <a:srgbClr val="231F1F"/>
                </a:solidFill>
                <a:effectLst/>
                <a:latin typeface="Times-Roman"/>
              </a:rPr>
              <a:t> and Home Area Network (HAN).</a:t>
            </a:r>
            <a:r>
              <a:rPr lang="en-US" sz="3200" dirty="0"/>
              <a:t> </a:t>
            </a:r>
            <a:br>
              <a:rPr lang="en-US" dirty="0"/>
            </a:br>
            <a:endParaRPr lang="en-PK" dirty="0"/>
          </a:p>
        </p:txBody>
      </p:sp>
    </p:spTree>
    <p:extLst>
      <p:ext uri="{BB962C8B-B14F-4D97-AF65-F5344CB8AC3E}">
        <p14:creationId xmlns:p14="http://schemas.microsoft.com/office/powerpoint/2010/main" val="3593136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E8F4-9895-4624-BA25-CCCFE7C5D30A}"/>
              </a:ext>
            </a:extLst>
          </p:cNvPr>
          <p:cNvSpPr>
            <a:spLocks noGrp="1"/>
          </p:cNvSpPr>
          <p:nvPr>
            <p:ph type="title"/>
          </p:nvPr>
        </p:nvSpPr>
        <p:spPr/>
        <p:txBody>
          <a:bodyPr/>
          <a:lstStyle/>
          <a:p>
            <a:r>
              <a:rPr lang="en-GB" dirty="0"/>
              <a:t>Home-area network</a:t>
            </a:r>
            <a:endParaRPr lang="en-PK" dirty="0"/>
          </a:p>
        </p:txBody>
      </p:sp>
      <p:sp>
        <p:nvSpPr>
          <p:cNvPr id="3" name="Content Placeholder 2">
            <a:extLst>
              <a:ext uri="{FF2B5EF4-FFF2-40B4-BE49-F238E27FC236}">
                <a16:creationId xmlns:a16="http://schemas.microsoft.com/office/drawing/2014/main" id="{0383C400-7BDA-4954-B1F4-5057F69B9AB0}"/>
              </a:ext>
            </a:extLst>
          </p:cNvPr>
          <p:cNvSpPr>
            <a:spLocks noGrp="1"/>
          </p:cNvSpPr>
          <p:nvPr>
            <p:ph idx="1"/>
          </p:nvPr>
        </p:nvSpPr>
        <p:spPr/>
        <p:txBody>
          <a:bodyPr>
            <a:normAutofit/>
          </a:bodyPr>
          <a:lstStyle/>
          <a:p>
            <a:pPr algn="just"/>
            <a:r>
              <a:rPr lang="en-US" dirty="0"/>
              <a:t>A Home-Area Network (HAN) is an integrated system of smart meter, in-home display, microgeneration, smart appliances, smart sockets, HVAC (Heating, Ventilation, Air Conditioning) facilities and plug-in hybrid/electric vehicles.</a:t>
            </a:r>
          </a:p>
          <a:p>
            <a:pPr algn="just"/>
            <a:r>
              <a:rPr lang="en-US" dirty="0"/>
              <a:t>A HAN uses wired or wireless communications and networking protocols to ensure the interoperability of networked appliances and the interface to a smart meter. It also includes security mechanisms to protect consumer data and the metering system.</a:t>
            </a:r>
            <a:endParaRPr lang="en-PK" dirty="0"/>
          </a:p>
        </p:txBody>
      </p:sp>
    </p:spTree>
    <p:extLst>
      <p:ext uri="{BB962C8B-B14F-4D97-AF65-F5344CB8AC3E}">
        <p14:creationId xmlns:p14="http://schemas.microsoft.com/office/powerpoint/2010/main" val="386232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09B8-BBB3-4363-966E-90C92CFEAFA8}"/>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2AC6EFC1-3BF8-4B81-860A-2E7591397FF6}"/>
              </a:ext>
            </a:extLst>
          </p:cNvPr>
          <p:cNvPicPr>
            <a:picLocks noGrp="1" noChangeAspect="1"/>
          </p:cNvPicPr>
          <p:nvPr>
            <p:ph idx="1"/>
          </p:nvPr>
        </p:nvPicPr>
        <p:blipFill>
          <a:blip r:embed="rId2"/>
          <a:stretch>
            <a:fillRect/>
          </a:stretch>
        </p:blipFill>
        <p:spPr>
          <a:xfrm>
            <a:off x="998805" y="2257424"/>
            <a:ext cx="9468729" cy="3032027"/>
          </a:xfrm>
        </p:spPr>
      </p:pic>
    </p:spTree>
    <p:extLst>
      <p:ext uri="{BB962C8B-B14F-4D97-AF65-F5344CB8AC3E}">
        <p14:creationId xmlns:p14="http://schemas.microsoft.com/office/powerpoint/2010/main" val="2658833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02B5-FE0F-404D-842E-F428BF381CDD}"/>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67FDDA84-04FC-4D14-87AD-38C90EA028A8}"/>
              </a:ext>
            </a:extLst>
          </p:cNvPr>
          <p:cNvPicPr>
            <a:picLocks noGrp="1" noChangeAspect="1"/>
          </p:cNvPicPr>
          <p:nvPr>
            <p:ph idx="1"/>
          </p:nvPr>
        </p:nvPicPr>
        <p:blipFill>
          <a:blip r:embed="rId2"/>
          <a:stretch>
            <a:fillRect/>
          </a:stretch>
        </p:blipFill>
        <p:spPr>
          <a:xfrm>
            <a:off x="1519311" y="1953419"/>
            <a:ext cx="8961119" cy="4095750"/>
          </a:xfrm>
        </p:spPr>
      </p:pic>
    </p:spTree>
    <p:extLst>
      <p:ext uri="{BB962C8B-B14F-4D97-AF65-F5344CB8AC3E}">
        <p14:creationId xmlns:p14="http://schemas.microsoft.com/office/powerpoint/2010/main" val="1826359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810D-7584-4C19-B56A-7745A5FD130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5200C89-AE2A-4B2B-806F-49D4E5A1DD2B}"/>
              </a:ext>
            </a:extLst>
          </p:cNvPr>
          <p:cNvSpPr>
            <a:spLocks noGrp="1"/>
          </p:cNvSpPr>
          <p:nvPr>
            <p:ph idx="1"/>
          </p:nvPr>
        </p:nvSpPr>
        <p:spPr/>
        <p:txBody>
          <a:bodyPr>
            <a:normAutofit/>
          </a:bodyPr>
          <a:lstStyle/>
          <a:p>
            <a:r>
              <a:rPr lang="en-US" dirty="0"/>
              <a:t>It is expected that HAN will provide benefits to the utilities through demand response and management and the management of micro-generation and the charging of electric vehicles.</a:t>
            </a:r>
          </a:p>
          <a:p>
            <a:pPr algn="just"/>
            <a:r>
              <a:rPr lang="en-US" dirty="0"/>
              <a:t> In order to provide demand management functions and demand response, two options are being actively considered in different countries. </a:t>
            </a:r>
          </a:p>
          <a:p>
            <a:pPr algn="just"/>
            <a:r>
              <a:rPr lang="en-US" dirty="0"/>
              <a:t>One option is to use the smart meter as the interface to the suppliers, network operators and other actors. The other option is to use a separate control box [7, 8] which is directly interfaced to the outside world through the NAN and WAN.</a:t>
            </a:r>
            <a:endParaRPr lang="en-PK" dirty="0"/>
          </a:p>
        </p:txBody>
      </p:sp>
    </p:spTree>
    <p:extLst>
      <p:ext uri="{BB962C8B-B14F-4D97-AF65-F5344CB8AC3E}">
        <p14:creationId xmlns:p14="http://schemas.microsoft.com/office/powerpoint/2010/main" val="3895995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E6B6-AA37-4C1A-86F7-EA212D1532A6}"/>
              </a:ext>
            </a:extLst>
          </p:cNvPr>
          <p:cNvSpPr>
            <a:spLocks noGrp="1"/>
          </p:cNvSpPr>
          <p:nvPr>
            <p:ph type="title"/>
          </p:nvPr>
        </p:nvSpPr>
        <p:spPr/>
        <p:txBody>
          <a:bodyPr/>
          <a:lstStyle/>
          <a:p>
            <a:r>
              <a:rPr lang="en-GB" dirty="0"/>
              <a:t>Neighbourhood area network:</a:t>
            </a:r>
            <a:endParaRPr lang="en-PK" dirty="0"/>
          </a:p>
        </p:txBody>
      </p:sp>
      <p:sp>
        <p:nvSpPr>
          <p:cNvPr id="3" name="Content Placeholder 2">
            <a:extLst>
              <a:ext uri="{FF2B5EF4-FFF2-40B4-BE49-F238E27FC236}">
                <a16:creationId xmlns:a16="http://schemas.microsoft.com/office/drawing/2014/main" id="{E9F8DF44-A9D1-4306-AB92-053BE01F4AE2}"/>
              </a:ext>
            </a:extLst>
          </p:cNvPr>
          <p:cNvSpPr>
            <a:spLocks noGrp="1"/>
          </p:cNvSpPr>
          <p:nvPr>
            <p:ph idx="1"/>
          </p:nvPr>
        </p:nvSpPr>
        <p:spPr/>
        <p:txBody>
          <a:bodyPr/>
          <a:lstStyle/>
          <a:p>
            <a:pPr algn="just"/>
            <a:r>
              <a:rPr lang="en-US" dirty="0"/>
              <a:t>The primary function of the </a:t>
            </a:r>
            <a:r>
              <a:rPr lang="en-US" dirty="0" err="1"/>
              <a:t>Neighbourhood</a:t>
            </a:r>
            <a:r>
              <a:rPr lang="en-US" dirty="0"/>
              <a:t> Area Network (NAN) is to transfer consumption readings from smart meters. The NAN should also facilitate diagnostic messages, firmware upgrades and real-time or near real-time messages for the power system support. </a:t>
            </a:r>
          </a:p>
          <a:p>
            <a:pPr algn="just"/>
            <a:endParaRPr lang="en-PK" dirty="0"/>
          </a:p>
        </p:txBody>
      </p:sp>
    </p:spTree>
    <p:extLst>
      <p:ext uri="{BB962C8B-B14F-4D97-AF65-F5344CB8AC3E}">
        <p14:creationId xmlns:p14="http://schemas.microsoft.com/office/powerpoint/2010/main" val="20696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4554-5F30-4773-A589-F0EE3CCD824B}"/>
              </a:ext>
            </a:extLst>
          </p:cNvPr>
          <p:cNvSpPr>
            <a:spLocks noGrp="1"/>
          </p:cNvSpPr>
          <p:nvPr>
            <p:ph type="title"/>
          </p:nvPr>
        </p:nvSpPr>
        <p:spPr/>
        <p:txBody>
          <a:bodyPr/>
          <a:lstStyle/>
          <a:p>
            <a:r>
              <a:rPr lang="en-GB" dirty="0"/>
              <a:t>Data concentrator</a:t>
            </a:r>
            <a:endParaRPr lang="en-PK" dirty="0"/>
          </a:p>
        </p:txBody>
      </p:sp>
      <p:sp>
        <p:nvSpPr>
          <p:cNvPr id="3" name="Content Placeholder 2">
            <a:extLst>
              <a:ext uri="{FF2B5EF4-FFF2-40B4-BE49-F238E27FC236}">
                <a16:creationId xmlns:a16="http://schemas.microsoft.com/office/drawing/2014/main" id="{346016D3-85E2-4B25-9615-55E3CB46E318}"/>
              </a:ext>
            </a:extLst>
          </p:cNvPr>
          <p:cNvSpPr>
            <a:spLocks noGrp="1"/>
          </p:cNvSpPr>
          <p:nvPr>
            <p:ph idx="1"/>
          </p:nvPr>
        </p:nvSpPr>
        <p:spPr/>
        <p:txBody>
          <a:bodyPr/>
          <a:lstStyle/>
          <a:p>
            <a:pPr algn="just"/>
            <a:r>
              <a:rPr lang="en-US" dirty="0"/>
              <a:t>The data concentrator acts as a relay between the smart meters and the gateway. It manages the meters by automatically detecting them, creates and </a:t>
            </a:r>
            <a:r>
              <a:rPr lang="en-US" dirty="0" err="1"/>
              <a:t>optimises</a:t>
            </a:r>
            <a:r>
              <a:rPr lang="en-US" dirty="0"/>
              <a:t> repeating chains (if required to establish reliable communication), coordinates the bi-directional delivery of data, and monitors the conditions of the meters.</a:t>
            </a:r>
            <a:endParaRPr lang="en-PK" dirty="0"/>
          </a:p>
        </p:txBody>
      </p:sp>
    </p:spTree>
    <p:extLst>
      <p:ext uri="{BB962C8B-B14F-4D97-AF65-F5344CB8AC3E}">
        <p14:creationId xmlns:p14="http://schemas.microsoft.com/office/powerpoint/2010/main" val="47941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B7BE-BFB2-438B-94E5-4C48A6C1C05E}"/>
              </a:ext>
            </a:extLst>
          </p:cNvPr>
          <p:cNvSpPr>
            <a:spLocks noGrp="1"/>
          </p:cNvSpPr>
          <p:nvPr>
            <p:ph type="title"/>
          </p:nvPr>
        </p:nvSpPr>
        <p:spPr/>
        <p:txBody>
          <a:bodyPr/>
          <a:lstStyle/>
          <a:p>
            <a:r>
              <a:rPr lang="en-GB" dirty="0"/>
              <a:t>Meter data management system</a:t>
            </a:r>
            <a:endParaRPr lang="en-PK" dirty="0"/>
          </a:p>
        </p:txBody>
      </p:sp>
      <p:sp>
        <p:nvSpPr>
          <p:cNvPr id="3" name="Content Placeholder 2">
            <a:extLst>
              <a:ext uri="{FF2B5EF4-FFF2-40B4-BE49-F238E27FC236}">
                <a16:creationId xmlns:a16="http://schemas.microsoft.com/office/drawing/2014/main" id="{DB155AF8-E926-4D93-8266-96265EC23EEF}"/>
              </a:ext>
            </a:extLst>
          </p:cNvPr>
          <p:cNvSpPr>
            <a:spLocks noGrp="1"/>
          </p:cNvSpPr>
          <p:nvPr>
            <p:ph idx="1"/>
          </p:nvPr>
        </p:nvSpPr>
        <p:spPr/>
        <p:txBody>
          <a:bodyPr/>
          <a:lstStyle/>
          <a:p>
            <a:pPr algn="just"/>
            <a:r>
              <a:rPr lang="en-US" dirty="0"/>
              <a:t>The core of a meter data management system is a database. It typically provides services such as data acquisition, validation, adjustment, storage and calculation (for example, data aggregation), in order to provide refined information for customer service and system operation purposes such as billing, demand forecasting and demand response.</a:t>
            </a:r>
            <a:endParaRPr lang="en-PK" dirty="0"/>
          </a:p>
        </p:txBody>
      </p:sp>
    </p:spTree>
    <p:extLst>
      <p:ext uri="{BB962C8B-B14F-4D97-AF65-F5344CB8AC3E}">
        <p14:creationId xmlns:p14="http://schemas.microsoft.com/office/powerpoint/2010/main" val="2365321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9172-8D45-4783-8620-9A683C467397}"/>
              </a:ext>
            </a:extLst>
          </p:cNvPr>
          <p:cNvSpPr>
            <a:spLocks noGrp="1"/>
          </p:cNvSpPr>
          <p:nvPr>
            <p:ph type="title"/>
          </p:nvPr>
        </p:nvSpPr>
        <p:spPr/>
        <p:txBody>
          <a:bodyPr/>
          <a:lstStyle/>
          <a:p>
            <a:r>
              <a:rPr lang="en-GB" dirty="0"/>
              <a:t>Protocols for communications</a:t>
            </a:r>
            <a:endParaRPr lang="en-PK" dirty="0"/>
          </a:p>
        </p:txBody>
      </p:sp>
      <p:sp>
        <p:nvSpPr>
          <p:cNvPr id="3" name="Content Placeholder 2">
            <a:extLst>
              <a:ext uri="{FF2B5EF4-FFF2-40B4-BE49-F238E27FC236}">
                <a16:creationId xmlns:a16="http://schemas.microsoft.com/office/drawing/2014/main" id="{39AFFCDE-0BF7-4CB6-BB32-415E845C86A5}"/>
              </a:ext>
            </a:extLst>
          </p:cNvPr>
          <p:cNvSpPr>
            <a:spLocks noGrp="1"/>
          </p:cNvSpPr>
          <p:nvPr>
            <p:ph idx="1"/>
          </p:nvPr>
        </p:nvSpPr>
        <p:spPr/>
        <p:txBody>
          <a:bodyPr/>
          <a:lstStyle/>
          <a:p>
            <a:pPr algn="just"/>
            <a:r>
              <a:rPr lang="en-US" dirty="0"/>
              <a:t>Currently various kinds of communication and protocol types are used for smart metering. For example, a combination of Power Line Carrier (PLC) and GPRS communication is used in Denmark, Finland and Italy [10]. In these European examples, PLC is used between the meter and data concentrator as the last mile technology and GPRS is used between the concentrator and gateway to the data management system.</a:t>
            </a:r>
            <a:endParaRPr lang="en-PK" dirty="0"/>
          </a:p>
        </p:txBody>
      </p:sp>
    </p:spTree>
    <p:extLst>
      <p:ext uri="{BB962C8B-B14F-4D97-AF65-F5344CB8AC3E}">
        <p14:creationId xmlns:p14="http://schemas.microsoft.com/office/powerpoint/2010/main" val="4082277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8E85-709B-4C8F-BDD9-EA57E083E925}"/>
              </a:ext>
            </a:extLst>
          </p:cNvPr>
          <p:cNvSpPr>
            <a:spLocks noGrp="1"/>
          </p:cNvSpPr>
          <p:nvPr>
            <p:ph type="title"/>
          </p:nvPr>
        </p:nvSpPr>
        <p:spPr/>
        <p:txBody>
          <a:bodyPr/>
          <a:lstStyle/>
          <a:p>
            <a:r>
              <a:rPr lang="en-GB" dirty="0"/>
              <a:t>Demand-side integration</a:t>
            </a:r>
            <a:endParaRPr lang="en-PK" dirty="0"/>
          </a:p>
        </p:txBody>
      </p:sp>
      <p:sp>
        <p:nvSpPr>
          <p:cNvPr id="3" name="Content Placeholder 2">
            <a:extLst>
              <a:ext uri="{FF2B5EF4-FFF2-40B4-BE49-F238E27FC236}">
                <a16:creationId xmlns:a16="http://schemas.microsoft.com/office/drawing/2014/main" id="{58BBF378-42F5-46CE-8B23-9D0662021BF7}"/>
              </a:ext>
            </a:extLst>
          </p:cNvPr>
          <p:cNvSpPr>
            <a:spLocks noGrp="1"/>
          </p:cNvSpPr>
          <p:nvPr>
            <p:ph idx="1"/>
          </p:nvPr>
        </p:nvSpPr>
        <p:spPr/>
        <p:txBody>
          <a:bodyPr/>
          <a:lstStyle/>
          <a:p>
            <a:r>
              <a:rPr lang="en-US" dirty="0"/>
              <a:t>Demand-Side Integration (DSI) is a set of measures to use loads and local generation to support network operation/management and improve the quality of power supply.</a:t>
            </a:r>
          </a:p>
          <a:p>
            <a:endParaRPr lang="en-PK" dirty="0"/>
          </a:p>
        </p:txBody>
      </p:sp>
    </p:spTree>
    <p:extLst>
      <p:ext uri="{BB962C8B-B14F-4D97-AF65-F5344CB8AC3E}">
        <p14:creationId xmlns:p14="http://schemas.microsoft.com/office/powerpoint/2010/main" val="117346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40FD-234F-465B-A5A5-3BB81191B495}"/>
              </a:ext>
            </a:extLst>
          </p:cNvPr>
          <p:cNvSpPr>
            <a:spLocks noGrp="1"/>
          </p:cNvSpPr>
          <p:nvPr>
            <p:ph type="title"/>
          </p:nvPr>
        </p:nvSpPr>
        <p:spPr>
          <a:xfrm>
            <a:off x="838200" y="365126"/>
            <a:ext cx="10515600" cy="315912"/>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9C938FC3-EF7E-4590-BE33-C3DCF8AB8E70}"/>
              </a:ext>
            </a:extLst>
          </p:cNvPr>
          <p:cNvSpPr>
            <a:spLocks noGrp="1"/>
          </p:cNvSpPr>
          <p:nvPr>
            <p:ph idx="1"/>
          </p:nvPr>
        </p:nvSpPr>
        <p:spPr>
          <a:xfrm>
            <a:off x="838200" y="872197"/>
            <a:ext cx="10515600" cy="5304766"/>
          </a:xfrm>
        </p:spPr>
        <p:txBody>
          <a:bodyPr/>
          <a:lstStyle/>
          <a:p>
            <a:endParaRPr lang="en-PK" dirty="0"/>
          </a:p>
        </p:txBody>
      </p:sp>
      <p:sp>
        <p:nvSpPr>
          <p:cNvPr id="4" name="Oval 3">
            <a:extLst>
              <a:ext uri="{FF2B5EF4-FFF2-40B4-BE49-F238E27FC236}">
                <a16:creationId xmlns:a16="http://schemas.microsoft.com/office/drawing/2014/main" id="{B65BAF65-B919-4504-88B8-D30A4E5A27E1}"/>
              </a:ext>
            </a:extLst>
          </p:cNvPr>
          <p:cNvSpPr/>
          <p:nvPr/>
        </p:nvSpPr>
        <p:spPr>
          <a:xfrm>
            <a:off x="8848579" y="1011702"/>
            <a:ext cx="2166426" cy="16033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K" dirty="0"/>
          </a:p>
        </p:txBody>
      </p:sp>
      <p:sp>
        <p:nvSpPr>
          <p:cNvPr id="5" name="Oval 4">
            <a:extLst>
              <a:ext uri="{FF2B5EF4-FFF2-40B4-BE49-F238E27FC236}">
                <a16:creationId xmlns:a16="http://schemas.microsoft.com/office/drawing/2014/main" id="{690D96F1-A8B5-456A-98B3-E52D150CDA12}"/>
              </a:ext>
            </a:extLst>
          </p:cNvPr>
          <p:cNvSpPr/>
          <p:nvPr/>
        </p:nvSpPr>
        <p:spPr>
          <a:xfrm>
            <a:off x="8848579" y="4093699"/>
            <a:ext cx="2166426" cy="1752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8" name="Oval 7">
            <a:extLst>
              <a:ext uri="{FF2B5EF4-FFF2-40B4-BE49-F238E27FC236}">
                <a16:creationId xmlns:a16="http://schemas.microsoft.com/office/drawing/2014/main" id="{B8A5A786-4E28-40FE-99B4-517BAC554F22}"/>
              </a:ext>
            </a:extLst>
          </p:cNvPr>
          <p:cNvSpPr/>
          <p:nvPr/>
        </p:nvSpPr>
        <p:spPr>
          <a:xfrm>
            <a:off x="5969391" y="1011702"/>
            <a:ext cx="1810043" cy="16033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10" name="Oval 9">
            <a:extLst>
              <a:ext uri="{FF2B5EF4-FFF2-40B4-BE49-F238E27FC236}">
                <a16:creationId xmlns:a16="http://schemas.microsoft.com/office/drawing/2014/main" id="{5D258377-58A8-4F13-8F0A-8D87B853B2A0}"/>
              </a:ext>
            </a:extLst>
          </p:cNvPr>
          <p:cNvSpPr/>
          <p:nvPr/>
        </p:nvSpPr>
        <p:spPr>
          <a:xfrm>
            <a:off x="5791199" y="4382428"/>
            <a:ext cx="2166426" cy="16033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K"/>
          </a:p>
        </p:txBody>
      </p:sp>
      <p:sp>
        <p:nvSpPr>
          <p:cNvPr id="11" name="Rectangle 10">
            <a:extLst>
              <a:ext uri="{FF2B5EF4-FFF2-40B4-BE49-F238E27FC236}">
                <a16:creationId xmlns:a16="http://schemas.microsoft.com/office/drawing/2014/main" id="{DE26DECB-460C-4ABE-99BF-E89945026112}"/>
              </a:ext>
            </a:extLst>
          </p:cNvPr>
          <p:cNvSpPr/>
          <p:nvPr/>
        </p:nvSpPr>
        <p:spPr>
          <a:xfrm>
            <a:off x="1176995" y="1813389"/>
            <a:ext cx="1561514" cy="1499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K" dirty="0"/>
          </a:p>
        </p:txBody>
      </p:sp>
      <p:sp>
        <p:nvSpPr>
          <p:cNvPr id="12" name="Oval 11">
            <a:extLst>
              <a:ext uri="{FF2B5EF4-FFF2-40B4-BE49-F238E27FC236}">
                <a16:creationId xmlns:a16="http://schemas.microsoft.com/office/drawing/2014/main" id="{DFF2A81D-1F2E-4D49-A1EC-6AD500C703CE}"/>
              </a:ext>
            </a:extLst>
          </p:cNvPr>
          <p:cNvSpPr/>
          <p:nvPr/>
        </p:nvSpPr>
        <p:spPr>
          <a:xfrm>
            <a:off x="6312283" y="1195119"/>
            <a:ext cx="422031" cy="369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Oval 12">
            <a:extLst>
              <a:ext uri="{FF2B5EF4-FFF2-40B4-BE49-F238E27FC236}">
                <a16:creationId xmlns:a16="http://schemas.microsoft.com/office/drawing/2014/main" id="{B786409D-BF3D-4E49-A0D2-064DEBDEF352}"/>
              </a:ext>
            </a:extLst>
          </p:cNvPr>
          <p:cNvSpPr/>
          <p:nvPr/>
        </p:nvSpPr>
        <p:spPr>
          <a:xfrm>
            <a:off x="7077206" y="1443795"/>
            <a:ext cx="422031" cy="369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Oval 13">
            <a:extLst>
              <a:ext uri="{FF2B5EF4-FFF2-40B4-BE49-F238E27FC236}">
                <a16:creationId xmlns:a16="http://schemas.microsoft.com/office/drawing/2014/main" id="{EAF55093-B867-425C-A3A4-77624425E365}"/>
              </a:ext>
            </a:extLst>
          </p:cNvPr>
          <p:cNvSpPr/>
          <p:nvPr/>
        </p:nvSpPr>
        <p:spPr>
          <a:xfrm>
            <a:off x="6655175" y="1952894"/>
            <a:ext cx="422031" cy="422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5" name="Oval 14">
            <a:extLst>
              <a:ext uri="{FF2B5EF4-FFF2-40B4-BE49-F238E27FC236}">
                <a16:creationId xmlns:a16="http://schemas.microsoft.com/office/drawing/2014/main" id="{B9A263A0-3B1D-45C3-99D3-B1E723C5D46E}"/>
              </a:ext>
            </a:extLst>
          </p:cNvPr>
          <p:cNvSpPr/>
          <p:nvPr/>
        </p:nvSpPr>
        <p:spPr>
          <a:xfrm>
            <a:off x="9699675" y="1043037"/>
            <a:ext cx="464234" cy="509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Oval 15">
            <a:extLst>
              <a:ext uri="{FF2B5EF4-FFF2-40B4-BE49-F238E27FC236}">
                <a16:creationId xmlns:a16="http://schemas.microsoft.com/office/drawing/2014/main" id="{98A5650B-58C6-4501-9CD5-22D6FA0BF552}"/>
              </a:ext>
            </a:extLst>
          </p:cNvPr>
          <p:cNvSpPr/>
          <p:nvPr/>
        </p:nvSpPr>
        <p:spPr>
          <a:xfrm>
            <a:off x="10318654" y="1628592"/>
            <a:ext cx="464234" cy="450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Oval 16">
            <a:extLst>
              <a:ext uri="{FF2B5EF4-FFF2-40B4-BE49-F238E27FC236}">
                <a16:creationId xmlns:a16="http://schemas.microsoft.com/office/drawing/2014/main" id="{07BF1794-1F6E-444A-A1FE-370D8430EDB3}"/>
              </a:ext>
            </a:extLst>
          </p:cNvPr>
          <p:cNvSpPr/>
          <p:nvPr/>
        </p:nvSpPr>
        <p:spPr>
          <a:xfrm>
            <a:off x="9467558" y="1938782"/>
            <a:ext cx="464234" cy="450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8" name="Oval 17">
            <a:extLst>
              <a:ext uri="{FF2B5EF4-FFF2-40B4-BE49-F238E27FC236}">
                <a16:creationId xmlns:a16="http://schemas.microsoft.com/office/drawing/2014/main" id="{EDCD8657-F3BA-4902-85EA-FDD906709865}"/>
              </a:ext>
            </a:extLst>
          </p:cNvPr>
          <p:cNvSpPr/>
          <p:nvPr/>
        </p:nvSpPr>
        <p:spPr>
          <a:xfrm>
            <a:off x="9685609" y="4232714"/>
            <a:ext cx="464234"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Oval 18">
            <a:extLst>
              <a:ext uri="{FF2B5EF4-FFF2-40B4-BE49-F238E27FC236}">
                <a16:creationId xmlns:a16="http://schemas.microsoft.com/office/drawing/2014/main" id="{8982C189-AFAA-473A-84C2-496C45395263}"/>
              </a:ext>
            </a:extLst>
          </p:cNvPr>
          <p:cNvSpPr/>
          <p:nvPr/>
        </p:nvSpPr>
        <p:spPr>
          <a:xfrm>
            <a:off x="10276454" y="4781354"/>
            <a:ext cx="464234" cy="4865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0" name="Oval 19">
            <a:extLst>
              <a:ext uri="{FF2B5EF4-FFF2-40B4-BE49-F238E27FC236}">
                <a16:creationId xmlns:a16="http://schemas.microsoft.com/office/drawing/2014/main" id="{339AF55E-7E9B-4224-ACFB-B004E485E447}"/>
              </a:ext>
            </a:extLst>
          </p:cNvPr>
          <p:cNvSpPr/>
          <p:nvPr/>
        </p:nvSpPr>
        <p:spPr>
          <a:xfrm>
            <a:off x="9385500" y="5024607"/>
            <a:ext cx="464234" cy="4865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Arrow: Left-Right 20">
            <a:extLst>
              <a:ext uri="{FF2B5EF4-FFF2-40B4-BE49-F238E27FC236}">
                <a16:creationId xmlns:a16="http://schemas.microsoft.com/office/drawing/2014/main" id="{BE11DD77-2ABE-45B5-81E1-AB4FB60855C1}"/>
              </a:ext>
            </a:extLst>
          </p:cNvPr>
          <p:cNvSpPr/>
          <p:nvPr/>
        </p:nvSpPr>
        <p:spPr>
          <a:xfrm>
            <a:off x="7803459" y="1559854"/>
            <a:ext cx="1045120" cy="253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2" name="Arrow: Up-Down 21">
            <a:extLst>
              <a:ext uri="{FF2B5EF4-FFF2-40B4-BE49-F238E27FC236}">
                <a16:creationId xmlns:a16="http://schemas.microsoft.com/office/drawing/2014/main" id="{F6881668-9127-4252-BF5C-DEC71A23A9BD}"/>
              </a:ext>
            </a:extLst>
          </p:cNvPr>
          <p:cNvSpPr/>
          <p:nvPr/>
        </p:nvSpPr>
        <p:spPr>
          <a:xfrm>
            <a:off x="9882558" y="2593976"/>
            <a:ext cx="393896" cy="149972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3" name="Arrow: Left-Right 22">
            <a:extLst>
              <a:ext uri="{FF2B5EF4-FFF2-40B4-BE49-F238E27FC236}">
                <a16:creationId xmlns:a16="http://schemas.microsoft.com/office/drawing/2014/main" id="{9A55C8CE-DD11-434D-9D14-DD041C4DD60C}"/>
              </a:ext>
            </a:extLst>
          </p:cNvPr>
          <p:cNvSpPr/>
          <p:nvPr/>
        </p:nvSpPr>
        <p:spPr>
          <a:xfrm>
            <a:off x="7957625" y="4988436"/>
            <a:ext cx="1001155" cy="3351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Arrow: Down 24">
            <a:extLst>
              <a:ext uri="{FF2B5EF4-FFF2-40B4-BE49-F238E27FC236}">
                <a16:creationId xmlns:a16="http://schemas.microsoft.com/office/drawing/2014/main" id="{679B0A5E-8673-450C-98B3-944D0DA0D88A}"/>
              </a:ext>
            </a:extLst>
          </p:cNvPr>
          <p:cNvSpPr/>
          <p:nvPr/>
        </p:nvSpPr>
        <p:spPr>
          <a:xfrm>
            <a:off x="6734314" y="2615077"/>
            <a:ext cx="215126" cy="1752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9" name="Arrow: Left-Right 28">
            <a:extLst>
              <a:ext uri="{FF2B5EF4-FFF2-40B4-BE49-F238E27FC236}">
                <a16:creationId xmlns:a16="http://schemas.microsoft.com/office/drawing/2014/main" id="{9A53FD0C-37A3-489F-88E9-71ECCB748382}"/>
              </a:ext>
            </a:extLst>
          </p:cNvPr>
          <p:cNvSpPr/>
          <p:nvPr/>
        </p:nvSpPr>
        <p:spPr>
          <a:xfrm>
            <a:off x="2841674" y="1938782"/>
            <a:ext cx="3254325" cy="4508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0" name="Arrow: Left-Right 29">
            <a:extLst>
              <a:ext uri="{FF2B5EF4-FFF2-40B4-BE49-F238E27FC236}">
                <a16:creationId xmlns:a16="http://schemas.microsoft.com/office/drawing/2014/main" id="{4DA47E5F-8B4E-4BC3-BFD8-C7BFE97C8D34}"/>
              </a:ext>
            </a:extLst>
          </p:cNvPr>
          <p:cNvSpPr/>
          <p:nvPr/>
        </p:nvSpPr>
        <p:spPr>
          <a:xfrm>
            <a:off x="1659988" y="4988436"/>
            <a:ext cx="4131211" cy="4508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1" name="Arrow: Up 30">
            <a:extLst>
              <a:ext uri="{FF2B5EF4-FFF2-40B4-BE49-F238E27FC236}">
                <a16:creationId xmlns:a16="http://schemas.microsoft.com/office/drawing/2014/main" id="{1469B0DB-28BA-430D-9AD4-8BBCD4936429}"/>
              </a:ext>
            </a:extLst>
          </p:cNvPr>
          <p:cNvSpPr/>
          <p:nvPr/>
        </p:nvSpPr>
        <p:spPr>
          <a:xfrm>
            <a:off x="1932535" y="3297702"/>
            <a:ext cx="314175" cy="18864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06887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B6C4-8C9A-4726-A7C0-8A5AE10EAD3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1CEB739-566E-4328-B229-C8C32D344FA6}"/>
              </a:ext>
            </a:extLst>
          </p:cNvPr>
          <p:cNvSpPr>
            <a:spLocks noGrp="1"/>
          </p:cNvSpPr>
          <p:nvPr>
            <p:ph idx="1"/>
          </p:nvPr>
        </p:nvSpPr>
        <p:spPr/>
        <p:txBody>
          <a:bodyPr/>
          <a:lstStyle/>
          <a:p>
            <a:pPr algn="just"/>
            <a:r>
              <a:rPr lang="en-US" dirty="0"/>
              <a:t>Demand-Side Management (DSM): utility activities that influence customer use of electricity. This encompasses the planning, implementation and monitoring of activities designed to encourage consumers to change their electricity usage patterns.</a:t>
            </a:r>
          </a:p>
          <a:p>
            <a:pPr algn="just"/>
            <a:r>
              <a:rPr lang="en-US" dirty="0"/>
              <a:t>Demand Response (DR): mechanisms to manage the demand in response to supply conditions.</a:t>
            </a:r>
          </a:p>
          <a:p>
            <a:pPr algn="just"/>
            <a:r>
              <a:rPr lang="en-US" dirty="0"/>
              <a:t>Demand-Side Participation: a set of strategies used in a competitive electricity market by end-use customers to contribute to economic, system security and environmental benefits.</a:t>
            </a:r>
            <a:endParaRPr lang="en-PK" dirty="0"/>
          </a:p>
        </p:txBody>
      </p:sp>
    </p:spTree>
    <p:extLst>
      <p:ext uri="{BB962C8B-B14F-4D97-AF65-F5344CB8AC3E}">
        <p14:creationId xmlns:p14="http://schemas.microsoft.com/office/powerpoint/2010/main" val="3649491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376F-8AA4-4D75-AE99-2CF7A9740ED6}"/>
              </a:ext>
            </a:extLst>
          </p:cNvPr>
          <p:cNvSpPr>
            <a:spLocks noGrp="1"/>
          </p:cNvSpPr>
          <p:nvPr>
            <p:ph type="title"/>
          </p:nvPr>
        </p:nvSpPr>
        <p:spPr/>
        <p:txBody>
          <a:bodyPr/>
          <a:lstStyle/>
          <a:p>
            <a:r>
              <a:rPr lang="en-US" dirty="0"/>
              <a:t>Load Shifting</a:t>
            </a:r>
            <a:endParaRPr lang="en-PK" dirty="0"/>
          </a:p>
        </p:txBody>
      </p:sp>
      <p:pic>
        <p:nvPicPr>
          <p:cNvPr id="5" name="Content Placeholder 4">
            <a:extLst>
              <a:ext uri="{FF2B5EF4-FFF2-40B4-BE49-F238E27FC236}">
                <a16:creationId xmlns:a16="http://schemas.microsoft.com/office/drawing/2014/main" id="{CD1726D3-FEF9-4EBA-8D1C-7AF3F9A6EA9B}"/>
              </a:ext>
            </a:extLst>
          </p:cNvPr>
          <p:cNvPicPr>
            <a:picLocks noGrp="1" noChangeAspect="1"/>
          </p:cNvPicPr>
          <p:nvPr>
            <p:ph idx="1"/>
          </p:nvPr>
        </p:nvPicPr>
        <p:blipFill>
          <a:blip r:embed="rId2"/>
          <a:stretch>
            <a:fillRect/>
          </a:stretch>
        </p:blipFill>
        <p:spPr>
          <a:xfrm>
            <a:off x="759656" y="3227866"/>
            <a:ext cx="9411286" cy="2553956"/>
          </a:xfrm>
        </p:spPr>
      </p:pic>
      <p:sp>
        <p:nvSpPr>
          <p:cNvPr id="6" name="TextBox 5">
            <a:extLst>
              <a:ext uri="{FF2B5EF4-FFF2-40B4-BE49-F238E27FC236}">
                <a16:creationId xmlns:a16="http://schemas.microsoft.com/office/drawing/2014/main" id="{78636112-4C84-4458-936E-7FF0CD3BE27B}"/>
              </a:ext>
            </a:extLst>
          </p:cNvPr>
          <p:cNvSpPr txBox="1"/>
          <p:nvPr/>
        </p:nvSpPr>
        <p:spPr>
          <a:xfrm>
            <a:off x="968326" y="1997612"/>
            <a:ext cx="9906000" cy="923330"/>
          </a:xfrm>
          <a:prstGeom prst="rect">
            <a:avLst/>
          </a:prstGeom>
          <a:noFill/>
        </p:spPr>
        <p:txBody>
          <a:bodyPr wrap="square" rtlCol="0">
            <a:spAutoFit/>
          </a:bodyPr>
          <a:lstStyle/>
          <a:p>
            <a:r>
              <a:rPr lang="en-US" sz="1800" b="0" i="0" dirty="0">
                <a:solidFill>
                  <a:srgbClr val="231F1F"/>
                </a:solidFill>
                <a:effectLst/>
                <a:latin typeface="Times-Roman"/>
              </a:rPr>
              <a:t>In Figure 5.13, a load such as a </a:t>
            </a:r>
            <a:r>
              <a:rPr lang="en-US" sz="1800" b="1" i="0" dirty="0">
                <a:solidFill>
                  <a:srgbClr val="231F1F"/>
                </a:solidFill>
                <a:effectLst/>
                <a:latin typeface="Times-Roman"/>
              </a:rPr>
              <a:t>wet appliance (washing machine) that consumes 1 kW for 2 hours is </a:t>
            </a:r>
            <a:r>
              <a:rPr lang="en-US" sz="1800" b="0" i="0" dirty="0">
                <a:solidFill>
                  <a:srgbClr val="231F1F"/>
                </a:solidFill>
                <a:effectLst/>
                <a:latin typeface="Times-Roman"/>
              </a:rPr>
              <a:t>shifted to off-peak time.</a:t>
            </a:r>
            <a:r>
              <a:rPr lang="en-US" dirty="0"/>
              <a:t> </a:t>
            </a:r>
            <a:br>
              <a:rPr lang="en-US" dirty="0"/>
            </a:br>
            <a:endParaRPr lang="en-PK" dirty="0"/>
          </a:p>
        </p:txBody>
      </p:sp>
    </p:spTree>
    <p:extLst>
      <p:ext uri="{BB962C8B-B14F-4D97-AF65-F5344CB8AC3E}">
        <p14:creationId xmlns:p14="http://schemas.microsoft.com/office/powerpoint/2010/main" val="377069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A265-3395-414C-B446-395EDF7C41E2}"/>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634A7414-AFA0-4E17-9E0F-3FBFB60EFBE4}"/>
              </a:ext>
            </a:extLst>
          </p:cNvPr>
          <p:cNvPicPr>
            <a:picLocks noGrp="1" noChangeAspect="1"/>
          </p:cNvPicPr>
          <p:nvPr>
            <p:ph idx="1"/>
          </p:nvPr>
        </p:nvPicPr>
        <p:blipFill>
          <a:blip r:embed="rId2"/>
          <a:stretch>
            <a:fillRect/>
          </a:stretch>
        </p:blipFill>
        <p:spPr>
          <a:xfrm>
            <a:off x="1762199" y="3593459"/>
            <a:ext cx="6664349" cy="1971675"/>
          </a:xfrm>
        </p:spPr>
      </p:pic>
      <p:sp>
        <p:nvSpPr>
          <p:cNvPr id="6" name="TextBox 5">
            <a:extLst>
              <a:ext uri="{FF2B5EF4-FFF2-40B4-BE49-F238E27FC236}">
                <a16:creationId xmlns:a16="http://schemas.microsoft.com/office/drawing/2014/main" id="{5A65BBE3-EA45-40AB-84A1-860ECE8D7099}"/>
              </a:ext>
            </a:extLst>
          </p:cNvPr>
          <p:cNvSpPr txBox="1"/>
          <p:nvPr/>
        </p:nvSpPr>
        <p:spPr>
          <a:xfrm>
            <a:off x="838200" y="1951672"/>
            <a:ext cx="10228385" cy="1200329"/>
          </a:xfrm>
          <a:prstGeom prst="rect">
            <a:avLst/>
          </a:prstGeom>
          <a:noFill/>
        </p:spPr>
        <p:txBody>
          <a:bodyPr wrap="square" rtlCol="0">
            <a:spAutoFit/>
          </a:bodyPr>
          <a:lstStyle/>
          <a:p>
            <a:pPr algn="just"/>
            <a:r>
              <a:rPr lang="en-US" dirty="0"/>
              <a:t>Figure 5.14 shows the main purpose of valley filling, which is to increase off-peak demand through storing energy, for example, in </a:t>
            </a:r>
            <a:r>
              <a:rPr lang="en-US" b="1" dirty="0"/>
              <a:t>a battery of a plug-in electric vehicle or thermal storage in an electric storage heater</a:t>
            </a:r>
            <a:r>
              <a:rPr lang="en-US" dirty="0"/>
              <a:t>. The main difference between valley filling and load shifting is that valley filling introduces new loads to off-peak time periods, but load shifting only shifts loads so the total energy consumption is unchanged</a:t>
            </a:r>
            <a:endParaRPr lang="en-PK" dirty="0"/>
          </a:p>
        </p:txBody>
      </p:sp>
    </p:spTree>
    <p:extLst>
      <p:ext uri="{BB962C8B-B14F-4D97-AF65-F5344CB8AC3E}">
        <p14:creationId xmlns:p14="http://schemas.microsoft.com/office/powerpoint/2010/main" val="443679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24C1-CD8E-48BF-A918-5F056C40601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8076462-5F9B-4544-B9BD-7BD82090A91C}"/>
              </a:ext>
            </a:extLst>
          </p:cNvPr>
          <p:cNvSpPr>
            <a:spLocks noGrp="1"/>
          </p:cNvSpPr>
          <p:nvPr>
            <p:ph idx="1"/>
          </p:nvPr>
        </p:nvSpPr>
        <p:spPr/>
        <p:txBody>
          <a:bodyPr>
            <a:normAutofit/>
          </a:bodyPr>
          <a:lstStyle/>
          <a:p>
            <a:pPr algn="just"/>
            <a:r>
              <a:rPr lang="en-US" sz="2400" dirty="0"/>
              <a:t>Peak clipping reduces the peak load demand, especially when demand approaches the thermal limits of feeders/transformers, or the supply limits of the whole system. Peak clipping (Figure 5.15) is primarily done through direct load control of domestic appliances, for example, reducing thermostat setting of space heaters or control of electric water heaters or air-conditioning units. </a:t>
            </a:r>
            <a:endParaRPr lang="en-PK" sz="2400" dirty="0"/>
          </a:p>
        </p:txBody>
      </p:sp>
      <p:pic>
        <p:nvPicPr>
          <p:cNvPr id="7" name="Picture 6">
            <a:extLst>
              <a:ext uri="{FF2B5EF4-FFF2-40B4-BE49-F238E27FC236}">
                <a16:creationId xmlns:a16="http://schemas.microsoft.com/office/drawing/2014/main" id="{93E168C3-075F-4C3F-9B0E-E719AADD986E}"/>
              </a:ext>
            </a:extLst>
          </p:cNvPr>
          <p:cNvPicPr>
            <a:picLocks noChangeAspect="1"/>
          </p:cNvPicPr>
          <p:nvPr/>
        </p:nvPicPr>
        <p:blipFill rotWithShape="1">
          <a:blip r:embed="rId2"/>
          <a:srcRect t="9241"/>
          <a:stretch/>
        </p:blipFill>
        <p:spPr>
          <a:xfrm>
            <a:off x="1252024" y="3713869"/>
            <a:ext cx="9706707" cy="2336483"/>
          </a:xfrm>
          <a:prstGeom prst="rect">
            <a:avLst/>
          </a:prstGeom>
        </p:spPr>
      </p:pic>
    </p:spTree>
    <p:extLst>
      <p:ext uri="{BB962C8B-B14F-4D97-AF65-F5344CB8AC3E}">
        <p14:creationId xmlns:p14="http://schemas.microsoft.com/office/powerpoint/2010/main" val="1866460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9DDA-046A-4D20-ABC9-765241D83DDD}"/>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AB748536-2DF4-48BC-A0E4-543B744AA750}"/>
              </a:ext>
            </a:extLst>
          </p:cNvPr>
          <p:cNvPicPr>
            <a:picLocks noGrp="1" noChangeAspect="1"/>
          </p:cNvPicPr>
          <p:nvPr>
            <p:ph idx="1"/>
          </p:nvPr>
        </p:nvPicPr>
        <p:blipFill>
          <a:blip r:embed="rId2"/>
          <a:stretch>
            <a:fillRect/>
          </a:stretch>
        </p:blipFill>
        <p:spPr>
          <a:xfrm>
            <a:off x="1580271" y="2906875"/>
            <a:ext cx="9031457" cy="2779318"/>
          </a:xfrm>
        </p:spPr>
      </p:pic>
      <p:sp>
        <p:nvSpPr>
          <p:cNvPr id="6" name="TextBox 5">
            <a:extLst>
              <a:ext uri="{FF2B5EF4-FFF2-40B4-BE49-F238E27FC236}">
                <a16:creationId xmlns:a16="http://schemas.microsoft.com/office/drawing/2014/main" id="{232A475D-08CD-409E-BFA6-C257839AF8EE}"/>
              </a:ext>
            </a:extLst>
          </p:cNvPr>
          <p:cNvSpPr txBox="1"/>
          <p:nvPr/>
        </p:nvSpPr>
        <p:spPr>
          <a:xfrm>
            <a:off x="1123071" y="1983545"/>
            <a:ext cx="9945858" cy="923330"/>
          </a:xfrm>
          <a:prstGeom prst="rect">
            <a:avLst/>
          </a:prstGeom>
          <a:noFill/>
        </p:spPr>
        <p:txBody>
          <a:bodyPr wrap="square" rtlCol="0">
            <a:spAutoFit/>
          </a:bodyPr>
          <a:lstStyle/>
          <a:p>
            <a:pPr algn="just"/>
            <a:r>
              <a:rPr lang="en-US" sz="1800" b="0" i="0" dirty="0">
                <a:solidFill>
                  <a:srgbClr val="231F1F"/>
                </a:solidFill>
                <a:effectLst/>
                <a:latin typeface="Times-Roman"/>
              </a:rPr>
              <a:t>Figure 5.16 shows the reduction in energy demand when ten 60 W filament lamps (operating from 18.00 </a:t>
            </a:r>
            <a:r>
              <a:rPr lang="en-US" sz="1800" b="0" i="0" dirty="0" err="1">
                <a:solidFill>
                  <a:srgbClr val="231F1F"/>
                </a:solidFill>
                <a:effectLst/>
                <a:latin typeface="Times-Roman"/>
              </a:rPr>
              <a:t>hrs</a:t>
            </a:r>
            <a:r>
              <a:rPr lang="en-US" sz="1800" b="0" i="0" dirty="0">
                <a:solidFill>
                  <a:srgbClr val="231F1F"/>
                </a:solidFill>
                <a:effectLst/>
                <a:latin typeface="Times-Roman"/>
              </a:rPr>
              <a:t> to 22.00 </a:t>
            </a:r>
            <a:r>
              <a:rPr lang="en-US" sz="1800" b="0" i="0" dirty="0" err="1">
                <a:solidFill>
                  <a:srgbClr val="231F1F"/>
                </a:solidFill>
                <a:effectLst/>
                <a:latin typeface="Times-Roman"/>
              </a:rPr>
              <a:t>hrs</a:t>
            </a:r>
            <a:r>
              <a:rPr lang="en-US" sz="1800" b="0" i="0" dirty="0">
                <a:solidFill>
                  <a:srgbClr val="231F1F"/>
                </a:solidFill>
                <a:effectLst/>
                <a:latin typeface="Times-Roman"/>
              </a:rPr>
              <a:t>) are replaced by 20 W Compact fluorescent lamps.</a:t>
            </a:r>
            <a:r>
              <a:rPr lang="en-US" dirty="0"/>
              <a:t> </a:t>
            </a:r>
            <a:br>
              <a:rPr lang="en-US" dirty="0"/>
            </a:br>
            <a:endParaRPr lang="en-PK" dirty="0"/>
          </a:p>
        </p:txBody>
      </p:sp>
    </p:spTree>
    <p:extLst>
      <p:ext uri="{BB962C8B-B14F-4D97-AF65-F5344CB8AC3E}">
        <p14:creationId xmlns:p14="http://schemas.microsoft.com/office/powerpoint/2010/main" val="3913642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1154-01A7-45BD-A667-9D613B260EB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274AB14-542F-4AC8-B538-6E1A2837F6A3}"/>
              </a:ext>
            </a:extLst>
          </p:cNvPr>
          <p:cNvSpPr>
            <a:spLocks noGrp="1"/>
          </p:cNvSpPr>
          <p:nvPr>
            <p:ph idx="1"/>
          </p:nvPr>
        </p:nvSpPr>
        <p:spPr/>
        <p:txBody>
          <a:bodyPr>
            <a:normAutofit/>
          </a:bodyPr>
          <a:lstStyle/>
          <a:p>
            <a:pPr algn="just"/>
            <a:r>
              <a:rPr lang="en-US" dirty="0"/>
              <a:t>With the deployment of smart metering and the development of home area automaton technologies, domestic appliances can be controlled in a more intelligent way, therefore bringing more flexibility to the demand side.</a:t>
            </a:r>
          </a:p>
          <a:p>
            <a:pPr algn="just"/>
            <a:r>
              <a:rPr lang="en-US" dirty="0"/>
              <a:t>The load shape is then flexible and can be controlled to meet the system needs. However, for the most effective DSI, the utility needs to know not only which loads are installed in the premises but which are in use. In this case two-way communication between the smart meter and network operators is necessary</a:t>
            </a:r>
            <a:endParaRPr lang="en-PK" dirty="0"/>
          </a:p>
        </p:txBody>
      </p:sp>
    </p:spTree>
    <p:extLst>
      <p:ext uri="{BB962C8B-B14F-4D97-AF65-F5344CB8AC3E}">
        <p14:creationId xmlns:p14="http://schemas.microsoft.com/office/powerpoint/2010/main" val="714989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8BF9-B9B5-4A64-AC7D-E996DAC5E796}"/>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99795984-3BC6-4BFC-87EA-B48493341A3B}"/>
              </a:ext>
            </a:extLst>
          </p:cNvPr>
          <p:cNvPicPr>
            <a:picLocks noGrp="1" noChangeAspect="1"/>
          </p:cNvPicPr>
          <p:nvPr>
            <p:ph idx="1"/>
          </p:nvPr>
        </p:nvPicPr>
        <p:blipFill>
          <a:blip r:embed="rId2"/>
          <a:stretch>
            <a:fillRect/>
          </a:stretch>
        </p:blipFill>
        <p:spPr>
          <a:xfrm>
            <a:off x="1645919" y="1825625"/>
            <a:ext cx="9101797" cy="4351338"/>
          </a:xfrm>
        </p:spPr>
      </p:pic>
    </p:spTree>
    <p:extLst>
      <p:ext uri="{BB962C8B-B14F-4D97-AF65-F5344CB8AC3E}">
        <p14:creationId xmlns:p14="http://schemas.microsoft.com/office/powerpoint/2010/main" val="2968969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1644-B966-4BDB-9E49-0719C272E518}"/>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5C6DD7AE-54B0-48F8-AD28-4F872226DFE0}"/>
              </a:ext>
            </a:extLst>
          </p:cNvPr>
          <p:cNvPicPr>
            <a:picLocks noGrp="1" noChangeAspect="1"/>
          </p:cNvPicPr>
          <p:nvPr>
            <p:ph idx="1"/>
          </p:nvPr>
        </p:nvPicPr>
        <p:blipFill>
          <a:blip r:embed="rId2"/>
          <a:stretch>
            <a:fillRect/>
          </a:stretch>
        </p:blipFill>
        <p:spPr>
          <a:xfrm>
            <a:off x="1097280" y="1690688"/>
            <a:ext cx="9340948" cy="4378728"/>
          </a:xfrm>
        </p:spPr>
      </p:pic>
    </p:spTree>
    <p:extLst>
      <p:ext uri="{BB962C8B-B14F-4D97-AF65-F5344CB8AC3E}">
        <p14:creationId xmlns:p14="http://schemas.microsoft.com/office/powerpoint/2010/main" val="2445391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0FCF-82BF-4EFB-A325-9E267907132D}"/>
              </a:ext>
            </a:extLst>
          </p:cNvPr>
          <p:cNvSpPr>
            <a:spLocks noGrp="1"/>
          </p:cNvSpPr>
          <p:nvPr>
            <p:ph type="title"/>
          </p:nvPr>
        </p:nvSpPr>
        <p:spPr/>
        <p:txBody>
          <a:bodyPr/>
          <a:lstStyle/>
          <a:p>
            <a:r>
              <a:rPr lang="en-GB" dirty="0"/>
              <a:t>Implementations of DSI</a:t>
            </a:r>
            <a:endParaRPr lang="en-PK" dirty="0"/>
          </a:p>
        </p:txBody>
      </p:sp>
      <p:sp>
        <p:nvSpPr>
          <p:cNvPr id="3" name="Content Placeholder 2">
            <a:extLst>
              <a:ext uri="{FF2B5EF4-FFF2-40B4-BE49-F238E27FC236}">
                <a16:creationId xmlns:a16="http://schemas.microsoft.com/office/drawing/2014/main" id="{D6A14D93-2492-42F3-826D-D732BED0ECCA}"/>
              </a:ext>
            </a:extLst>
          </p:cNvPr>
          <p:cNvSpPr>
            <a:spLocks noGrp="1"/>
          </p:cNvSpPr>
          <p:nvPr>
            <p:ph idx="1"/>
          </p:nvPr>
        </p:nvSpPr>
        <p:spPr/>
        <p:txBody>
          <a:bodyPr/>
          <a:lstStyle/>
          <a:p>
            <a:pPr algn="just"/>
            <a:r>
              <a:rPr lang="en-US" dirty="0"/>
              <a:t>The implementations of DSI can be through price-based schemes or incentive-based schemes. Price-based DSI encourages customer load changes in response to changes in the electricity price</a:t>
            </a:r>
            <a:endParaRPr lang="en-PK" dirty="0"/>
          </a:p>
        </p:txBody>
      </p:sp>
    </p:spTree>
    <p:extLst>
      <p:ext uri="{BB962C8B-B14F-4D97-AF65-F5344CB8AC3E}">
        <p14:creationId xmlns:p14="http://schemas.microsoft.com/office/powerpoint/2010/main" val="2080946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E7EF-21B1-4F1F-A641-2591A8E4C957}"/>
              </a:ext>
            </a:extLst>
          </p:cNvPr>
          <p:cNvSpPr>
            <a:spLocks noGrp="1"/>
          </p:cNvSpPr>
          <p:nvPr>
            <p:ph type="title"/>
          </p:nvPr>
        </p:nvSpPr>
        <p:spPr/>
        <p:txBody>
          <a:bodyPr/>
          <a:lstStyle/>
          <a:p>
            <a:r>
              <a:rPr lang="en-GB" dirty="0"/>
              <a:t>Price-based DSI implementations</a:t>
            </a:r>
            <a:endParaRPr lang="en-PK" dirty="0"/>
          </a:p>
        </p:txBody>
      </p:sp>
      <p:sp>
        <p:nvSpPr>
          <p:cNvPr id="3" name="Content Placeholder 2">
            <a:extLst>
              <a:ext uri="{FF2B5EF4-FFF2-40B4-BE49-F238E27FC236}">
                <a16:creationId xmlns:a16="http://schemas.microsoft.com/office/drawing/2014/main" id="{D0BD9412-FD9A-4D95-ABD2-007BD7BC3797}"/>
              </a:ext>
            </a:extLst>
          </p:cNvPr>
          <p:cNvSpPr>
            <a:spLocks noGrp="1"/>
          </p:cNvSpPr>
          <p:nvPr>
            <p:ph idx="1"/>
          </p:nvPr>
        </p:nvSpPr>
        <p:spPr/>
        <p:txBody>
          <a:bodyPr/>
          <a:lstStyle/>
          <a:p>
            <a:r>
              <a:rPr lang="en-US" dirty="0"/>
              <a:t>Tariffs and pricing can be effective mechanisms to influence customer </a:t>
            </a:r>
            <a:r>
              <a:rPr lang="en-US" dirty="0" err="1"/>
              <a:t>behaviour</a:t>
            </a:r>
            <a:r>
              <a:rPr lang="en-US" dirty="0"/>
              <a:t>, especially in unbundled electricity markets. Price schemes employed include time of use rates, real-time pricing and critical peak pricing</a:t>
            </a:r>
            <a:endParaRPr lang="en-PK" dirty="0"/>
          </a:p>
        </p:txBody>
      </p:sp>
    </p:spTree>
    <p:extLst>
      <p:ext uri="{BB962C8B-B14F-4D97-AF65-F5344CB8AC3E}">
        <p14:creationId xmlns:p14="http://schemas.microsoft.com/office/powerpoint/2010/main" val="295529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FBDC-2314-4093-9D35-206BF392FF5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21A46B1-A93A-4D4C-8BCD-708D1AF7DFAB}"/>
              </a:ext>
            </a:extLst>
          </p:cNvPr>
          <p:cNvSpPr>
            <a:spLocks noGrp="1"/>
          </p:cNvSpPr>
          <p:nvPr>
            <p:ph idx="1"/>
          </p:nvPr>
        </p:nvSpPr>
        <p:spPr/>
        <p:txBody>
          <a:bodyPr/>
          <a:lstStyle/>
          <a:p>
            <a:r>
              <a:rPr lang="en-US" dirty="0"/>
              <a:t>The dual aims of reducing CO2 emissions and improving energy security (energy policy goals in many countries) coincide in the increasing use of renewable energy for electricity generation.</a:t>
            </a:r>
          </a:p>
          <a:p>
            <a:r>
              <a:rPr lang="en-US" dirty="0"/>
              <a:t>However, connection of a large amount of intermittent renewable generation alters the pattern of the output of central generation and the power flows in both transmission and distribution circuits.</a:t>
            </a:r>
          </a:p>
          <a:p>
            <a:r>
              <a:rPr lang="en-US" dirty="0"/>
              <a:t>One solution to this increase in variability is to add large-scale energy storage devices to the power system.</a:t>
            </a:r>
            <a:endParaRPr lang="en-PK" dirty="0"/>
          </a:p>
        </p:txBody>
      </p:sp>
    </p:spTree>
    <p:extLst>
      <p:ext uri="{BB962C8B-B14F-4D97-AF65-F5344CB8AC3E}">
        <p14:creationId xmlns:p14="http://schemas.microsoft.com/office/powerpoint/2010/main" val="871229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FC46-0D9E-45DD-A786-3C139C21662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529402C-D5D2-4A78-B8DD-583AA2FE15B3}"/>
              </a:ext>
            </a:extLst>
          </p:cNvPr>
          <p:cNvSpPr>
            <a:spLocks noGrp="1"/>
          </p:cNvSpPr>
          <p:nvPr>
            <p:ph idx="1"/>
          </p:nvPr>
        </p:nvSpPr>
        <p:spPr/>
        <p:txBody>
          <a:bodyPr/>
          <a:lstStyle/>
          <a:p>
            <a:pPr algn="just"/>
            <a:r>
              <a:rPr lang="en-US" dirty="0"/>
              <a:t>Time of use (</a:t>
            </a:r>
            <a:r>
              <a:rPr lang="en-US" dirty="0" err="1"/>
              <a:t>ToU</a:t>
            </a:r>
            <a:r>
              <a:rPr lang="en-US" dirty="0"/>
              <a:t>): </a:t>
            </a:r>
            <a:r>
              <a:rPr lang="en-US" dirty="0" err="1"/>
              <a:t>ToU</a:t>
            </a:r>
            <a:r>
              <a:rPr lang="en-US" dirty="0"/>
              <a:t> rates use different unit prices for different time blocks, usually pre-defined for a 24-hour day. </a:t>
            </a:r>
            <a:r>
              <a:rPr lang="en-US" dirty="0" err="1"/>
              <a:t>ToU</a:t>
            </a:r>
            <a:r>
              <a:rPr lang="en-US" dirty="0"/>
              <a:t> rates reflect the cost of generating and delivering power during different time periods.</a:t>
            </a:r>
          </a:p>
          <a:p>
            <a:pPr algn="just"/>
            <a:endParaRPr lang="en-PK" dirty="0"/>
          </a:p>
        </p:txBody>
      </p:sp>
      <p:pic>
        <p:nvPicPr>
          <p:cNvPr id="5" name="Picture 4">
            <a:extLst>
              <a:ext uri="{FF2B5EF4-FFF2-40B4-BE49-F238E27FC236}">
                <a16:creationId xmlns:a16="http://schemas.microsoft.com/office/drawing/2014/main" id="{700F2942-6C04-4957-B73E-9A30ED755636}"/>
              </a:ext>
            </a:extLst>
          </p:cNvPr>
          <p:cNvPicPr>
            <a:picLocks noChangeAspect="1"/>
          </p:cNvPicPr>
          <p:nvPr/>
        </p:nvPicPr>
        <p:blipFill>
          <a:blip r:embed="rId2"/>
          <a:stretch>
            <a:fillRect/>
          </a:stretch>
        </p:blipFill>
        <p:spPr>
          <a:xfrm>
            <a:off x="1519311" y="3429000"/>
            <a:ext cx="7258929" cy="2550918"/>
          </a:xfrm>
          <a:prstGeom prst="rect">
            <a:avLst/>
          </a:prstGeom>
        </p:spPr>
      </p:pic>
    </p:spTree>
    <p:extLst>
      <p:ext uri="{BB962C8B-B14F-4D97-AF65-F5344CB8AC3E}">
        <p14:creationId xmlns:p14="http://schemas.microsoft.com/office/powerpoint/2010/main" val="2750853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6F38-5C02-4E23-A2BC-7AC4BE97DA0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9DC9232-F82A-4425-95FF-9114F9AAD22D}"/>
              </a:ext>
            </a:extLst>
          </p:cNvPr>
          <p:cNvSpPr>
            <a:spLocks noGrp="1"/>
          </p:cNvSpPr>
          <p:nvPr>
            <p:ph idx="1"/>
          </p:nvPr>
        </p:nvSpPr>
        <p:spPr/>
        <p:txBody>
          <a:bodyPr/>
          <a:lstStyle/>
          <a:p>
            <a:pPr algn="just"/>
            <a:r>
              <a:rPr lang="en-US" dirty="0"/>
              <a:t>Real-time pricing (RTP): the electricity price provided by RTP rates typically fluctuates hourly, reflecting changes in the wholesale electricity price. Customers are normally notified of RTP prices on a day-ahead or hour-ahead basis.</a:t>
            </a:r>
          </a:p>
          <a:p>
            <a:endParaRPr lang="en-PK" dirty="0"/>
          </a:p>
        </p:txBody>
      </p:sp>
      <p:pic>
        <p:nvPicPr>
          <p:cNvPr id="5" name="Picture 4">
            <a:extLst>
              <a:ext uri="{FF2B5EF4-FFF2-40B4-BE49-F238E27FC236}">
                <a16:creationId xmlns:a16="http://schemas.microsoft.com/office/drawing/2014/main" id="{CA5106F2-F9EB-489E-B823-7C5D9E2A4D23}"/>
              </a:ext>
            </a:extLst>
          </p:cNvPr>
          <p:cNvPicPr>
            <a:picLocks noChangeAspect="1"/>
          </p:cNvPicPr>
          <p:nvPr/>
        </p:nvPicPr>
        <p:blipFill>
          <a:blip r:embed="rId2"/>
          <a:stretch>
            <a:fillRect/>
          </a:stretch>
        </p:blipFill>
        <p:spPr>
          <a:xfrm>
            <a:off x="2518116" y="3429000"/>
            <a:ext cx="6893169" cy="2401692"/>
          </a:xfrm>
          <a:prstGeom prst="rect">
            <a:avLst/>
          </a:prstGeom>
        </p:spPr>
      </p:pic>
    </p:spTree>
    <p:extLst>
      <p:ext uri="{BB962C8B-B14F-4D97-AF65-F5344CB8AC3E}">
        <p14:creationId xmlns:p14="http://schemas.microsoft.com/office/powerpoint/2010/main" val="1873938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F3D8-8E8A-4032-BBB4-FA4AA435B79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1DCCE85-D1D5-49DE-971C-FBFDEC3FC953}"/>
              </a:ext>
            </a:extLst>
          </p:cNvPr>
          <p:cNvSpPr>
            <a:spLocks noGrp="1"/>
          </p:cNvSpPr>
          <p:nvPr>
            <p:ph idx="1"/>
          </p:nvPr>
        </p:nvSpPr>
        <p:spPr>
          <a:xfrm>
            <a:off x="838199" y="1825625"/>
            <a:ext cx="10641037" cy="4351338"/>
          </a:xfrm>
        </p:spPr>
        <p:txBody>
          <a:bodyPr/>
          <a:lstStyle/>
          <a:p>
            <a:pPr algn="just"/>
            <a:r>
              <a:rPr lang="en-US" dirty="0"/>
              <a:t>Critical peak pricing (CPP): CPP rates are a hybrid design of the </a:t>
            </a:r>
            <a:r>
              <a:rPr lang="en-US" dirty="0" err="1"/>
              <a:t>ToU</a:t>
            </a:r>
            <a:r>
              <a:rPr lang="en-US" dirty="0"/>
              <a:t> and RTP. The basic rate structure is </a:t>
            </a:r>
            <a:r>
              <a:rPr lang="en-US" dirty="0" err="1"/>
              <a:t>ToU</a:t>
            </a:r>
            <a:r>
              <a:rPr lang="en-US" dirty="0"/>
              <a:t>. However, the normal peak price is replaced by a much higher CPP event price under predefined trigger conditions (for example, when system is suffering from some operational problem or the supply price is very high).</a:t>
            </a:r>
          </a:p>
          <a:p>
            <a:pPr algn="just"/>
            <a:endParaRPr lang="en-PK" dirty="0"/>
          </a:p>
        </p:txBody>
      </p:sp>
      <p:pic>
        <p:nvPicPr>
          <p:cNvPr id="5" name="Picture 4">
            <a:extLst>
              <a:ext uri="{FF2B5EF4-FFF2-40B4-BE49-F238E27FC236}">
                <a16:creationId xmlns:a16="http://schemas.microsoft.com/office/drawing/2014/main" id="{983A9DE0-CF64-4A72-B4E5-DA11693CA959}"/>
              </a:ext>
            </a:extLst>
          </p:cNvPr>
          <p:cNvPicPr>
            <a:picLocks noChangeAspect="1"/>
          </p:cNvPicPr>
          <p:nvPr/>
        </p:nvPicPr>
        <p:blipFill>
          <a:blip r:embed="rId2"/>
          <a:stretch>
            <a:fillRect/>
          </a:stretch>
        </p:blipFill>
        <p:spPr>
          <a:xfrm>
            <a:off x="2743200" y="3832481"/>
            <a:ext cx="5528603" cy="2175669"/>
          </a:xfrm>
          <a:prstGeom prst="rect">
            <a:avLst/>
          </a:prstGeom>
        </p:spPr>
      </p:pic>
    </p:spTree>
    <p:extLst>
      <p:ext uri="{BB962C8B-B14F-4D97-AF65-F5344CB8AC3E}">
        <p14:creationId xmlns:p14="http://schemas.microsoft.com/office/powerpoint/2010/main" val="2839487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CBE88F-1B15-47E5-A2A6-E5F7FBF3674C}"/>
              </a:ext>
            </a:extLst>
          </p:cNvPr>
          <p:cNvPicPr>
            <a:picLocks noChangeAspect="1"/>
          </p:cNvPicPr>
          <p:nvPr/>
        </p:nvPicPr>
        <p:blipFill>
          <a:blip r:embed="rId2"/>
          <a:stretch>
            <a:fillRect/>
          </a:stretch>
        </p:blipFill>
        <p:spPr>
          <a:xfrm>
            <a:off x="1238249" y="1228725"/>
            <a:ext cx="9495400" cy="2386672"/>
          </a:xfrm>
          <a:prstGeom prst="rect">
            <a:avLst/>
          </a:prstGeom>
        </p:spPr>
      </p:pic>
      <p:pic>
        <p:nvPicPr>
          <p:cNvPr id="5" name="Picture 4">
            <a:extLst>
              <a:ext uri="{FF2B5EF4-FFF2-40B4-BE49-F238E27FC236}">
                <a16:creationId xmlns:a16="http://schemas.microsoft.com/office/drawing/2014/main" id="{D77B1D66-E3F1-424D-8144-39E2BA8574A3}"/>
              </a:ext>
            </a:extLst>
          </p:cNvPr>
          <p:cNvPicPr>
            <a:picLocks noChangeAspect="1"/>
          </p:cNvPicPr>
          <p:nvPr/>
        </p:nvPicPr>
        <p:blipFill>
          <a:blip r:embed="rId3"/>
          <a:stretch>
            <a:fillRect/>
          </a:stretch>
        </p:blipFill>
        <p:spPr>
          <a:xfrm>
            <a:off x="1027233" y="4000279"/>
            <a:ext cx="9706416" cy="993752"/>
          </a:xfrm>
          <a:prstGeom prst="rect">
            <a:avLst/>
          </a:prstGeom>
        </p:spPr>
      </p:pic>
    </p:spTree>
    <p:extLst>
      <p:ext uri="{BB962C8B-B14F-4D97-AF65-F5344CB8AC3E}">
        <p14:creationId xmlns:p14="http://schemas.microsoft.com/office/powerpoint/2010/main" val="2056901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C7A243-C164-4B03-A074-7927445357B2}"/>
              </a:ext>
            </a:extLst>
          </p:cNvPr>
          <p:cNvPicPr>
            <a:picLocks noChangeAspect="1"/>
          </p:cNvPicPr>
          <p:nvPr/>
        </p:nvPicPr>
        <p:blipFill>
          <a:blip r:embed="rId2"/>
          <a:stretch>
            <a:fillRect/>
          </a:stretch>
        </p:blipFill>
        <p:spPr>
          <a:xfrm>
            <a:off x="971183" y="1408600"/>
            <a:ext cx="9875008" cy="926637"/>
          </a:xfrm>
          <a:prstGeom prst="rect">
            <a:avLst/>
          </a:prstGeom>
        </p:spPr>
      </p:pic>
    </p:spTree>
    <p:extLst>
      <p:ext uri="{BB962C8B-B14F-4D97-AF65-F5344CB8AC3E}">
        <p14:creationId xmlns:p14="http://schemas.microsoft.com/office/powerpoint/2010/main" val="2196309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3844-B9D6-4E8C-9C93-23D033DB5612}"/>
              </a:ext>
            </a:extLst>
          </p:cNvPr>
          <p:cNvSpPr>
            <a:spLocks noGrp="1"/>
          </p:cNvSpPr>
          <p:nvPr>
            <p:ph type="title"/>
          </p:nvPr>
        </p:nvSpPr>
        <p:spPr/>
        <p:txBody>
          <a:bodyPr/>
          <a:lstStyle/>
          <a:p>
            <a:r>
              <a:rPr lang="en-GB" dirty="0"/>
              <a:t>Hardware support to DSI implementations</a:t>
            </a:r>
            <a:endParaRPr lang="en-PK" dirty="0"/>
          </a:p>
        </p:txBody>
      </p:sp>
      <p:sp>
        <p:nvSpPr>
          <p:cNvPr id="3" name="Content Placeholder 2">
            <a:extLst>
              <a:ext uri="{FF2B5EF4-FFF2-40B4-BE49-F238E27FC236}">
                <a16:creationId xmlns:a16="http://schemas.microsoft.com/office/drawing/2014/main" id="{6B1DC65B-CFA9-41A9-A1AF-87F592AC2EA5}"/>
              </a:ext>
            </a:extLst>
          </p:cNvPr>
          <p:cNvSpPr>
            <a:spLocks noGrp="1"/>
          </p:cNvSpPr>
          <p:nvPr>
            <p:ph idx="1"/>
          </p:nvPr>
        </p:nvSpPr>
        <p:spPr/>
        <p:txBody>
          <a:bodyPr/>
          <a:lstStyle/>
          <a:p>
            <a:pPr algn="just"/>
            <a:r>
              <a:rPr lang="en-US" dirty="0"/>
              <a:t>The essential ICT infrastructure required for DSI can be provided by smart metering. In addition, load control switches, controllable thermostats, lighting controls and adjustable speed drives are required. Such equipment receives signals such as alarms or price signals and controls loads accordingly</a:t>
            </a:r>
            <a:endParaRPr lang="en-PK" dirty="0"/>
          </a:p>
        </p:txBody>
      </p:sp>
    </p:spTree>
    <p:extLst>
      <p:ext uri="{BB962C8B-B14F-4D97-AF65-F5344CB8AC3E}">
        <p14:creationId xmlns:p14="http://schemas.microsoft.com/office/powerpoint/2010/main" val="1962213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25A4-BFB1-471D-BCB7-20453772D251}"/>
              </a:ext>
            </a:extLst>
          </p:cNvPr>
          <p:cNvSpPr>
            <a:spLocks noGrp="1"/>
          </p:cNvSpPr>
          <p:nvPr>
            <p:ph type="title"/>
          </p:nvPr>
        </p:nvSpPr>
        <p:spPr/>
        <p:txBody>
          <a:bodyPr/>
          <a:lstStyle/>
          <a:p>
            <a:r>
              <a:rPr lang="en-GB" dirty="0"/>
              <a:t>Load control switches</a:t>
            </a:r>
            <a:endParaRPr lang="en-PK" dirty="0"/>
          </a:p>
        </p:txBody>
      </p:sp>
      <p:sp>
        <p:nvSpPr>
          <p:cNvPr id="3" name="Content Placeholder 2">
            <a:extLst>
              <a:ext uri="{FF2B5EF4-FFF2-40B4-BE49-F238E27FC236}">
                <a16:creationId xmlns:a16="http://schemas.microsoft.com/office/drawing/2014/main" id="{8D791623-222E-4FA6-AE2C-C44FF5B4E54E}"/>
              </a:ext>
            </a:extLst>
          </p:cNvPr>
          <p:cNvSpPr>
            <a:spLocks noGrp="1"/>
          </p:cNvSpPr>
          <p:nvPr>
            <p:ph idx="1"/>
          </p:nvPr>
        </p:nvSpPr>
        <p:spPr/>
        <p:txBody>
          <a:bodyPr/>
          <a:lstStyle/>
          <a:p>
            <a:pPr algn="just"/>
            <a:r>
              <a:rPr lang="en-US" dirty="0"/>
              <a:t>A load control switch is an electronic apparatus which consists of a communication module and a relay. It is wired into the control circuit of an air conditioning system, a water heater or a piece of thermal comfort equipment. The communication module is used to receive control signals from the DSI program operator (or a HAN). The time that the appliance will remain disconnected is generally pre-programmed (through an inbuilt clock).</a:t>
            </a:r>
            <a:endParaRPr lang="en-PK" dirty="0"/>
          </a:p>
        </p:txBody>
      </p:sp>
    </p:spTree>
    <p:extLst>
      <p:ext uri="{BB962C8B-B14F-4D97-AF65-F5344CB8AC3E}">
        <p14:creationId xmlns:p14="http://schemas.microsoft.com/office/powerpoint/2010/main" val="3749596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8CE1-94F3-4438-9EA8-19C92E702AAA}"/>
              </a:ext>
            </a:extLst>
          </p:cNvPr>
          <p:cNvSpPr>
            <a:spLocks noGrp="1"/>
          </p:cNvSpPr>
          <p:nvPr>
            <p:ph type="title"/>
          </p:nvPr>
        </p:nvSpPr>
        <p:spPr/>
        <p:txBody>
          <a:bodyPr/>
          <a:lstStyle/>
          <a:p>
            <a:r>
              <a:rPr lang="en-GB" dirty="0"/>
              <a:t>Controllable thermostats</a:t>
            </a:r>
            <a:endParaRPr lang="en-PK" dirty="0"/>
          </a:p>
        </p:txBody>
      </p:sp>
      <p:sp>
        <p:nvSpPr>
          <p:cNvPr id="3" name="Content Placeholder 2">
            <a:extLst>
              <a:ext uri="{FF2B5EF4-FFF2-40B4-BE49-F238E27FC236}">
                <a16:creationId xmlns:a16="http://schemas.microsoft.com/office/drawing/2014/main" id="{7761AACF-8982-4C6C-9267-56267D279D1E}"/>
              </a:ext>
            </a:extLst>
          </p:cNvPr>
          <p:cNvSpPr>
            <a:spLocks noGrp="1"/>
          </p:cNvSpPr>
          <p:nvPr>
            <p:ph idx="1"/>
          </p:nvPr>
        </p:nvSpPr>
        <p:spPr/>
        <p:txBody>
          <a:bodyPr/>
          <a:lstStyle/>
          <a:p>
            <a:r>
              <a:rPr lang="en-US" dirty="0"/>
              <a:t>This type of apparatus combines a communication module with a controllable thermostat, and replaces conventional thermostats such as those on air conditioning systems or water heaters.</a:t>
            </a:r>
          </a:p>
          <a:p>
            <a:r>
              <a:rPr lang="en-US" dirty="0"/>
              <a:t>The DSI program operator (or a HAN) can increase or decrease the temperature set point through the communication module, changing the functioning of the equipment and hence the electricity load</a:t>
            </a:r>
            <a:endParaRPr lang="en-PK" dirty="0"/>
          </a:p>
        </p:txBody>
      </p:sp>
    </p:spTree>
    <p:extLst>
      <p:ext uri="{BB962C8B-B14F-4D97-AF65-F5344CB8AC3E}">
        <p14:creationId xmlns:p14="http://schemas.microsoft.com/office/powerpoint/2010/main" val="645682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B038-8E28-43F0-B1D9-57B1375BC569}"/>
              </a:ext>
            </a:extLst>
          </p:cNvPr>
          <p:cNvSpPr>
            <a:spLocks noGrp="1"/>
          </p:cNvSpPr>
          <p:nvPr>
            <p:ph type="title"/>
          </p:nvPr>
        </p:nvSpPr>
        <p:spPr/>
        <p:txBody>
          <a:bodyPr/>
          <a:lstStyle/>
          <a:p>
            <a:r>
              <a:rPr lang="en-GB" dirty="0"/>
              <a:t>Lighting control</a:t>
            </a:r>
            <a:endParaRPr lang="en-PK" dirty="0"/>
          </a:p>
        </p:txBody>
      </p:sp>
      <p:sp>
        <p:nvSpPr>
          <p:cNvPr id="3" name="Content Placeholder 2">
            <a:extLst>
              <a:ext uri="{FF2B5EF4-FFF2-40B4-BE49-F238E27FC236}">
                <a16:creationId xmlns:a16="http://schemas.microsoft.com/office/drawing/2014/main" id="{97E27722-433D-4BE4-9B1F-C51F0020B04E}"/>
              </a:ext>
            </a:extLst>
          </p:cNvPr>
          <p:cNvSpPr>
            <a:spLocks noGrp="1"/>
          </p:cNvSpPr>
          <p:nvPr>
            <p:ph idx="1"/>
          </p:nvPr>
        </p:nvSpPr>
        <p:spPr/>
        <p:txBody>
          <a:bodyPr/>
          <a:lstStyle/>
          <a:p>
            <a:r>
              <a:rPr lang="en-US" dirty="0"/>
              <a:t>Lighting control equipment is used to manage the energy used by lighting in a more efficient way. Lighting control strategies for energy consumption reduction are listed in Table 5.7.</a:t>
            </a:r>
          </a:p>
          <a:p>
            <a:r>
              <a:rPr lang="en-US" dirty="0"/>
              <a:t>Estimated energy savings are presented for each case. These savings are based upon estimated average consumption, the time of use and user behavior. </a:t>
            </a:r>
            <a:endParaRPr lang="en-PK" dirty="0"/>
          </a:p>
        </p:txBody>
      </p:sp>
    </p:spTree>
    <p:extLst>
      <p:ext uri="{BB962C8B-B14F-4D97-AF65-F5344CB8AC3E}">
        <p14:creationId xmlns:p14="http://schemas.microsoft.com/office/powerpoint/2010/main" val="1684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BBCE-9AF1-43BA-AFB8-FA519A03C9D2}"/>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74E7C973-D16D-4953-A9DC-4EC9CCB50F89}"/>
              </a:ext>
            </a:extLst>
          </p:cNvPr>
          <p:cNvPicPr>
            <a:picLocks noGrp="1" noChangeAspect="1"/>
          </p:cNvPicPr>
          <p:nvPr>
            <p:ph idx="1"/>
          </p:nvPr>
        </p:nvPicPr>
        <p:blipFill>
          <a:blip r:embed="rId2"/>
          <a:stretch>
            <a:fillRect/>
          </a:stretch>
        </p:blipFill>
        <p:spPr>
          <a:xfrm>
            <a:off x="689317" y="2143332"/>
            <a:ext cx="9861452" cy="3624421"/>
          </a:xfrm>
        </p:spPr>
      </p:pic>
    </p:spTree>
    <p:extLst>
      <p:ext uri="{BB962C8B-B14F-4D97-AF65-F5344CB8AC3E}">
        <p14:creationId xmlns:p14="http://schemas.microsoft.com/office/powerpoint/2010/main" val="189204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874D-8171-495A-8BF6-E55C8CD6C3A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FFE7C2A-18CA-407E-9A18-6DDB478BD7E4}"/>
              </a:ext>
            </a:extLst>
          </p:cNvPr>
          <p:cNvSpPr>
            <a:spLocks noGrp="1"/>
          </p:cNvSpPr>
          <p:nvPr>
            <p:ph idx="1"/>
          </p:nvPr>
        </p:nvSpPr>
        <p:spPr/>
        <p:txBody>
          <a:bodyPr>
            <a:normAutofit/>
          </a:bodyPr>
          <a:lstStyle/>
          <a:p>
            <a:r>
              <a:rPr lang="en-US" dirty="0"/>
              <a:t>This is often not practical at present due to technical limitations and cost. Therefore, flexibility in the demand side is seen as another way to enable the integration of a large amount of renewable energy.</a:t>
            </a:r>
          </a:p>
          <a:p>
            <a:r>
              <a:rPr lang="en-US" dirty="0"/>
              <a:t>The name Demand-Side Management (DSM) has been used since the 1970s for a systematic way of managing loads</a:t>
            </a:r>
          </a:p>
          <a:p>
            <a:r>
              <a:rPr lang="en-US" dirty="0"/>
              <a:t> Later on, Demand Response (DR), Demand-Side Response (DSR), Demand-Side Bidding (DSB) and Demand Bidding (DB) were used to describe a range of different demand side initiatives</a:t>
            </a:r>
            <a:endParaRPr lang="en-PK" dirty="0"/>
          </a:p>
        </p:txBody>
      </p:sp>
    </p:spTree>
    <p:extLst>
      <p:ext uri="{BB962C8B-B14F-4D97-AF65-F5344CB8AC3E}">
        <p14:creationId xmlns:p14="http://schemas.microsoft.com/office/powerpoint/2010/main" val="791724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65BD-2FF9-4D50-A2B7-1A6E9DF5415E}"/>
              </a:ext>
            </a:extLst>
          </p:cNvPr>
          <p:cNvSpPr>
            <a:spLocks noGrp="1"/>
          </p:cNvSpPr>
          <p:nvPr>
            <p:ph type="title"/>
          </p:nvPr>
        </p:nvSpPr>
        <p:spPr/>
        <p:txBody>
          <a:bodyPr/>
          <a:lstStyle/>
          <a:p>
            <a:r>
              <a:rPr lang="en-GB" dirty="0"/>
              <a:t>Adjustable speed drives</a:t>
            </a:r>
            <a:endParaRPr lang="en-PK" dirty="0"/>
          </a:p>
        </p:txBody>
      </p:sp>
      <p:sp>
        <p:nvSpPr>
          <p:cNvPr id="3" name="Content Placeholder 2">
            <a:extLst>
              <a:ext uri="{FF2B5EF4-FFF2-40B4-BE49-F238E27FC236}">
                <a16:creationId xmlns:a16="http://schemas.microsoft.com/office/drawing/2014/main" id="{DE897045-B1AD-4270-B895-83F7143026D9}"/>
              </a:ext>
            </a:extLst>
          </p:cNvPr>
          <p:cNvSpPr>
            <a:spLocks noGrp="1"/>
          </p:cNvSpPr>
          <p:nvPr>
            <p:ph idx="1"/>
          </p:nvPr>
        </p:nvSpPr>
        <p:spPr/>
        <p:txBody>
          <a:bodyPr>
            <a:normAutofit/>
          </a:bodyPr>
          <a:lstStyle/>
          <a:p>
            <a:pPr algn="just"/>
            <a:r>
              <a:rPr lang="en-US" dirty="0"/>
              <a:t>Adjustable Speed Drives (ASDs) allow electric motors driving pumps, ventilation units and compressors to function over a continuous speed range. The loads of the majority of motorized appliances change over time and equipment is often operated at less than full load. ASDs allow the motors to satisfy the required functioning conditions and to </a:t>
            </a:r>
            <a:r>
              <a:rPr lang="en-US" dirty="0" err="1"/>
              <a:t>economise</a:t>
            </a:r>
            <a:r>
              <a:rPr lang="en-US" dirty="0"/>
              <a:t> power and energy use when the system is not functioning at its maximum load. Directly connected motors for pump and fans are often oversized and the fluid flow throttled for control. Replacement of this system by an ASD can yield considerable saving of energy.</a:t>
            </a:r>
            <a:endParaRPr lang="en-PK" dirty="0"/>
          </a:p>
        </p:txBody>
      </p:sp>
    </p:spTree>
    <p:extLst>
      <p:ext uri="{BB962C8B-B14F-4D97-AF65-F5344CB8AC3E}">
        <p14:creationId xmlns:p14="http://schemas.microsoft.com/office/powerpoint/2010/main" val="3014216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9922-1209-4BAE-86B3-37A1D39CA2A2}"/>
              </a:ext>
            </a:extLst>
          </p:cNvPr>
          <p:cNvSpPr>
            <a:spLocks noGrp="1"/>
          </p:cNvSpPr>
          <p:nvPr>
            <p:ph type="title"/>
          </p:nvPr>
        </p:nvSpPr>
        <p:spPr/>
        <p:txBody>
          <a:bodyPr/>
          <a:lstStyle/>
          <a:p>
            <a:r>
              <a:rPr lang="en-US" dirty="0"/>
              <a:t>Flexibility delivered by prosumers from the demand side</a:t>
            </a:r>
            <a:endParaRPr lang="en-PK" dirty="0"/>
          </a:p>
        </p:txBody>
      </p:sp>
      <p:sp>
        <p:nvSpPr>
          <p:cNvPr id="3" name="Content Placeholder 2">
            <a:extLst>
              <a:ext uri="{FF2B5EF4-FFF2-40B4-BE49-F238E27FC236}">
                <a16:creationId xmlns:a16="http://schemas.microsoft.com/office/drawing/2014/main" id="{B3F4D98D-2CBA-4149-BDD2-B7A1A10D02F2}"/>
              </a:ext>
            </a:extLst>
          </p:cNvPr>
          <p:cNvSpPr>
            <a:spLocks noGrp="1"/>
          </p:cNvSpPr>
          <p:nvPr>
            <p:ph idx="1"/>
          </p:nvPr>
        </p:nvSpPr>
        <p:spPr/>
        <p:txBody>
          <a:bodyPr>
            <a:normAutofit/>
          </a:bodyPr>
          <a:lstStyle/>
          <a:p>
            <a:pPr algn="just"/>
            <a:r>
              <a:rPr lang="en-US" dirty="0"/>
              <a:t>Some customers have installed Distributed Generation (DG) and energy storage (these are generally referred to Distributed Energy Resources – DERs) in their premises. Such customers not only consume electricity, but also are able to manage their capacity to supply power to the grid. Hence they are also called prosumers. The controllability of active power is fundamental for the commercial integration of prosumers. The controllability of reactive power of distributed energy resources has a great influence on the fault ride-through capability and the provision of ancillary services.</a:t>
            </a:r>
            <a:endParaRPr lang="en-PK" dirty="0"/>
          </a:p>
        </p:txBody>
      </p:sp>
    </p:spTree>
    <p:extLst>
      <p:ext uri="{BB962C8B-B14F-4D97-AF65-F5344CB8AC3E}">
        <p14:creationId xmlns:p14="http://schemas.microsoft.com/office/powerpoint/2010/main" val="2102284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318A-9F79-40C9-8440-BB2F2078A39D}"/>
              </a:ext>
            </a:extLst>
          </p:cNvPr>
          <p:cNvSpPr>
            <a:spLocks noGrp="1"/>
          </p:cNvSpPr>
          <p:nvPr>
            <p:ph type="title"/>
          </p:nvPr>
        </p:nvSpPr>
        <p:spPr/>
        <p:txBody>
          <a:bodyPr/>
          <a:lstStyle/>
          <a:p>
            <a:r>
              <a:rPr lang="en-US" b="1" dirty="0"/>
              <a:t>System support from DSI</a:t>
            </a:r>
            <a:br>
              <a:rPr lang="en-US" b="1" dirty="0"/>
            </a:br>
            <a:endParaRPr lang="en-PK" b="1" dirty="0"/>
          </a:p>
        </p:txBody>
      </p:sp>
      <p:sp>
        <p:nvSpPr>
          <p:cNvPr id="3" name="Content Placeholder 2">
            <a:extLst>
              <a:ext uri="{FF2B5EF4-FFF2-40B4-BE49-F238E27FC236}">
                <a16:creationId xmlns:a16="http://schemas.microsoft.com/office/drawing/2014/main" id="{D33AD1F2-F9C8-4AB4-9FCE-6A0B3F97BC20}"/>
              </a:ext>
            </a:extLst>
          </p:cNvPr>
          <p:cNvSpPr>
            <a:spLocks noGrp="1"/>
          </p:cNvSpPr>
          <p:nvPr>
            <p:ph idx="1"/>
          </p:nvPr>
        </p:nvSpPr>
        <p:spPr/>
        <p:txBody>
          <a:bodyPr>
            <a:normAutofit/>
          </a:bodyPr>
          <a:lstStyle/>
          <a:p>
            <a:pPr algn="just"/>
            <a:r>
              <a:rPr lang="en-US" dirty="0"/>
              <a:t>Emergency load shedding has been used in many power systems to maintain the integrity of the power system in the event of a major disturbance. It is triggered by under-frequency relays when the frequency drops under a certain threshold, for example, 48.8 Hz in England and Wales, and consists of the tripping of entire distribution feeders. Load shedding is planned by the TSO but is implemented by the DNOs who arrange the tripping of distribution feeders and choose which feeders are tripped.</a:t>
            </a:r>
            <a:endParaRPr lang="en-PK" dirty="0"/>
          </a:p>
        </p:txBody>
      </p:sp>
    </p:spTree>
    <p:extLst>
      <p:ext uri="{BB962C8B-B14F-4D97-AF65-F5344CB8AC3E}">
        <p14:creationId xmlns:p14="http://schemas.microsoft.com/office/powerpoint/2010/main" val="3158265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43EF-24F1-40F5-A789-07DD42B195A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5315C69-00C9-4B96-9E9D-238AAF73D62A}"/>
              </a:ext>
            </a:extLst>
          </p:cNvPr>
          <p:cNvSpPr>
            <a:spLocks noGrp="1"/>
          </p:cNvSpPr>
          <p:nvPr>
            <p:ph idx="1"/>
          </p:nvPr>
        </p:nvSpPr>
        <p:spPr/>
        <p:txBody>
          <a:bodyPr>
            <a:normAutofit lnSpcReduction="10000"/>
          </a:bodyPr>
          <a:lstStyle/>
          <a:p>
            <a:pPr algn="just"/>
            <a:r>
              <a:rPr lang="en-US" dirty="0"/>
              <a:t>During normal operation, the GB Transmission System Operator (NGET) maintains the frequency at 50 ± 0.2 Hz. In order to maintain frequency, NGET buys frequency response services. When the frequency goes up, high frequency response is used to reduce the power output of the large generators and hence the frequency. A sudden drop in frequency is contained using primary response (Figure 5.22). This should be delivered within 10 seconds and maintained for another 20 seconds [15]. The system frequency is brought back to normal using secondary response which lasts from 30 seconds to 30 minutes. If the frequency continues to drop below 48.8 Hz, demand is disconnected (load shedding) to prevent shutdown of the power system</a:t>
            </a:r>
            <a:endParaRPr lang="en-PK" dirty="0"/>
          </a:p>
        </p:txBody>
      </p:sp>
    </p:spTree>
    <p:extLst>
      <p:ext uri="{BB962C8B-B14F-4D97-AF65-F5344CB8AC3E}">
        <p14:creationId xmlns:p14="http://schemas.microsoft.com/office/powerpoint/2010/main" val="2817366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95623A-954B-4A81-8FF7-992814C25131}"/>
              </a:ext>
            </a:extLst>
          </p:cNvPr>
          <p:cNvPicPr>
            <a:picLocks noChangeAspect="1"/>
          </p:cNvPicPr>
          <p:nvPr/>
        </p:nvPicPr>
        <p:blipFill>
          <a:blip r:embed="rId2"/>
          <a:stretch>
            <a:fillRect/>
          </a:stretch>
        </p:blipFill>
        <p:spPr>
          <a:xfrm>
            <a:off x="3095625" y="1647825"/>
            <a:ext cx="6000750" cy="3562350"/>
          </a:xfrm>
          <a:prstGeom prst="rect">
            <a:avLst/>
          </a:prstGeom>
        </p:spPr>
      </p:pic>
    </p:spTree>
    <p:extLst>
      <p:ext uri="{BB962C8B-B14F-4D97-AF65-F5344CB8AC3E}">
        <p14:creationId xmlns:p14="http://schemas.microsoft.com/office/powerpoint/2010/main" val="721893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68A2-5638-4A89-8397-2B48AAEE0CAC}"/>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8602764-72AC-4EF9-ABD9-705DA5B148C7}"/>
              </a:ext>
            </a:extLst>
          </p:cNvPr>
          <p:cNvSpPr>
            <a:spLocks noGrp="1"/>
          </p:cNvSpPr>
          <p:nvPr>
            <p:ph idx="1"/>
          </p:nvPr>
        </p:nvSpPr>
        <p:spPr/>
        <p:txBody>
          <a:bodyPr/>
          <a:lstStyle/>
          <a:p>
            <a:r>
              <a:rPr lang="en-GB" dirty="0"/>
              <a:t>Hybrid Energy Scheduling of Micro Smart house Composed of</a:t>
            </a:r>
          </a:p>
          <a:p>
            <a:r>
              <a:rPr lang="en-GB" dirty="0"/>
              <a:t>➢Fuel Cell (FC)</a:t>
            </a:r>
          </a:p>
          <a:p>
            <a:r>
              <a:rPr lang="en-GB" dirty="0"/>
              <a:t>➢Electric Vehicle (EV)</a:t>
            </a:r>
          </a:p>
          <a:p>
            <a:r>
              <a:rPr lang="en-GB" dirty="0"/>
              <a:t>➢Auxiliary Boiler</a:t>
            </a:r>
          </a:p>
          <a:p>
            <a:r>
              <a:rPr lang="en-GB" dirty="0"/>
              <a:t>➢Battery Energy Storage System (BESS)</a:t>
            </a:r>
            <a:endParaRPr lang="en-PK" dirty="0"/>
          </a:p>
        </p:txBody>
      </p:sp>
    </p:spTree>
    <p:extLst>
      <p:ext uri="{BB962C8B-B14F-4D97-AF65-F5344CB8AC3E}">
        <p14:creationId xmlns:p14="http://schemas.microsoft.com/office/powerpoint/2010/main" val="28238156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E8C950-326B-4C94-83AE-43AF086A3D9B}"/>
              </a:ext>
            </a:extLst>
          </p:cNvPr>
          <p:cNvPicPr>
            <a:picLocks noChangeAspect="1"/>
          </p:cNvPicPr>
          <p:nvPr/>
        </p:nvPicPr>
        <p:blipFill>
          <a:blip r:embed="rId2"/>
          <a:stretch>
            <a:fillRect/>
          </a:stretch>
        </p:blipFill>
        <p:spPr>
          <a:xfrm>
            <a:off x="479547" y="1354235"/>
            <a:ext cx="10810875" cy="2714625"/>
          </a:xfrm>
          <a:prstGeom prst="rect">
            <a:avLst/>
          </a:prstGeom>
        </p:spPr>
      </p:pic>
    </p:spTree>
    <p:extLst>
      <p:ext uri="{BB962C8B-B14F-4D97-AF65-F5344CB8AC3E}">
        <p14:creationId xmlns:p14="http://schemas.microsoft.com/office/powerpoint/2010/main" val="2256929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8F4872-B492-40B2-A3F0-094B68C55195}"/>
              </a:ext>
            </a:extLst>
          </p:cNvPr>
          <p:cNvPicPr>
            <a:picLocks noChangeAspect="1"/>
          </p:cNvPicPr>
          <p:nvPr/>
        </p:nvPicPr>
        <p:blipFill>
          <a:blip r:embed="rId2"/>
          <a:stretch>
            <a:fillRect/>
          </a:stretch>
        </p:blipFill>
        <p:spPr>
          <a:xfrm>
            <a:off x="666750" y="1350352"/>
            <a:ext cx="10858500" cy="2609850"/>
          </a:xfrm>
          <a:prstGeom prst="rect">
            <a:avLst/>
          </a:prstGeom>
        </p:spPr>
      </p:pic>
    </p:spTree>
    <p:extLst>
      <p:ext uri="{BB962C8B-B14F-4D97-AF65-F5344CB8AC3E}">
        <p14:creationId xmlns:p14="http://schemas.microsoft.com/office/powerpoint/2010/main" val="2238406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28527E-4CFB-4D9F-BCFE-1F8526A26A72}"/>
              </a:ext>
            </a:extLst>
          </p:cNvPr>
          <p:cNvPicPr>
            <a:picLocks noChangeAspect="1"/>
          </p:cNvPicPr>
          <p:nvPr/>
        </p:nvPicPr>
        <p:blipFill>
          <a:blip r:embed="rId2"/>
          <a:stretch>
            <a:fillRect/>
          </a:stretch>
        </p:blipFill>
        <p:spPr>
          <a:xfrm>
            <a:off x="225888" y="762146"/>
            <a:ext cx="10868025" cy="2266950"/>
          </a:xfrm>
          <a:prstGeom prst="rect">
            <a:avLst/>
          </a:prstGeom>
        </p:spPr>
      </p:pic>
      <p:pic>
        <p:nvPicPr>
          <p:cNvPr id="5" name="Picture 4">
            <a:extLst>
              <a:ext uri="{FF2B5EF4-FFF2-40B4-BE49-F238E27FC236}">
                <a16:creationId xmlns:a16="http://schemas.microsoft.com/office/drawing/2014/main" id="{0353AF8C-FE75-4733-AC53-9A24461DA582}"/>
              </a:ext>
            </a:extLst>
          </p:cNvPr>
          <p:cNvPicPr>
            <a:picLocks noChangeAspect="1"/>
          </p:cNvPicPr>
          <p:nvPr/>
        </p:nvPicPr>
        <p:blipFill>
          <a:blip r:embed="rId3"/>
          <a:stretch>
            <a:fillRect/>
          </a:stretch>
        </p:blipFill>
        <p:spPr>
          <a:xfrm>
            <a:off x="225888" y="3136289"/>
            <a:ext cx="10953750" cy="2695575"/>
          </a:xfrm>
          <a:prstGeom prst="rect">
            <a:avLst/>
          </a:prstGeom>
        </p:spPr>
      </p:pic>
    </p:spTree>
    <p:extLst>
      <p:ext uri="{BB962C8B-B14F-4D97-AF65-F5344CB8AC3E}">
        <p14:creationId xmlns:p14="http://schemas.microsoft.com/office/powerpoint/2010/main" val="35394702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4BC3F4-4AFA-427A-B1C7-B8238D10100A}"/>
              </a:ext>
            </a:extLst>
          </p:cNvPr>
          <p:cNvPicPr>
            <a:picLocks noChangeAspect="1"/>
          </p:cNvPicPr>
          <p:nvPr/>
        </p:nvPicPr>
        <p:blipFill>
          <a:blip r:embed="rId2"/>
          <a:stretch>
            <a:fillRect/>
          </a:stretch>
        </p:blipFill>
        <p:spPr>
          <a:xfrm>
            <a:off x="647700" y="1714500"/>
            <a:ext cx="10896600" cy="3429000"/>
          </a:xfrm>
          <a:prstGeom prst="rect">
            <a:avLst/>
          </a:prstGeom>
        </p:spPr>
      </p:pic>
    </p:spTree>
    <p:extLst>
      <p:ext uri="{BB962C8B-B14F-4D97-AF65-F5344CB8AC3E}">
        <p14:creationId xmlns:p14="http://schemas.microsoft.com/office/powerpoint/2010/main" val="134207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F759-1B14-4C83-98A5-08F4F8085EC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97E3C63-B8AD-4431-88DD-EF833FF972AB}"/>
              </a:ext>
            </a:extLst>
          </p:cNvPr>
          <p:cNvSpPr>
            <a:spLocks noGrp="1"/>
          </p:cNvSpPr>
          <p:nvPr>
            <p:ph idx="1"/>
          </p:nvPr>
        </p:nvSpPr>
        <p:spPr/>
        <p:txBody>
          <a:bodyPr/>
          <a:lstStyle/>
          <a:p>
            <a:pPr algn="just"/>
            <a:r>
              <a:rPr lang="en-US" dirty="0"/>
              <a:t>To avoid the confusion caused by such overlapping concepts and terminologies, as recommended by CIGRE, Demand-Side Integration (DSI) is used. </a:t>
            </a:r>
          </a:p>
          <a:p>
            <a:pPr algn="just"/>
            <a:r>
              <a:rPr lang="en-US" dirty="0"/>
              <a:t>Effective implementation of DSI needs an advanced ICT (Information and Communication Technology) infrastructure and good knowledge of system loads.</a:t>
            </a:r>
          </a:p>
          <a:p>
            <a:pPr algn="just"/>
            <a:r>
              <a:rPr lang="en-US" dirty="0"/>
              <a:t>However, the electro-mechanical meters that are presently installed in domestic premises have little or no communication ability and do not transmit information of the load in real time</a:t>
            </a:r>
            <a:endParaRPr lang="en-PK" dirty="0"/>
          </a:p>
        </p:txBody>
      </p:sp>
    </p:spTree>
    <p:extLst>
      <p:ext uri="{BB962C8B-B14F-4D97-AF65-F5344CB8AC3E}">
        <p14:creationId xmlns:p14="http://schemas.microsoft.com/office/powerpoint/2010/main" val="23424305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5E5EF-5BB5-4D09-8C0B-459EABE044F2}"/>
              </a:ext>
            </a:extLst>
          </p:cNvPr>
          <p:cNvPicPr>
            <a:picLocks noChangeAspect="1"/>
          </p:cNvPicPr>
          <p:nvPr/>
        </p:nvPicPr>
        <p:blipFill>
          <a:blip r:embed="rId2"/>
          <a:stretch>
            <a:fillRect/>
          </a:stretch>
        </p:blipFill>
        <p:spPr>
          <a:xfrm>
            <a:off x="277616" y="1365371"/>
            <a:ext cx="10848975" cy="3705225"/>
          </a:xfrm>
          <a:prstGeom prst="rect">
            <a:avLst/>
          </a:prstGeom>
        </p:spPr>
      </p:pic>
    </p:spTree>
    <p:extLst>
      <p:ext uri="{BB962C8B-B14F-4D97-AF65-F5344CB8AC3E}">
        <p14:creationId xmlns:p14="http://schemas.microsoft.com/office/powerpoint/2010/main" val="854173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0FECE-176A-444A-B16F-B43FEE6C3121}"/>
              </a:ext>
            </a:extLst>
          </p:cNvPr>
          <p:cNvPicPr>
            <a:picLocks noChangeAspect="1"/>
          </p:cNvPicPr>
          <p:nvPr/>
        </p:nvPicPr>
        <p:blipFill>
          <a:blip r:embed="rId2"/>
          <a:stretch>
            <a:fillRect/>
          </a:stretch>
        </p:blipFill>
        <p:spPr>
          <a:xfrm>
            <a:off x="914400" y="2362200"/>
            <a:ext cx="10363200" cy="2133600"/>
          </a:xfrm>
          <a:prstGeom prst="rect">
            <a:avLst/>
          </a:prstGeom>
        </p:spPr>
      </p:pic>
    </p:spTree>
    <p:extLst>
      <p:ext uri="{BB962C8B-B14F-4D97-AF65-F5344CB8AC3E}">
        <p14:creationId xmlns:p14="http://schemas.microsoft.com/office/powerpoint/2010/main" val="25272252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9F8165-F134-4058-AF0C-203D8EF2EF36}"/>
              </a:ext>
            </a:extLst>
          </p:cNvPr>
          <p:cNvPicPr>
            <a:picLocks noChangeAspect="1"/>
          </p:cNvPicPr>
          <p:nvPr/>
        </p:nvPicPr>
        <p:blipFill>
          <a:blip r:embed="rId2"/>
          <a:stretch>
            <a:fillRect/>
          </a:stretch>
        </p:blipFill>
        <p:spPr>
          <a:xfrm>
            <a:off x="1733183" y="1321190"/>
            <a:ext cx="7396749" cy="4615375"/>
          </a:xfrm>
          <a:prstGeom prst="rect">
            <a:avLst/>
          </a:prstGeom>
        </p:spPr>
      </p:pic>
    </p:spTree>
    <p:extLst>
      <p:ext uri="{BB962C8B-B14F-4D97-AF65-F5344CB8AC3E}">
        <p14:creationId xmlns:p14="http://schemas.microsoft.com/office/powerpoint/2010/main" val="37561845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FCF42-72D1-4D60-98DA-CB43C659CBD9}"/>
              </a:ext>
            </a:extLst>
          </p:cNvPr>
          <p:cNvPicPr>
            <a:picLocks noChangeAspect="1"/>
          </p:cNvPicPr>
          <p:nvPr/>
        </p:nvPicPr>
        <p:blipFill>
          <a:blip r:embed="rId2"/>
          <a:stretch>
            <a:fillRect/>
          </a:stretch>
        </p:blipFill>
        <p:spPr>
          <a:xfrm>
            <a:off x="876373" y="1273455"/>
            <a:ext cx="9463381" cy="4311089"/>
          </a:xfrm>
          <a:prstGeom prst="rect">
            <a:avLst/>
          </a:prstGeom>
        </p:spPr>
      </p:pic>
    </p:spTree>
    <p:extLst>
      <p:ext uri="{BB962C8B-B14F-4D97-AF65-F5344CB8AC3E}">
        <p14:creationId xmlns:p14="http://schemas.microsoft.com/office/powerpoint/2010/main" val="4432564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063E56-513A-4D6E-A60D-BB65A95AA926}"/>
              </a:ext>
            </a:extLst>
          </p:cNvPr>
          <p:cNvPicPr>
            <a:picLocks noChangeAspect="1"/>
          </p:cNvPicPr>
          <p:nvPr/>
        </p:nvPicPr>
        <p:blipFill>
          <a:blip r:embed="rId2"/>
          <a:stretch>
            <a:fillRect/>
          </a:stretch>
        </p:blipFill>
        <p:spPr>
          <a:xfrm>
            <a:off x="703385" y="838272"/>
            <a:ext cx="10086535" cy="5070159"/>
          </a:xfrm>
          <a:prstGeom prst="rect">
            <a:avLst/>
          </a:prstGeom>
        </p:spPr>
      </p:pic>
    </p:spTree>
    <p:extLst>
      <p:ext uri="{BB962C8B-B14F-4D97-AF65-F5344CB8AC3E}">
        <p14:creationId xmlns:p14="http://schemas.microsoft.com/office/powerpoint/2010/main" val="14992829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5FC8D-42FA-4FB1-9BB8-1194C914A2A6}"/>
              </a:ext>
            </a:extLst>
          </p:cNvPr>
          <p:cNvPicPr>
            <a:picLocks noChangeAspect="1"/>
          </p:cNvPicPr>
          <p:nvPr/>
        </p:nvPicPr>
        <p:blipFill>
          <a:blip r:embed="rId2"/>
          <a:stretch>
            <a:fillRect/>
          </a:stretch>
        </p:blipFill>
        <p:spPr>
          <a:xfrm>
            <a:off x="845306" y="1267337"/>
            <a:ext cx="10043087" cy="4134657"/>
          </a:xfrm>
          <a:prstGeom prst="rect">
            <a:avLst/>
          </a:prstGeom>
        </p:spPr>
      </p:pic>
    </p:spTree>
    <p:extLst>
      <p:ext uri="{BB962C8B-B14F-4D97-AF65-F5344CB8AC3E}">
        <p14:creationId xmlns:p14="http://schemas.microsoft.com/office/powerpoint/2010/main" val="3331019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1E699-162E-4BA4-AEF1-A611D3520C74}"/>
              </a:ext>
            </a:extLst>
          </p:cNvPr>
          <p:cNvPicPr>
            <a:picLocks noChangeAspect="1"/>
          </p:cNvPicPr>
          <p:nvPr/>
        </p:nvPicPr>
        <p:blipFill>
          <a:blip r:embed="rId2"/>
          <a:stretch>
            <a:fillRect/>
          </a:stretch>
        </p:blipFill>
        <p:spPr>
          <a:xfrm>
            <a:off x="1012872" y="941070"/>
            <a:ext cx="9861453" cy="4798548"/>
          </a:xfrm>
          <a:prstGeom prst="rect">
            <a:avLst/>
          </a:prstGeom>
        </p:spPr>
      </p:pic>
    </p:spTree>
    <p:extLst>
      <p:ext uri="{BB962C8B-B14F-4D97-AF65-F5344CB8AC3E}">
        <p14:creationId xmlns:p14="http://schemas.microsoft.com/office/powerpoint/2010/main" val="36800515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50F5AA-E85C-4829-8117-9E0427E5DB4E}"/>
              </a:ext>
            </a:extLst>
          </p:cNvPr>
          <p:cNvPicPr>
            <a:picLocks noChangeAspect="1"/>
          </p:cNvPicPr>
          <p:nvPr/>
        </p:nvPicPr>
        <p:blipFill>
          <a:blip r:embed="rId2"/>
          <a:stretch>
            <a:fillRect/>
          </a:stretch>
        </p:blipFill>
        <p:spPr>
          <a:xfrm>
            <a:off x="604911" y="725511"/>
            <a:ext cx="10578904" cy="5098513"/>
          </a:xfrm>
          <a:prstGeom prst="rect">
            <a:avLst/>
          </a:prstGeom>
        </p:spPr>
      </p:pic>
    </p:spTree>
    <p:extLst>
      <p:ext uri="{BB962C8B-B14F-4D97-AF65-F5344CB8AC3E}">
        <p14:creationId xmlns:p14="http://schemas.microsoft.com/office/powerpoint/2010/main" val="1145534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E35854-C9BF-4C75-9985-F67226844591}"/>
              </a:ext>
            </a:extLst>
          </p:cNvPr>
          <p:cNvPicPr>
            <a:picLocks noChangeAspect="1"/>
          </p:cNvPicPr>
          <p:nvPr/>
        </p:nvPicPr>
        <p:blipFill>
          <a:blip r:embed="rId2"/>
          <a:stretch>
            <a:fillRect/>
          </a:stretch>
        </p:blipFill>
        <p:spPr>
          <a:xfrm>
            <a:off x="1139482" y="1344344"/>
            <a:ext cx="9087729" cy="2084656"/>
          </a:xfrm>
          <a:prstGeom prst="rect">
            <a:avLst/>
          </a:prstGeom>
        </p:spPr>
      </p:pic>
    </p:spTree>
    <p:extLst>
      <p:ext uri="{BB962C8B-B14F-4D97-AF65-F5344CB8AC3E}">
        <p14:creationId xmlns:p14="http://schemas.microsoft.com/office/powerpoint/2010/main" val="3533097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61A89F-8EC7-4838-8229-BFFF83F41289}"/>
              </a:ext>
            </a:extLst>
          </p:cNvPr>
          <p:cNvPicPr>
            <a:picLocks noChangeAspect="1"/>
          </p:cNvPicPr>
          <p:nvPr/>
        </p:nvPicPr>
        <p:blipFill>
          <a:blip r:embed="rId2"/>
          <a:stretch>
            <a:fillRect/>
          </a:stretch>
        </p:blipFill>
        <p:spPr>
          <a:xfrm>
            <a:off x="1055077" y="1152525"/>
            <a:ext cx="9945858" cy="4552950"/>
          </a:xfrm>
          <a:prstGeom prst="rect">
            <a:avLst/>
          </a:prstGeom>
        </p:spPr>
      </p:pic>
    </p:spTree>
    <p:extLst>
      <p:ext uri="{BB962C8B-B14F-4D97-AF65-F5344CB8AC3E}">
        <p14:creationId xmlns:p14="http://schemas.microsoft.com/office/powerpoint/2010/main" val="128447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F238-19C0-4DEF-8574-254601C16ED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B1DD62BA-899B-43DA-9010-115221817FB1}"/>
              </a:ext>
            </a:extLst>
          </p:cNvPr>
          <p:cNvSpPr>
            <a:spLocks noGrp="1"/>
          </p:cNvSpPr>
          <p:nvPr>
            <p:ph idx="1"/>
          </p:nvPr>
        </p:nvSpPr>
        <p:spPr/>
        <p:txBody>
          <a:bodyPr/>
          <a:lstStyle/>
          <a:p>
            <a:r>
              <a:rPr lang="en-US" dirty="0"/>
              <a:t>Smart metering refers to systems that measure, collect, analyze, and manage energy use using advanced ICT.</a:t>
            </a:r>
          </a:p>
          <a:p>
            <a:r>
              <a:rPr lang="en-US" dirty="0"/>
              <a:t>The concept includes two-way communication networks between smart meters and various actors in the energy supply system. </a:t>
            </a:r>
          </a:p>
          <a:p>
            <a:r>
              <a:rPr lang="en-US" dirty="0"/>
              <a:t>The smart meter is seen to facilitate DSI through providing real-time or near-real-time information exchange and advanced control capabilities</a:t>
            </a:r>
            <a:endParaRPr lang="en-PK" dirty="0"/>
          </a:p>
        </p:txBody>
      </p:sp>
    </p:spTree>
    <p:extLst>
      <p:ext uri="{BB962C8B-B14F-4D97-AF65-F5344CB8AC3E}">
        <p14:creationId xmlns:p14="http://schemas.microsoft.com/office/powerpoint/2010/main" val="4537765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E9A29-F7F3-4C05-B6D6-8C8A7C33C0B5}"/>
              </a:ext>
            </a:extLst>
          </p:cNvPr>
          <p:cNvPicPr>
            <a:picLocks noChangeAspect="1"/>
          </p:cNvPicPr>
          <p:nvPr/>
        </p:nvPicPr>
        <p:blipFill>
          <a:blip r:embed="rId2"/>
          <a:stretch>
            <a:fillRect/>
          </a:stretch>
        </p:blipFill>
        <p:spPr>
          <a:xfrm>
            <a:off x="914401" y="823986"/>
            <a:ext cx="10058400" cy="4915632"/>
          </a:xfrm>
          <a:prstGeom prst="rect">
            <a:avLst/>
          </a:prstGeom>
        </p:spPr>
      </p:pic>
    </p:spTree>
    <p:extLst>
      <p:ext uri="{BB962C8B-B14F-4D97-AF65-F5344CB8AC3E}">
        <p14:creationId xmlns:p14="http://schemas.microsoft.com/office/powerpoint/2010/main" val="1982745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BC088-8F1E-4A17-89DD-6BD4033F04AB}"/>
              </a:ext>
            </a:extLst>
          </p:cNvPr>
          <p:cNvPicPr>
            <a:picLocks noChangeAspect="1"/>
          </p:cNvPicPr>
          <p:nvPr/>
        </p:nvPicPr>
        <p:blipFill>
          <a:blip r:embed="rId2"/>
          <a:stretch>
            <a:fillRect/>
          </a:stretch>
        </p:blipFill>
        <p:spPr>
          <a:xfrm>
            <a:off x="618978" y="1064747"/>
            <a:ext cx="10058399" cy="4280975"/>
          </a:xfrm>
          <a:prstGeom prst="rect">
            <a:avLst/>
          </a:prstGeom>
        </p:spPr>
      </p:pic>
    </p:spTree>
    <p:extLst>
      <p:ext uri="{BB962C8B-B14F-4D97-AF65-F5344CB8AC3E}">
        <p14:creationId xmlns:p14="http://schemas.microsoft.com/office/powerpoint/2010/main" val="27141653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4130F-0449-411B-A3B7-8365A9DCA8E0}"/>
              </a:ext>
            </a:extLst>
          </p:cNvPr>
          <p:cNvPicPr>
            <a:picLocks noChangeAspect="1"/>
          </p:cNvPicPr>
          <p:nvPr/>
        </p:nvPicPr>
        <p:blipFill>
          <a:blip r:embed="rId2"/>
          <a:stretch>
            <a:fillRect/>
          </a:stretch>
        </p:blipFill>
        <p:spPr>
          <a:xfrm>
            <a:off x="393896" y="782222"/>
            <a:ext cx="11000934" cy="4971464"/>
          </a:xfrm>
          <a:prstGeom prst="rect">
            <a:avLst/>
          </a:prstGeom>
        </p:spPr>
      </p:pic>
    </p:spTree>
    <p:extLst>
      <p:ext uri="{BB962C8B-B14F-4D97-AF65-F5344CB8AC3E}">
        <p14:creationId xmlns:p14="http://schemas.microsoft.com/office/powerpoint/2010/main" val="25627606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26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569D-7189-452F-84C3-67BE2DCB5A94}"/>
              </a:ext>
            </a:extLst>
          </p:cNvPr>
          <p:cNvSpPr>
            <a:spLocks noGrp="1"/>
          </p:cNvSpPr>
          <p:nvPr>
            <p:ph type="title"/>
          </p:nvPr>
        </p:nvSpPr>
        <p:spPr/>
        <p:txBody>
          <a:bodyPr/>
          <a:lstStyle/>
          <a:p>
            <a:r>
              <a:rPr lang="en-GB" b="1" dirty="0"/>
              <a:t>Smart metering</a:t>
            </a:r>
            <a:endParaRPr lang="en-PK" b="1" dirty="0"/>
          </a:p>
        </p:txBody>
      </p:sp>
      <p:pic>
        <p:nvPicPr>
          <p:cNvPr id="5" name="Content Placeholder 4">
            <a:extLst>
              <a:ext uri="{FF2B5EF4-FFF2-40B4-BE49-F238E27FC236}">
                <a16:creationId xmlns:a16="http://schemas.microsoft.com/office/drawing/2014/main" id="{4287A63F-384F-4090-898F-FF2C2AAF9D95}"/>
              </a:ext>
            </a:extLst>
          </p:cNvPr>
          <p:cNvPicPr>
            <a:picLocks noGrp="1" noChangeAspect="1"/>
          </p:cNvPicPr>
          <p:nvPr>
            <p:ph idx="1"/>
          </p:nvPr>
        </p:nvPicPr>
        <p:blipFill>
          <a:blip r:embed="rId2"/>
          <a:stretch>
            <a:fillRect/>
          </a:stretch>
        </p:blipFill>
        <p:spPr>
          <a:xfrm>
            <a:off x="1280161" y="2001556"/>
            <a:ext cx="9144000" cy="3850604"/>
          </a:xfrm>
        </p:spPr>
      </p:pic>
    </p:spTree>
    <p:extLst>
      <p:ext uri="{BB962C8B-B14F-4D97-AF65-F5344CB8AC3E}">
        <p14:creationId xmlns:p14="http://schemas.microsoft.com/office/powerpoint/2010/main" val="178073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8E51-C1C9-4F4C-B161-FB583940816E}"/>
              </a:ext>
            </a:extLst>
          </p:cNvPr>
          <p:cNvSpPr>
            <a:spLocks noGrp="1"/>
          </p:cNvSpPr>
          <p:nvPr>
            <p:ph type="title"/>
          </p:nvPr>
        </p:nvSpPr>
        <p:spPr>
          <a:xfrm>
            <a:off x="838200" y="365125"/>
            <a:ext cx="10515600" cy="491331"/>
          </a:xfrm>
        </p:spPr>
        <p:txBody>
          <a:bodyPr>
            <a:normAutofit fontScale="90000"/>
          </a:bodyPr>
          <a:lstStyle/>
          <a:p>
            <a:endParaRPr lang="en-PK" dirty="0"/>
          </a:p>
        </p:txBody>
      </p:sp>
      <p:pic>
        <p:nvPicPr>
          <p:cNvPr id="5" name="Content Placeholder 4">
            <a:extLst>
              <a:ext uri="{FF2B5EF4-FFF2-40B4-BE49-F238E27FC236}">
                <a16:creationId xmlns:a16="http://schemas.microsoft.com/office/drawing/2014/main" id="{C8527E2E-DEAD-4E27-AD49-9A838E397FE1}"/>
              </a:ext>
            </a:extLst>
          </p:cNvPr>
          <p:cNvPicPr>
            <a:picLocks noGrp="1" noChangeAspect="1"/>
          </p:cNvPicPr>
          <p:nvPr>
            <p:ph idx="1"/>
          </p:nvPr>
        </p:nvPicPr>
        <p:blipFill>
          <a:blip r:embed="rId2"/>
          <a:stretch>
            <a:fillRect/>
          </a:stretch>
        </p:blipFill>
        <p:spPr>
          <a:xfrm>
            <a:off x="604911" y="1069145"/>
            <a:ext cx="10888394" cy="4932399"/>
          </a:xfrm>
        </p:spPr>
      </p:pic>
    </p:spTree>
    <p:extLst>
      <p:ext uri="{BB962C8B-B14F-4D97-AF65-F5344CB8AC3E}">
        <p14:creationId xmlns:p14="http://schemas.microsoft.com/office/powerpoint/2010/main" val="3702417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2541</TotalTime>
  <Words>2503</Words>
  <Application>Microsoft Office PowerPoint</Application>
  <PresentationFormat>Widescreen</PresentationFormat>
  <Paragraphs>90</Paragraphs>
  <Slides>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Calibri Light</vt:lpstr>
      <vt:lpstr>Times-Roman</vt:lpstr>
      <vt:lpstr>Office Theme</vt:lpstr>
      <vt:lpstr>Demand side management and smart metering</vt:lpstr>
      <vt:lpstr>PowerPoint Presentation</vt:lpstr>
      <vt:lpstr>PowerPoint Presentation</vt:lpstr>
      <vt:lpstr>PowerPoint Presentation</vt:lpstr>
      <vt:lpstr>PowerPoint Presentation</vt:lpstr>
      <vt:lpstr>PowerPoint Presentation</vt:lpstr>
      <vt:lpstr>PowerPoint Presentation</vt:lpstr>
      <vt:lpstr>Smart metering</vt:lpstr>
      <vt:lpstr>PowerPoint Presentation</vt:lpstr>
      <vt:lpstr>PowerPoint Presentation</vt:lpstr>
      <vt:lpstr>Key components of smart metering</vt:lpstr>
      <vt:lpstr>Smart Meter</vt:lpstr>
      <vt:lpstr>PowerPoint Presentation</vt:lpstr>
      <vt:lpstr>Signal acquisition</vt:lpstr>
      <vt:lpstr>PowerPoint Presentation</vt:lpstr>
      <vt:lpstr>Signal conditioning:</vt:lpstr>
      <vt:lpstr>PowerPoint Presentation</vt:lpstr>
      <vt:lpstr>PowerPoint Presentation</vt:lpstr>
      <vt:lpstr> Analogue to digital conversion</vt:lpstr>
      <vt:lpstr>Communications infrastructure and protocols for smart metering</vt:lpstr>
      <vt:lpstr>Home-area network</vt:lpstr>
      <vt:lpstr>PowerPoint Presentation</vt:lpstr>
      <vt:lpstr>PowerPoint Presentation</vt:lpstr>
      <vt:lpstr>PowerPoint Presentation</vt:lpstr>
      <vt:lpstr>Neighbourhood area network:</vt:lpstr>
      <vt:lpstr>Data concentrator</vt:lpstr>
      <vt:lpstr>Meter data management system</vt:lpstr>
      <vt:lpstr>Protocols for communications</vt:lpstr>
      <vt:lpstr>Demand-side integration</vt:lpstr>
      <vt:lpstr>PowerPoint Presentation</vt:lpstr>
      <vt:lpstr>Load Shifting</vt:lpstr>
      <vt:lpstr>PowerPoint Presentation</vt:lpstr>
      <vt:lpstr>PowerPoint Presentation</vt:lpstr>
      <vt:lpstr>PowerPoint Presentation</vt:lpstr>
      <vt:lpstr>PowerPoint Presentation</vt:lpstr>
      <vt:lpstr>PowerPoint Presentation</vt:lpstr>
      <vt:lpstr>PowerPoint Presentation</vt:lpstr>
      <vt:lpstr>Implementations of DSI</vt:lpstr>
      <vt:lpstr>Price-based DSI implementations</vt:lpstr>
      <vt:lpstr>PowerPoint Presentation</vt:lpstr>
      <vt:lpstr>PowerPoint Presentation</vt:lpstr>
      <vt:lpstr>PowerPoint Presentation</vt:lpstr>
      <vt:lpstr>PowerPoint Presentation</vt:lpstr>
      <vt:lpstr>PowerPoint Presentation</vt:lpstr>
      <vt:lpstr>Hardware support to DSI implementations</vt:lpstr>
      <vt:lpstr>Load control switches</vt:lpstr>
      <vt:lpstr>Controllable thermostats</vt:lpstr>
      <vt:lpstr>Lighting control</vt:lpstr>
      <vt:lpstr>PowerPoint Presentation</vt:lpstr>
      <vt:lpstr>Adjustable speed drives</vt:lpstr>
      <vt:lpstr>Flexibility delivered by prosumers from the demand side</vt:lpstr>
      <vt:lpstr>System support from DSI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side management and smart metering</dc:title>
  <dc:creator>DELL</dc:creator>
  <cp:lastModifiedBy>M. Rameez Javed</cp:lastModifiedBy>
  <cp:revision>44</cp:revision>
  <dcterms:created xsi:type="dcterms:W3CDTF">2020-12-07T05:57:58Z</dcterms:created>
  <dcterms:modified xsi:type="dcterms:W3CDTF">2022-11-22T02:58:05Z</dcterms:modified>
</cp:coreProperties>
</file>