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333" r:id="rId11"/>
    <p:sldId id="272" r:id="rId12"/>
    <p:sldId id="265" r:id="rId13"/>
    <p:sldId id="281" r:id="rId14"/>
    <p:sldId id="285" r:id="rId15"/>
    <p:sldId id="266" r:id="rId16"/>
    <p:sldId id="283" r:id="rId17"/>
    <p:sldId id="267" r:id="rId18"/>
    <p:sldId id="332" r:id="rId19"/>
    <p:sldId id="280" r:id="rId20"/>
    <p:sldId id="286" r:id="rId21"/>
    <p:sldId id="326" r:id="rId22"/>
    <p:sldId id="284" r:id="rId23"/>
    <p:sldId id="327" r:id="rId24"/>
    <p:sldId id="328" r:id="rId25"/>
    <p:sldId id="287" r:id="rId26"/>
    <p:sldId id="289" r:id="rId27"/>
    <p:sldId id="329" r:id="rId28"/>
    <p:sldId id="290" r:id="rId29"/>
    <p:sldId id="291" r:id="rId30"/>
    <p:sldId id="318" r:id="rId31"/>
    <p:sldId id="317" r:id="rId32"/>
    <p:sldId id="319" r:id="rId33"/>
    <p:sldId id="296" r:id="rId34"/>
    <p:sldId id="294" r:id="rId35"/>
    <p:sldId id="303" r:id="rId36"/>
    <p:sldId id="269" r:id="rId37"/>
    <p:sldId id="270" r:id="rId38"/>
    <p:sldId id="271" r:id="rId39"/>
    <p:sldId id="273" r:id="rId40"/>
    <p:sldId id="274" r:id="rId41"/>
    <p:sldId id="275" r:id="rId42"/>
    <p:sldId id="276" r:id="rId43"/>
    <p:sldId id="277" r:id="rId44"/>
    <p:sldId id="278" r:id="rId45"/>
    <p:sldId id="279" r:id="rId46"/>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0-12-04T04:10:47.402"/>
    </inkml:context>
    <inkml:brush xml:id="br0">
      <inkml:brushProperty name="width" value="0.05292" units="cm"/>
      <inkml:brushProperty name="height" value="0.05292" units="cm"/>
      <inkml:brushProperty name="color" value="#FF0000"/>
    </inkml:brush>
  </inkml:definitions>
  <inkml:trace contextRef="#ctx0" brushRef="#br0">9401 13915 0,'0'-24'156,"25"24"-47,0 0-93,49 0 0,0 0-1,-24 0 1,24 0 0,-49 0-16,25 0 15,-25 0 1,24 0-1,-24 0 1,0 0 0,0 0-1,-1 0 1,1 0 0,0 0-16,0 0 15,0 0 1,0 0-1,24 0 1,1 0-16,-25 0 16,24 0-1,-24 0 1,49 0 0,-49 0-1,25 0-15,-1 0 16,1-25-1,0 25 1,24 0-16,-24-25 16,-1 25-1,-24 0 1,25 0 0,-1 0-1,1 0 1,-1 0-16,1 0 15,-25 0 1,49-25 0,-24 25-1,-25 0-15,0 0 16,24 0 0,1 0-1,-25 0 1,-1 0-16,26 0 15,0 0 1,-1 0 0,1 0-1,-25 0 1,24 0-16,1 0 16,-25 0-1,-1 0 1,26 0-16,-25 0 15,0 0 1,-1 0 0,1 0-1,0 0 1,0 0-16,0 0 16,-1 0 15,1 0-16,0 0 1,0 0 0,0 0-1,-1 0-15,1 0 32,0 0 14,0 0-14</inkml:trace>
  <inkml:trace contextRef="#ctx0" brushRef="#br0" timeOffset="6073.39">10666 13891 0,'0'-25'31,"-25"25"16,25-25-31,0 0 0,-25 25-1,1-25 16,24 1 16,-25 24-15,25-25-17,0 0 16,0 0 1,0 0-1,0 1-15,0-1-1,0 0 1,0 0 15,25 25-15,-1 0-1,1 0 1,25 0 0,-25 0-16,-1 0 15,1 0 1,0 0-1,0 50 17,0-1-32,-25-24 15,0 0 1,24 25 0,-24-26-1,0 1 1,0 25-1,0-25 1,-24 24-16,-1-24 16,0 0-1,0 24 1,-24-24 0,-1 0-1,25-25-15,-24 25 16,-1-25-1,0 0 1,26 0 0,-1 0-1,0 0-15,0 0 16,25-25 15,-25 25-15,25-25-1,0 0 1,0-24 15,25 24-31,0 0 16,0-24 0,24-1-1,-24 25 1,50-24-1,-51 24-15,1 0 16,25 0 0,-25 25-1,-1 0 1,26 0 0,-25 0-1,0 0 16,-1 0-31,1 0 47,-25 25-15,0 0-17,0 0 1,0-1-1,0 1-15,0 0 16,-25-25 0,25 25-1,-49 0 1,24-25-16,-49 0 16,24 0-1,25 0 1,0-25-1,1 25 1,-1 0-16,25-25 16,-25 25 15,25-25-15,0 0-1,0 1 16,0-1-15,25 0 0,0 25-16,24-25 15,-24 0 1,0 25 0,0 0-1,-1 0-15,1 0 16,0 0-1,0 0 17,0 0 15,-25 25-32,0 0 1,0 0-1,0 0 1,-25-1 0,0-24-1,0 25 1,0-25 0,25 25-1,-24-25 1,-1 0-1,0-25 32</inkml:trace>
  <inkml:trace contextRef="#ctx0" brushRef="#br0" timeOffset="63895.15">20290 13246 0,'0'-25'266,"0"0"-204,25 25-62,0 0 16,0 0-1,24 0 1,26 0 0,-26 0-1,1 0-15,-1 0 16,1 0-1,0 0 1,-1 0 0,1 0-16,0 0 15,-26 0 1,1 0 0,25 0-16,-1 0 15,-24 0 1,0 0-1,25 0 1,-26 0 0,1 0 15,0 0-15,-99 0 296,-26 0-296,1 0-1,0 0 1,49 0-16,26 0 16,-1 0-1,0 0 16,0 0-15,0 0 62,0 0-47,-24 0-15,24 0 15,-25 0-15,1 0 0,24 0 15,0 0 16,0 0 0,1 0-47,-26 25 31,25-25-16,-49 25 1,49 0-16,0-25 16,0 0 15,75 0 313,0 0-329,-26 0 1,26 0-16,0 0 16,24 0-1,-24 0 1,-1 0-1,1 0-15,-1 0 16,26 0 0,-1 0-1,-24 0 1,24 0-16,-24 0 16,0 0-1,49-25 1,-50 25-1,1-25-15,0 25 16,-1 0 0,1 0-1,-25 0 1,-1 0 0,1 0 15,-50 0 250,-24 0-265,-75 0-16,-50 0 15,75 25 1,25 0 0,-1-25-1,26 24-15,24-24 16,0 0-1,0 0 17,0 0-17,0 0 1,-49 0 0,0 0-1,-1 0 1,1 0-16,-1 0 15,51 0 1,-26 0 0,25 0-16,0 0 15,1 0 17</inkml:trace>
  <inkml:trace contextRef="#ctx0" brushRef="#br0" timeOffset="68609.78">21456 13047 0,'0'25'250,"0"49"-234,0-24-1,0 0 1,0-1 0,0-24-16,25 0 15,-25 0 16,25-50 204,24-25-220,50-49 1,-24 74 0,-25-49-1,49 49-15,-74-25 16,-1 50 0,1-24-1,0 24 1,-25-25-1,25 25 17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19FC-F9BE-45A6-9C85-DC3F5A45CD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51EDDDF6-EDBF-4F00-AA2F-384958FDC0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3714B404-7260-4CAC-97FB-F9B36E357381}"/>
              </a:ext>
            </a:extLst>
          </p:cNvPr>
          <p:cNvSpPr>
            <a:spLocks noGrp="1"/>
          </p:cNvSpPr>
          <p:nvPr>
            <p:ph type="dt" sz="half" idx="10"/>
          </p:nvPr>
        </p:nvSpPr>
        <p:spPr/>
        <p:txBody>
          <a:bodyPr/>
          <a:lstStyle/>
          <a:p>
            <a:fld id="{9654AEF1-0392-46A4-BD3A-B5629BA715CD}" type="datetimeFigureOut">
              <a:rPr lang="en-PK" smtClean="0"/>
              <a:t>15/11/2022</a:t>
            </a:fld>
            <a:endParaRPr lang="en-PK"/>
          </a:p>
        </p:txBody>
      </p:sp>
      <p:sp>
        <p:nvSpPr>
          <p:cNvPr id="5" name="Footer Placeholder 4">
            <a:extLst>
              <a:ext uri="{FF2B5EF4-FFF2-40B4-BE49-F238E27FC236}">
                <a16:creationId xmlns:a16="http://schemas.microsoft.com/office/drawing/2014/main" id="{1AC75A88-BE5D-4BA8-A4FA-70BE7DE8793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2C5BECD-F768-434B-80CE-857FDF2B520B}"/>
              </a:ext>
            </a:extLst>
          </p:cNvPr>
          <p:cNvSpPr>
            <a:spLocks noGrp="1"/>
          </p:cNvSpPr>
          <p:nvPr>
            <p:ph type="sldNum" sz="quarter" idx="12"/>
          </p:nvPr>
        </p:nvSpPr>
        <p:spPr/>
        <p:txBody>
          <a:bodyPr/>
          <a:lstStyle/>
          <a:p>
            <a:fld id="{FDF2E57B-3376-4E43-A63C-CB71A1B1739C}" type="slidenum">
              <a:rPr lang="en-PK" smtClean="0"/>
              <a:t>‹#›</a:t>
            </a:fld>
            <a:endParaRPr lang="en-PK"/>
          </a:p>
        </p:txBody>
      </p:sp>
    </p:spTree>
    <p:extLst>
      <p:ext uri="{BB962C8B-B14F-4D97-AF65-F5344CB8AC3E}">
        <p14:creationId xmlns:p14="http://schemas.microsoft.com/office/powerpoint/2010/main" val="323868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7727-C9D3-45D0-81D8-6529411A1636}"/>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89217959-BA77-47A6-B6F7-266C51BD2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4FBB759-40A3-4667-9B8C-DA5B00B4C9C9}"/>
              </a:ext>
            </a:extLst>
          </p:cNvPr>
          <p:cNvSpPr>
            <a:spLocks noGrp="1"/>
          </p:cNvSpPr>
          <p:nvPr>
            <p:ph type="dt" sz="half" idx="10"/>
          </p:nvPr>
        </p:nvSpPr>
        <p:spPr/>
        <p:txBody>
          <a:bodyPr/>
          <a:lstStyle/>
          <a:p>
            <a:fld id="{9654AEF1-0392-46A4-BD3A-B5629BA715CD}" type="datetimeFigureOut">
              <a:rPr lang="en-PK" smtClean="0"/>
              <a:t>15/11/2022</a:t>
            </a:fld>
            <a:endParaRPr lang="en-PK"/>
          </a:p>
        </p:txBody>
      </p:sp>
      <p:sp>
        <p:nvSpPr>
          <p:cNvPr id="5" name="Footer Placeholder 4">
            <a:extLst>
              <a:ext uri="{FF2B5EF4-FFF2-40B4-BE49-F238E27FC236}">
                <a16:creationId xmlns:a16="http://schemas.microsoft.com/office/drawing/2014/main" id="{C354AC95-47B7-437A-A53B-C031143032E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C3075DF-CC56-467C-A575-EB3366846406}"/>
              </a:ext>
            </a:extLst>
          </p:cNvPr>
          <p:cNvSpPr>
            <a:spLocks noGrp="1"/>
          </p:cNvSpPr>
          <p:nvPr>
            <p:ph type="sldNum" sz="quarter" idx="12"/>
          </p:nvPr>
        </p:nvSpPr>
        <p:spPr/>
        <p:txBody>
          <a:bodyPr/>
          <a:lstStyle/>
          <a:p>
            <a:fld id="{FDF2E57B-3376-4E43-A63C-CB71A1B1739C}" type="slidenum">
              <a:rPr lang="en-PK" smtClean="0"/>
              <a:t>‹#›</a:t>
            </a:fld>
            <a:endParaRPr lang="en-PK"/>
          </a:p>
        </p:txBody>
      </p:sp>
    </p:spTree>
    <p:extLst>
      <p:ext uri="{BB962C8B-B14F-4D97-AF65-F5344CB8AC3E}">
        <p14:creationId xmlns:p14="http://schemas.microsoft.com/office/powerpoint/2010/main" val="132241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790E1B-B97F-4EC4-A99D-30F5F6CDF8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2F91264-13D8-4993-9046-DA977E91BB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1C2F51B-807A-4B0C-BF8A-AF26E9247EF0}"/>
              </a:ext>
            </a:extLst>
          </p:cNvPr>
          <p:cNvSpPr>
            <a:spLocks noGrp="1"/>
          </p:cNvSpPr>
          <p:nvPr>
            <p:ph type="dt" sz="half" idx="10"/>
          </p:nvPr>
        </p:nvSpPr>
        <p:spPr/>
        <p:txBody>
          <a:bodyPr/>
          <a:lstStyle/>
          <a:p>
            <a:fld id="{9654AEF1-0392-46A4-BD3A-B5629BA715CD}" type="datetimeFigureOut">
              <a:rPr lang="en-PK" smtClean="0"/>
              <a:t>15/11/2022</a:t>
            </a:fld>
            <a:endParaRPr lang="en-PK"/>
          </a:p>
        </p:txBody>
      </p:sp>
      <p:sp>
        <p:nvSpPr>
          <p:cNvPr id="5" name="Footer Placeholder 4">
            <a:extLst>
              <a:ext uri="{FF2B5EF4-FFF2-40B4-BE49-F238E27FC236}">
                <a16:creationId xmlns:a16="http://schemas.microsoft.com/office/drawing/2014/main" id="{73BAD72B-30E4-43EA-ABED-FC2C371E25F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1C1B50C-A852-40DE-A531-A486ABDCF483}"/>
              </a:ext>
            </a:extLst>
          </p:cNvPr>
          <p:cNvSpPr>
            <a:spLocks noGrp="1"/>
          </p:cNvSpPr>
          <p:nvPr>
            <p:ph type="sldNum" sz="quarter" idx="12"/>
          </p:nvPr>
        </p:nvSpPr>
        <p:spPr/>
        <p:txBody>
          <a:bodyPr/>
          <a:lstStyle/>
          <a:p>
            <a:fld id="{FDF2E57B-3376-4E43-A63C-CB71A1B1739C}" type="slidenum">
              <a:rPr lang="en-PK" smtClean="0"/>
              <a:t>‹#›</a:t>
            </a:fld>
            <a:endParaRPr lang="en-PK"/>
          </a:p>
        </p:txBody>
      </p:sp>
    </p:spTree>
    <p:extLst>
      <p:ext uri="{BB962C8B-B14F-4D97-AF65-F5344CB8AC3E}">
        <p14:creationId xmlns:p14="http://schemas.microsoft.com/office/powerpoint/2010/main" val="79720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79FB-AD3A-496B-AE62-91AD6F0682B8}"/>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025AAD1-4746-4F66-9AD9-81A9497000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6C57B21-FCFF-43A7-B604-FD80E46E680D}"/>
              </a:ext>
            </a:extLst>
          </p:cNvPr>
          <p:cNvSpPr>
            <a:spLocks noGrp="1"/>
          </p:cNvSpPr>
          <p:nvPr>
            <p:ph type="dt" sz="half" idx="10"/>
          </p:nvPr>
        </p:nvSpPr>
        <p:spPr/>
        <p:txBody>
          <a:bodyPr/>
          <a:lstStyle/>
          <a:p>
            <a:fld id="{9654AEF1-0392-46A4-BD3A-B5629BA715CD}" type="datetimeFigureOut">
              <a:rPr lang="en-PK" smtClean="0"/>
              <a:t>15/11/2022</a:t>
            </a:fld>
            <a:endParaRPr lang="en-PK"/>
          </a:p>
        </p:txBody>
      </p:sp>
      <p:sp>
        <p:nvSpPr>
          <p:cNvPr id="5" name="Footer Placeholder 4">
            <a:extLst>
              <a:ext uri="{FF2B5EF4-FFF2-40B4-BE49-F238E27FC236}">
                <a16:creationId xmlns:a16="http://schemas.microsoft.com/office/drawing/2014/main" id="{7BEFBF72-BC43-4523-B87D-5F76AA097B7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FB1BF88-E39E-47CC-9CF8-4A138511AA0A}"/>
              </a:ext>
            </a:extLst>
          </p:cNvPr>
          <p:cNvSpPr>
            <a:spLocks noGrp="1"/>
          </p:cNvSpPr>
          <p:nvPr>
            <p:ph type="sldNum" sz="quarter" idx="12"/>
          </p:nvPr>
        </p:nvSpPr>
        <p:spPr/>
        <p:txBody>
          <a:bodyPr/>
          <a:lstStyle/>
          <a:p>
            <a:fld id="{FDF2E57B-3376-4E43-A63C-CB71A1B1739C}" type="slidenum">
              <a:rPr lang="en-PK" smtClean="0"/>
              <a:t>‹#›</a:t>
            </a:fld>
            <a:endParaRPr lang="en-PK"/>
          </a:p>
        </p:txBody>
      </p:sp>
    </p:spTree>
    <p:extLst>
      <p:ext uri="{BB962C8B-B14F-4D97-AF65-F5344CB8AC3E}">
        <p14:creationId xmlns:p14="http://schemas.microsoft.com/office/powerpoint/2010/main" val="26051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807A-54D3-426C-85FB-89A35D62DE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F02E5B34-9B6D-4CA6-8670-994118C114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E6EEF9-830D-48F0-9B48-54C9130BABAE}"/>
              </a:ext>
            </a:extLst>
          </p:cNvPr>
          <p:cNvSpPr>
            <a:spLocks noGrp="1"/>
          </p:cNvSpPr>
          <p:nvPr>
            <p:ph type="dt" sz="half" idx="10"/>
          </p:nvPr>
        </p:nvSpPr>
        <p:spPr/>
        <p:txBody>
          <a:bodyPr/>
          <a:lstStyle/>
          <a:p>
            <a:fld id="{9654AEF1-0392-46A4-BD3A-B5629BA715CD}" type="datetimeFigureOut">
              <a:rPr lang="en-PK" smtClean="0"/>
              <a:t>15/11/2022</a:t>
            </a:fld>
            <a:endParaRPr lang="en-PK"/>
          </a:p>
        </p:txBody>
      </p:sp>
      <p:sp>
        <p:nvSpPr>
          <p:cNvPr id="5" name="Footer Placeholder 4">
            <a:extLst>
              <a:ext uri="{FF2B5EF4-FFF2-40B4-BE49-F238E27FC236}">
                <a16:creationId xmlns:a16="http://schemas.microsoft.com/office/drawing/2014/main" id="{9CD7DAFA-9F92-4EC8-B7F4-C3755D05F29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F912669-DEAF-4CB8-B6AC-207A9580A455}"/>
              </a:ext>
            </a:extLst>
          </p:cNvPr>
          <p:cNvSpPr>
            <a:spLocks noGrp="1"/>
          </p:cNvSpPr>
          <p:nvPr>
            <p:ph type="sldNum" sz="quarter" idx="12"/>
          </p:nvPr>
        </p:nvSpPr>
        <p:spPr/>
        <p:txBody>
          <a:bodyPr/>
          <a:lstStyle/>
          <a:p>
            <a:fld id="{FDF2E57B-3376-4E43-A63C-CB71A1B1739C}" type="slidenum">
              <a:rPr lang="en-PK" smtClean="0"/>
              <a:t>‹#›</a:t>
            </a:fld>
            <a:endParaRPr lang="en-PK"/>
          </a:p>
        </p:txBody>
      </p:sp>
    </p:spTree>
    <p:extLst>
      <p:ext uri="{BB962C8B-B14F-4D97-AF65-F5344CB8AC3E}">
        <p14:creationId xmlns:p14="http://schemas.microsoft.com/office/powerpoint/2010/main" val="392372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FF3F-60A4-4E30-B794-C1660C4C1F49}"/>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6C44C37-623B-4F3E-81C7-B4B66CBB49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038AF317-159D-4846-BE34-4BFD694C05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331934FF-5FA4-4BA1-9762-29EB6375C7B7}"/>
              </a:ext>
            </a:extLst>
          </p:cNvPr>
          <p:cNvSpPr>
            <a:spLocks noGrp="1"/>
          </p:cNvSpPr>
          <p:nvPr>
            <p:ph type="dt" sz="half" idx="10"/>
          </p:nvPr>
        </p:nvSpPr>
        <p:spPr/>
        <p:txBody>
          <a:bodyPr/>
          <a:lstStyle/>
          <a:p>
            <a:fld id="{9654AEF1-0392-46A4-BD3A-B5629BA715CD}" type="datetimeFigureOut">
              <a:rPr lang="en-PK" smtClean="0"/>
              <a:t>15/11/2022</a:t>
            </a:fld>
            <a:endParaRPr lang="en-PK"/>
          </a:p>
        </p:txBody>
      </p:sp>
      <p:sp>
        <p:nvSpPr>
          <p:cNvPr id="6" name="Footer Placeholder 5">
            <a:extLst>
              <a:ext uri="{FF2B5EF4-FFF2-40B4-BE49-F238E27FC236}">
                <a16:creationId xmlns:a16="http://schemas.microsoft.com/office/drawing/2014/main" id="{2B424868-9FA9-477B-85AE-28D3D2437B0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21DD7DE-D778-4C2D-AA27-CEF6CBE72B94}"/>
              </a:ext>
            </a:extLst>
          </p:cNvPr>
          <p:cNvSpPr>
            <a:spLocks noGrp="1"/>
          </p:cNvSpPr>
          <p:nvPr>
            <p:ph type="sldNum" sz="quarter" idx="12"/>
          </p:nvPr>
        </p:nvSpPr>
        <p:spPr/>
        <p:txBody>
          <a:bodyPr/>
          <a:lstStyle/>
          <a:p>
            <a:fld id="{FDF2E57B-3376-4E43-A63C-CB71A1B1739C}" type="slidenum">
              <a:rPr lang="en-PK" smtClean="0"/>
              <a:t>‹#›</a:t>
            </a:fld>
            <a:endParaRPr lang="en-PK"/>
          </a:p>
        </p:txBody>
      </p:sp>
    </p:spTree>
    <p:extLst>
      <p:ext uri="{BB962C8B-B14F-4D97-AF65-F5344CB8AC3E}">
        <p14:creationId xmlns:p14="http://schemas.microsoft.com/office/powerpoint/2010/main" val="2986686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B3545-E96B-48B8-8EB3-8212BA8D7C84}"/>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CF947B19-0819-444A-9A67-668458006E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E92B9F-0D60-458E-9100-60E95CAF76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98574C48-D907-490F-B990-654C7CB37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92235E-3083-464C-B37E-FD93D43153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90305DD0-1DFB-4176-B1E7-8006E7528D22}"/>
              </a:ext>
            </a:extLst>
          </p:cNvPr>
          <p:cNvSpPr>
            <a:spLocks noGrp="1"/>
          </p:cNvSpPr>
          <p:nvPr>
            <p:ph type="dt" sz="half" idx="10"/>
          </p:nvPr>
        </p:nvSpPr>
        <p:spPr/>
        <p:txBody>
          <a:bodyPr/>
          <a:lstStyle/>
          <a:p>
            <a:fld id="{9654AEF1-0392-46A4-BD3A-B5629BA715CD}" type="datetimeFigureOut">
              <a:rPr lang="en-PK" smtClean="0"/>
              <a:t>15/11/2022</a:t>
            </a:fld>
            <a:endParaRPr lang="en-PK"/>
          </a:p>
        </p:txBody>
      </p:sp>
      <p:sp>
        <p:nvSpPr>
          <p:cNvPr id="8" name="Footer Placeholder 7">
            <a:extLst>
              <a:ext uri="{FF2B5EF4-FFF2-40B4-BE49-F238E27FC236}">
                <a16:creationId xmlns:a16="http://schemas.microsoft.com/office/drawing/2014/main" id="{8159C825-84C9-4822-B1D4-1ACA6DABA581}"/>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3F0CB6AA-B438-4BD0-B16A-44B98876C001}"/>
              </a:ext>
            </a:extLst>
          </p:cNvPr>
          <p:cNvSpPr>
            <a:spLocks noGrp="1"/>
          </p:cNvSpPr>
          <p:nvPr>
            <p:ph type="sldNum" sz="quarter" idx="12"/>
          </p:nvPr>
        </p:nvSpPr>
        <p:spPr/>
        <p:txBody>
          <a:bodyPr/>
          <a:lstStyle/>
          <a:p>
            <a:fld id="{FDF2E57B-3376-4E43-A63C-CB71A1B1739C}" type="slidenum">
              <a:rPr lang="en-PK" smtClean="0"/>
              <a:t>‹#›</a:t>
            </a:fld>
            <a:endParaRPr lang="en-PK"/>
          </a:p>
        </p:txBody>
      </p:sp>
    </p:spTree>
    <p:extLst>
      <p:ext uri="{BB962C8B-B14F-4D97-AF65-F5344CB8AC3E}">
        <p14:creationId xmlns:p14="http://schemas.microsoft.com/office/powerpoint/2010/main" val="380008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AB0B-589C-4005-A931-3E9EF00007B7}"/>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DF2C3E82-21A5-44DB-A896-2B88A57BE972}"/>
              </a:ext>
            </a:extLst>
          </p:cNvPr>
          <p:cNvSpPr>
            <a:spLocks noGrp="1"/>
          </p:cNvSpPr>
          <p:nvPr>
            <p:ph type="dt" sz="half" idx="10"/>
          </p:nvPr>
        </p:nvSpPr>
        <p:spPr/>
        <p:txBody>
          <a:bodyPr/>
          <a:lstStyle/>
          <a:p>
            <a:fld id="{9654AEF1-0392-46A4-BD3A-B5629BA715CD}" type="datetimeFigureOut">
              <a:rPr lang="en-PK" smtClean="0"/>
              <a:t>15/11/2022</a:t>
            </a:fld>
            <a:endParaRPr lang="en-PK"/>
          </a:p>
        </p:txBody>
      </p:sp>
      <p:sp>
        <p:nvSpPr>
          <p:cNvPr id="4" name="Footer Placeholder 3">
            <a:extLst>
              <a:ext uri="{FF2B5EF4-FFF2-40B4-BE49-F238E27FC236}">
                <a16:creationId xmlns:a16="http://schemas.microsoft.com/office/drawing/2014/main" id="{6C3A2E34-77C8-406C-8C97-EC8E02260BE2}"/>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283B97C5-1BE4-4511-ADD4-737608B01712}"/>
              </a:ext>
            </a:extLst>
          </p:cNvPr>
          <p:cNvSpPr>
            <a:spLocks noGrp="1"/>
          </p:cNvSpPr>
          <p:nvPr>
            <p:ph type="sldNum" sz="quarter" idx="12"/>
          </p:nvPr>
        </p:nvSpPr>
        <p:spPr/>
        <p:txBody>
          <a:bodyPr/>
          <a:lstStyle/>
          <a:p>
            <a:fld id="{FDF2E57B-3376-4E43-A63C-CB71A1B1739C}" type="slidenum">
              <a:rPr lang="en-PK" smtClean="0"/>
              <a:t>‹#›</a:t>
            </a:fld>
            <a:endParaRPr lang="en-PK"/>
          </a:p>
        </p:txBody>
      </p:sp>
    </p:spTree>
    <p:extLst>
      <p:ext uri="{BB962C8B-B14F-4D97-AF65-F5344CB8AC3E}">
        <p14:creationId xmlns:p14="http://schemas.microsoft.com/office/powerpoint/2010/main" val="300578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7A3B59-ABCD-4C08-8FCC-A899C0A87504}"/>
              </a:ext>
            </a:extLst>
          </p:cNvPr>
          <p:cNvSpPr>
            <a:spLocks noGrp="1"/>
          </p:cNvSpPr>
          <p:nvPr>
            <p:ph type="dt" sz="half" idx="10"/>
          </p:nvPr>
        </p:nvSpPr>
        <p:spPr/>
        <p:txBody>
          <a:bodyPr/>
          <a:lstStyle/>
          <a:p>
            <a:fld id="{9654AEF1-0392-46A4-BD3A-B5629BA715CD}" type="datetimeFigureOut">
              <a:rPr lang="en-PK" smtClean="0"/>
              <a:t>15/11/2022</a:t>
            </a:fld>
            <a:endParaRPr lang="en-PK"/>
          </a:p>
        </p:txBody>
      </p:sp>
      <p:sp>
        <p:nvSpPr>
          <p:cNvPr id="3" name="Footer Placeholder 2">
            <a:extLst>
              <a:ext uri="{FF2B5EF4-FFF2-40B4-BE49-F238E27FC236}">
                <a16:creationId xmlns:a16="http://schemas.microsoft.com/office/drawing/2014/main" id="{7095D493-BD30-4F9C-A334-5353DEA7822A}"/>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797781FE-BDB2-4C50-B58E-EF084DE6AFAC}"/>
              </a:ext>
            </a:extLst>
          </p:cNvPr>
          <p:cNvSpPr>
            <a:spLocks noGrp="1"/>
          </p:cNvSpPr>
          <p:nvPr>
            <p:ph type="sldNum" sz="quarter" idx="12"/>
          </p:nvPr>
        </p:nvSpPr>
        <p:spPr/>
        <p:txBody>
          <a:bodyPr/>
          <a:lstStyle/>
          <a:p>
            <a:fld id="{FDF2E57B-3376-4E43-A63C-CB71A1B1739C}" type="slidenum">
              <a:rPr lang="en-PK" smtClean="0"/>
              <a:t>‹#›</a:t>
            </a:fld>
            <a:endParaRPr lang="en-PK"/>
          </a:p>
        </p:txBody>
      </p:sp>
    </p:spTree>
    <p:extLst>
      <p:ext uri="{BB962C8B-B14F-4D97-AF65-F5344CB8AC3E}">
        <p14:creationId xmlns:p14="http://schemas.microsoft.com/office/powerpoint/2010/main" val="2257863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882C-9DC0-4581-91DE-6FAF69208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89701F55-06A6-4E6A-A9BE-0ECE4B9528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C52231C8-B4B4-47BE-8252-E839B447AC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D3200E-ED49-45B3-A8B5-55D0E4CADA5B}"/>
              </a:ext>
            </a:extLst>
          </p:cNvPr>
          <p:cNvSpPr>
            <a:spLocks noGrp="1"/>
          </p:cNvSpPr>
          <p:nvPr>
            <p:ph type="dt" sz="half" idx="10"/>
          </p:nvPr>
        </p:nvSpPr>
        <p:spPr/>
        <p:txBody>
          <a:bodyPr/>
          <a:lstStyle/>
          <a:p>
            <a:fld id="{9654AEF1-0392-46A4-BD3A-B5629BA715CD}" type="datetimeFigureOut">
              <a:rPr lang="en-PK" smtClean="0"/>
              <a:t>15/11/2022</a:t>
            </a:fld>
            <a:endParaRPr lang="en-PK"/>
          </a:p>
        </p:txBody>
      </p:sp>
      <p:sp>
        <p:nvSpPr>
          <p:cNvPr id="6" name="Footer Placeholder 5">
            <a:extLst>
              <a:ext uri="{FF2B5EF4-FFF2-40B4-BE49-F238E27FC236}">
                <a16:creationId xmlns:a16="http://schemas.microsoft.com/office/drawing/2014/main" id="{91903C53-4D96-4B21-8679-E41D6502E40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AF23A6D-D3C1-40FC-BC67-96601A3C7FAB}"/>
              </a:ext>
            </a:extLst>
          </p:cNvPr>
          <p:cNvSpPr>
            <a:spLocks noGrp="1"/>
          </p:cNvSpPr>
          <p:nvPr>
            <p:ph type="sldNum" sz="quarter" idx="12"/>
          </p:nvPr>
        </p:nvSpPr>
        <p:spPr/>
        <p:txBody>
          <a:bodyPr/>
          <a:lstStyle/>
          <a:p>
            <a:fld id="{FDF2E57B-3376-4E43-A63C-CB71A1B1739C}" type="slidenum">
              <a:rPr lang="en-PK" smtClean="0"/>
              <a:t>‹#›</a:t>
            </a:fld>
            <a:endParaRPr lang="en-PK"/>
          </a:p>
        </p:txBody>
      </p:sp>
    </p:spTree>
    <p:extLst>
      <p:ext uri="{BB962C8B-B14F-4D97-AF65-F5344CB8AC3E}">
        <p14:creationId xmlns:p14="http://schemas.microsoft.com/office/powerpoint/2010/main" val="2283899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5422-F561-460B-9C0F-923598597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CFFD9579-E12E-4376-A867-D827ABAA6B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6B5B2535-A4E6-4045-AB47-02BC96071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C61491-2643-4071-8266-7AA38E332CEE}"/>
              </a:ext>
            </a:extLst>
          </p:cNvPr>
          <p:cNvSpPr>
            <a:spLocks noGrp="1"/>
          </p:cNvSpPr>
          <p:nvPr>
            <p:ph type="dt" sz="half" idx="10"/>
          </p:nvPr>
        </p:nvSpPr>
        <p:spPr/>
        <p:txBody>
          <a:bodyPr/>
          <a:lstStyle/>
          <a:p>
            <a:fld id="{9654AEF1-0392-46A4-BD3A-B5629BA715CD}" type="datetimeFigureOut">
              <a:rPr lang="en-PK" smtClean="0"/>
              <a:t>15/11/2022</a:t>
            </a:fld>
            <a:endParaRPr lang="en-PK"/>
          </a:p>
        </p:txBody>
      </p:sp>
      <p:sp>
        <p:nvSpPr>
          <p:cNvPr id="6" name="Footer Placeholder 5">
            <a:extLst>
              <a:ext uri="{FF2B5EF4-FFF2-40B4-BE49-F238E27FC236}">
                <a16:creationId xmlns:a16="http://schemas.microsoft.com/office/drawing/2014/main" id="{CCA9E132-73A1-4296-9F20-726B03BDBDA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AB9DC3F-E5A6-44BF-9466-BDD2FB80C10F}"/>
              </a:ext>
            </a:extLst>
          </p:cNvPr>
          <p:cNvSpPr>
            <a:spLocks noGrp="1"/>
          </p:cNvSpPr>
          <p:nvPr>
            <p:ph type="sldNum" sz="quarter" idx="12"/>
          </p:nvPr>
        </p:nvSpPr>
        <p:spPr/>
        <p:txBody>
          <a:bodyPr/>
          <a:lstStyle/>
          <a:p>
            <a:fld id="{FDF2E57B-3376-4E43-A63C-CB71A1B1739C}" type="slidenum">
              <a:rPr lang="en-PK" smtClean="0"/>
              <a:t>‹#›</a:t>
            </a:fld>
            <a:endParaRPr lang="en-PK"/>
          </a:p>
        </p:txBody>
      </p:sp>
    </p:spTree>
    <p:extLst>
      <p:ext uri="{BB962C8B-B14F-4D97-AF65-F5344CB8AC3E}">
        <p14:creationId xmlns:p14="http://schemas.microsoft.com/office/powerpoint/2010/main" val="434327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FB86BC-D54F-43A2-9549-95EAFE5E1E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B93FEDA3-83CE-4DB3-80B3-C0A43D4CCC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28C185A-E8B5-4073-8307-2E3751988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54AEF1-0392-46A4-BD3A-B5629BA715CD}" type="datetimeFigureOut">
              <a:rPr lang="en-PK" smtClean="0"/>
              <a:t>15/11/2022</a:t>
            </a:fld>
            <a:endParaRPr lang="en-PK"/>
          </a:p>
        </p:txBody>
      </p:sp>
      <p:sp>
        <p:nvSpPr>
          <p:cNvPr id="5" name="Footer Placeholder 4">
            <a:extLst>
              <a:ext uri="{FF2B5EF4-FFF2-40B4-BE49-F238E27FC236}">
                <a16:creationId xmlns:a16="http://schemas.microsoft.com/office/drawing/2014/main" id="{7227D2F9-15F5-4954-90E9-B86A3E8BBA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3A441D9B-4DAE-48F9-B4CB-5752CA65FC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2E57B-3376-4E43-A63C-CB71A1B1739C}" type="slidenum">
              <a:rPr lang="en-PK" smtClean="0"/>
              <a:t>‹#›</a:t>
            </a:fld>
            <a:endParaRPr lang="en-PK"/>
          </a:p>
        </p:txBody>
      </p:sp>
    </p:spTree>
    <p:extLst>
      <p:ext uri="{BB962C8B-B14F-4D97-AF65-F5344CB8AC3E}">
        <p14:creationId xmlns:p14="http://schemas.microsoft.com/office/powerpoint/2010/main" val="2484001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9C06B-7453-4011-A383-2D4CF51CA2F2}"/>
              </a:ext>
            </a:extLst>
          </p:cNvPr>
          <p:cNvSpPr>
            <a:spLocks noGrp="1"/>
          </p:cNvSpPr>
          <p:nvPr>
            <p:ph type="ctrTitle"/>
          </p:nvPr>
        </p:nvSpPr>
        <p:spPr/>
        <p:txBody>
          <a:bodyPr/>
          <a:lstStyle/>
          <a:p>
            <a:r>
              <a:rPr lang="en-US" dirty="0"/>
              <a:t>Microgrids</a:t>
            </a:r>
            <a:endParaRPr lang="en-PK" dirty="0"/>
          </a:p>
        </p:txBody>
      </p:sp>
      <p:sp>
        <p:nvSpPr>
          <p:cNvPr id="3" name="Subtitle 2">
            <a:extLst>
              <a:ext uri="{FF2B5EF4-FFF2-40B4-BE49-F238E27FC236}">
                <a16:creationId xmlns:a16="http://schemas.microsoft.com/office/drawing/2014/main" id="{43B64D99-DC3A-47F8-B717-10E6D97B3987}"/>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916885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CC6C-ACC0-4E6D-BB4A-2192C1F55AAC}"/>
              </a:ext>
            </a:extLst>
          </p:cNvPr>
          <p:cNvSpPr>
            <a:spLocks noGrp="1"/>
          </p:cNvSpPr>
          <p:nvPr>
            <p:ph type="title"/>
          </p:nvPr>
        </p:nvSpPr>
        <p:spPr>
          <a:xfrm>
            <a:off x="838200" y="365126"/>
            <a:ext cx="10515600" cy="689952"/>
          </a:xfrm>
        </p:spPr>
        <p:txBody>
          <a:bodyPr>
            <a:normAutofit fontScale="90000"/>
          </a:bodyPr>
          <a:lstStyle/>
          <a:p>
            <a:endParaRPr lang="en-PK" dirty="0"/>
          </a:p>
        </p:txBody>
      </p:sp>
      <p:pic>
        <p:nvPicPr>
          <p:cNvPr id="5" name="Content Placeholder 4">
            <a:extLst>
              <a:ext uri="{FF2B5EF4-FFF2-40B4-BE49-F238E27FC236}">
                <a16:creationId xmlns:a16="http://schemas.microsoft.com/office/drawing/2014/main" id="{7D6C7F54-14DA-43F8-9C5A-C7BC233910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708" y="1294228"/>
            <a:ext cx="10791092" cy="4882735"/>
          </a:xfrm>
        </p:spPr>
      </p:pic>
    </p:spTree>
    <p:extLst>
      <p:ext uri="{BB962C8B-B14F-4D97-AF65-F5344CB8AC3E}">
        <p14:creationId xmlns:p14="http://schemas.microsoft.com/office/powerpoint/2010/main" val="3062233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9FDF-0D3F-4E21-B2B1-6F478CC9D744}"/>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30AA6AA5-B5E1-4027-95AB-227A555AF178}"/>
              </a:ext>
            </a:extLst>
          </p:cNvPr>
          <p:cNvSpPr>
            <a:spLocks noGrp="1"/>
          </p:cNvSpPr>
          <p:nvPr>
            <p:ph idx="1"/>
          </p:nvPr>
        </p:nvSpPr>
        <p:spPr>
          <a:xfrm>
            <a:off x="698109" y="1845433"/>
            <a:ext cx="10515600" cy="4351338"/>
          </a:xfrm>
        </p:spPr>
        <p:txBody>
          <a:bodyPr>
            <a:normAutofit/>
          </a:bodyPr>
          <a:lstStyle/>
          <a:p>
            <a:r>
              <a:rPr lang="en-US" dirty="0"/>
              <a:t>the block diagram of the current control system. In the decoupled d-axis and q-axis current control loops, two conventional PI controllers are employed to eliminate current errors. The grid voltage vector is used in a feed-forward loop to compensate for the grid harmonics.</a:t>
            </a:r>
          </a:p>
          <a:p>
            <a:pPr algn="just"/>
            <a:r>
              <a:rPr lang="en-US" dirty="0"/>
              <a:t>The outputs of PI controllers are inductor filter voltage references </a:t>
            </a:r>
            <a:r>
              <a:rPr lang="en-US" dirty="0" err="1"/>
              <a:t>vLd</a:t>
            </a:r>
            <a:r>
              <a:rPr lang="en-US" dirty="0"/>
              <a:t>* and </a:t>
            </a:r>
            <a:r>
              <a:rPr lang="en-US" dirty="0" err="1"/>
              <a:t>vLq</a:t>
            </a:r>
            <a:r>
              <a:rPr lang="en-US" dirty="0"/>
              <a:t>* that are superimposed by </a:t>
            </a:r>
            <a:r>
              <a:rPr lang="en-US" dirty="0" err="1"/>
              <a:t>vgd</a:t>
            </a:r>
            <a:r>
              <a:rPr lang="en-US" dirty="0"/>
              <a:t> and </a:t>
            </a:r>
            <a:r>
              <a:rPr lang="en-US" dirty="0" err="1"/>
              <a:t>vgq</a:t>
            </a:r>
            <a:r>
              <a:rPr lang="en-US" dirty="0"/>
              <a:t> to generate the inverter output voltage references </a:t>
            </a:r>
            <a:r>
              <a:rPr lang="en-US" dirty="0" err="1"/>
              <a:t>vd</a:t>
            </a:r>
            <a:r>
              <a:rPr lang="en-US" dirty="0"/>
              <a:t>* and </a:t>
            </a:r>
            <a:r>
              <a:rPr lang="en-US" dirty="0" err="1"/>
              <a:t>vq</a:t>
            </a:r>
            <a:r>
              <a:rPr lang="en-US" dirty="0"/>
              <a:t>* for SVPWM, as proposed by the Authors. The current references id* and </a:t>
            </a:r>
            <a:r>
              <a:rPr lang="en-US" dirty="0" err="1"/>
              <a:t>iq</a:t>
            </a:r>
            <a:r>
              <a:rPr lang="en-US" dirty="0"/>
              <a:t>* are provided by the output of PV Array.</a:t>
            </a:r>
            <a:br>
              <a:rPr lang="en-US" dirty="0"/>
            </a:br>
            <a:endParaRPr lang="en-PK" dirty="0"/>
          </a:p>
        </p:txBody>
      </p:sp>
    </p:spTree>
    <p:extLst>
      <p:ext uri="{BB962C8B-B14F-4D97-AF65-F5344CB8AC3E}">
        <p14:creationId xmlns:p14="http://schemas.microsoft.com/office/powerpoint/2010/main" val="333048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BC954-55CF-43F5-98DF-5DE91B1B7419}"/>
              </a:ext>
            </a:extLst>
          </p:cNvPr>
          <p:cNvSpPr>
            <a:spLocks noGrp="1"/>
          </p:cNvSpPr>
          <p:nvPr>
            <p:ph type="title"/>
          </p:nvPr>
        </p:nvSpPr>
        <p:spPr/>
        <p:txBody>
          <a:bodyPr/>
          <a:lstStyle/>
          <a:p>
            <a:r>
              <a:rPr lang="en-US" dirty="0"/>
              <a:t>Current control loop</a:t>
            </a:r>
            <a:endParaRPr lang="en-PK" dirty="0"/>
          </a:p>
        </p:txBody>
      </p:sp>
      <p:pic>
        <p:nvPicPr>
          <p:cNvPr id="5" name="Content Placeholder 4">
            <a:extLst>
              <a:ext uri="{FF2B5EF4-FFF2-40B4-BE49-F238E27FC236}">
                <a16:creationId xmlns:a16="http://schemas.microsoft.com/office/drawing/2014/main" id="{86E2D505-45EF-407A-B80C-966EE6787A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21875"/>
            <a:ext cx="9993922" cy="4217743"/>
          </a:xfrm>
        </p:spPr>
      </p:pic>
    </p:spTree>
    <p:extLst>
      <p:ext uri="{BB962C8B-B14F-4D97-AF65-F5344CB8AC3E}">
        <p14:creationId xmlns:p14="http://schemas.microsoft.com/office/powerpoint/2010/main" val="3036076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609600"/>
            <a:ext cx="6090080" cy="457200"/>
          </a:xfrm>
        </p:spPr>
        <p:txBody>
          <a:bodyPr>
            <a:normAutofit fontScale="90000"/>
          </a:bodyPr>
          <a:lstStyle/>
          <a:p>
            <a:r>
              <a:rPr lang="en-US" dirty="0"/>
              <a:t>Grid Tie Mode</a:t>
            </a:r>
          </a:p>
        </p:txBody>
      </p:sp>
      <p:sp>
        <p:nvSpPr>
          <p:cNvPr id="3" name="Content Placeholder 2"/>
          <p:cNvSpPr>
            <a:spLocks noGrp="1"/>
          </p:cNvSpPr>
          <p:nvPr>
            <p:ph idx="1"/>
          </p:nvPr>
        </p:nvSpPr>
        <p:spPr>
          <a:xfrm>
            <a:off x="590843" y="1060272"/>
            <a:ext cx="10719582" cy="5340528"/>
          </a:xfrm>
        </p:spPr>
        <p:txBody>
          <a:bodyPr/>
          <a:lstStyle/>
          <a:p>
            <a:pPr marL="0" indent="0">
              <a:buNone/>
            </a:pPr>
            <a:endParaRPr lang="en-US" dirty="0"/>
          </a:p>
        </p:txBody>
      </p:sp>
      <p:sp>
        <p:nvSpPr>
          <p:cNvPr id="4" name="Rectangle 3"/>
          <p:cNvSpPr/>
          <p:nvPr/>
        </p:nvSpPr>
        <p:spPr>
          <a:xfrm>
            <a:off x="2209800" y="3629891"/>
            <a:ext cx="1274864" cy="609600"/>
          </a:xfrm>
          <a:prstGeom prst="rect">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Reference current</a:t>
            </a:r>
          </a:p>
        </p:txBody>
      </p:sp>
      <p:cxnSp>
        <p:nvCxnSpPr>
          <p:cNvPr id="6" name="Straight Connector 5"/>
          <p:cNvCxnSpPr/>
          <p:nvPr/>
        </p:nvCxnSpPr>
        <p:spPr>
          <a:xfrm flipV="1">
            <a:off x="2590800" y="2971805"/>
            <a:ext cx="0" cy="658087"/>
          </a:xfrm>
          <a:prstGeom prst="line">
            <a:avLst/>
          </a:prstGeom>
          <a:ln>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a:off x="2590800" y="2971800"/>
            <a:ext cx="1219200" cy="0"/>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2590800" y="4239492"/>
            <a:ext cx="0" cy="789709"/>
          </a:xfrm>
          <a:prstGeom prst="line">
            <a:avLst/>
          </a:prstGeom>
          <a:ln>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a:off x="2590800" y="5029200"/>
            <a:ext cx="1143000" cy="0"/>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cxnSp>
        <p:nvCxnSpPr>
          <p:cNvPr id="7" name="Straight Arrow Connector 6"/>
          <p:cNvCxnSpPr/>
          <p:nvPr/>
        </p:nvCxnSpPr>
        <p:spPr>
          <a:xfrm>
            <a:off x="1752600" y="3733800"/>
            <a:ext cx="457200" cy="0"/>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a:off x="1752600" y="4051300"/>
            <a:ext cx="457200" cy="0"/>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sp>
        <p:nvSpPr>
          <p:cNvPr id="13" name="Oval 12"/>
          <p:cNvSpPr/>
          <p:nvPr/>
        </p:nvSpPr>
        <p:spPr>
          <a:xfrm>
            <a:off x="3771900" y="2775239"/>
            <a:ext cx="609600" cy="393123"/>
          </a:xfrm>
          <a:prstGeom prst="ellipse">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TextBox 14"/>
          <p:cNvSpPr txBox="1"/>
          <p:nvPr/>
        </p:nvSpPr>
        <p:spPr>
          <a:xfrm>
            <a:off x="1600202" y="3237922"/>
            <a:ext cx="838199" cy="369332"/>
          </a:xfrm>
          <a:prstGeom prst="rect">
            <a:avLst/>
          </a:prstGeom>
          <a:noFill/>
        </p:spPr>
        <p:txBody>
          <a:bodyPr wrap="square" rtlCol="0">
            <a:spAutoFit/>
          </a:bodyPr>
          <a:lstStyle/>
          <a:p>
            <a:r>
              <a:rPr lang="en-US" dirty="0">
                <a:latin typeface="Calibri" pitchFamily="34" charset="0"/>
                <a:cs typeface="Calibri" pitchFamily="34" charset="0"/>
              </a:rPr>
              <a:t>V</a:t>
            </a:r>
            <a:r>
              <a:rPr lang="en-US" sz="1400" dirty="0">
                <a:latin typeface="Calibri" pitchFamily="34" charset="0"/>
                <a:cs typeface="Calibri" pitchFamily="34" charset="0"/>
              </a:rPr>
              <a:t>dcref</a:t>
            </a:r>
          </a:p>
        </p:txBody>
      </p:sp>
      <p:sp>
        <p:nvSpPr>
          <p:cNvPr id="17" name="TextBox 16"/>
          <p:cNvSpPr txBox="1"/>
          <p:nvPr/>
        </p:nvSpPr>
        <p:spPr>
          <a:xfrm>
            <a:off x="1905001" y="4419600"/>
            <a:ext cx="184731" cy="369332"/>
          </a:xfrm>
          <a:prstGeom prst="rect">
            <a:avLst/>
          </a:prstGeom>
          <a:noFill/>
        </p:spPr>
        <p:txBody>
          <a:bodyPr wrap="none" rtlCol="0">
            <a:spAutoFit/>
          </a:bodyPr>
          <a:lstStyle/>
          <a:p>
            <a:endParaRPr lang="en-US" dirty="0"/>
          </a:p>
        </p:txBody>
      </p:sp>
      <p:sp>
        <p:nvSpPr>
          <p:cNvPr id="18" name="Rectangle 17"/>
          <p:cNvSpPr/>
          <p:nvPr/>
        </p:nvSpPr>
        <p:spPr>
          <a:xfrm>
            <a:off x="4791924" y="2806123"/>
            <a:ext cx="609600" cy="368877"/>
          </a:xfrm>
          <a:prstGeom prst="rect">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PI</a:t>
            </a:r>
          </a:p>
        </p:txBody>
      </p:sp>
      <p:sp>
        <p:nvSpPr>
          <p:cNvPr id="19" name="TextBox 18"/>
          <p:cNvSpPr txBox="1"/>
          <p:nvPr/>
        </p:nvSpPr>
        <p:spPr>
          <a:xfrm>
            <a:off x="1752601" y="4234934"/>
            <a:ext cx="609599" cy="369332"/>
          </a:xfrm>
          <a:prstGeom prst="rect">
            <a:avLst/>
          </a:prstGeom>
          <a:noFill/>
        </p:spPr>
        <p:txBody>
          <a:bodyPr wrap="square" rtlCol="0">
            <a:spAutoFit/>
          </a:bodyPr>
          <a:lstStyle/>
          <a:p>
            <a:r>
              <a:rPr lang="en-US" dirty="0">
                <a:latin typeface="Calibri" pitchFamily="34" charset="0"/>
                <a:cs typeface="Calibri" pitchFamily="34" charset="0"/>
              </a:rPr>
              <a:t>V</a:t>
            </a:r>
            <a:r>
              <a:rPr lang="en-US" sz="1400" dirty="0">
                <a:latin typeface="Calibri" pitchFamily="34" charset="0"/>
                <a:cs typeface="Calibri" pitchFamily="34" charset="0"/>
              </a:rPr>
              <a:t>dc</a:t>
            </a:r>
          </a:p>
        </p:txBody>
      </p:sp>
      <p:sp>
        <p:nvSpPr>
          <p:cNvPr id="20" name="TextBox 19"/>
          <p:cNvSpPr txBox="1"/>
          <p:nvPr/>
        </p:nvSpPr>
        <p:spPr>
          <a:xfrm>
            <a:off x="2977569" y="2541154"/>
            <a:ext cx="497252" cy="369332"/>
          </a:xfrm>
          <a:prstGeom prst="rect">
            <a:avLst/>
          </a:prstGeom>
          <a:noFill/>
        </p:spPr>
        <p:txBody>
          <a:bodyPr wrap="none" rtlCol="0">
            <a:spAutoFit/>
          </a:bodyPr>
          <a:lstStyle/>
          <a:p>
            <a:r>
              <a:rPr lang="en-US" dirty="0"/>
              <a:t>I</a:t>
            </a:r>
            <a:r>
              <a:rPr lang="en-US" sz="1400" dirty="0"/>
              <a:t>d</a:t>
            </a:r>
            <a:r>
              <a:rPr lang="en-US" sz="1050" dirty="0"/>
              <a:t>re</a:t>
            </a:r>
            <a:r>
              <a:rPr lang="en-US" sz="1200" dirty="0"/>
              <a:t>f</a:t>
            </a:r>
          </a:p>
        </p:txBody>
      </p:sp>
      <p:sp>
        <p:nvSpPr>
          <p:cNvPr id="21" name="TextBox 20"/>
          <p:cNvSpPr txBox="1"/>
          <p:nvPr/>
        </p:nvSpPr>
        <p:spPr>
          <a:xfrm>
            <a:off x="2839937" y="5194300"/>
            <a:ext cx="509883" cy="369332"/>
          </a:xfrm>
          <a:prstGeom prst="rect">
            <a:avLst/>
          </a:prstGeom>
          <a:noFill/>
        </p:spPr>
        <p:txBody>
          <a:bodyPr wrap="none" rtlCol="0">
            <a:spAutoFit/>
          </a:bodyPr>
          <a:lstStyle/>
          <a:p>
            <a:r>
              <a:rPr lang="en-US" dirty="0"/>
              <a:t>I</a:t>
            </a:r>
            <a:r>
              <a:rPr lang="en-US" sz="1400" dirty="0"/>
              <a:t>q</a:t>
            </a:r>
            <a:r>
              <a:rPr lang="en-US" sz="1200" dirty="0"/>
              <a:t>ref</a:t>
            </a:r>
          </a:p>
        </p:txBody>
      </p:sp>
      <p:sp>
        <p:nvSpPr>
          <p:cNvPr id="22" name="Oval 21"/>
          <p:cNvSpPr/>
          <p:nvPr/>
        </p:nvSpPr>
        <p:spPr>
          <a:xfrm>
            <a:off x="3733800" y="4788932"/>
            <a:ext cx="609600" cy="405369"/>
          </a:xfrm>
          <a:prstGeom prst="ellipse">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5" name="Straight Arrow Connector 24"/>
          <p:cNvCxnSpPr/>
          <p:nvPr/>
        </p:nvCxnSpPr>
        <p:spPr>
          <a:xfrm flipV="1">
            <a:off x="4354512" y="2961287"/>
            <a:ext cx="437412" cy="1"/>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sp>
        <p:nvSpPr>
          <p:cNvPr id="29" name="Rectangle 28"/>
          <p:cNvSpPr/>
          <p:nvPr/>
        </p:nvSpPr>
        <p:spPr>
          <a:xfrm>
            <a:off x="4692650" y="4810898"/>
            <a:ext cx="571500" cy="361435"/>
          </a:xfrm>
          <a:prstGeom prst="rect">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PI</a:t>
            </a:r>
          </a:p>
        </p:txBody>
      </p:sp>
      <p:cxnSp>
        <p:nvCxnSpPr>
          <p:cNvPr id="31" name="Straight Arrow Connector 30"/>
          <p:cNvCxnSpPr>
            <a:stCxn id="22" idx="6"/>
            <a:endCxn id="29" idx="1"/>
          </p:cNvCxnSpPr>
          <p:nvPr/>
        </p:nvCxnSpPr>
        <p:spPr>
          <a:xfrm flipV="1">
            <a:off x="4343400" y="4991616"/>
            <a:ext cx="349250" cy="1"/>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p:cNvCxnSpPr>
            <a:endCxn id="13" idx="0"/>
          </p:cNvCxnSpPr>
          <p:nvPr/>
        </p:nvCxnSpPr>
        <p:spPr>
          <a:xfrm>
            <a:off x="4076700" y="2209800"/>
            <a:ext cx="0" cy="565438"/>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cxnSp>
        <p:nvCxnSpPr>
          <p:cNvPr id="35" name="Straight Arrow Connector 34"/>
          <p:cNvCxnSpPr/>
          <p:nvPr/>
        </p:nvCxnSpPr>
        <p:spPr>
          <a:xfrm flipV="1">
            <a:off x="4076700" y="5194300"/>
            <a:ext cx="0" cy="596900"/>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sp>
        <p:nvSpPr>
          <p:cNvPr id="37" name="TextBox 36"/>
          <p:cNvSpPr txBox="1"/>
          <p:nvPr/>
        </p:nvSpPr>
        <p:spPr>
          <a:xfrm>
            <a:off x="4149435" y="2362200"/>
            <a:ext cx="193966" cy="369332"/>
          </a:xfrm>
          <a:prstGeom prst="rect">
            <a:avLst/>
          </a:prstGeom>
          <a:noFill/>
        </p:spPr>
        <p:txBody>
          <a:bodyPr wrap="square" rtlCol="0">
            <a:spAutoFit/>
          </a:bodyPr>
          <a:lstStyle/>
          <a:p>
            <a:r>
              <a:rPr lang="en-US" dirty="0"/>
              <a:t>−</a:t>
            </a:r>
          </a:p>
        </p:txBody>
      </p:sp>
      <p:sp>
        <p:nvSpPr>
          <p:cNvPr id="38" name="TextBox 37"/>
          <p:cNvSpPr txBox="1"/>
          <p:nvPr/>
        </p:nvSpPr>
        <p:spPr>
          <a:xfrm>
            <a:off x="4076701" y="5243730"/>
            <a:ext cx="303727" cy="369332"/>
          </a:xfrm>
          <a:prstGeom prst="rect">
            <a:avLst/>
          </a:prstGeom>
          <a:noFill/>
        </p:spPr>
        <p:txBody>
          <a:bodyPr wrap="square" rtlCol="0">
            <a:spAutoFit/>
          </a:bodyPr>
          <a:lstStyle/>
          <a:p>
            <a:r>
              <a:rPr lang="en-US" dirty="0"/>
              <a:t>−</a:t>
            </a:r>
          </a:p>
        </p:txBody>
      </p:sp>
      <p:sp>
        <p:nvSpPr>
          <p:cNvPr id="39" name="TextBox 38"/>
          <p:cNvSpPr txBox="1"/>
          <p:nvPr/>
        </p:nvSpPr>
        <p:spPr>
          <a:xfrm>
            <a:off x="4149434" y="5791200"/>
            <a:ext cx="348172" cy="369332"/>
          </a:xfrm>
          <a:prstGeom prst="rect">
            <a:avLst/>
          </a:prstGeom>
          <a:noFill/>
        </p:spPr>
        <p:txBody>
          <a:bodyPr wrap="none" rtlCol="0">
            <a:spAutoFit/>
          </a:bodyPr>
          <a:lstStyle/>
          <a:p>
            <a:r>
              <a:rPr lang="en-US" dirty="0"/>
              <a:t>I</a:t>
            </a:r>
            <a:r>
              <a:rPr lang="en-US" sz="1400" dirty="0"/>
              <a:t>q</a:t>
            </a:r>
          </a:p>
        </p:txBody>
      </p:sp>
      <p:sp>
        <p:nvSpPr>
          <p:cNvPr id="40" name="TextBox 39"/>
          <p:cNvSpPr txBox="1"/>
          <p:nvPr/>
        </p:nvSpPr>
        <p:spPr>
          <a:xfrm>
            <a:off x="4098635" y="1752600"/>
            <a:ext cx="184731" cy="369332"/>
          </a:xfrm>
          <a:prstGeom prst="rect">
            <a:avLst/>
          </a:prstGeom>
          <a:noFill/>
        </p:spPr>
        <p:txBody>
          <a:bodyPr wrap="none" rtlCol="0">
            <a:spAutoFit/>
          </a:bodyPr>
          <a:lstStyle/>
          <a:p>
            <a:endParaRPr lang="en-US" dirty="0"/>
          </a:p>
        </p:txBody>
      </p:sp>
      <p:sp>
        <p:nvSpPr>
          <p:cNvPr id="41" name="TextBox 40"/>
          <p:cNvSpPr txBox="1"/>
          <p:nvPr/>
        </p:nvSpPr>
        <p:spPr>
          <a:xfrm>
            <a:off x="4149434" y="1932464"/>
            <a:ext cx="348172" cy="369332"/>
          </a:xfrm>
          <a:prstGeom prst="rect">
            <a:avLst/>
          </a:prstGeom>
          <a:noFill/>
        </p:spPr>
        <p:txBody>
          <a:bodyPr wrap="none" rtlCol="0">
            <a:spAutoFit/>
          </a:bodyPr>
          <a:lstStyle/>
          <a:p>
            <a:r>
              <a:rPr lang="en-US" dirty="0"/>
              <a:t>I</a:t>
            </a:r>
            <a:r>
              <a:rPr lang="en-US" sz="1400" dirty="0"/>
              <a:t>d</a:t>
            </a:r>
          </a:p>
        </p:txBody>
      </p:sp>
      <p:sp>
        <p:nvSpPr>
          <p:cNvPr id="42" name="TextBox 41"/>
          <p:cNvSpPr txBox="1"/>
          <p:nvPr/>
        </p:nvSpPr>
        <p:spPr>
          <a:xfrm>
            <a:off x="4439389" y="2515754"/>
            <a:ext cx="184731" cy="369332"/>
          </a:xfrm>
          <a:prstGeom prst="rect">
            <a:avLst/>
          </a:prstGeom>
          <a:noFill/>
        </p:spPr>
        <p:txBody>
          <a:bodyPr wrap="none" rtlCol="0">
            <a:spAutoFit/>
          </a:bodyPr>
          <a:lstStyle/>
          <a:p>
            <a:endParaRPr lang="en-US" dirty="0"/>
          </a:p>
        </p:txBody>
      </p:sp>
      <p:sp>
        <p:nvSpPr>
          <p:cNvPr id="43" name="TextBox 42"/>
          <p:cNvSpPr txBox="1"/>
          <p:nvPr/>
        </p:nvSpPr>
        <p:spPr>
          <a:xfrm>
            <a:off x="4460584" y="2483488"/>
            <a:ext cx="416216" cy="369332"/>
          </a:xfrm>
          <a:prstGeom prst="rect">
            <a:avLst/>
          </a:prstGeom>
          <a:noFill/>
        </p:spPr>
        <p:txBody>
          <a:bodyPr wrap="square" rtlCol="0">
            <a:spAutoFit/>
          </a:bodyPr>
          <a:lstStyle/>
          <a:p>
            <a:endParaRPr lang="en-US" b="1" dirty="0"/>
          </a:p>
        </p:txBody>
      </p:sp>
      <p:sp>
        <p:nvSpPr>
          <p:cNvPr id="45" name="TextBox 44"/>
          <p:cNvSpPr txBox="1"/>
          <p:nvPr/>
        </p:nvSpPr>
        <p:spPr>
          <a:xfrm flipH="1">
            <a:off x="4363294" y="5243730"/>
            <a:ext cx="416875" cy="369332"/>
          </a:xfrm>
          <a:prstGeom prst="rect">
            <a:avLst/>
          </a:prstGeom>
          <a:noFill/>
        </p:spPr>
        <p:txBody>
          <a:bodyPr wrap="square" rtlCol="0">
            <a:spAutoFit/>
          </a:bodyPr>
          <a:lstStyle/>
          <a:p>
            <a:endParaRPr lang="en-US" b="1" dirty="0"/>
          </a:p>
        </p:txBody>
      </p:sp>
      <p:sp>
        <p:nvSpPr>
          <p:cNvPr id="46" name="Oval 45"/>
          <p:cNvSpPr/>
          <p:nvPr/>
        </p:nvSpPr>
        <p:spPr>
          <a:xfrm>
            <a:off x="5943600" y="2706254"/>
            <a:ext cx="685800" cy="537502"/>
          </a:xfrm>
          <a:prstGeom prst="ellipse">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t>
            </a:r>
          </a:p>
        </p:txBody>
      </p:sp>
      <p:cxnSp>
        <p:nvCxnSpPr>
          <p:cNvPr id="48" name="Straight Arrow Connector 47"/>
          <p:cNvCxnSpPr/>
          <p:nvPr/>
        </p:nvCxnSpPr>
        <p:spPr>
          <a:xfrm flipV="1">
            <a:off x="5401524" y="2975005"/>
            <a:ext cx="542076" cy="11456"/>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cxnSp>
        <p:nvCxnSpPr>
          <p:cNvPr id="51" name="Straight Arrow Connector 50"/>
          <p:cNvCxnSpPr/>
          <p:nvPr/>
        </p:nvCxnSpPr>
        <p:spPr>
          <a:xfrm>
            <a:off x="5264151" y="4991614"/>
            <a:ext cx="488793" cy="0"/>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sp>
        <p:nvSpPr>
          <p:cNvPr id="55" name="Oval 54"/>
          <p:cNvSpPr/>
          <p:nvPr/>
        </p:nvSpPr>
        <p:spPr>
          <a:xfrm>
            <a:off x="5752943" y="4788932"/>
            <a:ext cx="791738" cy="486203"/>
          </a:xfrm>
          <a:prstGeom prst="ellipse">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t>
            </a:r>
          </a:p>
        </p:txBody>
      </p:sp>
      <p:sp>
        <p:nvSpPr>
          <p:cNvPr id="56" name="Rectangle 55"/>
          <p:cNvSpPr/>
          <p:nvPr/>
        </p:nvSpPr>
        <p:spPr>
          <a:xfrm>
            <a:off x="5096724" y="3540094"/>
            <a:ext cx="846876" cy="387412"/>
          </a:xfrm>
          <a:prstGeom prst="rect">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ωl</a:t>
            </a:r>
          </a:p>
        </p:txBody>
      </p:sp>
      <p:sp>
        <p:nvSpPr>
          <p:cNvPr id="57" name="Rectangle 56"/>
          <p:cNvSpPr/>
          <p:nvPr/>
        </p:nvSpPr>
        <p:spPr>
          <a:xfrm>
            <a:off x="5096724" y="4184134"/>
            <a:ext cx="826882" cy="369332"/>
          </a:xfrm>
          <a:prstGeom prst="rect">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ωl</a:t>
            </a:r>
          </a:p>
        </p:txBody>
      </p:sp>
      <p:cxnSp>
        <p:nvCxnSpPr>
          <p:cNvPr id="59" name="Straight Arrow Connector 58"/>
          <p:cNvCxnSpPr/>
          <p:nvPr/>
        </p:nvCxnSpPr>
        <p:spPr>
          <a:xfrm>
            <a:off x="4518026" y="3733800"/>
            <a:ext cx="578699" cy="0"/>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cxnSp>
        <p:nvCxnSpPr>
          <p:cNvPr id="61" name="Straight Arrow Connector 60"/>
          <p:cNvCxnSpPr>
            <a:endCxn id="57" idx="1"/>
          </p:cNvCxnSpPr>
          <p:nvPr/>
        </p:nvCxnSpPr>
        <p:spPr>
          <a:xfrm>
            <a:off x="4574732" y="4368800"/>
            <a:ext cx="521992" cy="0"/>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cxnSp>
        <p:nvCxnSpPr>
          <p:cNvPr id="74" name="Straight Arrow Connector 73"/>
          <p:cNvCxnSpPr/>
          <p:nvPr/>
        </p:nvCxnSpPr>
        <p:spPr>
          <a:xfrm flipV="1">
            <a:off x="6354024" y="3260571"/>
            <a:ext cx="0" cy="432954"/>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cxnSp>
        <p:nvCxnSpPr>
          <p:cNvPr id="81" name="Straight Connector 80"/>
          <p:cNvCxnSpPr/>
          <p:nvPr/>
        </p:nvCxnSpPr>
        <p:spPr>
          <a:xfrm flipH="1">
            <a:off x="5943600" y="3693525"/>
            <a:ext cx="410424" cy="0"/>
          </a:xfrm>
          <a:prstGeom prst="line">
            <a:avLst/>
          </a:prstGeom>
          <a:ln>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90" name="Straight Arrow Connector 89"/>
          <p:cNvCxnSpPr/>
          <p:nvPr/>
        </p:nvCxnSpPr>
        <p:spPr>
          <a:xfrm>
            <a:off x="6148812" y="4362967"/>
            <a:ext cx="0" cy="420131"/>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cxnSp>
        <p:nvCxnSpPr>
          <p:cNvPr id="92" name="Straight Connector 91"/>
          <p:cNvCxnSpPr/>
          <p:nvPr/>
        </p:nvCxnSpPr>
        <p:spPr>
          <a:xfrm flipH="1" flipV="1">
            <a:off x="5943600" y="4362966"/>
            <a:ext cx="205212" cy="5834"/>
          </a:xfrm>
          <a:prstGeom prst="line">
            <a:avLst/>
          </a:prstGeom>
          <a:ln>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97" name="Straight Arrow Connector 96"/>
          <p:cNvCxnSpPr/>
          <p:nvPr/>
        </p:nvCxnSpPr>
        <p:spPr>
          <a:xfrm>
            <a:off x="6286500" y="2117130"/>
            <a:ext cx="0" cy="551024"/>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cxnSp>
        <p:nvCxnSpPr>
          <p:cNvPr id="99" name="Straight Arrow Connector 98"/>
          <p:cNvCxnSpPr/>
          <p:nvPr/>
        </p:nvCxnSpPr>
        <p:spPr>
          <a:xfrm flipV="1">
            <a:off x="6188924" y="5275134"/>
            <a:ext cx="0" cy="717034"/>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sp>
        <p:nvSpPr>
          <p:cNvPr id="101" name="TextBox 100"/>
          <p:cNvSpPr txBox="1"/>
          <p:nvPr/>
        </p:nvSpPr>
        <p:spPr>
          <a:xfrm>
            <a:off x="6366724" y="1881664"/>
            <a:ext cx="420308" cy="369332"/>
          </a:xfrm>
          <a:prstGeom prst="rect">
            <a:avLst/>
          </a:prstGeom>
          <a:noFill/>
        </p:spPr>
        <p:txBody>
          <a:bodyPr wrap="none" rtlCol="0">
            <a:spAutoFit/>
          </a:bodyPr>
          <a:lstStyle/>
          <a:p>
            <a:r>
              <a:rPr lang="en-US" dirty="0"/>
              <a:t>V</a:t>
            </a:r>
            <a:r>
              <a:rPr lang="en-US" sz="1400" dirty="0"/>
              <a:t>d</a:t>
            </a:r>
          </a:p>
        </p:txBody>
      </p:sp>
      <p:sp>
        <p:nvSpPr>
          <p:cNvPr id="102" name="TextBox 101"/>
          <p:cNvSpPr txBox="1"/>
          <p:nvPr/>
        </p:nvSpPr>
        <p:spPr>
          <a:xfrm>
            <a:off x="6354024" y="5791200"/>
            <a:ext cx="546821" cy="369332"/>
          </a:xfrm>
          <a:prstGeom prst="rect">
            <a:avLst/>
          </a:prstGeom>
          <a:noFill/>
        </p:spPr>
        <p:txBody>
          <a:bodyPr wrap="square" rtlCol="0">
            <a:spAutoFit/>
          </a:bodyPr>
          <a:lstStyle/>
          <a:p>
            <a:r>
              <a:rPr lang="en-US" dirty="0"/>
              <a:t>V</a:t>
            </a:r>
            <a:r>
              <a:rPr lang="en-US" sz="1400" dirty="0"/>
              <a:t>q</a:t>
            </a:r>
          </a:p>
        </p:txBody>
      </p:sp>
      <p:sp>
        <p:nvSpPr>
          <p:cNvPr id="103" name="TextBox 102"/>
          <p:cNvSpPr txBox="1"/>
          <p:nvPr/>
        </p:nvSpPr>
        <p:spPr>
          <a:xfrm>
            <a:off x="4149434" y="3409888"/>
            <a:ext cx="519258" cy="369332"/>
          </a:xfrm>
          <a:prstGeom prst="rect">
            <a:avLst/>
          </a:prstGeom>
          <a:noFill/>
        </p:spPr>
        <p:txBody>
          <a:bodyPr wrap="square" rtlCol="0">
            <a:spAutoFit/>
          </a:bodyPr>
          <a:lstStyle/>
          <a:p>
            <a:r>
              <a:rPr lang="en-US" dirty="0"/>
              <a:t>I</a:t>
            </a:r>
            <a:r>
              <a:rPr lang="en-US" sz="1400" dirty="0"/>
              <a:t>q</a:t>
            </a:r>
          </a:p>
        </p:txBody>
      </p:sp>
      <p:sp>
        <p:nvSpPr>
          <p:cNvPr id="104" name="TextBox 103"/>
          <p:cNvSpPr txBox="1"/>
          <p:nvPr/>
        </p:nvSpPr>
        <p:spPr>
          <a:xfrm>
            <a:off x="4149435" y="4203699"/>
            <a:ext cx="382318" cy="369332"/>
          </a:xfrm>
          <a:prstGeom prst="rect">
            <a:avLst/>
          </a:prstGeom>
          <a:noFill/>
        </p:spPr>
        <p:txBody>
          <a:bodyPr wrap="square" rtlCol="0">
            <a:spAutoFit/>
          </a:bodyPr>
          <a:lstStyle/>
          <a:p>
            <a:r>
              <a:rPr lang="en-US" dirty="0"/>
              <a:t>I</a:t>
            </a:r>
            <a:r>
              <a:rPr lang="en-US" sz="1400" dirty="0"/>
              <a:t>d</a:t>
            </a:r>
          </a:p>
        </p:txBody>
      </p:sp>
      <p:cxnSp>
        <p:nvCxnSpPr>
          <p:cNvPr id="106" name="Straight Connector 105"/>
          <p:cNvCxnSpPr/>
          <p:nvPr/>
        </p:nvCxnSpPr>
        <p:spPr>
          <a:xfrm>
            <a:off x="6627434" y="2945732"/>
            <a:ext cx="273411" cy="0"/>
          </a:xfrm>
          <a:prstGeom prst="line">
            <a:avLst/>
          </a:prstGeom>
          <a:ln>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109" name="Straight Connector 108"/>
          <p:cNvCxnSpPr/>
          <p:nvPr/>
        </p:nvCxnSpPr>
        <p:spPr>
          <a:xfrm>
            <a:off x="6544682" y="5004316"/>
            <a:ext cx="356163" cy="0"/>
          </a:xfrm>
          <a:prstGeom prst="line">
            <a:avLst/>
          </a:prstGeom>
          <a:ln>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112" name="Straight Connector 111"/>
          <p:cNvCxnSpPr/>
          <p:nvPr/>
        </p:nvCxnSpPr>
        <p:spPr>
          <a:xfrm>
            <a:off x="6900844" y="2961286"/>
            <a:ext cx="0" cy="633268"/>
          </a:xfrm>
          <a:prstGeom prst="line">
            <a:avLst/>
          </a:prstGeom>
          <a:ln>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120" name="Straight Connector 119"/>
          <p:cNvCxnSpPr/>
          <p:nvPr/>
        </p:nvCxnSpPr>
        <p:spPr>
          <a:xfrm flipV="1">
            <a:off x="6900844" y="4575626"/>
            <a:ext cx="0" cy="450854"/>
          </a:xfrm>
          <a:prstGeom prst="line">
            <a:avLst/>
          </a:prstGeom>
          <a:ln>
            <a:solidFill>
              <a:srgbClr val="002060"/>
            </a:solidFill>
          </a:ln>
        </p:spPr>
        <p:style>
          <a:lnRef idx="3">
            <a:schemeClr val="accent1"/>
          </a:lnRef>
          <a:fillRef idx="0">
            <a:schemeClr val="accent1"/>
          </a:fillRef>
          <a:effectRef idx="2">
            <a:schemeClr val="accent1"/>
          </a:effectRef>
          <a:fontRef idx="minor">
            <a:schemeClr val="tx1"/>
          </a:fontRef>
        </p:style>
      </p:cxnSp>
      <p:sp>
        <p:nvSpPr>
          <p:cNvPr id="125" name="Rectangle 124"/>
          <p:cNvSpPr/>
          <p:nvPr/>
        </p:nvSpPr>
        <p:spPr>
          <a:xfrm>
            <a:off x="7398256" y="3154147"/>
            <a:ext cx="609600" cy="2001054"/>
          </a:xfrm>
          <a:prstGeom prst="rect">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DQ0 to ABC</a:t>
            </a:r>
          </a:p>
        </p:txBody>
      </p:sp>
      <p:sp>
        <p:nvSpPr>
          <p:cNvPr id="132" name="Rectangle 131"/>
          <p:cNvSpPr/>
          <p:nvPr/>
        </p:nvSpPr>
        <p:spPr>
          <a:xfrm>
            <a:off x="8568625" y="3165155"/>
            <a:ext cx="941013" cy="1635898"/>
          </a:xfrm>
          <a:prstGeom prst="rect">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SVPWM</a:t>
            </a:r>
          </a:p>
        </p:txBody>
      </p:sp>
      <p:cxnSp>
        <p:nvCxnSpPr>
          <p:cNvPr id="134" name="Straight Arrow Connector 133"/>
          <p:cNvCxnSpPr/>
          <p:nvPr/>
        </p:nvCxnSpPr>
        <p:spPr>
          <a:xfrm>
            <a:off x="8007856" y="4003808"/>
            <a:ext cx="560768" cy="0"/>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sp>
        <p:nvSpPr>
          <p:cNvPr id="138" name="TextBox 137"/>
          <p:cNvSpPr txBox="1"/>
          <p:nvPr/>
        </p:nvSpPr>
        <p:spPr>
          <a:xfrm>
            <a:off x="8057584" y="4124472"/>
            <a:ext cx="648684" cy="369332"/>
          </a:xfrm>
          <a:prstGeom prst="rect">
            <a:avLst/>
          </a:prstGeom>
          <a:noFill/>
        </p:spPr>
        <p:txBody>
          <a:bodyPr wrap="square" rtlCol="0">
            <a:spAutoFit/>
          </a:bodyPr>
          <a:lstStyle/>
          <a:p>
            <a:r>
              <a:rPr lang="en-US" dirty="0"/>
              <a:t>V</a:t>
            </a:r>
            <a:r>
              <a:rPr lang="en-US" sz="1200" dirty="0"/>
              <a:t>abc</a:t>
            </a:r>
          </a:p>
        </p:txBody>
      </p:sp>
      <p:sp>
        <p:nvSpPr>
          <p:cNvPr id="140" name="Oval 139"/>
          <p:cNvSpPr/>
          <p:nvPr/>
        </p:nvSpPr>
        <p:spPr>
          <a:xfrm>
            <a:off x="6354024" y="1308052"/>
            <a:ext cx="812055" cy="444548"/>
          </a:xfrm>
          <a:prstGeom prst="ellipse">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PLL</a:t>
            </a:r>
          </a:p>
        </p:txBody>
      </p:sp>
      <p:sp>
        <p:nvSpPr>
          <p:cNvPr id="141" name="Rectangle 140"/>
          <p:cNvSpPr/>
          <p:nvPr/>
        </p:nvSpPr>
        <p:spPr>
          <a:xfrm>
            <a:off x="7509716" y="1143000"/>
            <a:ext cx="1425140" cy="1066800"/>
          </a:xfrm>
          <a:prstGeom prst="rect">
            <a:avLst/>
          </a:prstGeom>
          <a:ln>
            <a:solidFill>
              <a:srgbClr val="002060"/>
            </a:solidFill>
          </a:ln>
        </p:spPr>
        <p:style>
          <a:lnRef idx="2">
            <a:schemeClr val="accent1"/>
          </a:lnRef>
          <a:fillRef idx="1">
            <a:schemeClr val="lt1"/>
          </a:fillRef>
          <a:effectRef idx="0">
            <a:schemeClr val="accent1"/>
          </a:effectRef>
          <a:fontRef idx="minor">
            <a:schemeClr val="dk1"/>
          </a:fontRef>
        </p:style>
        <p:txBody>
          <a:bodyPr rtlCol="0" anchor="ctr"/>
          <a:lstStyle/>
          <a:p>
            <a:pPr lvl="0" algn="ctr">
              <a:defRPr sz="1800" b="0" i="0" u="none" strike="noStrike" kern="0" cap="none" spc="0" baseline="0">
                <a:solidFill>
                  <a:srgbClr val="000000"/>
                </a:solidFill>
                <a:uFillTx/>
              </a:defRPr>
            </a:pPr>
            <a:r>
              <a:rPr lang="en-US" dirty="0">
                <a:solidFill>
                  <a:srgbClr val="000000"/>
                </a:solidFill>
                <a:latin typeface="Calibri"/>
                <a:ea typeface=""/>
                <a:cs typeface=""/>
              </a:rPr>
              <a:t>ABC to DQ0 Clarke &amp;Park</a:t>
            </a:r>
          </a:p>
          <a:p>
            <a:pPr lvl="0" algn="ctr">
              <a:defRPr sz="1800" b="0" i="0" u="none" strike="noStrike" kern="0" cap="none" spc="0" baseline="0">
                <a:solidFill>
                  <a:srgbClr val="000000"/>
                </a:solidFill>
                <a:uFillTx/>
              </a:defRPr>
            </a:pPr>
            <a:r>
              <a:rPr lang="en-US" dirty="0">
                <a:solidFill>
                  <a:srgbClr val="000000"/>
                </a:solidFill>
                <a:latin typeface="Calibri"/>
                <a:ea typeface=""/>
                <a:cs typeface=""/>
              </a:rPr>
              <a:t>Transformation</a:t>
            </a:r>
            <a:endParaRPr lang="en-GB" dirty="0">
              <a:solidFill>
                <a:srgbClr val="000000"/>
              </a:solidFill>
              <a:latin typeface="Calibri"/>
              <a:ea typeface=""/>
              <a:cs typeface=""/>
            </a:endParaRPr>
          </a:p>
        </p:txBody>
      </p:sp>
      <p:cxnSp>
        <p:nvCxnSpPr>
          <p:cNvPr id="143" name="Straight Arrow Connector 142"/>
          <p:cNvCxnSpPr/>
          <p:nvPr/>
        </p:nvCxnSpPr>
        <p:spPr>
          <a:xfrm>
            <a:off x="7166078" y="1527723"/>
            <a:ext cx="319306" cy="17994"/>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a:off x="5583586" y="1527723"/>
            <a:ext cx="752032" cy="0"/>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151" name="TextBox 150"/>
          <p:cNvSpPr txBox="1"/>
          <p:nvPr/>
        </p:nvSpPr>
        <p:spPr>
          <a:xfrm>
            <a:off x="4876801" y="1323443"/>
            <a:ext cx="813085" cy="369332"/>
          </a:xfrm>
          <a:prstGeom prst="rect">
            <a:avLst/>
          </a:prstGeom>
          <a:noFill/>
        </p:spPr>
        <p:txBody>
          <a:bodyPr wrap="square" rtlCol="0">
            <a:spAutoFit/>
          </a:bodyPr>
          <a:lstStyle/>
          <a:p>
            <a:r>
              <a:rPr lang="en-US" dirty="0"/>
              <a:t>V</a:t>
            </a:r>
            <a:r>
              <a:rPr lang="en-US" sz="1600" dirty="0"/>
              <a:t>abc</a:t>
            </a:r>
          </a:p>
        </p:txBody>
      </p:sp>
      <p:cxnSp>
        <p:nvCxnSpPr>
          <p:cNvPr id="153" name="Straight Arrow Connector 152"/>
          <p:cNvCxnSpPr/>
          <p:nvPr/>
        </p:nvCxnSpPr>
        <p:spPr>
          <a:xfrm>
            <a:off x="8956905" y="1339850"/>
            <a:ext cx="395870" cy="0"/>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156" name="TextBox 155"/>
          <p:cNvSpPr txBox="1"/>
          <p:nvPr/>
        </p:nvSpPr>
        <p:spPr>
          <a:xfrm>
            <a:off x="8987915" y="1339850"/>
            <a:ext cx="478016" cy="369332"/>
          </a:xfrm>
          <a:prstGeom prst="rect">
            <a:avLst/>
          </a:prstGeom>
          <a:noFill/>
        </p:spPr>
        <p:txBody>
          <a:bodyPr wrap="none" rtlCol="0">
            <a:spAutoFit/>
          </a:bodyPr>
          <a:lstStyle/>
          <a:p>
            <a:r>
              <a:rPr lang="en-US" dirty="0"/>
              <a:t>V</a:t>
            </a:r>
            <a:r>
              <a:rPr lang="en-US" sz="1100" dirty="0"/>
              <a:t>dq</a:t>
            </a:r>
          </a:p>
        </p:txBody>
      </p:sp>
      <p:sp>
        <p:nvSpPr>
          <p:cNvPr id="157" name="TextBox 156"/>
          <p:cNvSpPr txBox="1"/>
          <p:nvPr/>
        </p:nvSpPr>
        <p:spPr>
          <a:xfrm>
            <a:off x="9031621" y="1937266"/>
            <a:ext cx="529312" cy="369332"/>
          </a:xfrm>
          <a:prstGeom prst="rect">
            <a:avLst/>
          </a:prstGeom>
          <a:noFill/>
        </p:spPr>
        <p:txBody>
          <a:bodyPr wrap="square" rtlCol="0">
            <a:spAutoFit/>
          </a:bodyPr>
          <a:lstStyle/>
          <a:p>
            <a:r>
              <a:rPr lang="en-US" dirty="0"/>
              <a:t>I</a:t>
            </a:r>
            <a:r>
              <a:rPr lang="en-US" sz="1200" dirty="0"/>
              <a:t>dq</a:t>
            </a:r>
          </a:p>
        </p:txBody>
      </p:sp>
      <p:sp>
        <p:nvSpPr>
          <p:cNvPr id="158" name="TextBox 157"/>
          <p:cNvSpPr txBox="1"/>
          <p:nvPr/>
        </p:nvSpPr>
        <p:spPr>
          <a:xfrm>
            <a:off x="6385022" y="3301299"/>
            <a:ext cx="300082" cy="369332"/>
          </a:xfrm>
          <a:prstGeom prst="rect">
            <a:avLst/>
          </a:prstGeom>
          <a:noFill/>
        </p:spPr>
        <p:txBody>
          <a:bodyPr wrap="none" rtlCol="0">
            <a:spAutoFit/>
          </a:bodyPr>
          <a:lstStyle/>
          <a:p>
            <a:r>
              <a:rPr lang="en-US" b="1" dirty="0"/>
              <a:t>_</a:t>
            </a:r>
          </a:p>
        </p:txBody>
      </p:sp>
      <p:sp>
        <p:nvSpPr>
          <p:cNvPr id="159" name="TextBox 158"/>
          <p:cNvSpPr txBox="1"/>
          <p:nvPr/>
        </p:nvSpPr>
        <p:spPr>
          <a:xfrm>
            <a:off x="6243138" y="4285488"/>
            <a:ext cx="300082" cy="369332"/>
          </a:xfrm>
          <a:prstGeom prst="rect">
            <a:avLst/>
          </a:prstGeom>
          <a:noFill/>
        </p:spPr>
        <p:txBody>
          <a:bodyPr wrap="none" rtlCol="0">
            <a:spAutoFit/>
          </a:bodyPr>
          <a:lstStyle/>
          <a:p>
            <a:r>
              <a:rPr lang="en-US" b="1" dirty="0"/>
              <a:t>+</a:t>
            </a:r>
          </a:p>
        </p:txBody>
      </p:sp>
      <p:sp>
        <p:nvSpPr>
          <p:cNvPr id="163" name="TextBox 162"/>
          <p:cNvSpPr txBox="1"/>
          <p:nvPr/>
        </p:nvSpPr>
        <p:spPr>
          <a:xfrm>
            <a:off x="7199916" y="1648484"/>
            <a:ext cx="285468" cy="369332"/>
          </a:xfrm>
          <a:prstGeom prst="rect">
            <a:avLst/>
          </a:prstGeom>
          <a:noFill/>
        </p:spPr>
        <p:txBody>
          <a:bodyPr wrap="square" rtlCol="0">
            <a:spAutoFit/>
          </a:bodyPr>
          <a:lstStyle/>
          <a:p>
            <a:r>
              <a:rPr lang="el-GR" b="1" dirty="0"/>
              <a:t>θ</a:t>
            </a:r>
            <a:endParaRPr lang="en-US" b="1" dirty="0"/>
          </a:p>
        </p:txBody>
      </p:sp>
      <p:sp>
        <p:nvSpPr>
          <p:cNvPr id="164" name="TextBox 163"/>
          <p:cNvSpPr txBox="1"/>
          <p:nvPr/>
        </p:nvSpPr>
        <p:spPr>
          <a:xfrm>
            <a:off x="7723609" y="5428396"/>
            <a:ext cx="437785" cy="369332"/>
          </a:xfrm>
          <a:prstGeom prst="rect">
            <a:avLst/>
          </a:prstGeom>
          <a:noFill/>
        </p:spPr>
        <p:txBody>
          <a:bodyPr wrap="square" rtlCol="0">
            <a:spAutoFit/>
          </a:bodyPr>
          <a:lstStyle/>
          <a:p>
            <a:r>
              <a:rPr lang="el-GR" b="1" dirty="0"/>
              <a:t>θ</a:t>
            </a:r>
            <a:endParaRPr lang="en-US" b="1" dirty="0"/>
          </a:p>
        </p:txBody>
      </p:sp>
      <p:cxnSp>
        <p:nvCxnSpPr>
          <p:cNvPr id="166" name="Straight Arrow Connector 165"/>
          <p:cNvCxnSpPr/>
          <p:nvPr/>
        </p:nvCxnSpPr>
        <p:spPr>
          <a:xfrm flipV="1">
            <a:off x="7679333" y="5137484"/>
            <a:ext cx="0" cy="581824"/>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cxnSp>
        <p:nvCxnSpPr>
          <p:cNvPr id="14" name="Straight Arrow Connector 13"/>
          <p:cNvCxnSpPr/>
          <p:nvPr/>
        </p:nvCxnSpPr>
        <p:spPr>
          <a:xfrm>
            <a:off x="8959509" y="1851089"/>
            <a:ext cx="395870" cy="4802"/>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V="1">
            <a:off x="7720910" y="2222163"/>
            <a:ext cx="0" cy="295870"/>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8458200" y="2214266"/>
            <a:ext cx="0" cy="301488"/>
          </a:xfrm>
          <a:prstGeom prst="straightConnector1">
            <a:avLst/>
          </a:prstGeom>
          <a:ln>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7942502" y="2344820"/>
            <a:ext cx="184731" cy="369332"/>
          </a:xfrm>
          <a:prstGeom prst="rect">
            <a:avLst/>
          </a:prstGeom>
          <a:noFill/>
        </p:spPr>
        <p:txBody>
          <a:bodyPr wrap="none" rtlCol="0">
            <a:spAutoFit/>
          </a:bodyPr>
          <a:lstStyle/>
          <a:p>
            <a:endParaRPr lang="en-US" dirty="0"/>
          </a:p>
        </p:txBody>
      </p:sp>
      <p:sp>
        <p:nvSpPr>
          <p:cNvPr id="96" name="TextBox 95"/>
          <p:cNvSpPr txBox="1"/>
          <p:nvPr/>
        </p:nvSpPr>
        <p:spPr>
          <a:xfrm>
            <a:off x="7809516" y="2423756"/>
            <a:ext cx="560768" cy="307777"/>
          </a:xfrm>
          <a:prstGeom prst="rect">
            <a:avLst/>
          </a:prstGeom>
          <a:noFill/>
        </p:spPr>
        <p:txBody>
          <a:bodyPr wrap="square" rtlCol="0">
            <a:spAutoFit/>
          </a:bodyPr>
          <a:lstStyle/>
          <a:p>
            <a:r>
              <a:rPr lang="en-US" sz="1400" dirty="0"/>
              <a:t>V</a:t>
            </a:r>
            <a:r>
              <a:rPr lang="en-US" sz="1100" dirty="0"/>
              <a:t>abc</a:t>
            </a:r>
          </a:p>
        </p:txBody>
      </p:sp>
      <p:sp>
        <p:nvSpPr>
          <p:cNvPr id="62" name="TextBox 61"/>
          <p:cNvSpPr txBox="1"/>
          <p:nvPr/>
        </p:nvSpPr>
        <p:spPr>
          <a:xfrm>
            <a:off x="8477680" y="2423756"/>
            <a:ext cx="429926" cy="307777"/>
          </a:xfrm>
          <a:prstGeom prst="rect">
            <a:avLst/>
          </a:prstGeom>
          <a:noFill/>
        </p:spPr>
        <p:txBody>
          <a:bodyPr wrap="none" rtlCol="0">
            <a:spAutoFit/>
          </a:bodyPr>
          <a:lstStyle/>
          <a:p>
            <a:r>
              <a:rPr lang="en-US" sz="1400" dirty="0"/>
              <a:t>I</a:t>
            </a:r>
            <a:r>
              <a:rPr lang="en-US" sz="1100" dirty="0"/>
              <a:t>abc</a:t>
            </a:r>
          </a:p>
        </p:txBody>
      </p:sp>
      <p:cxnSp>
        <p:nvCxnSpPr>
          <p:cNvPr id="68" name="Straight Connector 67"/>
          <p:cNvCxnSpPr/>
          <p:nvPr/>
        </p:nvCxnSpPr>
        <p:spPr>
          <a:xfrm>
            <a:off x="6900844" y="4553466"/>
            <a:ext cx="497412"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6900844" y="3607254"/>
            <a:ext cx="497412"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6746439" y="4161031"/>
            <a:ext cx="524503" cy="307777"/>
          </a:xfrm>
          <a:prstGeom prst="rect">
            <a:avLst/>
          </a:prstGeom>
          <a:noFill/>
        </p:spPr>
        <p:txBody>
          <a:bodyPr wrap="none" rtlCol="0">
            <a:spAutoFit/>
          </a:bodyPr>
          <a:lstStyle/>
          <a:p>
            <a:r>
              <a:rPr lang="en-US" sz="1400" dirty="0"/>
              <a:t>V</a:t>
            </a:r>
            <a:r>
              <a:rPr lang="en-US" sz="1100" dirty="0"/>
              <a:t>qref</a:t>
            </a:r>
          </a:p>
        </p:txBody>
      </p:sp>
      <p:sp>
        <p:nvSpPr>
          <p:cNvPr id="75" name="TextBox 74"/>
          <p:cNvSpPr txBox="1"/>
          <p:nvPr/>
        </p:nvSpPr>
        <p:spPr>
          <a:xfrm>
            <a:off x="6771299" y="3633110"/>
            <a:ext cx="577017" cy="307777"/>
          </a:xfrm>
          <a:prstGeom prst="rect">
            <a:avLst/>
          </a:prstGeom>
          <a:noFill/>
        </p:spPr>
        <p:txBody>
          <a:bodyPr wrap="none" rtlCol="0">
            <a:spAutoFit/>
          </a:bodyPr>
          <a:lstStyle/>
          <a:p>
            <a:r>
              <a:rPr lang="en-US" sz="1400" dirty="0"/>
              <a:t>Vdref</a:t>
            </a:r>
          </a:p>
        </p:txBody>
      </p:sp>
    </p:spTree>
    <p:extLst>
      <p:ext uri="{BB962C8B-B14F-4D97-AF65-F5344CB8AC3E}">
        <p14:creationId xmlns:p14="http://schemas.microsoft.com/office/powerpoint/2010/main" val="2598818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762000"/>
            <a:ext cx="6553200" cy="914400"/>
          </a:xfrm>
        </p:spPr>
        <p:txBody>
          <a:bodyPr>
            <a:normAutofit/>
          </a:bodyPr>
          <a:lstStyle/>
          <a:p>
            <a:r>
              <a:rPr lang="en-US" dirty="0"/>
              <a:t>GRID TIE MODE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285750" indent="-285750" defTabSz="457200">
                  <a:spcAft>
                    <a:spcPts val="600"/>
                  </a:spcAft>
                  <a:buClr>
                    <a:srgbClr val="83992A"/>
                  </a:buClr>
                  <a:buSzPct val="115000"/>
                  <a:buFont typeface="Arial"/>
                  <a:buChar char="•"/>
                </a:pPr>
                <a:r>
                  <a:rPr lang="en-US" sz="2000" dirty="0">
                    <a:solidFill>
                      <a:srgbClr val="262626"/>
                    </a:solidFill>
                    <a:latin typeface="Garamond"/>
                  </a:rPr>
                  <a:t>Current control mode of operation</a:t>
                </a:r>
              </a:p>
              <a:p>
                <a:pPr marL="742950" lvl="1" indent="-285750" defTabSz="457200">
                  <a:spcAft>
                    <a:spcPts val="600"/>
                  </a:spcAft>
                  <a:buClr>
                    <a:srgbClr val="83992A"/>
                  </a:buClr>
                  <a:buSzPct val="115000"/>
                  <a:buFont typeface="Arial"/>
                  <a:buChar char="•"/>
                </a:pPr>
                <a:r>
                  <a:rPr lang="en-US" sz="2000" dirty="0">
                    <a:solidFill>
                      <a:srgbClr val="262626"/>
                    </a:solidFill>
                    <a:latin typeface="Garamond"/>
                  </a:rPr>
                  <a:t>P/Q control mode</a:t>
                </a:r>
              </a:p>
              <a:p>
                <a:pPr marL="285750" indent="-285750" defTabSz="457200">
                  <a:spcAft>
                    <a:spcPts val="600"/>
                  </a:spcAft>
                  <a:buClr>
                    <a:srgbClr val="83992A"/>
                  </a:buClr>
                  <a:buSzPct val="115000"/>
                  <a:buFont typeface="Arial"/>
                  <a:buChar char="•"/>
                </a:pPr>
                <a:r>
                  <a:rPr lang="en-US" sz="2000" dirty="0">
                    <a:solidFill>
                      <a:srgbClr val="262626"/>
                    </a:solidFill>
                    <a:latin typeface="Garamond"/>
                  </a:rPr>
                  <a:t>Unity power factor</a:t>
                </a:r>
              </a:p>
              <a:p>
                <a:pPr marL="285750" indent="-285750" defTabSz="457200">
                  <a:spcAft>
                    <a:spcPts val="600"/>
                  </a:spcAft>
                  <a:buClr>
                    <a:srgbClr val="83992A"/>
                  </a:buClr>
                  <a:buSzPct val="115000"/>
                  <a:buFont typeface="Arial"/>
                  <a:buChar char="•"/>
                </a:pPr>
                <a:r>
                  <a:rPr lang="en-US" sz="2000" dirty="0">
                    <a:solidFill>
                      <a:srgbClr val="262626"/>
                    </a:solidFill>
                    <a:latin typeface="Garamond"/>
                  </a:rPr>
                  <a:t>Power flow from microgrids towards utility grid</a:t>
                </a:r>
                <a:r>
                  <a:rPr lang="en-US" sz="2400" dirty="0">
                    <a:solidFill>
                      <a:srgbClr val="262626"/>
                    </a:solidFill>
                    <a:latin typeface="Garamond"/>
                  </a:rPr>
                  <a:t>.</a:t>
                </a:r>
              </a:p>
              <a:p>
                <a:pPr marL="285750" indent="-285750" defTabSz="457200">
                  <a:spcAft>
                    <a:spcPts val="600"/>
                  </a:spcAft>
                  <a:buClr>
                    <a:srgbClr val="83992A"/>
                  </a:buClr>
                  <a:buSzPct val="115000"/>
                  <a:buFont typeface="Arial"/>
                  <a:buChar char="•"/>
                </a:pP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a:rPr>
                          <m:t>𝑽</m:t>
                        </m:r>
                      </m:e>
                      <m:sub>
                        <m:r>
                          <a:rPr lang="en-US" sz="2000" b="1" i="1">
                            <a:latin typeface="Cambria Math"/>
                          </a:rPr>
                          <m:t>𝒅𝒓𝒆𝒇</m:t>
                        </m:r>
                      </m:sub>
                    </m:sSub>
                    <m:r>
                      <a:rPr lang="en-US" sz="2000" b="1" i="1">
                        <a:latin typeface="Cambria Math"/>
                      </a:rPr>
                      <m:t>=</m:t>
                    </m:r>
                    <m:r>
                      <a:rPr lang="en-US" sz="2000" b="1" i="1">
                        <a:latin typeface="Cambria Math"/>
                      </a:rPr>
                      <m:t>𝑽𝒅</m:t>
                    </m:r>
                    <m:r>
                      <a:rPr lang="en-US" sz="2000" b="1" i="1">
                        <a:latin typeface="Cambria Math"/>
                      </a:rPr>
                      <m:t>− </m:t>
                    </m:r>
                    <m:r>
                      <a:rPr lang="en-US" sz="2000" b="1" i="1">
                        <a:latin typeface="Cambria Math"/>
                      </a:rPr>
                      <m:t>𝝎</m:t>
                    </m:r>
                    <m:r>
                      <a:rPr lang="en-US" sz="2000" b="1" i="1">
                        <a:latin typeface="Cambria Math"/>
                      </a:rPr>
                      <m:t>𝑳</m:t>
                    </m:r>
                    <m:sSub>
                      <m:sSubPr>
                        <m:ctrlPr>
                          <a:rPr lang="en-US" sz="2000" b="1" i="1">
                            <a:latin typeface="Cambria Math" panose="02040503050406030204" pitchFamily="18" charset="0"/>
                          </a:rPr>
                        </m:ctrlPr>
                      </m:sSubPr>
                      <m:e>
                        <m:r>
                          <a:rPr lang="en-US" sz="2000" b="1" i="1">
                            <a:latin typeface="Cambria Math"/>
                          </a:rPr>
                          <m:t>𝑰</m:t>
                        </m:r>
                      </m:e>
                      <m:sub>
                        <m:r>
                          <a:rPr lang="en-US" sz="2000" b="1" i="1" smtClean="0">
                            <a:latin typeface="Cambria Math" panose="02040503050406030204" pitchFamily="18" charset="0"/>
                          </a:rPr>
                          <m:t>𝒒</m:t>
                        </m:r>
                      </m:sub>
                    </m:sSub>
                    <m:r>
                      <a:rPr lang="en-US" sz="2000" b="1" i="1">
                        <a:latin typeface="Cambria Math"/>
                      </a:rPr>
                      <m:t>+ </m:t>
                    </m:r>
                    <m:f>
                      <m:fPr>
                        <m:ctrlPr>
                          <a:rPr lang="en-US" sz="2000" b="1" i="1">
                            <a:latin typeface="Cambria Math" panose="02040503050406030204" pitchFamily="18" charset="0"/>
                          </a:rPr>
                        </m:ctrlPr>
                      </m:fPr>
                      <m:num>
                        <m:r>
                          <a:rPr lang="en-US" sz="2000" b="1" i="1">
                            <a:latin typeface="Cambria Math"/>
                          </a:rPr>
                          <m:t>𝑳𝒅</m:t>
                        </m:r>
                        <m:sSub>
                          <m:sSubPr>
                            <m:ctrlPr>
                              <a:rPr lang="en-US" sz="2000" b="1" i="1">
                                <a:latin typeface="Cambria Math" panose="02040503050406030204" pitchFamily="18" charset="0"/>
                              </a:rPr>
                            </m:ctrlPr>
                          </m:sSubPr>
                          <m:e>
                            <m:r>
                              <a:rPr lang="en-US" sz="2000" b="1" i="1">
                                <a:latin typeface="Cambria Math"/>
                              </a:rPr>
                              <m:t>𝒊</m:t>
                            </m:r>
                          </m:e>
                          <m:sub>
                            <m:r>
                              <a:rPr lang="en-US" sz="2000" b="1" i="1">
                                <a:latin typeface="Cambria Math"/>
                              </a:rPr>
                              <m:t>𝒅</m:t>
                            </m:r>
                          </m:sub>
                        </m:sSub>
                      </m:num>
                      <m:den>
                        <m:r>
                          <a:rPr lang="en-US" sz="2000" b="1" i="1">
                            <a:latin typeface="Cambria Math"/>
                          </a:rPr>
                          <m:t>𝒅𝒕</m:t>
                        </m:r>
                      </m:den>
                    </m:f>
                  </m:oMath>
                </a14:m>
                <a:endParaRPr lang="en-US" sz="2400" dirty="0">
                  <a:solidFill>
                    <a:srgbClr val="262626"/>
                  </a:solidFill>
                  <a:latin typeface="Garamond"/>
                </a:endParaRPr>
              </a:p>
              <a:p>
                <a:pPr marL="285750" indent="-285750" defTabSz="457200">
                  <a:spcAft>
                    <a:spcPts val="600"/>
                  </a:spcAft>
                  <a:buClr>
                    <a:srgbClr val="83992A"/>
                  </a:buClr>
                  <a:buSzPct val="115000"/>
                  <a:buFont typeface="Arial"/>
                  <a:buChar char="•"/>
                </a:pP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a:rPr>
                          <m:t>𝑽</m:t>
                        </m:r>
                      </m:e>
                      <m:sub>
                        <m:r>
                          <a:rPr lang="en-US" sz="2000" b="1" i="1">
                            <a:latin typeface="Cambria Math"/>
                          </a:rPr>
                          <m:t>𝒒𝒓𝒆𝒇</m:t>
                        </m:r>
                      </m:sub>
                    </m:sSub>
                    <m:r>
                      <a:rPr lang="en-US" sz="2000" b="1" i="1">
                        <a:latin typeface="Cambria Math"/>
                      </a:rPr>
                      <m:t>=</m:t>
                    </m:r>
                    <m:r>
                      <a:rPr lang="en-US" sz="2000" b="1" i="1">
                        <a:latin typeface="Cambria Math"/>
                      </a:rPr>
                      <m:t>𝑽𝒒</m:t>
                    </m:r>
                    <m:r>
                      <a:rPr lang="en-US" sz="2000" b="1" i="1">
                        <a:latin typeface="Cambria Math"/>
                      </a:rPr>
                      <m:t>+ </m:t>
                    </m:r>
                    <m:r>
                      <a:rPr lang="en-US" sz="2000" b="1" i="1">
                        <a:latin typeface="Cambria Math"/>
                      </a:rPr>
                      <m:t>𝝎</m:t>
                    </m:r>
                    <m:r>
                      <a:rPr lang="en-US" sz="2000" b="1" i="1">
                        <a:latin typeface="Cambria Math"/>
                      </a:rPr>
                      <m:t>𝑳</m:t>
                    </m:r>
                    <m:sSub>
                      <m:sSubPr>
                        <m:ctrlPr>
                          <a:rPr lang="en-US" sz="2000" b="1" i="1">
                            <a:latin typeface="Cambria Math" panose="02040503050406030204" pitchFamily="18" charset="0"/>
                          </a:rPr>
                        </m:ctrlPr>
                      </m:sSubPr>
                      <m:e>
                        <m:r>
                          <a:rPr lang="en-US" sz="2000" b="1" i="1">
                            <a:latin typeface="Cambria Math"/>
                          </a:rPr>
                          <m:t>𝑰</m:t>
                        </m:r>
                      </m:e>
                      <m:sub>
                        <m:r>
                          <a:rPr lang="en-US" sz="2000" b="1" i="1" smtClean="0">
                            <a:latin typeface="Cambria Math" panose="02040503050406030204" pitchFamily="18" charset="0"/>
                          </a:rPr>
                          <m:t>𝒅</m:t>
                        </m:r>
                      </m:sub>
                    </m:sSub>
                    <m:r>
                      <a:rPr lang="en-US" sz="2000" b="1" i="1">
                        <a:latin typeface="Cambria Math"/>
                      </a:rPr>
                      <m:t>+ </m:t>
                    </m:r>
                    <m:f>
                      <m:fPr>
                        <m:ctrlPr>
                          <a:rPr lang="en-US" sz="2000" b="1" i="1">
                            <a:latin typeface="Cambria Math" panose="02040503050406030204" pitchFamily="18" charset="0"/>
                          </a:rPr>
                        </m:ctrlPr>
                      </m:fPr>
                      <m:num>
                        <m:r>
                          <a:rPr lang="en-US" sz="2000" b="1" i="1">
                            <a:latin typeface="Cambria Math"/>
                          </a:rPr>
                          <m:t>𝑳𝒅</m:t>
                        </m:r>
                        <m:sSub>
                          <m:sSubPr>
                            <m:ctrlPr>
                              <a:rPr lang="en-US" sz="2000" b="1" i="1">
                                <a:latin typeface="Cambria Math" panose="02040503050406030204" pitchFamily="18" charset="0"/>
                              </a:rPr>
                            </m:ctrlPr>
                          </m:sSubPr>
                          <m:e>
                            <m:r>
                              <a:rPr lang="en-US" sz="2000" b="1" i="1">
                                <a:latin typeface="Cambria Math"/>
                              </a:rPr>
                              <m:t>𝒊</m:t>
                            </m:r>
                          </m:e>
                          <m:sub>
                            <m:r>
                              <a:rPr lang="en-US" sz="2000" b="1" i="1">
                                <a:latin typeface="Cambria Math"/>
                              </a:rPr>
                              <m:t>𝒒</m:t>
                            </m:r>
                          </m:sub>
                        </m:sSub>
                      </m:num>
                      <m:den>
                        <m:r>
                          <a:rPr lang="en-US" sz="2000" b="1" i="1">
                            <a:latin typeface="Cambria Math"/>
                          </a:rPr>
                          <m:t>𝒅𝒕</m:t>
                        </m:r>
                      </m:den>
                    </m:f>
                  </m:oMath>
                </a14:m>
                <a:endParaRPr lang="en-US" sz="2400" dirty="0">
                  <a:solidFill>
                    <a:srgbClr val="262626"/>
                  </a:solidFill>
                  <a:latin typeface="Garamond"/>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2101"/>
                </a:stretch>
              </a:blipFill>
            </p:spPr>
            <p:txBody>
              <a:bodyPr/>
              <a:lstStyle/>
              <a:p>
                <a:r>
                  <a:rPr lang="en-PK">
                    <a:noFill/>
                  </a:rPr>
                  <a:t> </a:t>
                </a:r>
              </a:p>
            </p:txBody>
          </p:sp>
        </mc:Fallback>
      </mc:AlternateContent>
    </p:spTree>
    <p:extLst>
      <p:ext uri="{BB962C8B-B14F-4D97-AF65-F5344CB8AC3E}">
        <p14:creationId xmlns:p14="http://schemas.microsoft.com/office/powerpoint/2010/main" val="3738810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B08-5AC9-4188-B126-40797ED3D24A}"/>
              </a:ext>
            </a:extLst>
          </p:cNvPr>
          <p:cNvSpPr>
            <a:spLocks noGrp="1"/>
          </p:cNvSpPr>
          <p:nvPr>
            <p:ph type="title"/>
          </p:nvPr>
        </p:nvSpPr>
        <p:spPr/>
        <p:txBody>
          <a:bodyPr/>
          <a:lstStyle/>
          <a:p>
            <a:r>
              <a:rPr lang="en-US" dirty="0"/>
              <a:t>Voltage control loop</a:t>
            </a:r>
            <a:endParaRPr lang="en-PK" dirty="0"/>
          </a:p>
        </p:txBody>
      </p:sp>
      <p:pic>
        <p:nvPicPr>
          <p:cNvPr id="5" name="Content Placeholder 4">
            <a:extLst>
              <a:ext uri="{FF2B5EF4-FFF2-40B4-BE49-F238E27FC236}">
                <a16:creationId xmlns:a16="http://schemas.microsoft.com/office/drawing/2014/main" id="{BC079002-4AC0-4CD0-B3A6-BFDE14F873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7951" y="2153444"/>
            <a:ext cx="7287064" cy="3695700"/>
          </a:xfrm>
        </p:spPr>
      </p:pic>
    </p:spTree>
    <p:extLst>
      <p:ext uri="{BB962C8B-B14F-4D97-AF65-F5344CB8AC3E}">
        <p14:creationId xmlns:p14="http://schemas.microsoft.com/office/powerpoint/2010/main" val="2935997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0" y="533400"/>
            <a:ext cx="5118100" cy="457200"/>
          </a:xfrm>
        </p:spPr>
        <p:txBody>
          <a:bodyPr>
            <a:normAutofit fontScale="90000"/>
          </a:bodyPr>
          <a:lstStyle/>
          <a:p>
            <a:r>
              <a:rPr lang="en-US" dirty="0"/>
              <a:t>Island Mode</a:t>
            </a:r>
          </a:p>
        </p:txBody>
      </p:sp>
      <p:sp>
        <p:nvSpPr>
          <p:cNvPr id="3" name="Content Placeholder 2"/>
          <p:cNvSpPr>
            <a:spLocks noGrp="1"/>
          </p:cNvSpPr>
          <p:nvPr>
            <p:ph idx="1"/>
          </p:nvPr>
        </p:nvSpPr>
        <p:spPr>
          <a:xfrm>
            <a:off x="745588" y="990601"/>
            <a:ext cx="10325686" cy="5465136"/>
          </a:xfrm>
        </p:spPr>
        <p:txBody>
          <a:bodyPr/>
          <a:lstStyle/>
          <a:p>
            <a:pPr marL="0" indent="0">
              <a:buNone/>
            </a:pPr>
            <a:endParaRPr lang="en-US" dirty="0"/>
          </a:p>
        </p:txBody>
      </p:sp>
      <p:sp>
        <p:nvSpPr>
          <p:cNvPr id="4" name="Rectangle 3"/>
          <p:cNvSpPr/>
          <p:nvPr/>
        </p:nvSpPr>
        <p:spPr>
          <a:xfrm>
            <a:off x="2286000" y="3220998"/>
            <a:ext cx="1371600" cy="6096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Reference voltages</a:t>
            </a:r>
          </a:p>
        </p:txBody>
      </p:sp>
      <p:cxnSp>
        <p:nvCxnSpPr>
          <p:cNvPr id="6" name="Straight Connector 5"/>
          <p:cNvCxnSpPr/>
          <p:nvPr/>
        </p:nvCxnSpPr>
        <p:spPr>
          <a:xfrm flipV="1">
            <a:off x="2981325" y="2451100"/>
            <a:ext cx="0" cy="76200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2971800" y="3822700"/>
            <a:ext cx="0" cy="76200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a:endCxn id="17" idx="2"/>
          </p:cNvCxnSpPr>
          <p:nvPr/>
        </p:nvCxnSpPr>
        <p:spPr>
          <a:xfrm>
            <a:off x="2971800" y="2451100"/>
            <a:ext cx="841664" cy="12700"/>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a:off x="2971800" y="4559300"/>
            <a:ext cx="762000" cy="12700"/>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sp>
        <p:nvSpPr>
          <p:cNvPr id="17" name="Oval 16"/>
          <p:cNvSpPr/>
          <p:nvPr/>
        </p:nvSpPr>
        <p:spPr>
          <a:xfrm>
            <a:off x="3813464" y="2273300"/>
            <a:ext cx="533400" cy="381000"/>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 name="Oval 18"/>
          <p:cNvSpPr/>
          <p:nvPr/>
        </p:nvSpPr>
        <p:spPr>
          <a:xfrm>
            <a:off x="3721523" y="4368800"/>
            <a:ext cx="533400" cy="381000"/>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1" name="Straight Arrow Connector 20"/>
          <p:cNvCxnSpPr/>
          <p:nvPr/>
        </p:nvCxnSpPr>
        <p:spPr>
          <a:xfrm>
            <a:off x="4080164" y="1752600"/>
            <a:ext cx="0" cy="508000"/>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cxnSp>
        <p:nvCxnSpPr>
          <p:cNvPr id="24" name="Straight Arrow Connector 23"/>
          <p:cNvCxnSpPr/>
          <p:nvPr/>
        </p:nvCxnSpPr>
        <p:spPr>
          <a:xfrm flipV="1">
            <a:off x="3988223" y="4749800"/>
            <a:ext cx="0" cy="356632"/>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sp>
        <p:nvSpPr>
          <p:cNvPr id="26" name="Rectangle 25"/>
          <p:cNvSpPr/>
          <p:nvPr/>
        </p:nvSpPr>
        <p:spPr>
          <a:xfrm>
            <a:off x="4655663" y="2273300"/>
            <a:ext cx="609600" cy="3810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PI</a:t>
            </a:r>
          </a:p>
        </p:txBody>
      </p:sp>
      <p:sp>
        <p:nvSpPr>
          <p:cNvPr id="27" name="Rectangle 26"/>
          <p:cNvSpPr/>
          <p:nvPr/>
        </p:nvSpPr>
        <p:spPr>
          <a:xfrm>
            <a:off x="4674713" y="4394200"/>
            <a:ext cx="609600" cy="3810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PI</a:t>
            </a:r>
          </a:p>
        </p:txBody>
      </p:sp>
      <p:cxnSp>
        <p:nvCxnSpPr>
          <p:cNvPr id="29" name="Straight Arrow Connector 28"/>
          <p:cNvCxnSpPr/>
          <p:nvPr/>
        </p:nvCxnSpPr>
        <p:spPr>
          <a:xfrm>
            <a:off x="4337316" y="2425700"/>
            <a:ext cx="330200" cy="12700"/>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cxnSp>
        <p:nvCxnSpPr>
          <p:cNvPr id="31" name="Straight Arrow Connector 30"/>
          <p:cNvCxnSpPr/>
          <p:nvPr/>
        </p:nvCxnSpPr>
        <p:spPr>
          <a:xfrm>
            <a:off x="4271221" y="4546600"/>
            <a:ext cx="403493" cy="0"/>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sp>
        <p:nvSpPr>
          <p:cNvPr id="33" name="Oval 32"/>
          <p:cNvSpPr/>
          <p:nvPr/>
        </p:nvSpPr>
        <p:spPr>
          <a:xfrm>
            <a:off x="5778500" y="2273300"/>
            <a:ext cx="609600" cy="381000"/>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Oval 33"/>
          <p:cNvSpPr/>
          <p:nvPr/>
        </p:nvSpPr>
        <p:spPr>
          <a:xfrm>
            <a:off x="5778500" y="4406900"/>
            <a:ext cx="609600" cy="381000"/>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36" name="Straight Arrow Connector 35"/>
          <p:cNvCxnSpPr/>
          <p:nvPr/>
        </p:nvCxnSpPr>
        <p:spPr>
          <a:xfrm>
            <a:off x="5257800" y="2463800"/>
            <a:ext cx="508000" cy="0"/>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cxnSp>
        <p:nvCxnSpPr>
          <p:cNvPr id="40" name="Straight Arrow Connector 39"/>
          <p:cNvCxnSpPr/>
          <p:nvPr/>
        </p:nvCxnSpPr>
        <p:spPr>
          <a:xfrm>
            <a:off x="5284313" y="4584700"/>
            <a:ext cx="508000" cy="12700"/>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sp>
        <p:nvSpPr>
          <p:cNvPr id="42" name="TextBox 41"/>
          <p:cNvSpPr txBox="1"/>
          <p:nvPr/>
        </p:nvSpPr>
        <p:spPr>
          <a:xfrm>
            <a:off x="3043648" y="2029599"/>
            <a:ext cx="660401" cy="369332"/>
          </a:xfrm>
          <a:prstGeom prst="rect">
            <a:avLst/>
          </a:prstGeom>
          <a:noFill/>
        </p:spPr>
        <p:txBody>
          <a:bodyPr wrap="square" rtlCol="0">
            <a:spAutoFit/>
          </a:bodyPr>
          <a:lstStyle/>
          <a:p>
            <a:r>
              <a:rPr lang="en-US" dirty="0"/>
              <a:t>V</a:t>
            </a:r>
            <a:r>
              <a:rPr lang="en-US" sz="1400" dirty="0"/>
              <a:t>d</a:t>
            </a:r>
            <a:endParaRPr lang="en-US" dirty="0"/>
          </a:p>
        </p:txBody>
      </p:sp>
      <p:sp>
        <p:nvSpPr>
          <p:cNvPr id="43" name="TextBox 42"/>
          <p:cNvSpPr txBox="1"/>
          <p:nvPr/>
        </p:nvSpPr>
        <p:spPr>
          <a:xfrm>
            <a:off x="4033984" y="1383268"/>
            <a:ext cx="684067" cy="369332"/>
          </a:xfrm>
          <a:prstGeom prst="rect">
            <a:avLst/>
          </a:prstGeom>
          <a:noFill/>
        </p:spPr>
        <p:txBody>
          <a:bodyPr wrap="square" rtlCol="0">
            <a:spAutoFit/>
          </a:bodyPr>
          <a:lstStyle/>
          <a:p>
            <a:r>
              <a:rPr lang="en-US" dirty="0"/>
              <a:t>V</a:t>
            </a:r>
            <a:r>
              <a:rPr lang="en-US" sz="1400" dirty="0"/>
              <a:t>d</a:t>
            </a:r>
            <a:r>
              <a:rPr lang="en-US" dirty="0"/>
              <a:t>*</a:t>
            </a:r>
          </a:p>
        </p:txBody>
      </p:sp>
      <p:sp>
        <p:nvSpPr>
          <p:cNvPr id="44" name="TextBox 43"/>
          <p:cNvSpPr txBox="1"/>
          <p:nvPr/>
        </p:nvSpPr>
        <p:spPr>
          <a:xfrm>
            <a:off x="2971801" y="4749800"/>
            <a:ext cx="577269" cy="369332"/>
          </a:xfrm>
          <a:prstGeom prst="rect">
            <a:avLst/>
          </a:prstGeom>
          <a:noFill/>
        </p:spPr>
        <p:txBody>
          <a:bodyPr wrap="square" rtlCol="0">
            <a:spAutoFit/>
          </a:bodyPr>
          <a:lstStyle/>
          <a:p>
            <a:r>
              <a:rPr lang="en-US" dirty="0"/>
              <a:t>V</a:t>
            </a:r>
            <a:r>
              <a:rPr lang="en-US" sz="1400" dirty="0"/>
              <a:t>q</a:t>
            </a:r>
          </a:p>
        </p:txBody>
      </p:sp>
      <p:sp>
        <p:nvSpPr>
          <p:cNvPr id="45" name="TextBox 44"/>
          <p:cNvSpPr txBox="1"/>
          <p:nvPr/>
        </p:nvSpPr>
        <p:spPr>
          <a:xfrm>
            <a:off x="4030901" y="5052973"/>
            <a:ext cx="594549" cy="369332"/>
          </a:xfrm>
          <a:prstGeom prst="rect">
            <a:avLst/>
          </a:prstGeom>
          <a:noFill/>
        </p:spPr>
        <p:txBody>
          <a:bodyPr wrap="square" rtlCol="0">
            <a:spAutoFit/>
          </a:bodyPr>
          <a:lstStyle/>
          <a:p>
            <a:r>
              <a:rPr lang="en-US" dirty="0"/>
              <a:t>V</a:t>
            </a:r>
            <a:r>
              <a:rPr lang="en-US" sz="1400" dirty="0"/>
              <a:t>q</a:t>
            </a:r>
            <a:r>
              <a:rPr lang="en-US" dirty="0"/>
              <a:t>*</a:t>
            </a:r>
          </a:p>
        </p:txBody>
      </p:sp>
      <p:sp>
        <p:nvSpPr>
          <p:cNvPr id="48" name="TextBox 47"/>
          <p:cNvSpPr txBox="1"/>
          <p:nvPr/>
        </p:nvSpPr>
        <p:spPr>
          <a:xfrm>
            <a:off x="3771901" y="1844933"/>
            <a:ext cx="216323" cy="369332"/>
          </a:xfrm>
          <a:prstGeom prst="rect">
            <a:avLst/>
          </a:prstGeom>
          <a:noFill/>
        </p:spPr>
        <p:txBody>
          <a:bodyPr wrap="square" rtlCol="0">
            <a:spAutoFit/>
          </a:bodyPr>
          <a:lstStyle/>
          <a:p>
            <a:r>
              <a:rPr lang="en-US" dirty="0"/>
              <a:t>−</a:t>
            </a:r>
          </a:p>
        </p:txBody>
      </p:sp>
      <p:sp>
        <p:nvSpPr>
          <p:cNvPr id="49" name="TextBox 48"/>
          <p:cNvSpPr txBox="1"/>
          <p:nvPr/>
        </p:nvSpPr>
        <p:spPr>
          <a:xfrm>
            <a:off x="4080165" y="4762500"/>
            <a:ext cx="382113" cy="369332"/>
          </a:xfrm>
          <a:prstGeom prst="rect">
            <a:avLst/>
          </a:prstGeom>
          <a:noFill/>
        </p:spPr>
        <p:txBody>
          <a:bodyPr wrap="square" rtlCol="0">
            <a:spAutoFit/>
          </a:bodyPr>
          <a:lstStyle/>
          <a:p>
            <a:r>
              <a:rPr lang="en-US" dirty="0"/>
              <a:t>−</a:t>
            </a:r>
          </a:p>
        </p:txBody>
      </p:sp>
      <p:cxnSp>
        <p:nvCxnSpPr>
          <p:cNvPr id="51" name="Straight Arrow Connector 50"/>
          <p:cNvCxnSpPr>
            <a:endCxn id="33" idx="0"/>
          </p:cNvCxnSpPr>
          <p:nvPr/>
        </p:nvCxnSpPr>
        <p:spPr>
          <a:xfrm>
            <a:off x="6083300" y="1949966"/>
            <a:ext cx="0" cy="323334"/>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cxnSp>
        <p:nvCxnSpPr>
          <p:cNvPr id="54" name="Straight Arrow Connector 53"/>
          <p:cNvCxnSpPr/>
          <p:nvPr/>
        </p:nvCxnSpPr>
        <p:spPr>
          <a:xfrm flipV="1">
            <a:off x="6070600" y="4787900"/>
            <a:ext cx="0" cy="369332"/>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sp>
        <p:nvSpPr>
          <p:cNvPr id="55" name="TextBox 54"/>
          <p:cNvSpPr txBox="1"/>
          <p:nvPr/>
        </p:nvSpPr>
        <p:spPr>
          <a:xfrm>
            <a:off x="6083301" y="1821934"/>
            <a:ext cx="546100" cy="369332"/>
          </a:xfrm>
          <a:prstGeom prst="rect">
            <a:avLst/>
          </a:prstGeom>
          <a:noFill/>
        </p:spPr>
        <p:txBody>
          <a:bodyPr wrap="square" rtlCol="0">
            <a:spAutoFit/>
          </a:bodyPr>
          <a:lstStyle/>
          <a:p>
            <a:r>
              <a:rPr lang="en-US" dirty="0"/>
              <a:t>I</a:t>
            </a:r>
            <a:r>
              <a:rPr lang="en-US" sz="1400" dirty="0"/>
              <a:t>d</a:t>
            </a:r>
            <a:r>
              <a:rPr lang="en-US" dirty="0"/>
              <a:t>*</a:t>
            </a:r>
          </a:p>
        </p:txBody>
      </p:sp>
      <p:sp>
        <p:nvSpPr>
          <p:cNvPr id="56" name="TextBox 55"/>
          <p:cNvSpPr txBox="1"/>
          <p:nvPr/>
        </p:nvSpPr>
        <p:spPr>
          <a:xfrm>
            <a:off x="6083302" y="5023366"/>
            <a:ext cx="546100" cy="369332"/>
          </a:xfrm>
          <a:prstGeom prst="rect">
            <a:avLst/>
          </a:prstGeom>
          <a:noFill/>
        </p:spPr>
        <p:txBody>
          <a:bodyPr wrap="square" rtlCol="0">
            <a:spAutoFit/>
          </a:bodyPr>
          <a:lstStyle/>
          <a:p>
            <a:r>
              <a:rPr lang="en-US" dirty="0"/>
              <a:t>I</a:t>
            </a:r>
            <a:r>
              <a:rPr lang="en-US" sz="1400" dirty="0"/>
              <a:t>q</a:t>
            </a:r>
            <a:r>
              <a:rPr lang="en-US" dirty="0"/>
              <a:t>*</a:t>
            </a:r>
          </a:p>
        </p:txBody>
      </p:sp>
      <p:sp>
        <p:nvSpPr>
          <p:cNvPr id="57" name="Rectangle 56"/>
          <p:cNvSpPr/>
          <p:nvPr/>
        </p:nvSpPr>
        <p:spPr>
          <a:xfrm>
            <a:off x="6692902" y="2274332"/>
            <a:ext cx="469898" cy="3810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PI</a:t>
            </a:r>
          </a:p>
        </p:txBody>
      </p:sp>
      <p:sp>
        <p:nvSpPr>
          <p:cNvPr id="58" name="Rectangle 57"/>
          <p:cNvSpPr/>
          <p:nvPr/>
        </p:nvSpPr>
        <p:spPr>
          <a:xfrm>
            <a:off x="6781800" y="4406900"/>
            <a:ext cx="520702" cy="3810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PI</a:t>
            </a:r>
          </a:p>
        </p:txBody>
      </p:sp>
      <p:cxnSp>
        <p:nvCxnSpPr>
          <p:cNvPr id="60" name="Straight Arrow Connector 59"/>
          <p:cNvCxnSpPr>
            <a:endCxn id="57" idx="1"/>
          </p:cNvCxnSpPr>
          <p:nvPr/>
        </p:nvCxnSpPr>
        <p:spPr>
          <a:xfrm>
            <a:off x="6388100" y="2463800"/>
            <a:ext cx="304802" cy="1032"/>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cxnSp>
        <p:nvCxnSpPr>
          <p:cNvPr id="62" name="Straight Arrow Connector 61"/>
          <p:cNvCxnSpPr/>
          <p:nvPr/>
        </p:nvCxnSpPr>
        <p:spPr>
          <a:xfrm>
            <a:off x="6388100" y="4597400"/>
            <a:ext cx="393700" cy="0"/>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65" name="Oval 64"/>
              <p:cNvSpPr/>
              <p:nvPr/>
            </p:nvSpPr>
            <p:spPr>
              <a:xfrm>
                <a:off x="7467600" y="4445000"/>
                <a:ext cx="469900" cy="381000"/>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a:latin typeface="Cambria Math"/>
                        </a:rPr>
                        <m:t>∑</m:t>
                      </m:r>
                    </m:oMath>
                  </m:oMathPara>
                </a14:m>
                <a:endParaRPr lang="en-US" dirty="0"/>
              </a:p>
            </p:txBody>
          </p:sp>
        </mc:Choice>
        <mc:Fallback xmlns="">
          <p:sp>
            <p:nvSpPr>
              <p:cNvPr id="65" name="Oval 64"/>
              <p:cNvSpPr>
                <a:spLocks noRot="1" noChangeAspect="1" noMove="1" noResize="1" noEditPoints="1" noAdjustHandles="1" noChangeArrowheads="1" noChangeShapeType="1" noTextEdit="1"/>
              </p:cNvSpPr>
              <p:nvPr/>
            </p:nvSpPr>
            <p:spPr>
              <a:xfrm>
                <a:off x="7467600" y="4445000"/>
                <a:ext cx="469900" cy="381000"/>
              </a:xfrm>
              <a:prstGeom prst="ellipse">
                <a:avLst/>
              </a:prstGeom>
              <a:blipFill>
                <a:blip r:embed="rId2"/>
                <a:stretch>
                  <a:fillRect b="-9231"/>
                </a:stretch>
              </a:blipFill>
              <a:ln>
                <a:solidFill>
                  <a:schemeClr val="tx1"/>
                </a:solidFill>
              </a:ln>
            </p:spPr>
            <p:txBody>
              <a:bodyPr/>
              <a:lstStyle/>
              <a:p>
                <a:r>
                  <a:rPr lang="en-PK">
                    <a:noFill/>
                  </a:rPr>
                  <a:t> </a:t>
                </a:r>
              </a:p>
            </p:txBody>
          </p:sp>
        </mc:Fallback>
      </mc:AlternateContent>
      <p:sp>
        <p:nvSpPr>
          <p:cNvPr id="66" name="Oval 65"/>
          <p:cNvSpPr/>
          <p:nvPr/>
        </p:nvSpPr>
        <p:spPr>
          <a:xfrm>
            <a:off x="7467600" y="2274332"/>
            <a:ext cx="457200" cy="381000"/>
          </a:xfrm>
          <a:prstGeom prst="ellips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t>
            </a:r>
          </a:p>
        </p:txBody>
      </p:sp>
      <p:sp>
        <p:nvSpPr>
          <p:cNvPr id="67" name="Rectangle 66"/>
          <p:cNvSpPr/>
          <p:nvPr/>
        </p:nvSpPr>
        <p:spPr>
          <a:xfrm>
            <a:off x="8356600" y="2287032"/>
            <a:ext cx="609600" cy="26601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DQ0</a:t>
            </a:r>
          </a:p>
          <a:p>
            <a:pPr algn="ctr"/>
            <a:r>
              <a:rPr lang="en-US" dirty="0"/>
              <a:t>To</a:t>
            </a:r>
          </a:p>
          <a:p>
            <a:pPr algn="ctr"/>
            <a:r>
              <a:rPr lang="en-US" dirty="0"/>
              <a:t>ABC</a:t>
            </a:r>
          </a:p>
        </p:txBody>
      </p:sp>
      <p:sp>
        <p:nvSpPr>
          <p:cNvPr id="68" name="Rectangle 67"/>
          <p:cNvSpPr/>
          <p:nvPr/>
        </p:nvSpPr>
        <p:spPr>
          <a:xfrm>
            <a:off x="9296400" y="2357398"/>
            <a:ext cx="762000" cy="25585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SVPWM</a:t>
            </a:r>
          </a:p>
        </p:txBody>
      </p:sp>
      <p:cxnSp>
        <p:nvCxnSpPr>
          <p:cNvPr id="71" name="Straight Arrow Connector 70"/>
          <p:cNvCxnSpPr>
            <a:stCxn id="57" idx="3"/>
            <a:endCxn id="66" idx="2"/>
          </p:cNvCxnSpPr>
          <p:nvPr/>
        </p:nvCxnSpPr>
        <p:spPr>
          <a:xfrm>
            <a:off x="7162800" y="2464832"/>
            <a:ext cx="304800" cy="0"/>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cxnSp>
        <p:nvCxnSpPr>
          <p:cNvPr id="73" name="Straight Arrow Connector 72"/>
          <p:cNvCxnSpPr/>
          <p:nvPr/>
        </p:nvCxnSpPr>
        <p:spPr>
          <a:xfrm>
            <a:off x="7315200" y="4572000"/>
            <a:ext cx="152400" cy="25400"/>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cxnSp>
        <p:nvCxnSpPr>
          <p:cNvPr id="85" name="Straight Arrow Connector 84"/>
          <p:cNvCxnSpPr/>
          <p:nvPr/>
        </p:nvCxnSpPr>
        <p:spPr>
          <a:xfrm>
            <a:off x="8966200" y="3617099"/>
            <a:ext cx="330200" cy="0"/>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cxnSp>
        <p:nvCxnSpPr>
          <p:cNvPr id="87" name="Straight Connector 86"/>
          <p:cNvCxnSpPr/>
          <p:nvPr/>
        </p:nvCxnSpPr>
        <p:spPr>
          <a:xfrm>
            <a:off x="7937500" y="2463800"/>
            <a:ext cx="139700" cy="1032"/>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90" name="Straight Connector 89"/>
          <p:cNvCxnSpPr/>
          <p:nvPr/>
        </p:nvCxnSpPr>
        <p:spPr>
          <a:xfrm>
            <a:off x="8077200" y="2463800"/>
            <a:ext cx="0" cy="88900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93" name="Straight Connector 92"/>
          <p:cNvCxnSpPr>
            <a:stCxn id="65" idx="6"/>
          </p:cNvCxnSpPr>
          <p:nvPr/>
        </p:nvCxnSpPr>
        <p:spPr>
          <a:xfrm>
            <a:off x="7937500" y="4635500"/>
            <a:ext cx="139700"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96" name="Straight Connector 95"/>
          <p:cNvCxnSpPr/>
          <p:nvPr/>
        </p:nvCxnSpPr>
        <p:spPr>
          <a:xfrm>
            <a:off x="8077200" y="3822700"/>
            <a:ext cx="0" cy="81280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98" name="Straight Connector 97"/>
          <p:cNvCxnSpPr/>
          <p:nvPr/>
        </p:nvCxnSpPr>
        <p:spPr>
          <a:xfrm>
            <a:off x="8077200" y="3352800"/>
            <a:ext cx="279400"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00" name="Straight Connector 99"/>
          <p:cNvCxnSpPr/>
          <p:nvPr/>
        </p:nvCxnSpPr>
        <p:spPr>
          <a:xfrm>
            <a:off x="8077200" y="3822700"/>
            <a:ext cx="279400"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101" name="Rectangle 100"/>
          <p:cNvSpPr/>
          <p:nvPr/>
        </p:nvSpPr>
        <p:spPr>
          <a:xfrm>
            <a:off x="6550027" y="2921000"/>
            <a:ext cx="755649" cy="4699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ωl</a:t>
            </a:r>
          </a:p>
        </p:txBody>
      </p:sp>
      <p:sp>
        <p:nvSpPr>
          <p:cNvPr id="102" name="Rectangle 101"/>
          <p:cNvSpPr/>
          <p:nvPr/>
        </p:nvSpPr>
        <p:spPr>
          <a:xfrm>
            <a:off x="6629401" y="3595648"/>
            <a:ext cx="755649" cy="4699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t>ωl</a:t>
            </a:r>
          </a:p>
        </p:txBody>
      </p:sp>
      <p:cxnSp>
        <p:nvCxnSpPr>
          <p:cNvPr id="104" name="Straight Arrow Connector 103"/>
          <p:cNvCxnSpPr/>
          <p:nvPr/>
        </p:nvCxnSpPr>
        <p:spPr>
          <a:xfrm>
            <a:off x="5908676" y="3159641"/>
            <a:ext cx="641350" cy="0"/>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cxnSp>
        <p:nvCxnSpPr>
          <p:cNvPr id="106" name="Straight Arrow Connector 105"/>
          <p:cNvCxnSpPr/>
          <p:nvPr/>
        </p:nvCxnSpPr>
        <p:spPr>
          <a:xfrm>
            <a:off x="5956300" y="3851196"/>
            <a:ext cx="685800" cy="0"/>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cxnSp>
        <p:nvCxnSpPr>
          <p:cNvPr id="109" name="Straight Connector 108"/>
          <p:cNvCxnSpPr/>
          <p:nvPr/>
        </p:nvCxnSpPr>
        <p:spPr>
          <a:xfrm>
            <a:off x="7315200" y="3155950"/>
            <a:ext cx="381000"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11" name="Straight Connector 110"/>
          <p:cNvCxnSpPr/>
          <p:nvPr/>
        </p:nvCxnSpPr>
        <p:spPr>
          <a:xfrm>
            <a:off x="7385052" y="3851196"/>
            <a:ext cx="311149"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115" name="Straight Arrow Connector 114"/>
          <p:cNvCxnSpPr/>
          <p:nvPr/>
        </p:nvCxnSpPr>
        <p:spPr>
          <a:xfrm flipH="1" flipV="1">
            <a:off x="7696200" y="2655332"/>
            <a:ext cx="6350" cy="500618"/>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cxnSp>
        <p:nvCxnSpPr>
          <p:cNvPr id="117" name="Straight Arrow Connector 116"/>
          <p:cNvCxnSpPr>
            <a:endCxn id="65" idx="0"/>
          </p:cNvCxnSpPr>
          <p:nvPr/>
        </p:nvCxnSpPr>
        <p:spPr>
          <a:xfrm>
            <a:off x="7696200" y="3851196"/>
            <a:ext cx="6350" cy="593804"/>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sp>
        <p:nvSpPr>
          <p:cNvPr id="118" name="TextBox 117"/>
          <p:cNvSpPr txBox="1"/>
          <p:nvPr/>
        </p:nvSpPr>
        <p:spPr>
          <a:xfrm>
            <a:off x="5692775" y="2790309"/>
            <a:ext cx="381000" cy="369332"/>
          </a:xfrm>
          <a:prstGeom prst="rect">
            <a:avLst/>
          </a:prstGeom>
          <a:noFill/>
        </p:spPr>
        <p:txBody>
          <a:bodyPr wrap="square" rtlCol="0">
            <a:spAutoFit/>
          </a:bodyPr>
          <a:lstStyle/>
          <a:p>
            <a:r>
              <a:rPr lang="en-US" dirty="0"/>
              <a:t>I</a:t>
            </a:r>
            <a:r>
              <a:rPr lang="en-US" sz="1400" dirty="0"/>
              <a:t>q</a:t>
            </a:r>
          </a:p>
        </p:txBody>
      </p:sp>
      <p:sp>
        <p:nvSpPr>
          <p:cNvPr id="119" name="TextBox 118"/>
          <p:cNvSpPr txBox="1"/>
          <p:nvPr/>
        </p:nvSpPr>
        <p:spPr>
          <a:xfrm>
            <a:off x="5715000" y="3880882"/>
            <a:ext cx="549275" cy="369332"/>
          </a:xfrm>
          <a:prstGeom prst="rect">
            <a:avLst/>
          </a:prstGeom>
          <a:noFill/>
        </p:spPr>
        <p:txBody>
          <a:bodyPr wrap="square" rtlCol="0">
            <a:spAutoFit/>
          </a:bodyPr>
          <a:lstStyle/>
          <a:p>
            <a:r>
              <a:rPr lang="en-US" dirty="0"/>
              <a:t>I</a:t>
            </a:r>
            <a:r>
              <a:rPr lang="en-US" sz="1400" dirty="0"/>
              <a:t>d</a:t>
            </a:r>
          </a:p>
        </p:txBody>
      </p:sp>
      <p:sp>
        <p:nvSpPr>
          <p:cNvPr id="120" name="TextBox 119"/>
          <p:cNvSpPr txBox="1"/>
          <p:nvPr/>
        </p:nvSpPr>
        <p:spPr>
          <a:xfrm>
            <a:off x="7375234" y="2676525"/>
            <a:ext cx="306494" cy="369332"/>
          </a:xfrm>
          <a:prstGeom prst="rect">
            <a:avLst/>
          </a:prstGeom>
          <a:noFill/>
        </p:spPr>
        <p:txBody>
          <a:bodyPr wrap="none" rtlCol="0">
            <a:spAutoFit/>
          </a:bodyPr>
          <a:lstStyle/>
          <a:p>
            <a:r>
              <a:rPr lang="en-US" dirty="0"/>
              <a:t>−</a:t>
            </a:r>
          </a:p>
        </p:txBody>
      </p:sp>
      <p:sp>
        <p:nvSpPr>
          <p:cNvPr id="121" name="TextBox 120"/>
          <p:cNvSpPr txBox="1"/>
          <p:nvPr/>
        </p:nvSpPr>
        <p:spPr>
          <a:xfrm>
            <a:off x="7385052" y="4075668"/>
            <a:ext cx="296677" cy="369332"/>
          </a:xfrm>
          <a:prstGeom prst="rect">
            <a:avLst/>
          </a:prstGeom>
          <a:noFill/>
        </p:spPr>
        <p:txBody>
          <a:bodyPr wrap="square" rtlCol="0">
            <a:spAutoFit/>
          </a:bodyPr>
          <a:lstStyle/>
          <a:p>
            <a:r>
              <a:rPr lang="en-US" dirty="0"/>
              <a:t>+</a:t>
            </a:r>
          </a:p>
        </p:txBody>
      </p:sp>
      <p:sp>
        <p:nvSpPr>
          <p:cNvPr id="123" name="TextBox 122"/>
          <p:cNvSpPr txBox="1"/>
          <p:nvPr/>
        </p:nvSpPr>
        <p:spPr>
          <a:xfrm>
            <a:off x="7232068" y="1988066"/>
            <a:ext cx="306494" cy="369332"/>
          </a:xfrm>
          <a:prstGeom prst="rect">
            <a:avLst/>
          </a:prstGeom>
          <a:noFill/>
        </p:spPr>
        <p:txBody>
          <a:bodyPr wrap="none" rtlCol="0">
            <a:spAutoFit/>
          </a:bodyPr>
          <a:lstStyle/>
          <a:p>
            <a:r>
              <a:rPr lang="en-US" dirty="0"/>
              <a:t>+</a:t>
            </a:r>
          </a:p>
        </p:txBody>
      </p:sp>
      <p:sp>
        <p:nvSpPr>
          <p:cNvPr id="124" name="TextBox 123"/>
          <p:cNvSpPr txBox="1"/>
          <p:nvPr/>
        </p:nvSpPr>
        <p:spPr>
          <a:xfrm>
            <a:off x="7232069" y="4749800"/>
            <a:ext cx="308557" cy="369332"/>
          </a:xfrm>
          <a:prstGeom prst="rect">
            <a:avLst/>
          </a:prstGeom>
          <a:noFill/>
        </p:spPr>
        <p:txBody>
          <a:bodyPr wrap="square" rtlCol="0">
            <a:spAutoFit/>
          </a:bodyPr>
          <a:lstStyle/>
          <a:p>
            <a:r>
              <a:rPr lang="en-US" dirty="0"/>
              <a:t>+</a:t>
            </a:r>
          </a:p>
        </p:txBody>
      </p:sp>
      <p:sp>
        <p:nvSpPr>
          <p:cNvPr id="125" name="TextBox 124"/>
          <p:cNvSpPr txBox="1"/>
          <p:nvPr/>
        </p:nvSpPr>
        <p:spPr>
          <a:xfrm>
            <a:off x="5257801" y="1979832"/>
            <a:ext cx="685800" cy="307777"/>
          </a:xfrm>
          <a:prstGeom prst="rect">
            <a:avLst/>
          </a:prstGeom>
          <a:noFill/>
        </p:spPr>
        <p:txBody>
          <a:bodyPr wrap="square" rtlCol="0">
            <a:spAutoFit/>
          </a:bodyPr>
          <a:lstStyle/>
          <a:p>
            <a:r>
              <a:rPr lang="en-US" sz="1400" dirty="0"/>
              <a:t>I</a:t>
            </a:r>
            <a:r>
              <a:rPr lang="en-US" sz="1050" dirty="0"/>
              <a:t>d</a:t>
            </a:r>
            <a:r>
              <a:rPr lang="en-US" sz="1000" dirty="0"/>
              <a:t>ref</a:t>
            </a:r>
          </a:p>
        </p:txBody>
      </p:sp>
      <p:sp>
        <p:nvSpPr>
          <p:cNvPr id="127" name="TextBox 126"/>
          <p:cNvSpPr txBox="1"/>
          <p:nvPr/>
        </p:nvSpPr>
        <p:spPr>
          <a:xfrm>
            <a:off x="5445948" y="4749800"/>
            <a:ext cx="184731" cy="369332"/>
          </a:xfrm>
          <a:prstGeom prst="rect">
            <a:avLst/>
          </a:prstGeom>
          <a:noFill/>
        </p:spPr>
        <p:txBody>
          <a:bodyPr wrap="none" rtlCol="0">
            <a:spAutoFit/>
          </a:bodyPr>
          <a:lstStyle/>
          <a:p>
            <a:endParaRPr lang="en-US" dirty="0"/>
          </a:p>
        </p:txBody>
      </p:sp>
      <p:sp>
        <p:nvSpPr>
          <p:cNvPr id="128" name="TextBox 127"/>
          <p:cNvSpPr txBox="1"/>
          <p:nvPr/>
        </p:nvSpPr>
        <p:spPr>
          <a:xfrm>
            <a:off x="5284314" y="4749800"/>
            <a:ext cx="659286" cy="369332"/>
          </a:xfrm>
          <a:prstGeom prst="rect">
            <a:avLst/>
          </a:prstGeom>
          <a:noFill/>
        </p:spPr>
        <p:txBody>
          <a:bodyPr wrap="square" rtlCol="0">
            <a:spAutoFit/>
          </a:bodyPr>
          <a:lstStyle/>
          <a:p>
            <a:r>
              <a:rPr lang="en-US" dirty="0"/>
              <a:t>I</a:t>
            </a:r>
            <a:r>
              <a:rPr lang="en-US" sz="1200" dirty="0"/>
              <a:t>q</a:t>
            </a:r>
            <a:r>
              <a:rPr lang="en-US" sz="1100" dirty="0"/>
              <a:t>ref</a:t>
            </a:r>
          </a:p>
        </p:txBody>
      </p:sp>
      <p:sp>
        <p:nvSpPr>
          <p:cNvPr id="130" name="TextBox 129"/>
          <p:cNvSpPr txBox="1"/>
          <p:nvPr/>
        </p:nvSpPr>
        <p:spPr>
          <a:xfrm>
            <a:off x="3549069" y="2069068"/>
            <a:ext cx="306494" cy="369332"/>
          </a:xfrm>
          <a:prstGeom prst="rect">
            <a:avLst/>
          </a:prstGeom>
          <a:noFill/>
        </p:spPr>
        <p:txBody>
          <a:bodyPr wrap="none" rtlCol="0">
            <a:spAutoFit/>
          </a:bodyPr>
          <a:lstStyle/>
          <a:p>
            <a:r>
              <a:rPr lang="en-US" dirty="0"/>
              <a:t>+</a:t>
            </a:r>
          </a:p>
        </p:txBody>
      </p:sp>
      <p:sp>
        <p:nvSpPr>
          <p:cNvPr id="132" name="TextBox 131"/>
          <p:cNvSpPr txBox="1"/>
          <p:nvPr/>
        </p:nvSpPr>
        <p:spPr>
          <a:xfrm>
            <a:off x="3514542" y="4749800"/>
            <a:ext cx="306494" cy="369332"/>
          </a:xfrm>
          <a:prstGeom prst="rect">
            <a:avLst/>
          </a:prstGeom>
          <a:noFill/>
        </p:spPr>
        <p:txBody>
          <a:bodyPr wrap="none" rtlCol="0">
            <a:spAutoFit/>
          </a:bodyPr>
          <a:lstStyle/>
          <a:p>
            <a:r>
              <a:rPr lang="en-US" dirty="0"/>
              <a:t>+</a:t>
            </a:r>
          </a:p>
        </p:txBody>
      </p:sp>
      <p:cxnSp>
        <p:nvCxnSpPr>
          <p:cNvPr id="9" name="Straight Arrow Connector 8"/>
          <p:cNvCxnSpPr/>
          <p:nvPr/>
        </p:nvCxnSpPr>
        <p:spPr>
          <a:xfrm flipV="1">
            <a:off x="7007224" y="1416554"/>
            <a:ext cx="667862" cy="12184"/>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p:sp>
        <p:nvSpPr>
          <p:cNvPr id="10" name="Rounded Rectangle 9"/>
          <p:cNvSpPr/>
          <p:nvPr/>
        </p:nvSpPr>
        <p:spPr>
          <a:xfrm>
            <a:off x="7683500" y="1120002"/>
            <a:ext cx="1066800" cy="549533"/>
          </a:xfrm>
          <a:prstGeom prst="round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ABC to dq0</a:t>
            </a:r>
          </a:p>
        </p:txBody>
      </p:sp>
      <p:sp>
        <p:nvSpPr>
          <p:cNvPr id="12" name="TextBox 11"/>
          <p:cNvSpPr txBox="1"/>
          <p:nvPr/>
        </p:nvSpPr>
        <p:spPr>
          <a:xfrm>
            <a:off x="6955047" y="1063535"/>
            <a:ext cx="604653" cy="369332"/>
          </a:xfrm>
          <a:prstGeom prst="rect">
            <a:avLst/>
          </a:prstGeom>
          <a:noFill/>
        </p:spPr>
        <p:txBody>
          <a:bodyPr wrap="none" rtlCol="0">
            <a:spAutoFit/>
          </a:bodyPr>
          <a:lstStyle/>
          <a:p>
            <a:pPr lvl="0" algn="ctr">
              <a:defRPr sz="1800" b="0" i="0" u="none" strike="noStrike" kern="0" cap="none" spc="0" baseline="0">
                <a:solidFill>
                  <a:srgbClr val="000000"/>
                </a:solidFill>
                <a:uFillTx/>
              </a:defRPr>
            </a:pPr>
            <a:r>
              <a:rPr lang="en-US" b="1" dirty="0">
                <a:solidFill>
                  <a:srgbClr val="000000"/>
                </a:solidFill>
                <a:latin typeface="Calibri"/>
                <a:ea typeface=""/>
                <a:cs typeface=""/>
              </a:rPr>
              <a:t>θ</a:t>
            </a:r>
            <a:r>
              <a:rPr lang="en-US" sz="1600" b="1" dirty="0">
                <a:solidFill>
                  <a:srgbClr val="000000"/>
                </a:solidFill>
                <a:latin typeface="Calibri"/>
                <a:ea typeface=""/>
                <a:cs typeface=""/>
              </a:rPr>
              <a:t>ref</a:t>
            </a:r>
            <a:r>
              <a:rPr lang="en-US" b="1" dirty="0">
                <a:solidFill>
                  <a:srgbClr val="000000"/>
                </a:solidFill>
                <a:latin typeface="Calibri"/>
                <a:ea typeface=""/>
                <a:cs typeface=""/>
              </a:rPr>
              <a:t> </a:t>
            </a:r>
            <a:endParaRPr lang="en-GB" sz="1600" b="1" baseline="-25000" dirty="0">
              <a:solidFill>
                <a:srgbClr val="000000"/>
              </a:solidFill>
              <a:latin typeface="Calibri"/>
              <a:ea typeface=""/>
              <a:cs typeface=""/>
            </a:endParaRPr>
          </a:p>
        </p:txBody>
      </p:sp>
      <p:cxnSp>
        <p:nvCxnSpPr>
          <p:cNvPr id="15" name="Straight Arrow Connector 14"/>
          <p:cNvCxnSpPr/>
          <p:nvPr/>
        </p:nvCxnSpPr>
        <p:spPr>
          <a:xfrm>
            <a:off x="8750300" y="1248201"/>
            <a:ext cx="546100" cy="0"/>
          </a:xfrm>
          <a:prstGeom prst="straightConnector1">
            <a:avLst/>
          </a:prstGeom>
          <a:ln>
            <a:solidFill>
              <a:schemeClr val="tx1"/>
            </a:solidFill>
            <a:tailEnd type="arrow"/>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9116307" y="1229380"/>
                <a:ext cx="532518" cy="307777"/>
              </a:xfrm>
              <a:prstGeom prst="rect">
                <a:avLst/>
              </a:prstGeom>
              <a:noFill/>
            </p:spPr>
            <p:txBody>
              <a:bodyPr wrap="none" rtlCol="0">
                <a:spAutoFit/>
              </a:bodyPr>
              <a:lstStyle/>
              <a:p>
                <a:r>
                  <a:rPr lang="en-US" sz="1400" b="1" dirty="0"/>
                  <a:t>V</a:t>
                </a:r>
                <a:r>
                  <a:rPr lang="en-US" sz="1100" b="1" dirty="0"/>
                  <a:t>dq</a:t>
                </a:r>
                <a14:m>
                  <m:oMath xmlns:m="http://schemas.openxmlformats.org/officeDocument/2006/math">
                    <m:r>
                      <a:rPr lang="en-US" sz="1400" b="1" i="1">
                        <a:latin typeface="Cambria Math"/>
                      </a:rPr>
                      <m:t>∗</m:t>
                    </m:r>
                  </m:oMath>
                </a14:m>
                <a:endParaRPr lang="en-US" sz="1400"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9116307" y="1229380"/>
                <a:ext cx="532518" cy="307777"/>
              </a:xfrm>
              <a:prstGeom prst="rect">
                <a:avLst/>
              </a:prstGeom>
              <a:blipFill>
                <a:blip r:embed="rId3"/>
                <a:stretch>
                  <a:fillRect l="-3409" t="-4000" b="-20000"/>
                </a:stretch>
              </a:blipFill>
            </p:spPr>
            <p:txBody>
              <a:bodyPr/>
              <a:lstStyle/>
              <a:p>
                <a:r>
                  <a:rPr lang="en-PK">
                    <a:noFill/>
                  </a:rPr>
                  <a:t> </a:t>
                </a:r>
              </a:p>
            </p:txBody>
          </p:sp>
        </mc:Fallback>
      </mc:AlternateContent>
      <p:sp>
        <p:nvSpPr>
          <p:cNvPr id="22" name="TextBox 21"/>
          <p:cNvSpPr txBox="1"/>
          <p:nvPr/>
        </p:nvSpPr>
        <p:spPr>
          <a:xfrm>
            <a:off x="9069123" y="1557893"/>
            <a:ext cx="584200" cy="369332"/>
          </a:xfrm>
          <a:prstGeom prst="rect">
            <a:avLst/>
          </a:prstGeom>
          <a:noFill/>
        </p:spPr>
        <p:txBody>
          <a:bodyPr wrap="square" rtlCol="0">
            <a:spAutoFit/>
          </a:bodyPr>
          <a:lstStyle/>
          <a:p>
            <a:r>
              <a:rPr lang="en-US" dirty="0"/>
              <a:t>I</a:t>
            </a:r>
            <a:r>
              <a:rPr lang="en-US" sz="1200" dirty="0"/>
              <a:t>dq</a:t>
            </a:r>
            <a:r>
              <a:rPr lang="en-US" dirty="0"/>
              <a:t>*</a:t>
            </a:r>
          </a:p>
        </p:txBody>
      </p:sp>
      <p:cxnSp>
        <p:nvCxnSpPr>
          <p:cNvPr id="25" name="Straight Arrow Connector 24"/>
          <p:cNvCxnSpPr/>
          <p:nvPr/>
        </p:nvCxnSpPr>
        <p:spPr>
          <a:xfrm>
            <a:off x="1828800" y="3352800"/>
            <a:ext cx="457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p:nvPr/>
        </p:nvCxnSpPr>
        <p:spPr>
          <a:xfrm>
            <a:off x="1828800" y="3636665"/>
            <a:ext cx="457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1713384" y="3735428"/>
            <a:ext cx="667170" cy="307777"/>
          </a:xfrm>
          <a:prstGeom prst="rect">
            <a:avLst/>
          </a:prstGeom>
          <a:noFill/>
        </p:spPr>
        <p:txBody>
          <a:bodyPr wrap="none" rtlCol="0">
            <a:spAutoFit/>
          </a:bodyPr>
          <a:lstStyle/>
          <a:p>
            <a:r>
              <a:rPr lang="en-US" sz="1400" dirty="0"/>
              <a:t>Vdcref</a:t>
            </a:r>
          </a:p>
        </p:txBody>
      </p:sp>
      <p:sp>
        <p:nvSpPr>
          <p:cNvPr id="35" name="TextBox 34"/>
          <p:cNvSpPr txBox="1"/>
          <p:nvPr/>
        </p:nvSpPr>
        <p:spPr>
          <a:xfrm>
            <a:off x="1828800" y="2964935"/>
            <a:ext cx="436338" cy="307777"/>
          </a:xfrm>
          <a:prstGeom prst="rect">
            <a:avLst/>
          </a:prstGeom>
          <a:noFill/>
        </p:spPr>
        <p:txBody>
          <a:bodyPr wrap="none" rtlCol="0">
            <a:spAutoFit/>
          </a:bodyPr>
          <a:lstStyle/>
          <a:p>
            <a:r>
              <a:rPr lang="en-US" sz="1400" dirty="0"/>
              <a:t>V</a:t>
            </a:r>
            <a:r>
              <a:rPr lang="en-US" sz="1200" dirty="0"/>
              <a:t>dc</a:t>
            </a:r>
          </a:p>
        </p:txBody>
      </p:sp>
      <p:cxnSp>
        <p:nvCxnSpPr>
          <p:cNvPr id="7" name="Straight Arrow Connector 6"/>
          <p:cNvCxnSpPr/>
          <p:nvPr/>
        </p:nvCxnSpPr>
        <p:spPr>
          <a:xfrm>
            <a:off x="8776286" y="1532810"/>
            <a:ext cx="520114" cy="43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flipV="1">
            <a:off x="8007350" y="1669534"/>
            <a:ext cx="0" cy="2804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p:cNvCxnSpPr/>
          <p:nvPr/>
        </p:nvCxnSpPr>
        <p:spPr>
          <a:xfrm flipV="1">
            <a:off x="8458200" y="1669534"/>
            <a:ext cx="0" cy="2804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7467601" y="1803857"/>
            <a:ext cx="518091" cy="307777"/>
          </a:xfrm>
          <a:prstGeom prst="rect">
            <a:avLst/>
          </a:prstGeom>
          <a:noFill/>
        </p:spPr>
        <p:txBody>
          <a:bodyPr wrap="none" rtlCol="0">
            <a:spAutoFit/>
          </a:bodyPr>
          <a:lstStyle/>
          <a:p>
            <a:r>
              <a:rPr lang="en-US" sz="1400" dirty="0"/>
              <a:t>V</a:t>
            </a:r>
            <a:r>
              <a:rPr lang="en-US" sz="1200" dirty="0"/>
              <a:t>abc</a:t>
            </a:r>
          </a:p>
        </p:txBody>
      </p:sp>
      <p:sp>
        <p:nvSpPr>
          <p:cNvPr id="46" name="TextBox 45"/>
          <p:cNvSpPr txBox="1"/>
          <p:nvPr/>
        </p:nvSpPr>
        <p:spPr>
          <a:xfrm>
            <a:off x="8516903" y="1821935"/>
            <a:ext cx="466794" cy="307777"/>
          </a:xfrm>
          <a:prstGeom prst="rect">
            <a:avLst/>
          </a:prstGeom>
          <a:noFill/>
        </p:spPr>
        <p:txBody>
          <a:bodyPr wrap="none" rtlCol="0">
            <a:spAutoFit/>
          </a:bodyPr>
          <a:lstStyle/>
          <a:p>
            <a:r>
              <a:rPr lang="en-US" sz="1400" dirty="0"/>
              <a:t>I</a:t>
            </a:r>
            <a:r>
              <a:rPr lang="en-US" sz="1200" dirty="0"/>
              <a:t>abc</a:t>
            </a:r>
          </a:p>
        </p:txBody>
      </p:sp>
    </p:spTree>
    <p:extLst>
      <p:ext uri="{BB962C8B-B14F-4D97-AF65-F5344CB8AC3E}">
        <p14:creationId xmlns:p14="http://schemas.microsoft.com/office/powerpoint/2010/main" val="2334478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0877-73F4-44A9-A62D-F8F954D39B5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6006F58-CFCE-4242-95EF-82019AD4E32E}"/>
              </a:ext>
            </a:extLst>
          </p:cNvPr>
          <p:cNvSpPr>
            <a:spLocks noGrp="1"/>
          </p:cNvSpPr>
          <p:nvPr>
            <p:ph idx="1"/>
          </p:nvPr>
        </p:nvSpPr>
        <p:spPr/>
        <p:txBody>
          <a:bodyPr/>
          <a:lstStyle/>
          <a:p>
            <a:pPr algn="just"/>
            <a:r>
              <a:rPr lang="en-US" sz="1800" i="0" dirty="0">
                <a:solidFill>
                  <a:srgbClr val="231F20"/>
                </a:solidFill>
                <a:effectLst/>
                <a:latin typeface="TimesNewRoman"/>
              </a:rPr>
              <a:t>Effective control strategies for reliable photovoltaic (PV) grid-connected systems are needed to efficiently use solar energy, an abundant and clean renewable energy source</a:t>
            </a:r>
            <a:r>
              <a:rPr lang="en-US" dirty="0"/>
              <a:t> </a:t>
            </a:r>
          </a:p>
          <a:p>
            <a:pPr algn="just"/>
            <a:r>
              <a:rPr lang="en-US" sz="1800" i="0" dirty="0">
                <a:solidFill>
                  <a:srgbClr val="231F20"/>
                </a:solidFill>
                <a:effectLst/>
                <a:latin typeface="TimesNewRoman"/>
              </a:rPr>
              <a:t>Space vector pulse width modulation (SVPWM) has been widely applied in the current control of three-phase voltage source inverters (VSIs).</a:t>
            </a:r>
            <a:r>
              <a:rPr lang="en-US" dirty="0"/>
              <a:t> </a:t>
            </a:r>
          </a:p>
          <a:p>
            <a:pPr algn="just"/>
            <a:r>
              <a:rPr lang="en-US" dirty="0"/>
              <a:t>The control strategy combines a constant voltage tracking method for the variable photovoltaic power with SVPWM-based </a:t>
            </a:r>
            <a:r>
              <a:rPr lang="en-US" dirty="0" err="1"/>
              <a:t>proptional-intergral</a:t>
            </a:r>
            <a:r>
              <a:rPr lang="en-US" dirty="0"/>
              <a:t> (PI) current controller in a single stage three-phase PV grid-connected system.</a:t>
            </a:r>
            <a:br>
              <a:rPr lang="en-US" dirty="0"/>
            </a:br>
            <a:br>
              <a:rPr lang="en-US" dirty="0"/>
            </a:br>
            <a:endParaRPr lang="en-PK" dirty="0"/>
          </a:p>
        </p:txBody>
      </p:sp>
    </p:spTree>
    <p:extLst>
      <p:ext uri="{BB962C8B-B14F-4D97-AF65-F5344CB8AC3E}">
        <p14:creationId xmlns:p14="http://schemas.microsoft.com/office/powerpoint/2010/main" val="3922985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762000"/>
            <a:ext cx="6477000" cy="914400"/>
          </a:xfrm>
        </p:spPr>
        <p:txBody>
          <a:bodyPr/>
          <a:lstStyle/>
          <a:p>
            <a:r>
              <a:rPr lang="en-US" dirty="0"/>
              <a:t>Hybrid System</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1905000"/>
            <a:ext cx="76200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371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609600"/>
            <a:ext cx="6629400" cy="1295400"/>
          </a:xfrm>
        </p:spPr>
        <p:txBody>
          <a:bodyPr/>
          <a:lstStyle/>
          <a:p>
            <a:r>
              <a:rPr lang="en-US" dirty="0"/>
              <a:t>Results</a:t>
            </a:r>
          </a:p>
        </p:txBody>
      </p:sp>
      <p:sp>
        <p:nvSpPr>
          <p:cNvPr id="3" name="Content Placeholder 2"/>
          <p:cNvSpPr>
            <a:spLocks noGrp="1"/>
          </p:cNvSpPr>
          <p:nvPr>
            <p:ph idx="1"/>
          </p:nvPr>
        </p:nvSpPr>
        <p:spPr/>
        <p:txBody>
          <a:bodyPr/>
          <a:lstStyle/>
          <a:p>
            <a:r>
              <a:rPr lang="en-US" dirty="0"/>
              <a:t>Case 1.</a:t>
            </a:r>
          </a:p>
          <a:p>
            <a:r>
              <a:rPr lang="en-US" dirty="0"/>
              <a:t>Grid tie Mode operation</a:t>
            </a:r>
          </a:p>
          <a:p>
            <a:r>
              <a:rPr lang="en-US" dirty="0"/>
              <a:t>PV radiation varies from 3 to 5 seconds</a:t>
            </a:r>
          </a:p>
          <a:p>
            <a:r>
              <a:rPr lang="en-US" dirty="0"/>
              <a:t>Constant load profile</a:t>
            </a:r>
          </a:p>
        </p:txBody>
      </p:sp>
    </p:spTree>
    <p:extLst>
      <p:ext uri="{BB962C8B-B14F-4D97-AF65-F5344CB8AC3E}">
        <p14:creationId xmlns:p14="http://schemas.microsoft.com/office/powerpoint/2010/main" val="1587468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1E81-3508-4FA8-AFBD-259C92732533}"/>
              </a:ext>
            </a:extLst>
          </p:cNvPr>
          <p:cNvSpPr>
            <a:spLocks noGrp="1"/>
          </p:cNvSpPr>
          <p:nvPr>
            <p:ph type="title"/>
          </p:nvPr>
        </p:nvSpPr>
        <p:spPr/>
        <p:txBody>
          <a:bodyPr/>
          <a:lstStyle/>
          <a:p>
            <a:r>
              <a:rPr lang="en-US" dirty="0"/>
              <a:t>DC Microgrid</a:t>
            </a:r>
            <a:endParaRPr lang="en-PK" dirty="0"/>
          </a:p>
        </p:txBody>
      </p:sp>
      <p:pic>
        <p:nvPicPr>
          <p:cNvPr id="9" name="Content Placeholder 8">
            <a:extLst>
              <a:ext uri="{FF2B5EF4-FFF2-40B4-BE49-F238E27FC236}">
                <a16:creationId xmlns:a16="http://schemas.microsoft.com/office/drawing/2014/main" id="{03BD994C-CD66-4D57-9CD3-565C74AFB7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4560" y="1690688"/>
            <a:ext cx="6428935" cy="4802187"/>
          </a:xfrm>
        </p:spPr>
      </p:pic>
    </p:spTree>
    <p:extLst>
      <p:ext uri="{BB962C8B-B14F-4D97-AF65-F5344CB8AC3E}">
        <p14:creationId xmlns:p14="http://schemas.microsoft.com/office/powerpoint/2010/main" val="2093678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0" y="533400"/>
            <a:ext cx="6743700" cy="914400"/>
          </a:xfrm>
        </p:spPr>
        <p:txBody>
          <a:bodyPr>
            <a:normAutofit/>
          </a:bodyPr>
          <a:lstStyle/>
          <a:p>
            <a:r>
              <a:rPr lang="en-US" dirty="0"/>
              <a:t>PV and PMSG Power</a:t>
            </a:r>
          </a:p>
        </p:txBody>
      </p:sp>
      <p:pic>
        <p:nvPicPr>
          <p:cNvPr id="1026" name="Picture 2" descr="C:\Users\Dell\Desktop\pv vary\POWER_pv_win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1600200"/>
            <a:ext cx="71628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886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 Link Voltage </a:t>
            </a:r>
          </a:p>
        </p:txBody>
      </p:sp>
      <p:pic>
        <p:nvPicPr>
          <p:cNvPr id="2050" name="Picture 2" descr="C:\Users\Dell\Desktop\pv vary\voltag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2209800"/>
            <a:ext cx="73914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952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9024" y="817584"/>
            <a:ext cx="6965245" cy="1087417"/>
          </a:xfrm>
        </p:spPr>
        <p:txBody>
          <a:bodyPr>
            <a:normAutofit fontScale="90000"/>
          </a:bodyPr>
          <a:lstStyle/>
          <a:p>
            <a:r>
              <a:rPr lang="en-US" dirty="0"/>
              <a:t>Microgrid active and reactive power</a:t>
            </a:r>
          </a:p>
        </p:txBody>
      </p:sp>
      <p:pic>
        <p:nvPicPr>
          <p:cNvPr id="3074" name="Picture 2" descr="C:\Users\Dell\Desktop\pv vary\MICROGRI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2133600"/>
            <a:ext cx="75438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447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9024" y="817583"/>
            <a:ext cx="6965245" cy="1087418"/>
          </a:xfrm>
        </p:spPr>
        <p:txBody>
          <a:bodyPr>
            <a:normAutofit fontScale="90000"/>
          </a:bodyPr>
          <a:lstStyle/>
          <a:p>
            <a:r>
              <a:rPr lang="en-US" dirty="0"/>
              <a:t>Utility grid active and reactive power</a:t>
            </a:r>
          </a:p>
        </p:txBody>
      </p:sp>
      <p:pic>
        <p:nvPicPr>
          <p:cNvPr id="4098" name="Picture 2" descr="C:\Users\Dell\Desktop\pv vary\UTILITY.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2133600"/>
            <a:ext cx="73914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329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Voltage and current of microgrid</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2209800"/>
            <a:ext cx="7543800" cy="3962400"/>
          </a:xfrm>
          <a:prstGeom prst="rect">
            <a:avLst/>
          </a:prstGeom>
          <a:noFill/>
          <a:ln>
            <a:noFill/>
          </a:ln>
        </p:spPr>
      </p:pic>
    </p:spTree>
    <p:extLst>
      <p:ext uri="{BB962C8B-B14F-4D97-AF65-F5344CB8AC3E}">
        <p14:creationId xmlns:p14="http://schemas.microsoft.com/office/powerpoint/2010/main" val="128829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Voltage and current of utility grid</a:t>
            </a:r>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2133600"/>
            <a:ext cx="7620000" cy="4114800"/>
          </a:xfrm>
          <a:prstGeom prst="rect">
            <a:avLst/>
          </a:prstGeom>
          <a:noFill/>
          <a:ln>
            <a:noFill/>
          </a:ln>
        </p:spPr>
      </p:pic>
    </p:spTree>
    <p:extLst>
      <p:ext uri="{BB962C8B-B14F-4D97-AF65-F5344CB8AC3E}">
        <p14:creationId xmlns:p14="http://schemas.microsoft.com/office/powerpoint/2010/main" val="1360025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609600"/>
            <a:ext cx="6781800" cy="914400"/>
          </a:xfrm>
        </p:spPr>
        <p:txBody>
          <a:bodyPr>
            <a:normAutofit/>
          </a:bodyPr>
          <a:lstStyle/>
          <a:p>
            <a:r>
              <a:rPr lang="en-US" dirty="0"/>
              <a:t>PMSG and PV Power case 2</a:t>
            </a:r>
          </a:p>
        </p:txBody>
      </p:sp>
      <p:pic>
        <p:nvPicPr>
          <p:cNvPr id="5122" name="Picture 2" descr="C:\Users\Dell\Desktop\wind_vary\pv_wind_power.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1676400"/>
            <a:ext cx="74676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50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 Link Voltage</a:t>
            </a:r>
          </a:p>
        </p:txBody>
      </p:sp>
      <p:pic>
        <p:nvPicPr>
          <p:cNvPr id="6146" name="Picture 2" descr="C:\Users\Dell\Desktop\wind_vary\voltage_pv_win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2133600"/>
            <a:ext cx="7467600" cy="3547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223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Active and Reactive power of microgrid</a:t>
            </a:r>
          </a:p>
        </p:txBody>
      </p:sp>
      <p:pic>
        <p:nvPicPr>
          <p:cNvPr id="7170" name="Picture 2" descr="C:\Users\Dell\Desktop\wind_vary\microgri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2133600"/>
            <a:ext cx="762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740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9024" y="817583"/>
            <a:ext cx="6753577" cy="1163618"/>
          </a:xfrm>
        </p:spPr>
        <p:txBody>
          <a:bodyPr>
            <a:normAutofit fontScale="90000"/>
          </a:bodyPr>
          <a:lstStyle/>
          <a:p>
            <a:r>
              <a:rPr lang="en-US" dirty="0"/>
              <a:t>Active and reactive power of utility grid</a:t>
            </a:r>
          </a:p>
        </p:txBody>
      </p:sp>
      <p:pic>
        <p:nvPicPr>
          <p:cNvPr id="8194" name="Picture 2" descr="C:\Users\Dell\Desktop\wind_vary\Utility.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2133600"/>
            <a:ext cx="76200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609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9C413-379C-4981-825A-77CA272E05BE}"/>
              </a:ext>
            </a:extLst>
          </p:cNvPr>
          <p:cNvSpPr>
            <a:spLocks noGrp="1"/>
          </p:cNvSpPr>
          <p:nvPr>
            <p:ph type="title"/>
          </p:nvPr>
        </p:nvSpPr>
        <p:spPr/>
        <p:txBody>
          <a:bodyPr/>
          <a:lstStyle/>
          <a:p>
            <a:r>
              <a:rPr lang="en-US" dirty="0"/>
              <a:t>NANO GRID</a:t>
            </a:r>
            <a:endParaRPr lang="en-PK" dirty="0"/>
          </a:p>
        </p:txBody>
      </p:sp>
      <p:sp>
        <p:nvSpPr>
          <p:cNvPr id="3" name="Content Placeholder 2">
            <a:extLst>
              <a:ext uri="{FF2B5EF4-FFF2-40B4-BE49-F238E27FC236}">
                <a16:creationId xmlns:a16="http://schemas.microsoft.com/office/drawing/2014/main" id="{5685C644-468A-40EA-9FF6-CD56D389D453}"/>
              </a:ext>
            </a:extLst>
          </p:cNvPr>
          <p:cNvSpPr>
            <a:spLocks noGrp="1"/>
          </p:cNvSpPr>
          <p:nvPr>
            <p:ph idx="1"/>
          </p:nvPr>
        </p:nvSpPr>
        <p:spPr>
          <a:xfrm>
            <a:off x="584982" y="1825625"/>
            <a:ext cx="10515600" cy="4351338"/>
          </a:xfrm>
        </p:spPr>
        <p:txBody>
          <a:bodyPr>
            <a:normAutofit/>
          </a:bodyPr>
          <a:lstStyle/>
          <a:p>
            <a:pPr algn="just"/>
            <a:r>
              <a:rPr lang="en-US" dirty="0"/>
              <a:t>A </a:t>
            </a:r>
            <a:r>
              <a:rPr lang="en-US" dirty="0" err="1"/>
              <a:t>nanogrid</a:t>
            </a:r>
            <a:r>
              <a:rPr lang="en-US" dirty="0"/>
              <a:t> is a basic building block of the microgrid architecture that integrates its resources in a scalable manner into the community. Each house contains a roof-mounted solar panel, a few DC loads and battery storage. The bidirectional flow of power is controlled via power electronic converters referred to as central power processing units (CPPUs). A CPPU contains a microcontroller along with a maximum power point tracking (MPPT)-based DC-DC converter and a bidirectional flyback converter</a:t>
            </a:r>
            <a:endParaRPr lang="en-PK" dirty="0"/>
          </a:p>
        </p:txBody>
      </p:sp>
    </p:spTree>
    <p:extLst>
      <p:ext uri="{BB962C8B-B14F-4D97-AF65-F5344CB8AC3E}">
        <p14:creationId xmlns:p14="http://schemas.microsoft.com/office/powerpoint/2010/main" val="35227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817583"/>
            <a:ext cx="5562600" cy="1087418"/>
          </a:xfrm>
        </p:spPr>
        <p:txBody>
          <a:bodyPr/>
          <a:lstStyle/>
          <a:p>
            <a:r>
              <a:rPr lang="en-US" dirty="0"/>
              <a:t>Case 3</a:t>
            </a:r>
          </a:p>
        </p:txBody>
      </p:sp>
      <p:sp>
        <p:nvSpPr>
          <p:cNvPr id="3" name="Content Placeholder 2"/>
          <p:cNvSpPr>
            <a:spLocks noGrp="1"/>
          </p:cNvSpPr>
          <p:nvPr>
            <p:ph idx="1"/>
          </p:nvPr>
        </p:nvSpPr>
        <p:spPr/>
        <p:txBody>
          <a:bodyPr/>
          <a:lstStyle/>
          <a:p>
            <a:r>
              <a:rPr lang="en-US" dirty="0"/>
              <a:t>Grid tie mode operation</a:t>
            </a:r>
          </a:p>
          <a:p>
            <a:r>
              <a:rPr lang="en-US" dirty="0"/>
              <a:t>Load decrease from 10 Kw to 5 Kw</a:t>
            </a:r>
          </a:p>
          <a:p>
            <a:r>
              <a:rPr lang="en-US" dirty="0"/>
              <a:t>5 Kw is injected to utility grid</a:t>
            </a:r>
          </a:p>
        </p:txBody>
      </p:sp>
    </p:spTree>
    <p:extLst>
      <p:ext uri="{BB962C8B-B14F-4D97-AF65-F5344CB8AC3E}">
        <p14:creationId xmlns:p14="http://schemas.microsoft.com/office/powerpoint/2010/main" val="4404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Active and Reactive power of microgrid</a:t>
            </a:r>
          </a:p>
        </p:txBody>
      </p:sp>
      <p:pic>
        <p:nvPicPr>
          <p:cNvPr id="9218" name="Picture 2" descr="C:\Users\Dell\Desktop\5 kw\micro.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2119314"/>
            <a:ext cx="7543800" cy="3976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388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1" y="817583"/>
            <a:ext cx="7162799" cy="1202485"/>
          </a:xfrm>
        </p:spPr>
        <p:txBody>
          <a:bodyPr>
            <a:normAutofit fontScale="90000"/>
          </a:bodyPr>
          <a:lstStyle/>
          <a:p>
            <a:r>
              <a:rPr lang="en-US" dirty="0"/>
              <a:t>Active and Reactive power of utility grid</a:t>
            </a:r>
          </a:p>
        </p:txBody>
      </p:sp>
      <p:pic>
        <p:nvPicPr>
          <p:cNvPr id="10242" name="Picture 2" descr="C:\Users\Dell\Desktop\5 kw\Utility.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2119314"/>
            <a:ext cx="7543800" cy="4052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206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4</a:t>
            </a:r>
          </a:p>
        </p:txBody>
      </p:sp>
      <p:sp>
        <p:nvSpPr>
          <p:cNvPr id="3" name="Content Placeholder 2"/>
          <p:cNvSpPr>
            <a:spLocks noGrp="1"/>
          </p:cNvSpPr>
          <p:nvPr>
            <p:ph idx="1"/>
          </p:nvPr>
        </p:nvSpPr>
        <p:spPr/>
        <p:txBody>
          <a:bodyPr/>
          <a:lstStyle/>
          <a:p>
            <a:r>
              <a:rPr lang="en-US" dirty="0"/>
              <a:t>Grid tie mode to island mode</a:t>
            </a:r>
          </a:p>
          <a:p>
            <a:r>
              <a:rPr lang="en-US" dirty="0"/>
              <a:t>Constant power generation</a:t>
            </a:r>
          </a:p>
          <a:p>
            <a:r>
              <a:rPr lang="en-US" dirty="0"/>
              <a:t>Constant load profile</a:t>
            </a:r>
          </a:p>
          <a:p>
            <a:endParaRPr lang="en-US" dirty="0"/>
          </a:p>
        </p:txBody>
      </p:sp>
    </p:spTree>
    <p:extLst>
      <p:ext uri="{BB962C8B-B14F-4D97-AF65-F5344CB8AC3E}">
        <p14:creationId xmlns:p14="http://schemas.microsoft.com/office/powerpoint/2010/main" val="2348528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817583"/>
            <a:ext cx="6781800" cy="1202485"/>
          </a:xfrm>
        </p:spPr>
        <p:txBody>
          <a:bodyPr>
            <a:normAutofit fontScale="90000"/>
          </a:bodyPr>
          <a:lstStyle/>
          <a:p>
            <a:r>
              <a:rPr lang="en-US" dirty="0"/>
              <a:t>Active and Reactive power of microgrid</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2209800"/>
            <a:ext cx="7620000" cy="3581400"/>
          </a:xfrm>
          <a:prstGeom prst="rect">
            <a:avLst/>
          </a:prstGeom>
          <a:noFill/>
          <a:ln>
            <a:noFill/>
          </a:ln>
        </p:spPr>
      </p:pic>
    </p:spTree>
    <p:extLst>
      <p:ext uri="{BB962C8B-B14F-4D97-AF65-F5344CB8AC3E}">
        <p14:creationId xmlns:p14="http://schemas.microsoft.com/office/powerpoint/2010/main" val="1075491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9024" y="817584"/>
            <a:ext cx="6965245" cy="1087417"/>
          </a:xfrm>
        </p:spPr>
        <p:txBody>
          <a:bodyPr>
            <a:normAutofit fontScale="90000"/>
          </a:bodyPr>
          <a:lstStyle/>
          <a:p>
            <a:r>
              <a:rPr lang="en-US" dirty="0"/>
              <a:t>Voltage and current of microgrid in zoom</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2057400"/>
            <a:ext cx="7620000" cy="4191000"/>
          </a:xfrm>
          <a:prstGeom prst="rect">
            <a:avLst/>
          </a:prstGeom>
          <a:noFill/>
          <a:ln>
            <a:noFill/>
          </a:ln>
        </p:spPr>
      </p:pic>
    </p:spTree>
    <p:extLst>
      <p:ext uri="{BB962C8B-B14F-4D97-AF65-F5344CB8AC3E}">
        <p14:creationId xmlns:p14="http://schemas.microsoft.com/office/powerpoint/2010/main" val="6874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C5FB-AD37-4F86-90CA-5B650A0CEEB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7E9CCD2C-8C9F-4CF3-B967-96AD8EF6BD37}"/>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518975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2E918-450F-4BC8-85A1-032A7CDDCADA}"/>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C9D1337A-33FC-4170-947E-DB6679E15BC2}"/>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458353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1F6B-A55F-499C-9BD9-F39F78E17D89}"/>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6B68119F-FF42-41A3-80E3-C58B68975415}"/>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1338823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187F-E609-43D7-9AAB-BFE0FE329EA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41CBF166-1934-4312-8C53-62F22BA84D9B}"/>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369882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AE3E-C5BE-444D-98D3-07362E52C55C}"/>
              </a:ext>
            </a:extLst>
          </p:cNvPr>
          <p:cNvSpPr>
            <a:spLocks noGrp="1"/>
          </p:cNvSpPr>
          <p:nvPr>
            <p:ph type="title"/>
          </p:nvPr>
        </p:nvSpPr>
        <p:spPr/>
        <p:txBody>
          <a:bodyPr/>
          <a:lstStyle/>
          <a:p>
            <a:r>
              <a:rPr lang="en-US" dirty="0"/>
              <a:t> MICROGRID</a:t>
            </a:r>
            <a:endParaRPr lang="en-PK" dirty="0"/>
          </a:p>
        </p:txBody>
      </p:sp>
      <p:sp>
        <p:nvSpPr>
          <p:cNvPr id="3" name="Content Placeholder 2">
            <a:extLst>
              <a:ext uri="{FF2B5EF4-FFF2-40B4-BE49-F238E27FC236}">
                <a16:creationId xmlns:a16="http://schemas.microsoft.com/office/drawing/2014/main" id="{3D2DE541-8EFB-4DB7-8E4F-132301AB2378}"/>
              </a:ext>
            </a:extLst>
          </p:cNvPr>
          <p:cNvSpPr>
            <a:spLocks noGrp="1"/>
          </p:cNvSpPr>
          <p:nvPr>
            <p:ph idx="1"/>
          </p:nvPr>
        </p:nvSpPr>
        <p:spPr/>
        <p:txBody>
          <a:bodyPr/>
          <a:lstStyle/>
          <a:p>
            <a:pPr algn="just"/>
            <a:r>
              <a:rPr lang="en-US" b="0" i="0" dirty="0">
                <a:solidFill>
                  <a:srgbClr val="202124"/>
                </a:solidFill>
                <a:effectLst/>
                <a:latin typeface="arial" panose="020B0604020202020204" pitchFamily="34" charset="0"/>
              </a:rPr>
              <a:t>A </a:t>
            </a:r>
            <a:r>
              <a:rPr lang="en-US" b="1" i="0" dirty="0">
                <a:solidFill>
                  <a:srgbClr val="202124"/>
                </a:solidFill>
                <a:effectLst/>
                <a:latin typeface="arial" panose="020B0604020202020204" pitchFamily="34" charset="0"/>
              </a:rPr>
              <a:t>microgrid</a:t>
            </a:r>
            <a:r>
              <a:rPr lang="en-US" b="0" i="0" dirty="0">
                <a:solidFill>
                  <a:srgbClr val="202124"/>
                </a:solidFill>
                <a:effectLst/>
                <a:latin typeface="arial" panose="020B0604020202020204" pitchFamily="34" charset="0"/>
              </a:rPr>
              <a:t> can be defined as power cluster of distributed generation, load, and energy storage device accumulated together in the vicinity to each other. It gives opportunity to utilize renewable energy sources for green and clean environment.</a:t>
            </a:r>
            <a:endParaRPr lang="en-PK" dirty="0"/>
          </a:p>
        </p:txBody>
      </p:sp>
    </p:spTree>
    <p:extLst>
      <p:ext uri="{BB962C8B-B14F-4D97-AF65-F5344CB8AC3E}">
        <p14:creationId xmlns:p14="http://schemas.microsoft.com/office/powerpoint/2010/main" val="4627839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7833-9B93-4A97-B875-491ECB9AF44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7A9F24EB-3E54-4115-9A78-6E89C391C42E}"/>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4283569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55489-D806-4314-9119-B7E5BE4FB7A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70091EDB-BF49-47A5-ABD4-3C7775E24D07}"/>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36104347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65A8-A1FF-485D-BD50-021F87283422}"/>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6592C10B-63F2-4EFE-976C-EB47A57A75EC}"/>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38390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05938-1A63-437A-910F-68718E48FC3E}"/>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968D4526-79FA-4F08-B346-9687C6D5BD40}"/>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17840173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9D1F-385B-4A60-A977-7898484A504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D586E41A-84AF-48DB-89BB-3828666D7185}"/>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21274656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BF98-16A3-4F8E-A133-15079C253C8A}"/>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A0819CF9-34D0-4CDD-9AED-CCB8DE76C364}"/>
              </a:ext>
            </a:extLst>
          </p:cNvPr>
          <p:cNvSpPr>
            <a:spLocks noGrp="1"/>
          </p:cNvSpPr>
          <p:nvPr>
            <p:ph idx="1"/>
          </p:nvPr>
        </p:nvSpPr>
        <p:spPr/>
        <p:txBody>
          <a:bodyPr/>
          <a:lstStyle/>
          <a:p>
            <a:endParaRPr lang="en-PK"/>
          </a:p>
        </p:txBody>
      </p:sp>
    </p:spTree>
    <p:extLst>
      <p:ext uri="{BB962C8B-B14F-4D97-AF65-F5344CB8AC3E}">
        <p14:creationId xmlns:p14="http://schemas.microsoft.com/office/powerpoint/2010/main" val="385384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6687-DDC4-4597-99DB-5EAE30A48BF2}"/>
              </a:ext>
            </a:extLst>
          </p:cNvPr>
          <p:cNvSpPr>
            <a:spLocks noGrp="1"/>
          </p:cNvSpPr>
          <p:nvPr>
            <p:ph type="title"/>
          </p:nvPr>
        </p:nvSpPr>
        <p:spPr/>
        <p:txBody>
          <a:bodyPr/>
          <a:lstStyle/>
          <a:p>
            <a:r>
              <a:rPr lang="en-US" dirty="0"/>
              <a:t>DC MICROGRID</a:t>
            </a:r>
            <a:endParaRPr lang="en-PK" dirty="0"/>
          </a:p>
        </p:txBody>
      </p:sp>
      <p:sp>
        <p:nvSpPr>
          <p:cNvPr id="3" name="Content Placeholder 2">
            <a:extLst>
              <a:ext uri="{FF2B5EF4-FFF2-40B4-BE49-F238E27FC236}">
                <a16:creationId xmlns:a16="http://schemas.microsoft.com/office/drawing/2014/main" id="{78139BEF-ECBF-4504-83C6-793747270C4E}"/>
              </a:ext>
            </a:extLst>
          </p:cNvPr>
          <p:cNvSpPr>
            <a:spLocks noGrp="1"/>
          </p:cNvSpPr>
          <p:nvPr>
            <p:ph idx="1"/>
          </p:nvPr>
        </p:nvSpPr>
        <p:spPr/>
        <p:txBody>
          <a:bodyPr/>
          <a:lstStyle/>
          <a:p>
            <a:r>
              <a:rPr lang="en-US" b="0" i="0" dirty="0">
                <a:solidFill>
                  <a:srgbClr val="202124"/>
                </a:solidFill>
                <a:effectLst/>
                <a:latin typeface="arial" panose="020B0604020202020204" pitchFamily="34" charset="0"/>
              </a:rPr>
              <a:t>A </a:t>
            </a:r>
            <a:r>
              <a:rPr lang="en-US" b="1" i="0" dirty="0">
                <a:solidFill>
                  <a:srgbClr val="202124"/>
                </a:solidFill>
                <a:effectLst/>
                <a:latin typeface="arial" panose="020B0604020202020204" pitchFamily="34" charset="0"/>
              </a:rPr>
              <a:t>microgrid</a:t>
            </a:r>
            <a:r>
              <a:rPr lang="en-US" b="0" i="0" dirty="0">
                <a:solidFill>
                  <a:srgbClr val="202124"/>
                </a:solidFill>
                <a:effectLst/>
                <a:latin typeface="arial" panose="020B0604020202020204" pitchFamily="34" charset="0"/>
              </a:rPr>
              <a:t> can be defined as power cluster of distributed generation, load, and energy storage device accumulated together in the vicinity to each other. ... The </a:t>
            </a:r>
            <a:r>
              <a:rPr lang="en-US" b="1" i="0" dirty="0">
                <a:solidFill>
                  <a:srgbClr val="202124"/>
                </a:solidFill>
                <a:effectLst/>
                <a:latin typeface="arial" panose="020B0604020202020204" pitchFamily="34" charset="0"/>
              </a:rPr>
              <a:t>DC</a:t>
            </a:r>
            <a:r>
              <a:rPr lang="en-US" b="0" i="0" dirty="0">
                <a:solidFill>
                  <a:srgbClr val="202124"/>
                </a:solidFill>
                <a:effectLst/>
                <a:latin typeface="arial" panose="020B0604020202020204" pitchFamily="34" charset="0"/>
              </a:rPr>
              <a:t> terminals are connected to electronic loads, electric vehicles, and batteries which form a Direct Current </a:t>
            </a:r>
            <a:r>
              <a:rPr lang="en-US" b="1" i="0" dirty="0">
                <a:solidFill>
                  <a:srgbClr val="202124"/>
                </a:solidFill>
                <a:effectLst/>
                <a:latin typeface="arial" panose="020B0604020202020204" pitchFamily="34" charset="0"/>
              </a:rPr>
              <a:t>Microgrid</a:t>
            </a:r>
            <a:r>
              <a:rPr lang="en-US" b="0" i="0" dirty="0">
                <a:solidFill>
                  <a:srgbClr val="202124"/>
                </a:solidFill>
                <a:effectLst/>
                <a:latin typeface="arial" panose="020B0604020202020204" pitchFamily="34" charset="0"/>
              </a:rPr>
              <a:t>.</a:t>
            </a:r>
            <a:endParaRPr lang="en-PK" dirty="0"/>
          </a:p>
        </p:txBody>
      </p:sp>
    </p:spTree>
    <p:extLst>
      <p:ext uri="{BB962C8B-B14F-4D97-AF65-F5344CB8AC3E}">
        <p14:creationId xmlns:p14="http://schemas.microsoft.com/office/powerpoint/2010/main" val="341719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3268-3A9A-40CA-BE25-0EAAD506E1D6}"/>
              </a:ext>
            </a:extLst>
          </p:cNvPr>
          <p:cNvSpPr>
            <a:spLocks noGrp="1"/>
          </p:cNvSpPr>
          <p:nvPr>
            <p:ph type="title"/>
          </p:nvPr>
        </p:nvSpPr>
        <p:spPr/>
        <p:txBody>
          <a:bodyPr/>
          <a:lstStyle/>
          <a:p>
            <a:r>
              <a:rPr lang="en-US" dirty="0"/>
              <a:t>AC MICROGRID</a:t>
            </a:r>
            <a:endParaRPr lang="en-PK" dirty="0"/>
          </a:p>
        </p:txBody>
      </p:sp>
      <p:sp>
        <p:nvSpPr>
          <p:cNvPr id="3" name="Content Placeholder 2">
            <a:extLst>
              <a:ext uri="{FF2B5EF4-FFF2-40B4-BE49-F238E27FC236}">
                <a16:creationId xmlns:a16="http://schemas.microsoft.com/office/drawing/2014/main" id="{7AF3655E-B73B-4778-B573-86808A2C8FE7}"/>
              </a:ext>
            </a:extLst>
          </p:cNvPr>
          <p:cNvSpPr>
            <a:spLocks noGrp="1"/>
          </p:cNvSpPr>
          <p:nvPr>
            <p:ph idx="1"/>
          </p:nvPr>
        </p:nvSpPr>
        <p:spPr/>
        <p:txBody>
          <a:bodyPr/>
          <a:lstStyle/>
          <a:p>
            <a:pPr algn="just"/>
            <a:r>
              <a:rPr lang="en-US" b="1" i="0" dirty="0">
                <a:solidFill>
                  <a:srgbClr val="202124"/>
                </a:solidFill>
                <a:effectLst/>
                <a:latin typeface="arial" panose="020B0604020202020204" pitchFamily="34" charset="0"/>
              </a:rPr>
              <a:t>AC microgrid</a:t>
            </a:r>
            <a:r>
              <a:rPr lang="en-US" b="0" i="0" dirty="0">
                <a:solidFill>
                  <a:srgbClr val="202124"/>
                </a:solidFill>
                <a:effectLst/>
                <a:latin typeface="arial" panose="020B0604020202020204" pitchFamily="34" charset="0"/>
              </a:rPr>
              <a:t>. An </a:t>
            </a:r>
            <a:r>
              <a:rPr lang="en-US" b="1" i="0" dirty="0">
                <a:solidFill>
                  <a:srgbClr val="202124"/>
                </a:solidFill>
                <a:effectLst/>
                <a:latin typeface="arial" panose="020B0604020202020204" pitchFamily="34" charset="0"/>
              </a:rPr>
              <a:t>AC microgrid</a:t>
            </a:r>
            <a:r>
              <a:rPr lang="en-US" b="0" i="0" dirty="0">
                <a:solidFill>
                  <a:srgbClr val="202124"/>
                </a:solidFill>
                <a:effectLst/>
                <a:latin typeface="arial" panose="020B0604020202020204" pitchFamily="34" charset="0"/>
              </a:rPr>
              <a:t> connects to the distribution network via an </a:t>
            </a:r>
            <a:r>
              <a:rPr lang="en-US" b="1" i="0" dirty="0">
                <a:solidFill>
                  <a:srgbClr val="202124"/>
                </a:solidFill>
                <a:effectLst/>
                <a:latin typeface="arial" panose="020B0604020202020204" pitchFamily="34" charset="0"/>
              </a:rPr>
              <a:t>AC</a:t>
            </a:r>
            <a:r>
              <a:rPr lang="en-US" b="0" i="0" dirty="0">
                <a:solidFill>
                  <a:srgbClr val="202124"/>
                </a:solidFill>
                <a:effectLst/>
                <a:latin typeface="arial" panose="020B0604020202020204" pitchFamily="34" charset="0"/>
              </a:rPr>
              <a:t> bus, and the </a:t>
            </a:r>
            <a:r>
              <a:rPr lang="en-US" b="1" i="0" dirty="0">
                <a:solidFill>
                  <a:srgbClr val="202124"/>
                </a:solidFill>
                <a:effectLst/>
                <a:latin typeface="arial" panose="020B0604020202020204" pitchFamily="34" charset="0"/>
              </a:rPr>
              <a:t>AC</a:t>
            </a:r>
            <a:r>
              <a:rPr lang="en-US" b="0" i="0" dirty="0">
                <a:solidFill>
                  <a:srgbClr val="202124"/>
                </a:solidFill>
                <a:effectLst/>
                <a:latin typeface="arial" panose="020B0604020202020204" pitchFamily="34" charset="0"/>
              </a:rPr>
              <a:t> bus controls the </a:t>
            </a:r>
            <a:r>
              <a:rPr lang="en-US" b="1" i="0" dirty="0">
                <a:solidFill>
                  <a:srgbClr val="202124"/>
                </a:solidFill>
                <a:effectLst/>
                <a:latin typeface="arial" panose="020B0604020202020204" pitchFamily="34" charset="0"/>
              </a:rPr>
              <a:t>microgrid's</a:t>
            </a:r>
            <a:r>
              <a:rPr lang="en-US" b="0" i="0" dirty="0">
                <a:solidFill>
                  <a:srgbClr val="202124"/>
                </a:solidFill>
                <a:effectLst/>
                <a:latin typeface="arial" panose="020B0604020202020204" pitchFamily="34" charset="0"/>
              </a:rPr>
              <a:t> connection to and disconnection from the distribution network through the circuit breaker at the PCC.</a:t>
            </a:r>
            <a:endParaRPr lang="en-PK" dirty="0"/>
          </a:p>
        </p:txBody>
      </p:sp>
    </p:spTree>
    <p:extLst>
      <p:ext uri="{BB962C8B-B14F-4D97-AF65-F5344CB8AC3E}">
        <p14:creationId xmlns:p14="http://schemas.microsoft.com/office/powerpoint/2010/main" val="2139044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58777-BB8C-4E71-9C49-32AF0731095C}"/>
              </a:ext>
            </a:extLst>
          </p:cNvPr>
          <p:cNvSpPr>
            <a:spLocks noGrp="1"/>
          </p:cNvSpPr>
          <p:nvPr>
            <p:ph type="title"/>
          </p:nvPr>
        </p:nvSpPr>
        <p:spPr/>
        <p:txBody>
          <a:bodyPr/>
          <a:lstStyle/>
          <a:p>
            <a:r>
              <a:rPr lang="en-US" dirty="0"/>
              <a:t>Ac and dc microgrid</a:t>
            </a:r>
            <a:endParaRPr lang="en-PK" dirty="0"/>
          </a:p>
        </p:txBody>
      </p:sp>
      <p:pic>
        <p:nvPicPr>
          <p:cNvPr id="5" name="Content Placeholder 4">
            <a:extLst>
              <a:ext uri="{FF2B5EF4-FFF2-40B4-BE49-F238E27FC236}">
                <a16:creationId xmlns:a16="http://schemas.microsoft.com/office/drawing/2014/main" id="{73D70E9E-3ED7-47F0-A755-3B100FB090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49872"/>
            <a:ext cx="9706707" cy="3430453"/>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5A956C8-AD77-4A26-BE24-B163A61718B1}"/>
                  </a:ext>
                </a:extLst>
              </p14:cNvPr>
              <p14:cNvContentPartPr/>
              <p14:nvPr/>
            </p14:nvContentPartPr>
            <p14:xfrm>
              <a:off x="3384360" y="4670280"/>
              <a:ext cx="4536720" cy="411120"/>
            </p14:xfrm>
          </p:contentPart>
        </mc:Choice>
        <mc:Fallback xmlns="">
          <p:pic>
            <p:nvPicPr>
              <p:cNvPr id="3" name="Ink 2">
                <a:extLst>
                  <a:ext uri="{FF2B5EF4-FFF2-40B4-BE49-F238E27FC236}">
                    <a16:creationId xmlns:a16="http://schemas.microsoft.com/office/drawing/2014/main" id="{85A956C8-AD77-4A26-BE24-B163A61718B1}"/>
                  </a:ext>
                </a:extLst>
              </p:cNvPr>
              <p:cNvPicPr/>
              <p:nvPr/>
            </p:nvPicPr>
            <p:blipFill>
              <a:blip r:embed="rId4"/>
              <a:stretch>
                <a:fillRect/>
              </a:stretch>
            </p:blipFill>
            <p:spPr>
              <a:xfrm>
                <a:off x="3375000" y="4660920"/>
                <a:ext cx="4555440" cy="429840"/>
              </a:xfrm>
              <a:prstGeom prst="rect">
                <a:avLst/>
              </a:prstGeom>
            </p:spPr>
          </p:pic>
        </mc:Fallback>
      </mc:AlternateContent>
    </p:spTree>
    <p:extLst>
      <p:ext uri="{BB962C8B-B14F-4D97-AF65-F5344CB8AC3E}">
        <p14:creationId xmlns:p14="http://schemas.microsoft.com/office/powerpoint/2010/main" val="366807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598E-FCE5-4EBE-9344-0437A9DF42F7}"/>
              </a:ext>
            </a:extLst>
          </p:cNvPr>
          <p:cNvSpPr>
            <a:spLocks noGrp="1"/>
          </p:cNvSpPr>
          <p:nvPr>
            <p:ph type="title"/>
          </p:nvPr>
        </p:nvSpPr>
        <p:spPr/>
        <p:txBody>
          <a:bodyPr/>
          <a:lstStyle/>
          <a:p>
            <a:r>
              <a:rPr lang="en-US" dirty="0"/>
              <a:t>Ac/dc microgrid</a:t>
            </a:r>
            <a:endParaRPr lang="en-PK" dirty="0"/>
          </a:p>
        </p:txBody>
      </p:sp>
      <p:pic>
        <p:nvPicPr>
          <p:cNvPr id="5" name="Content Placeholder 4">
            <a:extLst>
              <a:ext uri="{FF2B5EF4-FFF2-40B4-BE49-F238E27FC236}">
                <a16:creationId xmlns:a16="http://schemas.microsoft.com/office/drawing/2014/main" id="{4E4D98BB-E645-442A-BBC6-8D5DE87D69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8295" y="1886744"/>
            <a:ext cx="9523828" cy="4229100"/>
          </a:xfrm>
        </p:spPr>
      </p:pic>
    </p:spTree>
    <p:extLst>
      <p:ext uri="{BB962C8B-B14F-4D97-AF65-F5344CB8AC3E}">
        <p14:creationId xmlns:p14="http://schemas.microsoft.com/office/powerpoint/2010/main" val="1452275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A830-8269-487D-8BA3-4479ADEF3CF6}"/>
              </a:ext>
            </a:extLst>
          </p:cNvPr>
          <p:cNvSpPr>
            <a:spLocks noGrp="1"/>
          </p:cNvSpPr>
          <p:nvPr>
            <p:ph type="title"/>
          </p:nvPr>
        </p:nvSpPr>
        <p:spPr/>
        <p:txBody>
          <a:bodyPr/>
          <a:lstStyle/>
          <a:p>
            <a:r>
              <a:rPr lang="en-US" dirty="0"/>
              <a:t>Integration system (CLO2) </a:t>
            </a:r>
            <a:endParaRPr lang="en-PK" dirty="0"/>
          </a:p>
        </p:txBody>
      </p:sp>
      <p:pic>
        <p:nvPicPr>
          <p:cNvPr id="5" name="Content Placeholder 4">
            <a:extLst>
              <a:ext uri="{FF2B5EF4-FFF2-40B4-BE49-F238E27FC236}">
                <a16:creationId xmlns:a16="http://schemas.microsoft.com/office/drawing/2014/main" id="{CA7B2CEB-3E90-442E-99D4-7C7CD0662C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1" y="1836993"/>
            <a:ext cx="8918916" cy="3572669"/>
          </a:xfrm>
        </p:spPr>
      </p:pic>
    </p:spTree>
    <p:extLst>
      <p:ext uri="{BB962C8B-B14F-4D97-AF65-F5344CB8AC3E}">
        <p14:creationId xmlns:p14="http://schemas.microsoft.com/office/powerpoint/2010/main" val="3084120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703</Words>
  <Application>Microsoft Office PowerPoint</Application>
  <PresentationFormat>Widescreen</PresentationFormat>
  <Paragraphs>132</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arial</vt:lpstr>
      <vt:lpstr>Calibri</vt:lpstr>
      <vt:lpstr>Calibri Light</vt:lpstr>
      <vt:lpstr>Cambria Math</vt:lpstr>
      <vt:lpstr>Garamond</vt:lpstr>
      <vt:lpstr>TimesNewRoman</vt:lpstr>
      <vt:lpstr>Office Theme</vt:lpstr>
      <vt:lpstr>Microgrids</vt:lpstr>
      <vt:lpstr>DC Microgrid</vt:lpstr>
      <vt:lpstr>NANO GRID</vt:lpstr>
      <vt:lpstr> MICROGRID</vt:lpstr>
      <vt:lpstr>DC MICROGRID</vt:lpstr>
      <vt:lpstr>AC MICROGRID</vt:lpstr>
      <vt:lpstr>Ac and dc microgrid</vt:lpstr>
      <vt:lpstr>Ac/dc microgrid</vt:lpstr>
      <vt:lpstr>Integration system (CLO2) </vt:lpstr>
      <vt:lpstr>PowerPoint Presentation</vt:lpstr>
      <vt:lpstr>PowerPoint Presentation</vt:lpstr>
      <vt:lpstr>Current control loop</vt:lpstr>
      <vt:lpstr>Grid Tie Mode</vt:lpstr>
      <vt:lpstr>GRID TIE MODE</vt:lpstr>
      <vt:lpstr>Voltage control loop</vt:lpstr>
      <vt:lpstr>Island Mode</vt:lpstr>
      <vt:lpstr>PowerPoint Presentation</vt:lpstr>
      <vt:lpstr>Hybrid System</vt:lpstr>
      <vt:lpstr>Results</vt:lpstr>
      <vt:lpstr>PV and PMSG Power</vt:lpstr>
      <vt:lpstr>DC Link Voltage </vt:lpstr>
      <vt:lpstr>Microgrid active and reactive power</vt:lpstr>
      <vt:lpstr>Utility grid active and reactive power</vt:lpstr>
      <vt:lpstr>Voltage and current of microgrid</vt:lpstr>
      <vt:lpstr>Voltage and current of utility grid</vt:lpstr>
      <vt:lpstr>PMSG and PV Power case 2</vt:lpstr>
      <vt:lpstr>DC Link Voltage</vt:lpstr>
      <vt:lpstr>Active and Reactive power of microgrid</vt:lpstr>
      <vt:lpstr>Active and reactive power of utility grid</vt:lpstr>
      <vt:lpstr>Case 3</vt:lpstr>
      <vt:lpstr>Active and Reactive power of microgrid</vt:lpstr>
      <vt:lpstr>Active and Reactive power of utility grid</vt:lpstr>
      <vt:lpstr>Case 4</vt:lpstr>
      <vt:lpstr>Active and Reactive power of microgrid</vt:lpstr>
      <vt:lpstr>Voltage and current of microgrid in zoom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Microgrids</dc:title>
  <dc:creator>DELL</dc:creator>
  <cp:lastModifiedBy>M. Rameez Javed</cp:lastModifiedBy>
  <cp:revision>28</cp:revision>
  <dcterms:created xsi:type="dcterms:W3CDTF">2020-11-30T09:14:39Z</dcterms:created>
  <dcterms:modified xsi:type="dcterms:W3CDTF">2022-11-15T03:43:38Z</dcterms:modified>
</cp:coreProperties>
</file>