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5" r:id="rId4"/>
    <p:sldId id="272" r:id="rId5"/>
    <p:sldId id="257" r:id="rId6"/>
    <p:sldId id="279" r:id="rId7"/>
    <p:sldId id="258" r:id="rId8"/>
    <p:sldId id="273" r:id="rId9"/>
    <p:sldId id="274" r:id="rId10"/>
    <p:sldId id="259" r:id="rId11"/>
    <p:sldId id="260" r:id="rId12"/>
    <p:sldId id="261" r:id="rId13"/>
    <p:sldId id="262" r:id="rId14"/>
    <p:sldId id="263" r:id="rId15"/>
    <p:sldId id="266" r:id="rId16"/>
    <p:sldId id="294" r:id="rId17"/>
    <p:sldId id="267" r:id="rId18"/>
    <p:sldId id="268" r:id="rId19"/>
    <p:sldId id="269" r:id="rId20"/>
    <p:sldId id="270" r:id="rId21"/>
    <p:sldId id="271" r:id="rId22"/>
    <p:sldId id="275" r:id="rId23"/>
    <p:sldId id="276" r:id="rId24"/>
    <p:sldId id="277" r:id="rId25"/>
    <p:sldId id="278" r:id="rId26"/>
    <p:sldId id="280" r:id="rId27"/>
    <p:sldId id="281" r:id="rId28"/>
    <p:sldId id="282" r:id="rId29"/>
    <p:sldId id="283" r:id="rId30"/>
    <p:sldId id="284" r:id="rId31"/>
    <p:sldId id="285" r:id="rId32"/>
    <p:sldId id="286" r:id="rId33"/>
    <p:sldId id="287" r:id="rId34"/>
    <p:sldId id="288" r:id="rId35"/>
    <p:sldId id="289" r:id="rId36"/>
    <p:sldId id="293" r:id="rId37"/>
    <p:sldId id="299" r:id="rId38"/>
    <p:sldId id="300" r:id="rId39"/>
    <p:sldId id="301" r:id="rId40"/>
    <p:sldId id="291" r:id="rId41"/>
    <p:sldId id="292" r:id="rId42"/>
    <p:sldId id="295" r:id="rId43"/>
    <p:sldId id="296" r:id="rId44"/>
    <p:sldId id="297" r:id="rId45"/>
    <p:sldId id="298" r:id="rId46"/>
    <p:sldId id="302" r:id="rId47"/>
    <p:sldId id="303" r:id="rId48"/>
    <p:sldId id="304" r:id="rId49"/>
    <p:sldId id="305" r:id="rId50"/>
    <p:sldId id="306" r:id="rId51"/>
    <p:sldId id="307" r:id="rId52"/>
    <p:sldId id="308" r:id="rId53"/>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974FF-67C4-47B1-8392-5E51D5CBB3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9309A786-80D6-4DD5-B0A1-36D1AF90D2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1FAFCA12-F2C6-4070-9309-998D74C2D1C2}"/>
              </a:ext>
            </a:extLst>
          </p:cNvPr>
          <p:cNvSpPr>
            <a:spLocks noGrp="1"/>
          </p:cNvSpPr>
          <p:nvPr>
            <p:ph type="dt" sz="half" idx="10"/>
          </p:nvPr>
        </p:nvSpPr>
        <p:spPr/>
        <p:txBody>
          <a:bodyPr/>
          <a:lstStyle/>
          <a:p>
            <a:fld id="{96F237AC-0F9D-4B97-B42D-E395AD3F26AC}" type="datetimeFigureOut">
              <a:rPr lang="en-PK" smtClean="0"/>
              <a:t>21/11/2021</a:t>
            </a:fld>
            <a:endParaRPr lang="en-PK"/>
          </a:p>
        </p:txBody>
      </p:sp>
      <p:sp>
        <p:nvSpPr>
          <p:cNvPr id="5" name="Footer Placeholder 4">
            <a:extLst>
              <a:ext uri="{FF2B5EF4-FFF2-40B4-BE49-F238E27FC236}">
                <a16:creationId xmlns:a16="http://schemas.microsoft.com/office/drawing/2014/main" id="{A8EBA781-AD80-4FAA-96FC-C7A58A61D4FD}"/>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98C5E34D-3977-46C8-A9CE-08B322A80ADD}"/>
              </a:ext>
            </a:extLst>
          </p:cNvPr>
          <p:cNvSpPr>
            <a:spLocks noGrp="1"/>
          </p:cNvSpPr>
          <p:nvPr>
            <p:ph type="sldNum" sz="quarter" idx="12"/>
          </p:nvPr>
        </p:nvSpPr>
        <p:spPr/>
        <p:txBody>
          <a:bodyPr/>
          <a:lstStyle/>
          <a:p>
            <a:fld id="{4FADFC13-C6C7-43F7-8953-51AA0B729B7E}" type="slidenum">
              <a:rPr lang="en-PK" smtClean="0"/>
              <a:t>‹#›</a:t>
            </a:fld>
            <a:endParaRPr lang="en-PK"/>
          </a:p>
        </p:txBody>
      </p:sp>
    </p:spTree>
    <p:extLst>
      <p:ext uri="{BB962C8B-B14F-4D97-AF65-F5344CB8AC3E}">
        <p14:creationId xmlns:p14="http://schemas.microsoft.com/office/powerpoint/2010/main" val="1708754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5DB01-FF3A-4EB6-BAEB-238B2227A50F}"/>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AF92D437-A3BB-474D-BF4E-CF1A443B5B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BC19767A-1F31-40E4-8F2D-33AF04AFA803}"/>
              </a:ext>
            </a:extLst>
          </p:cNvPr>
          <p:cNvSpPr>
            <a:spLocks noGrp="1"/>
          </p:cNvSpPr>
          <p:nvPr>
            <p:ph type="dt" sz="half" idx="10"/>
          </p:nvPr>
        </p:nvSpPr>
        <p:spPr/>
        <p:txBody>
          <a:bodyPr/>
          <a:lstStyle/>
          <a:p>
            <a:fld id="{96F237AC-0F9D-4B97-B42D-E395AD3F26AC}" type="datetimeFigureOut">
              <a:rPr lang="en-PK" smtClean="0"/>
              <a:t>21/11/2021</a:t>
            </a:fld>
            <a:endParaRPr lang="en-PK"/>
          </a:p>
        </p:txBody>
      </p:sp>
      <p:sp>
        <p:nvSpPr>
          <p:cNvPr id="5" name="Footer Placeholder 4">
            <a:extLst>
              <a:ext uri="{FF2B5EF4-FFF2-40B4-BE49-F238E27FC236}">
                <a16:creationId xmlns:a16="http://schemas.microsoft.com/office/drawing/2014/main" id="{6020A05B-9EC3-40EA-BF7C-C0C913BA8243}"/>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DCFA3281-1A8C-40A6-ACA6-5940E61A8189}"/>
              </a:ext>
            </a:extLst>
          </p:cNvPr>
          <p:cNvSpPr>
            <a:spLocks noGrp="1"/>
          </p:cNvSpPr>
          <p:nvPr>
            <p:ph type="sldNum" sz="quarter" idx="12"/>
          </p:nvPr>
        </p:nvSpPr>
        <p:spPr/>
        <p:txBody>
          <a:bodyPr/>
          <a:lstStyle/>
          <a:p>
            <a:fld id="{4FADFC13-C6C7-43F7-8953-51AA0B729B7E}" type="slidenum">
              <a:rPr lang="en-PK" smtClean="0"/>
              <a:t>‹#›</a:t>
            </a:fld>
            <a:endParaRPr lang="en-PK"/>
          </a:p>
        </p:txBody>
      </p:sp>
    </p:spTree>
    <p:extLst>
      <p:ext uri="{BB962C8B-B14F-4D97-AF65-F5344CB8AC3E}">
        <p14:creationId xmlns:p14="http://schemas.microsoft.com/office/powerpoint/2010/main" val="4099840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DDB855-FAF3-4463-BAE5-777A649C53F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BA1C36A6-756C-4F1A-8973-FC2CE7538D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761E090B-8467-448B-A913-A01A09252374}"/>
              </a:ext>
            </a:extLst>
          </p:cNvPr>
          <p:cNvSpPr>
            <a:spLocks noGrp="1"/>
          </p:cNvSpPr>
          <p:nvPr>
            <p:ph type="dt" sz="half" idx="10"/>
          </p:nvPr>
        </p:nvSpPr>
        <p:spPr/>
        <p:txBody>
          <a:bodyPr/>
          <a:lstStyle/>
          <a:p>
            <a:fld id="{96F237AC-0F9D-4B97-B42D-E395AD3F26AC}" type="datetimeFigureOut">
              <a:rPr lang="en-PK" smtClean="0"/>
              <a:t>21/11/2021</a:t>
            </a:fld>
            <a:endParaRPr lang="en-PK"/>
          </a:p>
        </p:txBody>
      </p:sp>
      <p:sp>
        <p:nvSpPr>
          <p:cNvPr id="5" name="Footer Placeholder 4">
            <a:extLst>
              <a:ext uri="{FF2B5EF4-FFF2-40B4-BE49-F238E27FC236}">
                <a16:creationId xmlns:a16="http://schemas.microsoft.com/office/drawing/2014/main" id="{2394A126-538B-4396-8A11-4412C5F3BD89}"/>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AA21DAD5-5182-4287-BBBB-D0A88B3CD659}"/>
              </a:ext>
            </a:extLst>
          </p:cNvPr>
          <p:cNvSpPr>
            <a:spLocks noGrp="1"/>
          </p:cNvSpPr>
          <p:nvPr>
            <p:ph type="sldNum" sz="quarter" idx="12"/>
          </p:nvPr>
        </p:nvSpPr>
        <p:spPr/>
        <p:txBody>
          <a:bodyPr/>
          <a:lstStyle/>
          <a:p>
            <a:fld id="{4FADFC13-C6C7-43F7-8953-51AA0B729B7E}" type="slidenum">
              <a:rPr lang="en-PK" smtClean="0"/>
              <a:t>‹#›</a:t>
            </a:fld>
            <a:endParaRPr lang="en-PK"/>
          </a:p>
        </p:txBody>
      </p:sp>
    </p:spTree>
    <p:extLst>
      <p:ext uri="{BB962C8B-B14F-4D97-AF65-F5344CB8AC3E}">
        <p14:creationId xmlns:p14="http://schemas.microsoft.com/office/powerpoint/2010/main" val="3289548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D1ACF-4A81-46E6-8924-B5D8213348A5}"/>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7342D954-7485-48D4-8655-A64550D040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7C43860A-E2FB-4830-9F74-34DAD024003F}"/>
              </a:ext>
            </a:extLst>
          </p:cNvPr>
          <p:cNvSpPr>
            <a:spLocks noGrp="1"/>
          </p:cNvSpPr>
          <p:nvPr>
            <p:ph type="dt" sz="half" idx="10"/>
          </p:nvPr>
        </p:nvSpPr>
        <p:spPr/>
        <p:txBody>
          <a:bodyPr/>
          <a:lstStyle/>
          <a:p>
            <a:fld id="{96F237AC-0F9D-4B97-B42D-E395AD3F26AC}" type="datetimeFigureOut">
              <a:rPr lang="en-PK" smtClean="0"/>
              <a:t>21/11/2021</a:t>
            </a:fld>
            <a:endParaRPr lang="en-PK"/>
          </a:p>
        </p:txBody>
      </p:sp>
      <p:sp>
        <p:nvSpPr>
          <p:cNvPr id="5" name="Footer Placeholder 4">
            <a:extLst>
              <a:ext uri="{FF2B5EF4-FFF2-40B4-BE49-F238E27FC236}">
                <a16:creationId xmlns:a16="http://schemas.microsoft.com/office/drawing/2014/main" id="{AB5CB58B-46B9-4EC0-866C-E6C434A19CB8}"/>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226B2C8B-C28B-44CF-BF10-32ABD086A7E5}"/>
              </a:ext>
            </a:extLst>
          </p:cNvPr>
          <p:cNvSpPr>
            <a:spLocks noGrp="1"/>
          </p:cNvSpPr>
          <p:nvPr>
            <p:ph type="sldNum" sz="quarter" idx="12"/>
          </p:nvPr>
        </p:nvSpPr>
        <p:spPr/>
        <p:txBody>
          <a:bodyPr/>
          <a:lstStyle/>
          <a:p>
            <a:fld id="{4FADFC13-C6C7-43F7-8953-51AA0B729B7E}" type="slidenum">
              <a:rPr lang="en-PK" smtClean="0"/>
              <a:t>‹#›</a:t>
            </a:fld>
            <a:endParaRPr lang="en-PK"/>
          </a:p>
        </p:txBody>
      </p:sp>
    </p:spTree>
    <p:extLst>
      <p:ext uri="{BB962C8B-B14F-4D97-AF65-F5344CB8AC3E}">
        <p14:creationId xmlns:p14="http://schemas.microsoft.com/office/powerpoint/2010/main" val="1134201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1D573-4984-4EFE-AA8A-F37602F047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95C19A28-D603-4431-A43F-F07ACC751E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C2016B-65AD-49E9-B0B2-94BEF16707B7}"/>
              </a:ext>
            </a:extLst>
          </p:cNvPr>
          <p:cNvSpPr>
            <a:spLocks noGrp="1"/>
          </p:cNvSpPr>
          <p:nvPr>
            <p:ph type="dt" sz="half" idx="10"/>
          </p:nvPr>
        </p:nvSpPr>
        <p:spPr/>
        <p:txBody>
          <a:bodyPr/>
          <a:lstStyle/>
          <a:p>
            <a:fld id="{96F237AC-0F9D-4B97-B42D-E395AD3F26AC}" type="datetimeFigureOut">
              <a:rPr lang="en-PK" smtClean="0"/>
              <a:t>21/11/2021</a:t>
            </a:fld>
            <a:endParaRPr lang="en-PK"/>
          </a:p>
        </p:txBody>
      </p:sp>
      <p:sp>
        <p:nvSpPr>
          <p:cNvPr id="5" name="Footer Placeholder 4">
            <a:extLst>
              <a:ext uri="{FF2B5EF4-FFF2-40B4-BE49-F238E27FC236}">
                <a16:creationId xmlns:a16="http://schemas.microsoft.com/office/drawing/2014/main" id="{F3BA3F16-65A8-4FE8-AE7A-F792831EEEB7}"/>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90C38C0D-08CC-4713-859D-894BF67A0FB4}"/>
              </a:ext>
            </a:extLst>
          </p:cNvPr>
          <p:cNvSpPr>
            <a:spLocks noGrp="1"/>
          </p:cNvSpPr>
          <p:nvPr>
            <p:ph type="sldNum" sz="quarter" idx="12"/>
          </p:nvPr>
        </p:nvSpPr>
        <p:spPr/>
        <p:txBody>
          <a:bodyPr/>
          <a:lstStyle/>
          <a:p>
            <a:fld id="{4FADFC13-C6C7-43F7-8953-51AA0B729B7E}" type="slidenum">
              <a:rPr lang="en-PK" smtClean="0"/>
              <a:t>‹#›</a:t>
            </a:fld>
            <a:endParaRPr lang="en-PK"/>
          </a:p>
        </p:txBody>
      </p:sp>
    </p:spTree>
    <p:extLst>
      <p:ext uri="{BB962C8B-B14F-4D97-AF65-F5344CB8AC3E}">
        <p14:creationId xmlns:p14="http://schemas.microsoft.com/office/powerpoint/2010/main" val="2164586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E956D-079F-41D6-B697-F280150AE523}"/>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FBA3CEAB-788B-4542-9452-79092C7CE1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A8504D95-8325-4830-8B0A-D12F2253ED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F8F90A3E-9C59-4D67-BF6E-F77C86E4E817}"/>
              </a:ext>
            </a:extLst>
          </p:cNvPr>
          <p:cNvSpPr>
            <a:spLocks noGrp="1"/>
          </p:cNvSpPr>
          <p:nvPr>
            <p:ph type="dt" sz="half" idx="10"/>
          </p:nvPr>
        </p:nvSpPr>
        <p:spPr/>
        <p:txBody>
          <a:bodyPr/>
          <a:lstStyle/>
          <a:p>
            <a:fld id="{96F237AC-0F9D-4B97-B42D-E395AD3F26AC}" type="datetimeFigureOut">
              <a:rPr lang="en-PK" smtClean="0"/>
              <a:t>21/11/2021</a:t>
            </a:fld>
            <a:endParaRPr lang="en-PK"/>
          </a:p>
        </p:txBody>
      </p:sp>
      <p:sp>
        <p:nvSpPr>
          <p:cNvPr id="6" name="Footer Placeholder 5">
            <a:extLst>
              <a:ext uri="{FF2B5EF4-FFF2-40B4-BE49-F238E27FC236}">
                <a16:creationId xmlns:a16="http://schemas.microsoft.com/office/drawing/2014/main" id="{D0E2E350-C289-4395-A38B-CF2FC11BEFC1}"/>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CA53B921-5D16-4E73-A272-DAE1F82E4F81}"/>
              </a:ext>
            </a:extLst>
          </p:cNvPr>
          <p:cNvSpPr>
            <a:spLocks noGrp="1"/>
          </p:cNvSpPr>
          <p:nvPr>
            <p:ph type="sldNum" sz="quarter" idx="12"/>
          </p:nvPr>
        </p:nvSpPr>
        <p:spPr/>
        <p:txBody>
          <a:bodyPr/>
          <a:lstStyle/>
          <a:p>
            <a:fld id="{4FADFC13-C6C7-43F7-8953-51AA0B729B7E}" type="slidenum">
              <a:rPr lang="en-PK" smtClean="0"/>
              <a:t>‹#›</a:t>
            </a:fld>
            <a:endParaRPr lang="en-PK"/>
          </a:p>
        </p:txBody>
      </p:sp>
    </p:spTree>
    <p:extLst>
      <p:ext uri="{BB962C8B-B14F-4D97-AF65-F5344CB8AC3E}">
        <p14:creationId xmlns:p14="http://schemas.microsoft.com/office/powerpoint/2010/main" val="3214641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0A9C9-2586-42EF-B9B9-3BA75DE1391A}"/>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0E75EF50-2B77-4614-9F8D-F4751AC3B0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8C82A1-D9BD-4F8D-B5ED-D1F726B60E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B520846E-F981-49C0-8A02-0AE4195922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615A0B-F58C-4718-AE9B-338EEC0110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072CB4D7-32DE-4266-B02A-6EA52B320AF9}"/>
              </a:ext>
            </a:extLst>
          </p:cNvPr>
          <p:cNvSpPr>
            <a:spLocks noGrp="1"/>
          </p:cNvSpPr>
          <p:nvPr>
            <p:ph type="dt" sz="half" idx="10"/>
          </p:nvPr>
        </p:nvSpPr>
        <p:spPr/>
        <p:txBody>
          <a:bodyPr/>
          <a:lstStyle/>
          <a:p>
            <a:fld id="{96F237AC-0F9D-4B97-B42D-E395AD3F26AC}" type="datetimeFigureOut">
              <a:rPr lang="en-PK" smtClean="0"/>
              <a:t>21/11/2021</a:t>
            </a:fld>
            <a:endParaRPr lang="en-PK"/>
          </a:p>
        </p:txBody>
      </p:sp>
      <p:sp>
        <p:nvSpPr>
          <p:cNvPr id="8" name="Footer Placeholder 7">
            <a:extLst>
              <a:ext uri="{FF2B5EF4-FFF2-40B4-BE49-F238E27FC236}">
                <a16:creationId xmlns:a16="http://schemas.microsoft.com/office/drawing/2014/main" id="{4C54287F-C4D3-4F6F-AC5B-69E021032041}"/>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8BDFE3D6-B3FE-4E39-AA2E-97C15D3C090E}"/>
              </a:ext>
            </a:extLst>
          </p:cNvPr>
          <p:cNvSpPr>
            <a:spLocks noGrp="1"/>
          </p:cNvSpPr>
          <p:nvPr>
            <p:ph type="sldNum" sz="quarter" idx="12"/>
          </p:nvPr>
        </p:nvSpPr>
        <p:spPr/>
        <p:txBody>
          <a:bodyPr/>
          <a:lstStyle/>
          <a:p>
            <a:fld id="{4FADFC13-C6C7-43F7-8953-51AA0B729B7E}" type="slidenum">
              <a:rPr lang="en-PK" smtClean="0"/>
              <a:t>‹#›</a:t>
            </a:fld>
            <a:endParaRPr lang="en-PK"/>
          </a:p>
        </p:txBody>
      </p:sp>
    </p:spTree>
    <p:extLst>
      <p:ext uri="{BB962C8B-B14F-4D97-AF65-F5344CB8AC3E}">
        <p14:creationId xmlns:p14="http://schemas.microsoft.com/office/powerpoint/2010/main" val="2384825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4343E-C88F-4A8E-8D70-C83697C3234D}"/>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AACAB858-E660-41DA-9C77-E595203AA7D2}"/>
              </a:ext>
            </a:extLst>
          </p:cNvPr>
          <p:cNvSpPr>
            <a:spLocks noGrp="1"/>
          </p:cNvSpPr>
          <p:nvPr>
            <p:ph type="dt" sz="half" idx="10"/>
          </p:nvPr>
        </p:nvSpPr>
        <p:spPr/>
        <p:txBody>
          <a:bodyPr/>
          <a:lstStyle/>
          <a:p>
            <a:fld id="{96F237AC-0F9D-4B97-B42D-E395AD3F26AC}" type="datetimeFigureOut">
              <a:rPr lang="en-PK" smtClean="0"/>
              <a:t>21/11/2021</a:t>
            </a:fld>
            <a:endParaRPr lang="en-PK"/>
          </a:p>
        </p:txBody>
      </p:sp>
      <p:sp>
        <p:nvSpPr>
          <p:cNvPr id="4" name="Footer Placeholder 3">
            <a:extLst>
              <a:ext uri="{FF2B5EF4-FFF2-40B4-BE49-F238E27FC236}">
                <a16:creationId xmlns:a16="http://schemas.microsoft.com/office/drawing/2014/main" id="{107529D4-DED1-4DEE-B927-1C7267B44CD7}"/>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9E2DD31C-A0B8-418B-A40B-186ECEF0C46D}"/>
              </a:ext>
            </a:extLst>
          </p:cNvPr>
          <p:cNvSpPr>
            <a:spLocks noGrp="1"/>
          </p:cNvSpPr>
          <p:nvPr>
            <p:ph type="sldNum" sz="quarter" idx="12"/>
          </p:nvPr>
        </p:nvSpPr>
        <p:spPr/>
        <p:txBody>
          <a:bodyPr/>
          <a:lstStyle/>
          <a:p>
            <a:fld id="{4FADFC13-C6C7-43F7-8953-51AA0B729B7E}" type="slidenum">
              <a:rPr lang="en-PK" smtClean="0"/>
              <a:t>‹#›</a:t>
            </a:fld>
            <a:endParaRPr lang="en-PK"/>
          </a:p>
        </p:txBody>
      </p:sp>
    </p:spTree>
    <p:extLst>
      <p:ext uri="{BB962C8B-B14F-4D97-AF65-F5344CB8AC3E}">
        <p14:creationId xmlns:p14="http://schemas.microsoft.com/office/powerpoint/2010/main" val="2301644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4559C1-CACE-4A45-AB6D-5FD065F94DF1}"/>
              </a:ext>
            </a:extLst>
          </p:cNvPr>
          <p:cNvSpPr>
            <a:spLocks noGrp="1"/>
          </p:cNvSpPr>
          <p:nvPr>
            <p:ph type="dt" sz="half" idx="10"/>
          </p:nvPr>
        </p:nvSpPr>
        <p:spPr/>
        <p:txBody>
          <a:bodyPr/>
          <a:lstStyle/>
          <a:p>
            <a:fld id="{96F237AC-0F9D-4B97-B42D-E395AD3F26AC}" type="datetimeFigureOut">
              <a:rPr lang="en-PK" smtClean="0"/>
              <a:t>21/11/2021</a:t>
            </a:fld>
            <a:endParaRPr lang="en-PK"/>
          </a:p>
        </p:txBody>
      </p:sp>
      <p:sp>
        <p:nvSpPr>
          <p:cNvPr id="3" name="Footer Placeholder 2">
            <a:extLst>
              <a:ext uri="{FF2B5EF4-FFF2-40B4-BE49-F238E27FC236}">
                <a16:creationId xmlns:a16="http://schemas.microsoft.com/office/drawing/2014/main" id="{2A8942FF-5751-41E1-8620-8C97B3FAA3EA}"/>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C824B697-388A-4435-A8F3-B0561C98DA91}"/>
              </a:ext>
            </a:extLst>
          </p:cNvPr>
          <p:cNvSpPr>
            <a:spLocks noGrp="1"/>
          </p:cNvSpPr>
          <p:nvPr>
            <p:ph type="sldNum" sz="quarter" idx="12"/>
          </p:nvPr>
        </p:nvSpPr>
        <p:spPr/>
        <p:txBody>
          <a:bodyPr/>
          <a:lstStyle/>
          <a:p>
            <a:fld id="{4FADFC13-C6C7-43F7-8953-51AA0B729B7E}" type="slidenum">
              <a:rPr lang="en-PK" smtClean="0"/>
              <a:t>‹#›</a:t>
            </a:fld>
            <a:endParaRPr lang="en-PK"/>
          </a:p>
        </p:txBody>
      </p:sp>
    </p:spTree>
    <p:extLst>
      <p:ext uri="{BB962C8B-B14F-4D97-AF65-F5344CB8AC3E}">
        <p14:creationId xmlns:p14="http://schemas.microsoft.com/office/powerpoint/2010/main" val="1560805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3FFDB-2761-4C40-ADA6-071F88B9FC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F77626F5-5D88-4EBF-A0D7-138B279AF0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A45C0F15-79F9-4F93-A60E-1F539B84D1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69165A-57F1-456E-94DC-0D047C1DCE3C}"/>
              </a:ext>
            </a:extLst>
          </p:cNvPr>
          <p:cNvSpPr>
            <a:spLocks noGrp="1"/>
          </p:cNvSpPr>
          <p:nvPr>
            <p:ph type="dt" sz="half" idx="10"/>
          </p:nvPr>
        </p:nvSpPr>
        <p:spPr/>
        <p:txBody>
          <a:bodyPr/>
          <a:lstStyle/>
          <a:p>
            <a:fld id="{96F237AC-0F9D-4B97-B42D-E395AD3F26AC}" type="datetimeFigureOut">
              <a:rPr lang="en-PK" smtClean="0"/>
              <a:t>21/11/2021</a:t>
            </a:fld>
            <a:endParaRPr lang="en-PK"/>
          </a:p>
        </p:txBody>
      </p:sp>
      <p:sp>
        <p:nvSpPr>
          <p:cNvPr id="6" name="Footer Placeholder 5">
            <a:extLst>
              <a:ext uri="{FF2B5EF4-FFF2-40B4-BE49-F238E27FC236}">
                <a16:creationId xmlns:a16="http://schemas.microsoft.com/office/drawing/2014/main" id="{32140994-C5AB-4E29-AD1B-411EF6BCD625}"/>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E9A50539-739A-4194-9B8C-C760DF93D0D1}"/>
              </a:ext>
            </a:extLst>
          </p:cNvPr>
          <p:cNvSpPr>
            <a:spLocks noGrp="1"/>
          </p:cNvSpPr>
          <p:nvPr>
            <p:ph type="sldNum" sz="quarter" idx="12"/>
          </p:nvPr>
        </p:nvSpPr>
        <p:spPr/>
        <p:txBody>
          <a:bodyPr/>
          <a:lstStyle/>
          <a:p>
            <a:fld id="{4FADFC13-C6C7-43F7-8953-51AA0B729B7E}" type="slidenum">
              <a:rPr lang="en-PK" smtClean="0"/>
              <a:t>‹#›</a:t>
            </a:fld>
            <a:endParaRPr lang="en-PK"/>
          </a:p>
        </p:txBody>
      </p:sp>
    </p:spTree>
    <p:extLst>
      <p:ext uri="{BB962C8B-B14F-4D97-AF65-F5344CB8AC3E}">
        <p14:creationId xmlns:p14="http://schemas.microsoft.com/office/powerpoint/2010/main" val="2598978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B6633-B696-4068-B5D8-B00F626879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8DD995A5-8A1F-4969-BF3A-4B5F19F138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EC6D9035-944B-4E04-8C8F-7CBD1CE36F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3507E3-E292-4577-9CDC-9AF38816C22D}"/>
              </a:ext>
            </a:extLst>
          </p:cNvPr>
          <p:cNvSpPr>
            <a:spLocks noGrp="1"/>
          </p:cNvSpPr>
          <p:nvPr>
            <p:ph type="dt" sz="half" idx="10"/>
          </p:nvPr>
        </p:nvSpPr>
        <p:spPr/>
        <p:txBody>
          <a:bodyPr/>
          <a:lstStyle/>
          <a:p>
            <a:fld id="{96F237AC-0F9D-4B97-B42D-E395AD3F26AC}" type="datetimeFigureOut">
              <a:rPr lang="en-PK" smtClean="0"/>
              <a:t>21/11/2021</a:t>
            </a:fld>
            <a:endParaRPr lang="en-PK"/>
          </a:p>
        </p:txBody>
      </p:sp>
      <p:sp>
        <p:nvSpPr>
          <p:cNvPr id="6" name="Footer Placeholder 5">
            <a:extLst>
              <a:ext uri="{FF2B5EF4-FFF2-40B4-BE49-F238E27FC236}">
                <a16:creationId xmlns:a16="http://schemas.microsoft.com/office/drawing/2014/main" id="{DEA1FDDA-2F00-4703-96D7-77154AE22511}"/>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5642906A-C518-4933-8CF7-434221054B3F}"/>
              </a:ext>
            </a:extLst>
          </p:cNvPr>
          <p:cNvSpPr>
            <a:spLocks noGrp="1"/>
          </p:cNvSpPr>
          <p:nvPr>
            <p:ph type="sldNum" sz="quarter" idx="12"/>
          </p:nvPr>
        </p:nvSpPr>
        <p:spPr/>
        <p:txBody>
          <a:bodyPr/>
          <a:lstStyle/>
          <a:p>
            <a:fld id="{4FADFC13-C6C7-43F7-8953-51AA0B729B7E}" type="slidenum">
              <a:rPr lang="en-PK" smtClean="0"/>
              <a:t>‹#›</a:t>
            </a:fld>
            <a:endParaRPr lang="en-PK"/>
          </a:p>
        </p:txBody>
      </p:sp>
    </p:spTree>
    <p:extLst>
      <p:ext uri="{BB962C8B-B14F-4D97-AF65-F5344CB8AC3E}">
        <p14:creationId xmlns:p14="http://schemas.microsoft.com/office/powerpoint/2010/main" val="3635789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661668-D9D7-4851-AAD5-5B014F6900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81F3D8FF-678C-4162-B1B8-282B2D1CA3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0F3E92B3-D108-44C5-B370-BCD3D1AE82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F237AC-0F9D-4B97-B42D-E395AD3F26AC}" type="datetimeFigureOut">
              <a:rPr lang="en-PK" smtClean="0"/>
              <a:t>21/11/2021</a:t>
            </a:fld>
            <a:endParaRPr lang="en-PK"/>
          </a:p>
        </p:txBody>
      </p:sp>
      <p:sp>
        <p:nvSpPr>
          <p:cNvPr id="5" name="Footer Placeholder 4">
            <a:extLst>
              <a:ext uri="{FF2B5EF4-FFF2-40B4-BE49-F238E27FC236}">
                <a16:creationId xmlns:a16="http://schemas.microsoft.com/office/drawing/2014/main" id="{3401DF96-E5C0-488C-A0F0-3C28FF5725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9784669B-FF35-41C4-8A79-E50298B312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DFC13-C6C7-43F7-8953-51AA0B729B7E}" type="slidenum">
              <a:rPr lang="en-PK" smtClean="0"/>
              <a:t>‹#›</a:t>
            </a:fld>
            <a:endParaRPr lang="en-PK"/>
          </a:p>
        </p:txBody>
      </p:sp>
    </p:spTree>
    <p:extLst>
      <p:ext uri="{BB962C8B-B14F-4D97-AF65-F5344CB8AC3E}">
        <p14:creationId xmlns:p14="http://schemas.microsoft.com/office/powerpoint/2010/main" val="1015678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8F108-19F1-4791-9139-8D42E1EE6800}"/>
              </a:ext>
            </a:extLst>
          </p:cNvPr>
          <p:cNvSpPr>
            <a:spLocks noGrp="1"/>
          </p:cNvSpPr>
          <p:nvPr>
            <p:ph type="ctrTitle"/>
          </p:nvPr>
        </p:nvSpPr>
        <p:spPr/>
        <p:txBody>
          <a:bodyPr/>
          <a:lstStyle/>
          <a:p>
            <a:r>
              <a:rPr lang="en-US" dirty="0"/>
              <a:t>Wind generation system</a:t>
            </a:r>
            <a:endParaRPr lang="en-PK" dirty="0"/>
          </a:p>
        </p:txBody>
      </p:sp>
      <p:sp>
        <p:nvSpPr>
          <p:cNvPr id="3" name="Subtitle 2">
            <a:extLst>
              <a:ext uri="{FF2B5EF4-FFF2-40B4-BE49-F238E27FC236}">
                <a16:creationId xmlns:a16="http://schemas.microsoft.com/office/drawing/2014/main" id="{573582C2-4EC4-49C1-A8A8-8B160FC52EA4}"/>
              </a:ext>
            </a:extLst>
          </p:cNvPr>
          <p:cNvSpPr>
            <a:spLocks noGrp="1"/>
          </p:cNvSpPr>
          <p:nvPr>
            <p:ph type="subTitle" idx="1"/>
          </p:nvPr>
        </p:nvSpPr>
        <p:spPr/>
        <p:txBody>
          <a:bodyPr/>
          <a:lstStyle/>
          <a:p>
            <a:endParaRPr lang="en-PK" dirty="0"/>
          </a:p>
        </p:txBody>
      </p:sp>
    </p:spTree>
    <p:extLst>
      <p:ext uri="{BB962C8B-B14F-4D97-AF65-F5344CB8AC3E}">
        <p14:creationId xmlns:p14="http://schemas.microsoft.com/office/powerpoint/2010/main" val="2459186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F5E29-5C97-4C34-B58F-7B7B94C487DB}"/>
              </a:ext>
            </a:extLst>
          </p:cNvPr>
          <p:cNvSpPr>
            <a:spLocks noGrp="1"/>
          </p:cNvSpPr>
          <p:nvPr>
            <p:ph type="title"/>
          </p:nvPr>
        </p:nvSpPr>
        <p:spPr/>
        <p:txBody>
          <a:bodyPr/>
          <a:lstStyle/>
          <a:p>
            <a:endParaRPr lang="en-PK"/>
          </a:p>
        </p:txBody>
      </p:sp>
      <p:pic>
        <p:nvPicPr>
          <p:cNvPr id="5" name="Content Placeholder 4">
            <a:extLst>
              <a:ext uri="{FF2B5EF4-FFF2-40B4-BE49-F238E27FC236}">
                <a16:creationId xmlns:a16="http://schemas.microsoft.com/office/drawing/2014/main" id="{4555E159-C8F4-4A60-813E-3540FF977681}"/>
              </a:ext>
            </a:extLst>
          </p:cNvPr>
          <p:cNvPicPr>
            <a:picLocks noGrp="1" noChangeAspect="1"/>
          </p:cNvPicPr>
          <p:nvPr>
            <p:ph idx="1"/>
          </p:nvPr>
        </p:nvPicPr>
        <p:blipFill>
          <a:blip r:embed="rId2"/>
          <a:stretch>
            <a:fillRect/>
          </a:stretch>
        </p:blipFill>
        <p:spPr>
          <a:xfrm>
            <a:off x="1997612" y="2148681"/>
            <a:ext cx="8102991" cy="3705225"/>
          </a:xfrm>
        </p:spPr>
      </p:pic>
    </p:spTree>
    <p:extLst>
      <p:ext uri="{BB962C8B-B14F-4D97-AF65-F5344CB8AC3E}">
        <p14:creationId xmlns:p14="http://schemas.microsoft.com/office/powerpoint/2010/main" val="3805803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361CD-360E-4D62-86EF-E38836AD5569}"/>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E8AAA9CC-F3D4-4EA8-AD0C-85556150D120}"/>
              </a:ext>
            </a:extLst>
          </p:cNvPr>
          <p:cNvSpPr>
            <a:spLocks noGrp="1"/>
          </p:cNvSpPr>
          <p:nvPr>
            <p:ph idx="1"/>
          </p:nvPr>
        </p:nvSpPr>
        <p:spPr/>
        <p:txBody>
          <a:bodyPr/>
          <a:lstStyle/>
          <a:p>
            <a:r>
              <a:rPr lang="en-US" sz="1800" b="0" i="0" dirty="0">
                <a:solidFill>
                  <a:srgbClr val="000000"/>
                </a:solidFill>
                <a:effectLst/>
                <a:latin typeface="TimesNewRoman"/>
              </a:rPr>
              <a:t>The tip-speed ratio or TSR, denoted by </a:t>
            </a:r>
            <a:r>
              <a:rPr lang="en-US" sz="1800" b="0" i="1" dirty="0">
                <a:solidFill>
                  <a:srgbClr val="000000"/>
                </a:solidFill>
                <a:effectLst/>
                <a:latin typeface="TimesNewRoman"/>
              </a:rPr>
              <a:t>λ</a:t>
            </a:r>
            <a:r>
              <a:rPr lang="en-US" sz="1800" b="0" i="0" dirty="0">
                <a:solidFill>
                  <a:srgbClr val="000000"/>
                </a:solidFill>
                <a:effectLst/>
                <a:latin typeface="TimesNewRoman"/>
              </a:rPr>
              <a:t>, is the ratio of the blade-tip linear speed to the wind speed [42]. The TSR determines the fraction of available power extracted from the wind by the wind turbine rotor.</a:t>
            </a:r>
            <a:r>
              <a:rPr lang="en-US" dirty="0"/>
              <a:t> </a:t>
            </a:r>
            <a:br>
              <a:rPr lang="en-US" dirty="0"/>
            </a:br>
            <a:endParaRPr lang="en-PK" dirty="0"/>
          </a:p>
        </p:txBody>
      </p:sp>
      <p:pic>
        <p:nvPicPr>
          <p:cNvPr id="5" name="Picture 4">
            <a:extLst>
              <a:ext uri="{FF2B5EF4-FFF2-40B4-BE49-F238E27FC236}">
                <a16:creationId xmlns:a16="http://schemas.microsoft.com/office/drawing/2014/main" id="{AE3621A1-C304-4836-B850-91B18F13F648}"/>
              </a:ext>
            </a:extLst>
          </p:cNvPr>
          <p:cNvPicPr>
            <a:picLocks noChangeAspect="1"/>
          </p:cNvPicPr>
          <p:nvPr/>
        </p:nvPicPr>
        <p:blipFill>
          <a:blip r:embed="rId2"/>
          <a:stretch>
            <a:fillRect/>
          </a:stretch>
        </p:blipFill>
        <p:spPr>
          <a:xfrm>
            <a:off x="3679507" y="3064559"/>
            <a:ext cx="4467225" cy="1657350"/>
          </a:xfrm>
          <a:prstGeom prst="rect">
            <a:avLst/>
          </a:prstGeom>
        </p:spPr>
      </p:pic>
    </p:spTree>
    <p:extLst>
      <p:ext uri="{BB962C8B-B14F-4D97-AF65-F5344CB8AC3E}">
        <p14:creationId xmlns:p14="http://schemas.microsoft.com/office/powerpoint/2010/main" val="3334099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C1F42-C991-48E7-8D26-F2E7EA8E6D7D}"/>
              </a:ext>
            </a:extLst>
          </p:cNvPr>
          <p:cNvSpPr>
            <a:spLocks noGrp="1"/>
          </p:cNvSpPr>
          <p:nvPr>
            <p:ph type="title"/>
          </p:nvPr>
        </p:nvSpPr>
        <p:spPr/>
        <p:txBody>
          <a:bodyPr/>
          <a:lstStyle/>
          <a:p>
            <a:r>
              <a:rPr lang="en-US" dirty="0"/>
              <a:t>Rotor power coefficient (CP) calculation</a:t>
            </a:r>
            <a:endParaRPr lang="en-PK" dirty="0"/>
          </a:p>
        </p:txBody>
      </p:sp>
      <p:sp>
        <p:nvSpPr>
          <p:cNvPr id="3" name="Content Placeholder 2">
            <a:extLst>
              <a:ext uri="{FF2B5EF4-FFF2-40B4-BE49-F238E27FC236}">
                <a16:creationId xmlns:a16="http://schemas.microsoft.com/office/drawing/2014/main" id="{A0C15272-89A4-4577-9BFA-63424BE6A53F}"/>
              </a:ext>
            </a:extLst>
          </p:cNvPr>
          <p:cNvSpPr>
            <a:spLocks noGrp="1"/>
          </p:cNvSpPr>
          <p:nvPr>
            <p:ph idx="1"/>
          </p:nvPr>
        </p:nvSpPr>
        <p:spPr/>
        <p:txBody>
          <a:bodyPr/>
          <a:lstStyle/>
          <a:p>
            <a:r>
              <a:rPr lang="en-US" sz="1800" b="0" i="0" dirty="0">
                <a:solidFill>
                  <a:srgbClr val="000000"/>
                </a:solidFill>
                <a:effectLst/>
                <a:latin typeface="TimesNewRoman"/>
              </a:rPr>
              <a:t>The TSR, together with the user-defined blade pitch angle </a:t>
            </a:r>
            <a:r>
              <a:rPr lang="en-US" sz="1800" b="0" i="0" dirty="0">
                <a:solidFill>
                  <a:srgbClr val="000000"/>
                </a:solidFill>
                <a:effectLst/>
                <a:latin typeface="Symbol" panose="05050102010706020507" pitchFamily="18" charset="2"/>
              </a:rPr>
              <a:t>β</a:t>
            </a:r>
            <a:r>
              <a:rPr lang="en-US" sz="1800" b="0" i="0" dirty="0">
                <a:solidFill>
                  <a:srgbClr val="000000"/>
                </a:solidFill>
                <a:effectLst/>
                <a:latin typeface="TimesNewRoman"/>
              </a:rPr>
              <a:t>, are used to calculate the rotor power coefficient,</a:t>
            </a:r>
            <a:br>
              <a:rPr lang="en-US" sz="1800" b="0" i="0" dirty="0">
                <a:solidFill>
                  <a:srgbClr val="000000"/>
                </a:solidFill>
                <a:effectLst/>
                <a:latin typeface="TimesNewRoman"/>
              </a:rPr>
            </a:br>
            <a:r>
              <a:rPr lang="en-US" sz="1800" b="0" i="0" dirty="0">
                <a:solidFill>
                  <a:srgbClr val="000000"/>
                </a:solidFill>
                <a:effectLst/>
                <a:latin typeface="TimesNewRoman"/>
              </a:rPr>
              <a:t>denoted by </a:t>
            </a:r>
            <a:r>
              <a:rPr lang="en-US" sz="1800" b="0" i="1" dirty="0">
                <a:solidFill>
                  <a:srgbClr val="000000"/>
                </a:solidFill>
                <a:effectLst/>
                <a:latin typeface="TimesNewRoman"/>
              </a:rPr>
              <a:t>CP</a:t>
            </a:r>
            <a:r>
              <a:rPr lang="en-US" sz="1800" b="0" i="0" dirty="0">
                <a:solidFill>
                  <a:srgbClr val="000000"/>
                </a:solidFill>
                <a:effectLst/>
                <a:latin typeface="TimesNewRoman"/>
              </a:rPr>
              <a:t>. The rotor power coefficient is a measure of the rotor efficiency and is defined as:</a:t>
            </a:r>
            <a:r>
              <a:rPr lang="en-US" dirty="0"/>
              <a:t> </a:t>
            </a:r>
            <a:br>
              <a:rPr lang="en-US" dirty="0"/>
            </a:br>
            <a:endParaRPr lang="en-PK" dirty="0"/>
          </a:p>
        </p:txBody>
      </p:sp>
      <p:pic>
        <p:nvPicPr>
          <p:cNvPr id="5" name="Picture 4">
            <a:extLst>
              <a:ext uri="{FF2B5EF4-FFF2-40B4-BE49-F238E27FC236}">
                <a16:creationId xmlns:a16="http://schemas.microsoft.com/office/drawing/2014/main" id="{4E36BA1C-3421-482B-BD48-18173491FFCA}"/>
              </a:ext>
            </a:extLst>
          </p:cNvPr>
          <p:cNvPicPr>
            <a:picLocks noChangeAspect="1"/>
          </p:cNvPicPr>
          <p:nvPr/>
        </p:nvPicPr>
        <p:blipFill>
          <a:blip r:embed="rId2"/>
          <a:stretch>
            <a:fillRect/>
          </a:stretch>
        </p:blipFill>
        <p:spPr>
          <a:xfrm>
            <a:off x="3826412" y="3133725"/>
            <a:ext cx="3426875" cy="1030312"/>
          </a:xfrm>
          <a:prstGeom prst="rect">
            <a:avLst/>
          </a:prstGeom>
        </p:spPr>
      </p:pic>
    </p:spTree>
    <p:extLst>
      <p:ext uri="{BB962C8B-B14F-4D97-AF65-F5344CB8AC3E}">
        <p14:creationId xmlns:p14="http://schemas.microsoft.com/office/powerpoint/2010/main" val="2424988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3517E-AD4B-4F9B-9BC4-D9370DB4E66A}"/>
              </a:ext>
            </a:extLst>
          </p:cNvPr>
          <p:cNvSpPr>
            <a:spLocks noGrp="1"/>
          </p:cNvSpPr>
          <p:nvPr>
            <p:ph type="title"/>
          </p:nvPr>
        </p:nvSpPr>
        <p:spPr/>
        <p:txBody>
          <a:bodyPr/>
          <a:lstStyle/>
          <a:p>
            <a:r>
              <a:rPr lang="en-US" dirty="0"/>
              <a:t>Pitch Control:</a:t>
            </a:r>
            <a:endParaRPr lang="en-PK" dirty="0"/>
          </a:p>
        </p:txBody>
      </p:sp>
      <p:sp>
        <p:nvSpPr>
          <p:cNvPr id="3" name="Content Placeholder 2">
            <a:extLst>
              <a:ext uri="{FF2B5EF4-FFF2-40B4-BE49-F238E27FC236}">
                <a16:creationId xmlns:a16="http://schemas.microsoft.com/office/drawing/2014/main" id="{E8438CD2-2DC1-4658-90DE-BB77F8364C4B}"/>
              </a:ext>
            </a:extLst>
          </p:cNvPr>
          <p:cNvSpPr>
            <a:spLocks noGrp="1"/>
          </p:cNvSpPr>
          <p:nvPr>
            <p:ph idx="1"/>
          </p:nvPr>
        </p:nvSpPr>
        <p:spPr/>
        <p:txBody>
          <a:bodyPr/>
          <a:lstStyle/>
          <a:p>
            <a:pPr algn="just"/>
            <a:r>
              <a:rPr lang="en-US" b="0" i="0" dirty="0">
                <a:solidFill>
                  <a:srgbClr val="202124"/>
                </a:solidFill>
                <a:effectLst/>
                <a:latin typeface="arial" panose="020B0604020202020204" pitchFamily="34" charset="0"/>
              </a:rPr>
              <a:t>Blade </a:t>
            </a:r>
            <a:r>
              <a:rPr lang="en-US" b="1" i="0" dirty="0">
                <a:solidFill>
                  <a:srgbClr val="202124"/>
                </a:solidFill>
                <a:effectLst/>
                <a:latin typeface="arial" panose="020B0604020202020204" pitchFamily="34" charset="0"/>
              </a:rPr>
              <a:t>pitch</a:t>
            </a:r>
            <a:r>
              <a:rPr lang="en-US" b="0" i="0" dirty="0">
                <a:solidFill>
                  <a:srgbClr val="202124"/>
                </a:solidFill>
                <a:effectLst/>
                <a:latin typeface="arial" panose="020B0604020202020204" pitchFamily="34" charset="0"/>
              </a:rPr>
              <a:t> control is a feature of nearly all large modern horizontal-axis </a:t>
            </a:r>
            <a:r>
              <a:rPr lang="en-US" b="1" i="0" dirty="0">
                <a:solidFill>
                  <a:srgbClr val="202124"/>
                </a:solidFill>
                <a:effectLst/>
                <a:latin typeface="arial" panose="020B0604020202020204" pitchFamily="34" charset="0"/>
              </a:rPr>
              <a:t>wind turbines</a:t>
            </a:r>
            <a:r>
              <a:rPr lang="en-US" b="0" i="0" dirty="0">
                <a:solidFill>
                  <a:srgbClr val="202124"/>
                </a:solidFill>
                <a:effectLst/>
                <a:latin typeface="arial" panose="020B0604020202020204" pitchFamily="34" charset="0"/>
              </a:rPr>
              <a:t>. It is used to adjust the rotation speed and the generated power. While operating, a </a:t>
            </a:r>
            <a:r>
              <a:rPr lang="en-US" b="1" i="0" dirty="0">
                <a:solidFill>
                  <a:srgbClr val="202124"/>
                </a:solidFill>
                <a:effectLst/>
                <a:latin typeface="arial" panose="020B0604020202020204" pitchFamily="34" charset="0"/>
              </a:rPr>
              <a:t>wind turbine's</a:t>
            </a:r>
            <a:r>
              <a:rPr lang="en-US" b="0" i="0" dirty="0">
                <a:solidFill>
                  <a:srgbClr val="202124"/>
                </a:solidFill>
                <a:effectLst/>
                <a:latin typeface="arial" panose="020B0604020202020204" pitchFamily="34" charset="0"/>
              </a:rPr>
              <a:t> control system adjusts the blade </a:t>
            </a:r>
            <a:r>
              <a:rPr lang="en-US" b="1" i="0" dirty="0">
                <a:solidFill>
                  <a:srgbClr val="202124"/>
                </a:solidFill>
                <a:effectLst/>
                <a:latin typeface="arial" panose="020B0604020202020204" pitchFamily="34" charset="0"/>
              </a:rPr>
              <a:t>pitch</a:t>
            </a:r>
            <a:r>
              <a:rPr lang="en-US" b="0" i="0" dirty="0">
                <a:solidFill>
                  <a:srgbClr val="202124"/>
                </a:solidFill>
                <a:effectLst/>
                <a:latin typeface="arial" panose="020B0604020202020204" pitchFamily="34" charset="0"/>
              </a:rPr>
              <a:t> to keep the rotor speed within operating limits as the </a:t>
            </a:r>
            <a:r>
              <a:rPr lang="en-US" b="1" i="0" dirty="0">
                <a:solidFill>
                  <a:srgbClr val="202124"/>
                </a:solidFill>
                <a:effectLst/>
                <a:latin typeface="arial" panose="020B0604020202020204" pitchFamily="34" charset="0"/>
              </a:rPr>
              <a:t>wind</a:t>
            </a:r>
            <a:r>
              <a:rPr lang="en-US" b="0" i="0" dirty="0">
                <a:solidFill>
                  <a:srgbClr val="202124"/>
                </a:solidFill>
                <a:effectLst/>
                <a:latin typeface="arial" panose="020B0604020202020204" pitchFamily="34" charset="0"/>
              </a:rPr>
              <a:t> speed changes.</a:t>
            </a:r>
            <a:endParaRPr lang="en-PK" dirty="0"/>
          </a:p>
        </p:txBody>
      </p:sp>
    </p:spTree>
    <p:extLst>
      <p:ext uri="{BB962C8B-B14F-4D97-AF65-F5344CB8AC3E}">
        <p14:creationId xmlns:p14="http://schemas.microsoft.com/office/powerpoint/2010/main" val="3283699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B73C0-CE7C-4AD9-9FAC-F6699D84E5DC}"/>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E6022960-642B-4E69-93BB-F0E6448907FB}"/>
              </a:ext>
            </a:extLst>
          </p:cNvPr>
          <p:cNvSpPr>
            <a:spLocks noGrp="1"/>
          </p:cNvSpPr>
          <p:nvPr>
            <p:ph idx="1"/>
          </p:nvPr>
        </p:nvSpPr>
        <p:spPr/>
        <p:txBody>
          <a:bodyPr/>
          <a:lstStyle/>
          <a:p>
            <a:pPr algn="just"/>
            <a:r>
              <a:rPr lang="en-US" b="0" i="0" dirty="0">
                <a:solidFill>
                  <a:srgbClr val="222222"/>
                </a:solidFill>
                <a:effectLst/>
                <a:latin typeface="Georgia" panose="02040502050405020303" pitchFamily="18" charset="0"/>
              </a:rPr>
              <a:t>Pitch controls adjust the blades in wind turbines by rotating them so that they use the right fraction of the available wind energy to get the most power output, all the while ensuring the turbine does not exceed its maximum rotational speed. This maintains the turbine’s safety in the event of high winds, loss of electrical load, or other catastrophic events.</a:t>
            </a:r>
            <a:endParaRPr lang="en-PK" dirty="0"/>
          </a:p>
        </p:txBody>
      </p:sp>
    </p:spTree>
    <p:extLst>
      <p:ext uri="{BB962C8B-B14F-4D97-AF65-F5344CB8AC3E}">
        <p14:creationId xmlns:p14="http://schemas.microsoft.com/office/powerpoint/2010/main" val="119366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26A23-549D-4C44-8AE3-50773EC2F57F}"/>
              </a:ext>
            </a:extLst>
          </p:cNvPr>
          <p:cNvSpPr>
            <a:spLocks noGrp="1"/>
          </p:cNvSpPr>
          <p:nvPr>
            <p:ph type="title"/>
          </p:nvPr>
        </p:nvSpPr>
        <p:spPr/>
        <p:txBody>
          <a:bodyPr/>
          <a:lstStyle/>
          <a:p>
            <a:endParaRPr lang="en-PK"/>
          </a:p>
        </p:txBody>
      </p:sp>
      <p:pic>
        <p:nvPicPr>
          <p:cNvPr id="5" name="Content Placeholder 4">
            <a:extLst>
              <a:ext uri="{FF2B5EF4-FFF2-40B4-BE49-F238E27FC236}">
                <a16:creationId xmlns:a16="http://schemas.microsoft.com/office/drawing/2014/main" id="{3D3B4D87-A43D-4217-BB36-C7C137CF26AE}"/>
              </a:ext>
            </a:extLst>
          </p:cNvPr>
          <p:cNvPicPr>
            <a:picLocks noGrp="1" noChangeAspect="1"/>
          </p:cNvPicPr>
          <p:nvPr>
            <p:ph idx="1"/>
          </p:nvPr>
        </p:nvPicPr>
        <p:blipFill>
          <a:blip r:embed="rId2"/>
          <a:stretch>
            <a:fillRect/>
          </a:stretch>
        </p:blipFill>
        <p:spPr>
          <a:xfrm>
            <a:off x="1960978" y="1817065"/>
            <a:ext cx="5372100" cy="4143375"/>
          </a:xfrm>
        </p:spPr>
      </p:pic>
    </p:spTree>
    <p:extLst>
      <p:ext uri="{BB962C8B-B14F-4D97-AF65-F5344CB8AC3E}">
        <p14:creationId xmlns:p14="http://schemas.microsoft.com/office/powerpoint/2010/main" val="2860228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71398-3D06-48C9-96A2-5727126E2692}"/>
              </a:ext>
            </a:extLst>
          </p:cNvPr>
          <p:cNvSpPr>
            <a:spLocks noGrp="1"/>
          </p:cNvSpPr>
          <p:nvPr>
            <p:ph type="title"/>
          </p:nvPr>
        </p:nvSpPr>
        <p:spPr/>
        <p:txBody>
          <a:bodyPr/>
          <a:lstStyle/>
          <a:p>
            <a:endParaRPr lang="en-PK"/>
          </a:p>
        </p:txBody>
      </p:sp>
      <p:pic>
        <p:nvPicPr>
          <p:cNvPr id="5" name="Content Placeholder 4">
            <a:extLst>
              <a:ext uri="{FF2B5EF4-FFF2-40B4-BE49-F238E27FC236}">
                <a16:creationId xmlns:a16="http://schemas.microsoft.com/office/drawing/2014/main" id="{261A5324-E461-4AFE-BF66-332D1E165DFF}"/>
              </a:ext>
            </a:extLst>
          </p:cNvPr>
          <p:cNvPicPr>
            <a:picLocks noGrp="1" noChangeAspect="1"/>
          </p:cNvPicPr>
          <p:nvPr>
            <p:ph idx="1"/>
          </p:nvPr>
        </p:nvPicPr>
        <p:blipFill>
          <a:blip r:embed="rId2"/>
          <a:stretch>
            <a:fillRect/>
          </a:stretch>
        </p:blipFill>
        <p:spPr>
          <a:xfrm>
            <a:off x="1219200" y="2448719"/>
            <a:ext cx="9753600" cy="3105150"/>
          </a:xfrm>
        </p:spPr>
      </p:pic>
    </p:spTree>
    <p:extLst>
      <p:ext uri="{BB962C8B-B14F-4D97-AF65-F5344CB8AC3E}">
        <p14:creationId xmlns:p14="http://schemas.microsoft.com/office/powerpoint/2010/main" val="3968321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53A20-7E56-43B9-9B94-DC3D396409C0}"/>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BE1CABE4-93BB-4B1F-848E-784916CE5B86}"/>
              </a:ext>
            </a:extLst>
          </p:cNvPr>
          <p:cNvSpPr>
            <a:spLocks noGrp="1"/>
          </p:cNvSpPr>
          <p:nvPr>
            <p:ph idx="1"/>
          </p:nvPr>
        </p:nvSpPr>
        <p:spPr/>
        <p:txBody>
          <a:bodyPr/>
          <a:lstStyle/>
          <a:p>
            <a:endParaRPr lang="en-PK" dirty="0"/>
          </a:p>
        </p:txBody>
      </p:sp>
      <p:pic>
        <p:nvPicPr>
          <p:cNvPr id="5" name="Picture 4">
            <a:extLst>
              <a:ext uri="{FF2B5EF4-FFF2-40B4-BE49-F238E27FC236}">
                <a16:creationId xmlns:a16="http://schemas.microsoft.com/office/drawing/2014/main" id="{FF1F74EA-0583-4720-8C99-6D031E494308}"/>
              </a:ext>
            </a:extLst>
          </p:cNvPr>
          <p:cNvPicPr>
            <a:picLocks noChangeAspect="1"/>
          </p:cNvPicPr>
          <p:nvPr/>
        </p:nvPicPr>
        <p:blipFill>
          <a:blip r:embed="rId2"/>
          <a:stretch>
            <a:fillRect/>
          </a:stretch>
        </p:blipFill>
        <p:spPr>
          <a:xfrm>
            <a:off x="2715066" y="2347912"/>
            <a:ext cx="6865032" cy="3321368"/>
          </a:xfrm>
          <a:prstGeom prst="rect">
            <a:avLst/>
          </a:prstGeom>
        </p:spPr>
      </p:pic>
    </p:spTree>
    <p:extLst>
      <p:ext uri="{BB962C8B-B14F-4D97-AF65-F5344CB8AC3E}">
        <p14:creationId xmlns:p14="http://schemas.microsoft.com/office/powerpoint/2010/main" val="638606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F490B-2961-4084-BA3A-4F1ADB852EEA}"/>
              </a:ext>
            </a:extLst>
          </p:cNvPr>
          <p:cNvSpPr>
            <a:spLocks noGrp="1"/>
          </p:cNvSpPr>
          <p:nvPr>
            <p:ph type="title"/>
          </p:nvPr>
        </p:nvSpPr>
        <p:spPr/>
        <p:txBody>
          <a:bodyPr/>
          <a:lstStyle/>
          <a:p>
            <a:endParaRPr lang="en-PK"/>
          </a:p>
        </p:txBody>
      </p:sp>
      <p:pic>
        <p:nvPicPr>
          <p:cNvPr id="5" name="Content Placeholder 4">
            <a:extLst>
              <a:ext uri="{FF2B5EF4-FFF2-40B4-BE49-F238E27FC236}">
                <a16:creationId xmlns:a16="http://schemas.microsoft.com/office/drawing/2014/main" id="{E4261117-A4A1-44A4-BC53-D22E63FD138E}"/>
              </a:ext>
            </a:extLst>
          </p:cNvPr>
          <p:cNvPicPr>
            <a:picLocks noGrp="1" noChangeAspect="1"/>
          </p:cNvPicPr>
          <p:nvPr>
            <p:ph idx="1"/>
          </p:nvPr>
        </p:nvPicPr>
        <p:blipFill>
          <a:blip r:embed="rId2"/>
          <a:stretch>
            <a:fillRect/>
          </a:stretch>
        </p:blipFill>
        <p:spPr>
          <a:xfrm>
            <a:off x="1547447" y="2362920"/>
            <a:ext cx="7835703" cy="3236021"/>
          </a:xfrm>
        </p:spPr>
      </p:pic>
    </p:spTree>
    <p:extLst>
      <p:ext uri="{BB962C8B-B14F-4D97-AF65-F5344CB8AC3E}">
        <p14:creationId xmlns:p14="http://schemas.microsoft.com/office/powerpoint/2010/main" val="36236333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7298E-5339-4510-8D96-BA748456BC14}"/>
              </a:ext>
            </a:extLst>
          </p:cNvPr>
          <p:cNvSpPr>
            <a:spLocks noGrp="1"/>
          </p:cNvSpPr>
          <p:nvPr>
            <p:ph type="title"/>
          </p:nvPr>
        </p:nvSpPr>
        <p:spPr/>
        <p:txBody>
          <a:bodyPr/>
          <a:lstStyle/>
          <a:p>
            <a:endParaRPr lang="en-PK"/>
          </a:p>
        </p:txBody>
      </p:sp>
      <p:pic>
        <p:nvPicPr>
          <p:cNvPr id="5" name="Content Placeholder 4">
            <a:extLst>
              <a:ext uri="{FF2B5EF4-FFF2-40B4-BE49-F238E27FC236}">
                <a16:creationId xmlns:a16="http://schemas.microsoft.com/office/drawing/2014/main" id="{498BCB6F-A992-48A5-835E-86EB6D59046B}"/>
              </a:ext>
            </a:extLst>
          </p:cNvPr>
          <p:cNvPicPr>
            <a:picLocks noGrp="1" noChangeAspect="1"/>
          </p:cNvPicPr>
          <p:nvPr>
            <p:ph idx="1"/>
          </p:nvPr>
        </p:nvPicPr>
        <p:blipFill>
          <a:blip r:embed="rId2"/>
          <a:stretch>
            <a:fillRect/>
          </a:stretch>
        </p:blipFill>
        <p:spPr>
          <a:xfrm>
            <a:off x="1434905" y="2098651"/>
            <a:ext cx="8229600" cy="3701427"/>
          </a:xfrm>
        </p:spPr>
      </p:pic>
    </p:spTree>
    <p:extLst>
      <p:ext uri="{BB962C8B-B14F-4D97-AF65-F5344CB8AC3E}">
        <p14:creationId xmlns:p14="http://schemas.microsoft.com/office/powerpoint/2010/main" val="3990588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D6415-5717-452E-B6AC-ECA7D2E07613}"/>
              </a:ext>
            </a:extLst>
          </p:cNvPr>
          <p:cNvSpPr>
            <a:spLocks noGrp="1"/>
          </p:cNvSpPr>
          <p:nvPr>
            <p:ph type="title"/>
          </p:nvPr>
        </p:nvSpPr>
        <p:spPr/>
        <p:txBody>
          <a:bodyPr/>
          <a:lstStyle/>
          <a:p>
            <a:endParaRPr lang="en-PK"/>
          </a:p>
        </p:txBody>
      </p:sp>
      <p:pic>
        <p:nvPicPr>
          <p:cNvPr id="5" name="Content Placeholder 4">
            <a:extLst>
              <a:ext uri="{FF2B5EF4-FFF2-40B4-BE49-F238E27FC236}">
                <a16:creationId xmlns:a16="http://schemas.microsoft.com/office/drawing/2014/main" id="{0289713D-5B8A-44F4-96B4-86D61AFD803F}"/>
              </a:ext>
            </a:extLst>
          </p:cNvPr>
          <p:cNvPicPr>
            <a:picLocks noGrp="1" noChangeAspect="1"/>
          </p:cNvPicPr>
          <p:nvPr>
            <p:ph idx="1"/>
          </p:nvPr>
        </p:nvPicPr>
        <p:blipFill>
          <a:blip r:embed="rId2"/>
          <a:stretch>
            <a:fillRect/>
          </a:stretch>
        </p:blipFill>
        <p:spPr>
          <a:xfrm>
            <a:off x="1691094" y="1825625"/>
            <a:ext cx="8809811" cy="4351338"/>
          </a:xfrm>
        </p:spPr>
      </p:pic>
    </p:spTree>
    <p:extLst>
      <p:ext uri="{BB962C8B-B14F-4D97-AF65-F5344CB8AC3E}">
        <p14:creationId xmlns:p14="http://schemas.microsoft.com/office/powerpoint/2010/main" val="20037018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117E8-BF93-41BB-A13E-DD6AD2CFB69E}"/>
              </a:ext>
            </a:extLst>
          </p:cNvPr>
          <p:cNvSpPr>
            <a:spLocks noGrp="1"/>
          </p:cNvSpPr>
          <p:nvPr>
            <p:ph type="title"/>
          </p:nvPr>
        </p:nvSpPr>
        <p:spPr/>
        <p:txBody>
          <a:bodyPr/>
          <a:lstStyle/>
          <a:p>
            <a:endParaRPr lang="en-PK"/>
          </a:p>
        </p:txBody>
      </p:sp>
      <p:pic>
        <p:nvPicPr>
          <p:cNvPr id="5" name="Content Placeholder 4">
            <a:extLst>
              <a:ext uri="{FF2B5EF4-FFF2-40B4-BE49-F238E27FC236}">
                <a16:creationId xmlns:a16="http://schemas.microsoft.com/office/drawing/2014/main" id="{4D5AF058-41C6-4236-8971-3AB812315210}"/>
              </a:ext>
            </a:extLst>
          </p:cNvPr>
          <p:cNvPicPr>
            <a:picLocks noGrp="1" noChangeAspect="1"/>
          </p:cNvPicPr>
          <p:nvPr>
            <p:ph idx="1"/>
          </p:nvPr>
        </p:nvPicPr>
        <p:blipFill>
          <a:blip r:embed="rId2"/>
          <a:stretch>
            <a:fillRect/>
          </a:stretch>
        </p:blipFill>
        <p:spPr>
          <a:xfrm>
            <a:off x="1786597" y="1825625"/>
            <a:ext cx="6245419" cy="4351338"/>
          </a:xfrm>
        </p:spPr>
      </p:pic>
    </p:spTree>
    <p:extLst>
      <p:ext uri="{BB962C8B-B14F-4D97-AF65-F5344CB8AC3E}">
        <p14:creationId xmlns:p14="http://schemas.microsoft.com/office/powerpoint/2010/main" val="28007526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874F9-51ED-4AE6-8D34-D3DFE02A7F26}"/>
              </a:ext>
            </a:extLst>
          </p:cNvPr>
          <p:cNvSpPr>
            <a:spLocks noGrp="1"/>
          </p:cNvSpPr>
          <p:nvPr>
            <p:ph type="title"/>
          </p:nvPr>
        </p:nvSpPr>
        <p:spPr/>
        <p:txBody>
          <a:bodyPr/>
          <a:lstStyle/>
          <a:p>
            <a:endParaRPr lang="en-PK" dirty="0"/>
          </a:p>
        </p:txBody>
      </p:sp>
      <p:sp>
        <p:nvSpPr>
          <p:cNvPr id="3" name="Content Placeholder 2">
            <a:extLst>
              <a:ext uri="{FF2B5EF4-FFF2-40B4-BE49-F238E27FC236}">
                <a16:creationId xmlns:a16="http://schemas.microsoft.com/office/drawing/2014/main" id="{440FB775-44F1-4665-8205-4792B9DD16AF}"/>
              </a:ext>
            </a:extLst>
          </p:cNvPr>
          <p:cNvSpPr>
            <a:spLocks noGrp="1"/>
          </p:cNvSpPr>
          <p:nvPr>
            <p:ph idx="1"/>
          </p:nvPr>
        </p:nvSpPr>
        <p:spPr/>
        <p:txBody>
          <a:bodyPr/>
          <a:lstStyle/>
          <a:p>
            <a:endParaRPr lang="en-US" dirty="0"/>
          </a:p>
          <a:p>
            <a:endParaRPr lang="en-PK" dirty="0"/>
          </a:p>
        </p:txBody>
      </p:sp>
      <p:pic>
        <p:nvPicPr>
          <p:cNvPr id="7" name="Picture 6">
            <a:extLst>
              <a:ext uri="{FF2B5EF4-FFF2-40B4-BE49-F238E27FC236}">
                <a16:creationId xmlns:a16="http://schemas.microsoft.com/office/drawing/2014/main" id="{148B5CA8-767F-4CC7-A983-0FE2F185E2BE}"/>
              </a:ext>
            </a:extLst>
          </p:cNvPr>
          <p:cNvPicPr>
            <a:picLocks noChangeAspect="1"/>
          </p:cNvPicPr>
          <p:nvPr/>
        </p:nvPicPr>
        <p:blipFill>
          <a:blip r:embed="rId2"/>
          <a:stretch>
            <a:fillRect/>
          </a:stretch>
        </p:blipFill>
        <p:spPr>
          <a:xfrm>
            <a:off x="838200" y="1825625"/>
            <a:ext cx="7700229" cy="2764229"/>
          </a:xfrm>
          <a:prstGeom prst="rect">
            <a:avLst/>
          </a:prstGeom>
        </p:spPr>
      </p:pic>
    </p:spTree>
    <p:extLst>
      <p:ext uri="{BB962C8B-B14F-4D97-AF65-F5344CB8AC3E}">
        <p14:creationId xmlns:p14="http://schemas.microsoft.com/office/powerpoint/2010/main" val="16411463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70A24-9D0D-46B2-8F1A-FB160360DE7D}"/>
              </a:ext>
            </a:extLst>
          </p:cNvPr>
          <p:cNvSpPr>
            <a:spLocks noGrp="1"/>
          </p:cNvSpPr>
          <p:nvPr>
            <p:ph type="title"/>
          </p:nvPr>
        </p:nvSpPr>
        <p:spPr/>
        <p:txBody>
          <a:bodyPr/>
          <a:lstStyle/>
          <a:p>
            <a:r>
              <a:rPr lang="en-US" dirty="0"/>
              <a:t>Yaw Control Mechanism </a:t>
            </a:r>
            <a:endParaRPr lang="en-PK" dirty="0"/>
          </a:p>
        </p:txBody>
      </p:sp>
      <p:sp>
        <p:nvSpPr>
          <p:cNvPr id="3" name="Content Placeholder 2">
            <a:extLst>
              <a:ext uri="{FF2B5EF4-FFF2-40B4-BE49-F238E27FC236}">
                <a16:creationId xmlns:a16="http://schemas.microsoft.com/office/drawing/2014/main" id="{1B4FA839-B342-4E57-9D4C-C310F11F0502}"/>
              </a:ext>
            </a:extLst>
          </p:cNvPr>
          <p:cNvSpPr>
            <a:spLocks noGrp="1"/>
          </p:cNvSpPr>
          <p:nvPr>
            <p:ph idx="1"/>
          </p:nvPr>
        </p:nvSpPr>
        <p:spPr/>
        <p:txBody>
          <a:bodyPr/>
          <a:lstStyle/>
          <a:p>
            <a:r>
              <a:rPr lang="en-US" dirty="0"/>
              <a:t>The wind turbine is said to have a yaw error, if the rotor is not perpendicular to the wind. A yaw error implies that a lower share of the energy in the wind will be running through the rotor area. (The share will drop to the cosine of the yaw error, for those of you who know math).</a:t>
            </a:r>
            <a:endParaRPr lang="en-PK" dirty="0"/>
          </a:p>
        </p:txBody>
      </p:sp>
    </p:spTree>
    <p:extLst>
      <p:ext uri="{BB962C8B-B14F-4D97-AF65-F5344CB8AC3E}">
        <p14:creationId xmlns:p14="http://schemas.microsoft.com/office/powerpoint/2010/main" val="15108781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CD678-84AC-402C-BEAA-DE9B478910A9}"/>
              </a:ext>
            </a:extLst>
          </p:cNvPr>
          <p:cNvSpPr>
            <a:spLocks noGrp="1"/>
          </p:cNvSpPr>
          <p:nvPr>
            <p:ph type="title"/>
          </p:nvPr>
        </p:nvSpPr>
        <p:spPr/>
        <p:txBody>
          <a:bodyPr/>
          <a:lstStyle/>
          <a:p>
            <a:endParaRPr lang="en-PK"/>
          </a:p>
        </p:txBody>
      </p:sp>
      <p:pic>
        <p:nvPicPr>
          <p:cNvPr id="5" name="Content Placeholder 4">
            <a:extLst>
              <a:ext uri="{FF2B5EF4-FFF2-40B4-BE49-F238E27FC236}">
                <a16:creationId xmlns:a16="http://schemas.microsoft.com/office/drawing/2014/main" id="{0BF3E53F-0DE1-4785-9B89-1B41CD4917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0665" y="1943907"/>
            <a:ext cx="7019778" cy="4098802"/>
          </a:xfrm>
        </p:spPr>
      </p:pic>
    </p:spTree>
    <p:extLst>
      <p:ext uri="{BB962C8B-B14F-4D97-AF65-F5344CB8AC3E}">
        <p14:creationId xmlns:p14="http://schemas.microsoft.com/office/powerpoint/2010/main" val="23604364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1B6B7-D161-491D-814D-32C66A300D3B}"/>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7AAFDFCA-09BC-4985-9C8B-84677640B013}"/>
              </a:ext>
            </a:extLst>
          </p:cNvPr>
          <p:cNvSpPr>
            <a:spLocks noGrp="1"/>
          </p:cNvSpPr>
          <p:nvPr>
            <p:ph idx="1"/>
          </p:nvPr>
        </p:nvSpPr>
        <p:spPr>
          <a:xfrm>
            <a:off x="604911" y="1825625"/>
            <a:ext cx="10748889" cy="4351338"/>
          </a:xfrm>
        </p:spPr>
        <p:txBody>
          <a:bodyPr/>
          <a:lstStyle/>
          <a:p>
            <a:pPr algn="just" fontAlgn="base"/>
            <a:r>
              <a:rPr lang="en-US" b="1" i="0" dirty="0">
                <a:solidFill>
                  <a:srgbClr val="333333"/>
                </a:solidFill>
                <a:effectLst/>
                <a:latin typeface="Roboto"/>
              </a:rPr>
              <a:t>There are four types of wind turbine generators</a:t>
            </a:r>
            <a:r>
              <a:rPr lang="en-US" b="0" i="0" dirty="0">
                <a:solidFill>
                  <a:srgbClr val="333333"/>
                </a:solidFill>
                <a:effectLst/>
                <a:latin typeface="Roboto"/>
              </a:rPr>
              <a:t> (WTGs) which can be considered for the various wind turbine systems, those are: </a:t>
            </a:r>
          </a:p>
          <a:p>
            <a:pPr algn="just" fontAlgn="base">
              <a:buFont typeface="+mj-lt"/>
              <a:buAutoNum type="arabicPeriod"/>
            </a:pPr>
            <a:r>
              <a:rPr lang="en-US" b="0" i="0" dirty="0">
                <a:solidFill>
                  <a:srgbClr val="333333"/>
                </a:solidFill>
                <a:effectLst/>
                <a:latin typeface="Roboto"/>
              </a:rPr>
              <a:t>Direct Current (DC) Generators</a:t>
            </a:r>
          </a:p>
          <a:p>
            <a:pPr algn="just" fontAlgn="base">
              <a:buFont typeface="+mj-lt"/>
              <a:buAutoNum type="arabicPeriod"/>
            </a:pPr>
            <a:r>
              <a:rPr lang="en-US" b="0" i="0" dirty="0">
                <a:solidFill>
                  <a:srgbClr val="333333"/>
                </a:solidFill>
                <a:effectLst/>
                <a:latin typeface="Roboto"/>
              </a:rPr>
              <a:t>Alternating Current (AC) Synchronous Generators </a:t>
            </a:r>
          </a:p>
          <a:p>
            <a:pPr algn="just" fontAlgn="base">
              <a:buFont typeface="+mj-lt"/>
              <a:buAutoNum type="arabicPeriod"/>
            </a:pPr>
            <a:r>
              <a:rPr lang="en-US" b="0" i="0" dirty="0">
                <a:solidFill>
                  <a:srgbClr val="333333"/>
                </a:solidFill>
                <a:effectLst/>
                <a:latin typeface="Roboto"/>
              </a:rPr>
              <a:t>AC Asynchronous Generators, and </a:t>
            </a:r>
          </a:p>
          <a:p>
            <a:pPr algn="just" fontAlgn="base">
              <a:buFont typeface="+mj-lt"/>
              <a:buAutoNum type="arabicPeriod"/>
            </a:pPr>
            <a:r>
              <a:rPr lang="en-US" b="0" i="0" dirty="0">
                <a:solidFill>
                  <a:srgbClr val="333333"/>
                </a:solidFill>
                <a:effectLst/>
                <a:latin typeface="Roboto"/>
              </a:rPr>
              <a:t>Switched Reluctance Generators.</a:t>
            </a:r>
          </a:p>
          <a:p>
            <a:endParaRPr lang="en-PK" dirty="0"/>
          </a:p>
        </p:txBody>
      </p:sp>
    </p:spTree>
    <p:extLst>
      <p:ext uri="{BB962C8B-B14F-4D97-AF65-F5344CB8AC3E}">
        <p14:creationId xmlns:p14="http://schemas.microsoft.com/office/powerpoint/2010/main" val="40766919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C0AB3-A0B4-4607-886A-C74CFD8643BF}"/>
              </a:ext>
            </a:extLst>
          </p:cNvPr>
          <p:cNvSpPr>
            <a:spLocks noGrp="1"/>
          </p:cNvSpPr>
          <p:nvPr>
            <p:ph type="title"/>
          </p:nvPr>
        </p:nvSpPr>
        <p:spPr/>
        <p:txBody>
          <a:bodyPr/>
          <a:lstStyle/>
          <a:p>
            <a:r>
              <a:rPr lang="en-US" dirty="0"/>
              <a:t>DC Generators: </a:t>
            </a:r>
            <a:endParaRPr lang="en-PK" dirty="0"/>
          </a:p>
        </p:txBody>
      </p:sp>
      <p:sp>
        <p:nvSpPr>
          <p:cNvPr id="3" name="Content Placeholder 2">
            <a:extLst>
              <a:ext uri="{FF2B5EF4-FFF2-40B4-BE49-F238E27FC236}">
                <a16:creationId xmlns:a16="http://schemas.microsoft.com/office/drawing/2014/main" id="{91DCCDD8-A49B-4725-B0D5-3DBC5D28A4D5}"/>
              </a:ext>
            </a:extLst>
          </p:cNvPr>
          <p:cNvSpPr>
            <a:spLocks noGrp="1"/>
          </p:cNvSpPr>
          <p:nvPr>
            <p:ph idx="1"/>
          </p:nvPr>
        </p:nvSpPr>
        <p:spPr/>
        <p:txBody>
          <a:bodyPr/>
          <a:lstStyle/>
          <a:p>
            <a:pPr algn="just"/>
            <a:r>
              <a:rPr lang="en-US" dirty="0"/>
              <a:t>In conventional DC machines, the field is on the stator and the armature is on the rotor. The stator comprises a number of poles which are excited either by permanent magnets or by DC field windings. If the machine is electrically excited, it tends to follow the shunt wound DC generator concept.</a:t>
            </a:r>
          </a:p>
          <a:p>
            <a:pPr algn="just"/>
            <a:r>
              <a:rPr lang="en-US" dirty="0"/>
              <a:t>An example of the DC wind generator system is illustrated in Fig. 6. It consists of a wind turbine, a DC generator, an insulated gate bipolar transistor (IGBT) inverter, a controller, a transformer and a power grid</a:t>
            </a:r>
          </a:p>
        </p:txBody>
      </p:sp>
    </p:spTree>
    <p:extLst>
      <p:ext uri="{BB962C8B-B14F-4D97-AF65-F5344CB8AC3E}">
        <p14:creationId xmlns:p14="http://schemas.microsoft.com/office/powerpoint/2010/main" val="33115161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5D9DB-143F-4764-9B5B-1CC90D7E9E35}"/>
              </a:ext>
            </a:extLst>
          </p:cNvPr>
          <p:cNvSpPr>
            <a:spLocks noGrp="1"/>
          </p:cNvSpPr>
          <p:nvPr>
            <p:ph type="title"/>
          </p:nvPr>
        </p:nvSpPr>
        <p:spPr/>
        <p:txBody>
          <a:bodyPr/>
          <a:lstStyle/>
          <a:p>
            <a:endParaRPr lang="en-PK"/>
          </a:p>
        </p:txBody>
      </p:sp>
      <p:pic>
        <p:nvPicPr>
          <p:cNvPr id="5" name="Content Placeholder 4">
            <a:extLst>
              <a:ext uri="{FF2B5EF4-FFF2-40B4-BE49-F238E27FC236}">
                <a16:creationId xmlns:a16="http://schemas.microsoft.com/office/drawing/2014/main" id="{7E2114CD-A410-467D-A0F8-CFF039742758}"/>
              </a:ext>
            </a:extLst>
          </p:cNvPr>
          <p:cNvPicPr>
            <a:picLocks noGrp="1" noChangeAspect="1"/>
          </p:cNvPicPr>
          <p:nvPr>
            <p:ph idx="1"/>
          </p:nvPr>
        </p:nvPicPr>
        <p:blipFill>
          <a:blip r:embed="rId2"/>
          <a:stretch>
            <a:fillRect/>
          </a:stretch>
        </p:blipFill>
        <p:spPr>
          <a:xfrm>
            <a:off x="1617784" y="1952838"/>
            <a:ext cx="8693834" cy="2952323"/>
          </a:xfrm>
        </p:spPr>
      </p:pic>
    </p:spTree>
    <p:extLst>
      <p:ext uri="{BB962C8B-B14F-4D97-AF65-F5344CB8AC3E}">
        <p14:creationId xmlns:p14="http://schemas.microsoft.com/office/powerpoint/2010/main" val="196822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F6EDD-EE93-4133-B2FB-C0B878369539}"/>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4E6D7975-48D2-4446-889C-DC9A29B0F3B2}"/>
              </a:ext>
            </a:extLst>
          </p:cNvPr>
          <p:cNvSpPr>
            <a:spLocks noGrp="1"/>
          </p:cNvSpPr>
          <p:nvPr>
            <p:ph idx="1"/>
          </p:nvPr>
        </p:nvSpPr>
        <p:spPr/>
        <p:txBody>
          <a:bodyPr/>
          <a:lstStyle/>
          <a:p>
            <a:pPr algn="just"/>
            <a:r>
              <a:rPr lang="en-US" dirty="0"/>
              <a:t>In general, these DC WTGs are unusual in wind turbine applications except in low power demand situations where the load is physically close to the wind turbine, in heating applications or in battery charging.</a:t>
            </a:r>
          </a:p>
          <a:p>
            <a:pPr algn="just"/>
            <a:r>
              <a:rPr lang="en-US" dirty="0"/>
              <a:t>For shunt wound DC generators, the field current (and thus magnetic field) increases with operational speed whilst the actual speed of the wind turbine is determined by the balance between the WT drive torque and the load torque</a:t>
            </a:r>
            <a:endParaRPr lang="en-PK" dirty="0"/>
          </a:p>
        </p:txBody>
      </p:sp>
    </p:spTree>
    <p:extLst>
      <p:ext uri="{BB962C8B-B14F-4D97-AF65-F5344CB8AC3E}">
        <p14:creationId xmlns:p14="http://schemas.microsoft.com/office/powerpoint/2010/main" val="9528533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EEBD7-5A9A-4B14-8317-D3152BE6BEEE}"/>
              </a:ext>
            </a:extLst>
          </p:cNvPr>
          <p:cNvSpPr>
            <a:spLocks noGrp="1"/>
          </p:cNvSpPr>
          <p:nvPr>
            <p:ph type="title"/>
          </p:nvPr>
        </p:nvSpPr>
        <p:spPr/>
        <p:txBody>
          <a:bodyPr/>
          <a:lstStyle/>
          <a:p>
            <a:r>
              <a:rPr lang="en-GB" dirty="0"/>
              <a:t>AC Synchronous Generator Technologies</a:t>
            </a:r>
            <a:endParaRPr lang="en-PK" dirty="0"/>
          </a:p>
        </p:txBody>
      </p:sp>
      <p:sp>
        <p:nvSpPr>
          <p:cNvPr id="3" name="Content Placeholder 2">
            <a:extLst>
              <a:ext uri="{FF2B5EF4-FFF2-40B4-BE49-F238E27FC236}">
                <a16:creationId xmlns:a16="http://schemas.microsoft.com/office/drawing/2014/main" id="{E29D8226-7C2A-41E0-B0A4-B1538F4879E2}"/>
              </a:ext>
            </a:extLst>
          </p:cNvPr>
          <p:cNvSpPr>
            <a:spLocks noGrp="1"/>
          </p:cNvSpPr>
          <p:nvPr>
            <p:ph idx="1"/>
          </p:nvPr>
        </p:nvSpPr>
        <p:spPr>
          <a:xfrm>
            <a:off x="703385" y="1825625"/>
            <a:ext cx="10650415" cy="4351338"/>
          </a:xfrm>
        </p:spPr>
        <p:txBody>
          <a:bodyPr/>
          <a:lstStyle/>
          <a:p>
            <a:pPr algn="just"/>
            <a:r>
              <a:rPr lang="en-US" dirty="0"/>
              <a:t>Since the early time of developing wind turbines, considerable efforts have been made to utilize three-phase synchronous machines. AC synchronous WTGs can take constant or DC excitations from either permanent magnets or electromagnets and are thus termed PM syn‐ chronous generators (PMSGs) and electrically excited synchronous generators (EESGs), respectively.</a:t>
            </a:r>
            <a:endParaRPr lang="en-PK" dirty="0"/>
          </a:p>
        </p:txBody>
      </p:sp>
    </p:spTree>
    <p:extLst>
      <p:ext uri="{BB962C8B-B14F-4D97-AF65-F5344CB8AC3E}">
        <p14:creationId xmlns:p14="http://schemas.microsoft.com/office/powerpoint/2010/main" val="38986097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BE797-F3D5-4AB1-86FA-9B54FDA72DF9}"/>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F6EDE531-12FD-493A-AA44-31EFA0835FE7}"/>
              </a:ext>
            </a:extLst>
          </p:cNvPr>
          <p:cNvSpPr>
            <a:spLocks noGrp="1"/>
          </p:cNvSpPr>
          <p:nvPr>
            <p:ph idx="1"/>
          </p:nvPr>
        </p:nvSpPr>
        <p:spPr/>
        <p:txBody>
          <a:bodyPr/>
          <a:lstStyle/>
          <a:p>
            <a:r>
              <a:rPr lang="en-US" dirty="0"/>
              <a:t>When the rotor is driven by the wind turbine, a three-phase power is generated in the stator windings which are connected to the grid through transformers and power converters.</a:t>
            </a:r>
          </a:p>
          <a:p>
            <a:pPr algn="just"/>
            <a:r>
              <a:rPr lang="en-US" dirty="0"/>
              <a:t>For fixed speed synchronous generators, </a:t>
            </a:r>
            <a:r>
              <a:rPr lang="en-US" b="1" i="1" dirty="0"/>
              <a:t>the rotor speed must be kept at exactly the synchronous speed</a:t>
            </a:r>
            <a:r>
              <a:rPr lang="en-US" dirty="0"/>
              <a:t>. Otherwise synchronism will be lost.</a:t>
            </a:r>
            <a:endParaRPr lang="en-PK" dirty="0"/>
          </a:p>
        </p:txBody>
      </p:sp>
    </p:spTree>
    <p:extLst>
      <p:ext uri="{BB962C8B-B14F-4D97-AF65-F5344CB8AC3E}">
        <p14:creationId xmlns:p14="http://schemas.microsoft.com/office/powerpoint/2010/main" val="2467398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B5B2B-EEE1-4D8C-83B3-966BA24778E0}"/>
              </a:ext>
            </a:extLst>
          </p:cNvPr>
          <p:cNvSpPr>
            <a:spLocks noGrp="1"/>
          </p:cNvSpPr>
          <p:nvPr>
            <p:ph type="title"/>
          </p:nvPr>
        </p:nvSpPr>
        <p:spPr/>
        <p:txBody>
          <a:bodyPr/>
          <a:lstStyle/>
          <a:p>
            <a:endParaRPr lang="en-PK" dirty="0"/>
          </a:p>
        </p:txBody>
      </p:sp>
      <p:pic>
        <p:nvPicPr>
          <p:cNvPr id="5" name="Content Placeholder 4">
            <a:extLst>
              <a:ext uri="{FF2B5EF4-FFF2-40B4-BE49-F238E27FC236}">
                <a16:creationId xmlns:a16="http://schemas.microsoft.com/office/drawing/2014/main" id="{70E16200-634C-4603-A2CE-665CE0D43CA8}"/>
              </a:ext>
            </a:extLst>
          </p:cNvPr>
          <p:cNvPicPr>
            <a:picLocks noGrp="1" noChangeAspect="1"/>
          </p:cNvPicPr>
          <p:nvPr>
            <p:ph idx="1"/>
          </p:nvPr>
        </p:nvPicPr>
        <p:blipFill>
          <a:blip r:embed="rId2"/>
          <a:stretch>
            <a:fillRect/>
          </a:stretch>
        </p:blipFill>
        <p:spPr>
          <a:xfrm>
            <a:off x="1941342" y="2043906"/>
            <a:ext cx="8412480" cy="3914775"/>
          </a:xfrm>
        </p:spPr>
      </p:pic>
    </p:spTree>
    <p:extLst>
      <p:ext uri="{BB962C8B-B14F-4D97-AF65-F5344CB8AC3E}">
        <p14:creationId xmlns:p14="http://schemas.microsoft.com/office/powerpoint/2010/main" val="24632921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DA4FD-54D6-4794-8848-9034AB15F457}"/>
              </a:ext>
            </a:extLst>
          </p:cNvPr>
          <p:cNvSpPr>
            <a:spLocks noGrp="1"/>
          </p:cNvSpPr>
          <p:nvPr>
            <p:ph type="title"/>
          </p:nvPr>
        </p:nvSpPr>
        <p:spPr/>
        <p:txBody>
          <a:bodyPr/>
          <a:lstStyle/>
          <a:p>
            <a:r>
              <a:rPr lang="en-US" dirty="0"/>
              <a:t>Permanent magnetic SG:</a:t>
            </a:r>
            <a:endParaRPr lang="en-PK" dirty="0"/>
          </a:p>
        </p:txBody>
      </p:sp>
      <p:sp>
        <p:nvSpPr>
          <p:cNvPr id="3" name="Content Placeholder 2">
            <a:extLst>
              <a:ext uri="{FF2B5EF4-FFF2-40B4-BE49-F238E27FC236}">
                <a16:creationId xmlns:a16="http://schemas.microsoft.com/office/drawing/2014/main" id="{01AB4EDB-08A0-45F5-8D5F-CB483DE67357}"/>
              </a:ext>
            </a:extLst>
          </p:cNvPr>
          <p:cNvSpPr>
            <a:spLocks noGrp="1"/>
          </p:cNvSpPr>
          <p:nvPr>
            <p:ph idx="1"/>
          </p:nvPr>
        </p:nvSpPr>
        <p:spPr/>
        <p:txBody>
          <a:bodyPr/>
          <a:lstStyle/>
          <a:p>
            <a:pPr algn="just"/>
            <a:r>
              <a:rPr lang="en-US" dirty="0"/>
              <a:t>In recent decades, PM generators have been gradually used in wind turbine applications due to their high power density and low mass [39]. Often these machines are referred to as the permanent magnet synchronous generators (PMSGs) and are considered as the machine of choice in small wind turbine generators.</a:t>
            </a:r>
          </a:p>
          <a:p>
            <a:pPr algn="just"/>
            <a:r>
              <a:rPr lang="en-US" dirty="0"/>
              <a:t>the rugged PMs are installed on the rotor to produce a constant magnetic field and the generated electricity is taken from the armature (stator) via the use of the commutator, sliprings or brushes.</a:t>
            </a:r>
          </a:p>
          <a:p>
            <a:pPr algn="just"/>
            <a:endParaRPr lang="en-PK" dirty="0"/>
          </a:p>
        </p:txBody>
      </p:sp>
    </p:spTree>
    <p:extLst>
      <p:ext uri="{BB962C8B-B14F-4D97-AF65-F5344CB8AC3E}">
        <p14:creationId xmlns:p14="http://schemas.microsoft.com/office/powerpoint/2010/main" val="29041117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45E69-3A5C-4818-8A9A-708B7A5155EC}"/>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9A181382-A283-4F2F-B00C-237762EBD6DF}"/>
              </a:ext>
            </a:extLst>
          </p:cNvPr>
          <p:cNvSpPr>
            <a:spLocks noGrp="1"/>
          </p:cNvSpPr>
          <p:nvPr>
            <p:ph idx="1"/>
          </p:nvPr>
        </p:nvSpPr>
        <p:spPr/>
        <p:txBody>
          <a:bodyPr/>
          <a:lstStyle/>
          <a:p>
            <a:pPr algn="just"/>
            <a:r>
              <a:rPr lang="en-US" dirty="0"/>
              <a:t>The advantages of PMSGs include the elimination of commutator, slip rings and brushes so that the machines are rugged, reliable and simple. The use of PMs removes the field winding (and its associated power losses) but makes the field control impossible and the cost of </a:t>
            </a:r>
            <a:r>
              <a:rPr lang="en-US" b="1" dirty="0"/>
              <a:t>PMs can be prohibitively high for large machines.</a:t>
            </a:r>
          </a:p>
          <a:p>
            <a:pPr algn="just"/>
            <a:r>
              <a:rPr lang="en-US" dirty="0"/>
              <a:t>Because the actual wind speeds are variable, the PMSGs can not generate electrical power with fixed frequency. As a result, they should be connected to the power grid through ACDC-AC conversion by power converters. </a:t>
            </a:r>
            <a:endParaRPr lang="en-PK" dirty="0"/>
          </a:p>
        </p:txBody>
      </p:sp>
    </p:spTree>
    <p:extLst>
      <p:ext uri="{BB962C8B-B14F-4D97-AF65-F5344CB8AC3E}">
        <p14:creationId xmlns:p14="http://schemas.microsoft.com/office/powerpoint/2010/main" val="28556584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5F48B-7007-49DD-88D0-E26AD7F63594}"/>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14527461-4753-4D07-83B0-920C38221878}"/>
              </a:ext>
            </a:extLst>
          </p:cNvPr>
          <p:cNvSpPr>
            <a:spLocks noGrp="1"/>
          </p:cNvSpPr>
          <p:nvPr>
            <p:ph idx="1"/>
          </p:nvPr>
        </p:nvSpPr>
        <p:spPr/>
        <p:txBody>
          <a:bodyPr/>
          <a:lstStyle/>
          <a:p>
            <a:r>
              <a:rPr lang="en-US" b="1" dirty="0"/>
              <a:t>It is also very attractive to use these permanent magnet machines for direct drive application</a:t>
            </a:r>
            <a:r>
              <a:rPr lang="en-US" dirty="0"/>
              <a:t>.</a:t>
            </a:r>
          </a:p>
          <a:p>
            <a:r>
              <a:rPr lang="en-US" dirty="0"/>
              <a:t>Obviously, in this case, they can eliminate troublesome gearboxes which cause the majority of wind turbine failures. The machines should have large pole numbers and are physically large than a similarly rated geared machine.</a:t>
            </a:r>
            <a:br>
              <a:rPr lang="en-US" dirty="0"/>
            </a:br>
            <a:endParaRPr lang="en-PK" dirty="0"/>
          </a:p>
        </p:txBody>
      </p:sp>
    </p:spTree>
    <p:extLst>
      <p:ext uri="{BB962C8B-B14F-4D97-AF65-F5344CB8AC3E}">
        <p14:creationId xmlns:p14="http://schemas.microsoft.com/office/powerpoint/2010/main" val="21211777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24BBC-02C4-4616-BC09-4086BC514822}"/>
              </a:ext>
            </a:extLst>
          </p:cNvPr>
          <p:cNvSpPr>
            <a:spLocks noGrp="1"/>
          </p:cNvSpPr>
          <p:nvPr>
            <p:ph type="title"/>
          </p:nvPr>
        </p:nvSpPr>
        <p:spPr/>
        <p:txBody>
          <a:bodyPr/>
          <a:lstStyle/>
          <a:p>
            <a:r>
              <a:rPr lang="en-GB" b="1" dirty="0"/>
              <a:t>AC Asynchronous Generators:</a:t>
            </a:r>
            <a:endParaRPr lang="en-PK" b="1" dirty="0"/>
          </a:p>
        </p:txBody>
      </p:sp>
      <p:sp>
        <p:nvSpPr>
          <p:cNvPr id="3" name="Content Placeholder 2">
            <a:extLst>
              <a:ext uri="{FF2B5EF4-FFF2-40B4-BE49-F238E27FC236}">
                <a16:creationId xmlns:a16="http://schemas.microsoft.com/office/drawing/2014/main" id="{4DFDBFB7-EA2F-4D4C-9C06-896BDDE1996E}"/>
              </a:ext>
            </a:extLst>
          </p:cNvPr>
          <p:cNvSpPr>
            <a:spLocks noGrp="1"/>
          </p:cNvSpPr>
          <p:nvPr>
            <p:ph idx="1"/>
          </p:nvPr>
        </p:nvSpPr>
        <p:spPr/>
        <p:txBody>
          <a:bodyPr/>
          <a:lstStyle/>
          <a:p>
            <a:pPr algn="just"/>
            <a:r>
              <a:rPr lang="en-US" dirty="0"/>
              <a:t>Whilst conventional power generation utilizes synchronous machines, modern wind power systems use induction machines extensively in wind turbine applications. </a:t>
            </a:r>
          </a:p>
          <a:p>
            <a:pPr algn="just"/>
            <a:r>
              <a:rPr lang="en-US" dirty="0"/>
              <a:t> These induction generators fall into two types: fixed speed induction generators (FSIGs) with squirrel cage rotors (sometimes called squirrel cage induction generators-SQIGs) and doubly fed induction generators (DFIGs) with wound rotors.</a:t>
            </a:r>
            <a:endParaRPr lang="en-PK" dirty="0"/>
          </a:p>
        </p:txBody>
      </p:sp>
    </p:spTree>
    <p:extLst>
      <p:ext uri="{BB962C8B-B14F-4D97-AF65-F5344CB8AC3E}">
        <p14:creationId xmlns:p14="http://schemas.microsoft.com/office/powerpoint/2010/main" val="28241912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AD04B-390D-423B-BDFD-241F50794562}"/>
              </a:ext>
            </a:extLst>
          </p:cNvPr>
          <p:cNvSpPr>
            <a:spLocks noGrp="1"/>
          </p:cNvSpPr>
          <p:nvPr>
            <p:ph type="title"/>
          </p:nvPr>
        </p:nvSpPr>
        <p:spPr/>
        <p:txBody>
          <a:bodyPr/>
          <a:lstStyle/>
          <a:p>
            <a:endParaRPr lang="en-PK" dirty="0"/>
          </a:p>
        </p:txBody>
      </p:sp>
      <p:sp>
        <p:nvSpPr>
          <p:cNvPr id="3" name="Content Placeholder 2">
            <a:extLst>
              <a:ext uri="{FF2B5EF4-FFF2-40B4-BE49-F238E27FC236}">
                <a16:creationId xmlns:a16="http://schemas.microsoft.com/office/drawing/2014/main" id="{F2757053-C552-4D04-936B-89CA694AB770}"/>
              </a:ext>
            </a:extLst>
          </p:cNvPr>
          <p:cNvSpPr>
            <a:spLocks noGrp="1"/>
          </p:cNvSpPr>
          <p:nvPr>
            <p:ph idx="1"/>
          </p:nvPr>
        </p:nvSpPr>
        <p:spPr/>
        <p:txBody>
          <a:bodyPr>
            <a:normAutofit/>
          </a:bodyPr>
          <a:lstStyle/>
          <a:p>
            <a:pPr algn="just"/>
            <a:r>
              <a:rPr lang="en-US" dirty="0"/>
              <a:t>When supplied with three-phase AC power to the stator, a rotating magnetic field is established across the airgap. If the rotor rotates at a speed different to synchronous speed, a slip is created and the rotor circuit is energized.</a:t>
            </a:r>
          </a:p>
          <a:p>
            <a:pPr algn="just"/>
            <a:r>
              <a:rPr lang="en-US" dirty="0"/>
              <a:t>However, induction machines draw reactive power from the grid and thus some form of reactive power compensation is needed such as the use of capacitors or power converters. </a:t>
            </a:r>
            <a:r>
              <a:rPr lang="en-US" b="1" i="1" dirty="0"/>
              <a:t>For fixed-speed induction generators, the stator is connected to the grid via a transformer and the rotor is connected to the wind turbine through a gearbox</a:t>
            </a:r>
            <a:endParaRPr lang="en-PK" b="1" i="1" dirty="0"/>
          </a:p>
        </p:txBody>
      </p:sp>
    </p:spTree>
    <p:extLst>
      <p:ext uri="{BB962C8B-B14F-4D97-AF65-F5344CB8AC3E}">
        <p14:creationId xmlns:p14="http://schemas.microsoft.com/office/powerpoint/2010/main" val="26203653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76591-F08B-4AE0-9826-28A398B30A7D}"/>
              </a:ext>
            </a:extLst>
          </p:cNvPr>
          <p:cNvSpPr>
            <a:spLocks noGrp="1"/>
          </p:cNvSpPr>
          <p:nvPr>
            <p:ph type="title"/>
          </p:nvPr>
        </p:nvSpPr>
        <p:spPr/>
        <p:txBody>
          <a:bodyPr/>
          <a:lstStyle/>
          <a:p>
            <a:endParaRPr lang="en-PK" dirty="0"/>
          </a:p>
        </p:txBody>
      </p:sp>
      <p:sp>
        <p:nvSpPr>
          <p:cNvPr id="3" name="Content Placeholder 2">
            <a:extLst>
              <a:ext uri="{FF2B5EF4-FFF2-40B4-BE49-F238E27FC236}">
                <a16:creationId xmlns:a16="http://schemas.microsoft.com/office/drawing/2014/main" id="{A53F0F73-BC61-4522-BEAB-E201F02C1E99}"/>
              </a:ext>
            </a:extLst>
          </p:cNvPr>
          <p:cNvSpPr>
            <a:spLocks noGrp="1"/>
          </p:cNvSpPr>
          <p:nvPr>
            <p:ph idx="1"/>
          </p:nvPr>
        </p:nvSpPr>
        <p:spPr/>
        <p:txBody>
          <a:bodyPr/>
          <a:lstStyle/>
          <a:p>
            <a:pPr algn="just"/>
            <a:r>
              <a:rPr lang="en-US" dirty="0"/>
              <a:t>Clearly, fixed speed induction generators are limited to operate only within a very narrow range of discrete speeds. Other disadvantages of the machines are related to the machine size, noise, low efficiency and reliability. These machines have proven to cause tremendous service failures and consequent maintenance.</a:t>
            </a:r>
            <a:endParaRPr lang="en-PK" dirty="0"/>
          </a:p>
        </p:txBody>
      </p:sp>
    </p:spTree>
    <p:extLst>
      <p:ext uri="{BB962C8B-B14F-4D97-AF65-F5344CB8AC3E}">
        <p14:creationId xmlns:p14="http://schemas.microsoft.com/office/powerpoint/2010/main" val="26489426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15937-42EA-4240-B5B2-E7C6155F411A}"/>
              </a:ext>
            </a:extLst>
          </p:cNvPr>
          <p:cNvSpPr>
            <a:spLocks noGrp="1"/>
          </p:cNvSpPr>
          <p:nvPr>
            <p:ph type="title"/>
          </p:nvPr>
        </p:nvSpPr>
        <p:spPr/>
        <p:txBody>
          <a:bodyPr/>
          <a:lstStyle/>
          <a:p>
            <a:endParaRPr lang="en-PK"/>
          </a:p>
        </p:txBody>
      </p:sp>
      <p:pic>
        <p:nvPicPr>
          <p:cNvPr id="5" name="Content Placeholder 4">
            <a:extLst>
              <a:ext uri="{FF2B5EF4-FFF2-40B4-BE49-F238E27FC236}">
                <a16:creationId xmlns:a16="http://schemas.microsoft.com/office/drawing/2014/main" id="{228AA97E-DA72-46AF-ABBE-99558C68F682}"/>
              </a:ext>
            </a:extLst>
          </p:cNvPr>
          <p:cNvPicPr>
            <a:picLocks noGrp="1" noChangeAspect="1"/>
          </p:cNvPicPr>
          <p:nvPr>
            <p:ph idx="1"/>
          </p:nvPr>
        </p:nvPicPr>
        <p:blipFill>
          <a:blip r:embed="rId2"/>
          <a:stretch>
            <a:fillRect/>
          </a:stretch>
        </p:blipFill>
        <p:spPr>
          <a:xfrm>
            <a:off x="2152357" y="2758281"/>
            <a:ext cx="6839243" cy="2486025"/>
          </a:xfrm>
        </p:spPr>
      </p:pic>
    </p:spTree>
    <p:extLst>
      <p:ext uri="{BB962C8B-B14F-4D97-AF65-F5344CB8AC3E}">
        <p14:creationId xmlns:p14="http://schemas.microsoft.com/office/powerpoint/2010/main" val="23991683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0BA98-7A5D-40D5-9D4C-0380BA197DB9}"/>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FC0FE330-F142-45EE-8839-96A8CD6D79BC}"/>
              </a:ext>
            </a:extLst>
          </p:cNvPr>
          <p:cNvSpPr>
            <a:spLocks noGrp="1"/>
          </p:cNvSpPr>
          <p:nvPr>
            <p:ph idx="1"/>
          </p:nvPr>
        </p:nvSpPr>
        <p:spPr/>
        <p:txBody>
          <a:bodyPr/>
          <a:lstStyle/>
          <a:p>
            <a:r>
              <a:rPr lang="en-US" dirty="0"/>
              <a:t>The fixed-speed concept has been successfully applied in SCIG wind systems. The drive train applies multiple-stage gearbox and a SCIG is directly connected to the grid via a transformer. To support the grid, external reactive power compensation and soft starter are necessary.</a:t>
            </a:r>
            <a:endParaRPr lang="en-PK" dirty="0"/>
          </a:p>
        </p:txBody>
      </p:sp>
    </p:spTree>
    <p:extLst>
      <p:ext uri="{BB962C8B-B14F-4D97-AF65-F5344CB8AC3E}">
        <p14:creationId xmlns:p14="http://schemas.microsoft.com/office/powerpoint/2010/main" val="23421852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5DE37-9E67-42D7-90C4-6506EEECBD5D}"/>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22546026-4A37-4223-B797-63493422319C}"/>
              </a:ext>
            </a:extLst>
          </p:cNvPr>
          <p:cNvSpPr>
            <a:spLocks noGrp="1"/>
          </p:cNvSpPr>
          <p:nvPr>
            <p:ph idx="1"/>
          </p:nvPr>
        </p:nvSpPr>
        <p:spPr/>
        <p:txBody>
          <a:bodyPr/>
          <a:lstStyle/>
          <a:p>
            <a:pPr algn="just"/>
            <a:r>
              <a:rPr lang="en-US" dirty="0"/>
              <a:t>The limited variable-speed system is an improved version of the SCIG type but it uses a wound rotor induction generator instead, which allows the stator to be connected to the grid, and the rotor to have a variable resistance controlled by a power converter.</a:t>
            </a:r>
          </a:p>
          <a:p>
            <a:pPr algn="just"/>
            <a:r>
              <a:rPr lang="en-US" dirty="0"/>
              <a:t>Through the control of rotor resistance, the slip of the generator is varied.</a:t>
            </a:r>
            <a:endParaRPr lang="en-PK" dirty="0"/>
          </a:p>
        </p:txBody>
      </p:sp>
    </p:spTree>
    <p:extLst>
      <p:ext uri="{BB962C8B-B14F-4D97-AF65-F5344CB8AC3E}">
        <p14:creationId xmlns:p14="http://schemas.microsoft.com/office/powerpoint/2010/main" val="7580741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CC607-9EE5-44ED-896B-43EFB77C18AD}"/>
              </a:ext>
            </a:extLst>
          </p:cNvPr>
          <p:cNvSpPr>
            <a:spLocks noGrp="1"/>
          </p:cNvSpPr>
          <p:nvPr>
            <p:ph type="title"/>
          </p:nvPr>
        </p:nvSpPr>
        <p:spPr>
          <a:xfrm>
            <a:off x="838200" y="365126"/>
            <a:ext cx="10515600" cy="493004"/>
          </a:xfrm>
        </p:spPr>
        <p:txBody>
          <a:bodyPr>
            <a:normAutofit fontScale="90000"/>
          </a:bodyPr>
          <a:lstStyle/>
          <a:p>
            <a:endParaRPr lang="en-PK" dirty="0"/>
          </a:p>
        </p:txBody>
      </p:sp>
      <p:pic>
        <p:nvPicPr>
          <p:cNvPr id="5" name="Content Placeholder 4">
            <a:extLst>
              <a:ext uri="{FF2B5EF4-FFF2-40B4-BE49-F238E27FC236}">
                <a16:creationId xmlns:a16="http://schemas.microsoft.com/office/drawing/2014/main" id="{927A2A24-6E61-4E2B-8D90-30840A780AF9}"/>
              </a:ext>
            </a:extLst>
          </p:cNvPr>
          <p:cNvPicPr>
            <a:picLocks noGrp="1" noChangeAspect="1"/>
          </p:cNvPicPr>
          <p:nvPr>
            <p:ph idx="1"/>
          </p:nvPr>
        </p:nvPicPr>
        <p:blipFill>
          <a:blip r:embed="rId2"/>
          <a:stretch>
            <a:fillRect/>
          </a:stretch>
        </p:blipFill>
        <p:spPr>
          <a:xfrm>
            <a:off x="984738" y="1125415"/>
            <a:ext cx="10369062" cy="5051548"/>
          </a:xfrm>
        </p:spPr>
      </p:pic>
    </p:spTree>
    <p:extLst>
      <p:ext uri="{BB962C8B-B14F-4D97-AF65-F5344CB8AC3E}">
        <p14:creationId xmlns:p14="http://schemas.microsoft.com/office/powerpoint/2010/main" val="2345648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A9A19-2EC7-480E-803A-D9E0E1E28B15}"/>
              </a:ext>
            </a:extLst>
          </p:cNvPr>
          <p:cNvSpPr>
            <a:spLocks noGrp="1"/>
          </p:cNvSpPr>
          <p:nvPr>
            <p:ph type="title"/>
          </p:nvPr>
        </p:nvSpPr>
        <p:spPr/>
        <p:txBody>
          <a:bodyPr/>
          <a:lstStyle/>
          <a:p>
            <a:endParaRPr lang="en-PK"/>
          </a:p>
        </p:txBody>
      </p:sp>
      <p:pic>
        <p:nvPicPr>
          <p:cNvPr id="5" name="Content Placeholder 4">
            <a:extLst>
              <a:ext uri="{FF2B5EF4-FFF2-40B4-BE49-F238E27FC236}">
                <a16:creationId xmlns:a16="http://schemas.microsoft.com/office/drawing/2014/main" id="{69A449B9-7BB5-4AD2-B6A3-433DE4E72CA4}"/>
              </a:ext>
            </a:extLst>
          </p:cNvPr>
          <p:cNvPicPr>
            <a:picLocks noGrp="1" noChangeAspect="1"/>
          </p:cNvPicPr>
          <p:nvPr>
            <p:ph idx="1"/>
          </p:nvPr>
        </p:nvPicPr>
        <p:blipFill>
          <a:blip r:embed="rId2"/>
          <a:stretch>
            <a:fillRect/>
          </a:stretch>
        </p:blipFill>
        <p:spPr>
          <a:xfrm>
            <a:off x="1181685" y="2377134"/>
            <a:ext cx="8609427" cy="3475026"/>
          </a:xfrm>
        </p:spPr>
      </p:pic>
    </p:spTree>
    <p:extLst>
      <p:ext uri="{BB962C8B-B14F-4D97-AF65-F5344CB8AC3E}">
        <p14:creationId xmlns:p14="http://schemas.microsoft.com/office/powerpoint/2010/main" val="4086063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D8678-0557-455D-A7F8-67111DDE48F0}"/>
              </a:ext>
            </a:extLst>
          </p:cNvPr>
          <p:cNvSpPr>
            <a:spLocks noGrp="1"/>
          </p:cNvSpPr>
          <p:nvPr>
            <p:ph type="title"/>
          </p:nvPr>
        </p:nvSpPr>
        <p:spPr/>
        <p:txBody>
          <a:bodyPr/>
          <a:lstStyle/>
          <a:p>
            <a:r>
              <a:rPr lang="en-US" dirty="0"/>
              <a:t>Doubly Fed Induction Generators</a:t>
            </a:r>
            <a:endParaRPr lang="en-PK" dirty="0"/>
          </a:p>
        </p:txBody>
      </p:sp>
      <p:pic>
        <p:nvPicPr>
          <p:cNvPr id="5" name="Content Placeholder 4">
            <a:extLst>
              <a:ext uri="{FF2B5EF4-FFF2-40B4-BE49-F238E27FC236}">
                <a16:creationId xmlns:a16="http://schemas.microsoft.com/office/drawing/2014/main" id="{7FDF33F2-9706-4204-9365-058DEEA5A888}"/>
              </a:ext>
            </a:extLst>
          </p:cNvPr>
          <p:cNvPicPr>
            <a:picLocks noGrp="1" noChangeAspect="1"/>
          </p:cNvPicPr>
          <p:nvPr>
            <p:ph idx="1"/>
          </p:nvPr>
        </p:nvPicPr>
        <p:blipFill>
          <a:blip r:embed="rId2"/>
          <a:stretch>
            <a:fillRect/>
          </a:stretch>
        </p:blipFill>
        <p:spPr>
          <a:xfrm>
            <a:off x="1420837" y="1884179"/>
            <a:ext cx="8553156" cy="3952875"/>
          </a:xfrm>
        </p:spPr>
      </p:pic>
    </p:spTree>
    <p:extLst>
      <p:ext uri="{BB962C8B-B14F-4D97-AF65-F5344CB8AC3E}">
        <p14:creationId xmlns:p14="http://schemas.microsoft.com/office/powerpoint/2010/main" val="3618101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926F2-EFE8-44DE-B760-65C843FE8159}"/>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747FE3EE-4530-4ED1-BCBE-DDBB20AE3FE3}"/>
              </a:ext>
            </a:extLst>
          </p:cNvPr>
          <p:cNvSpPr>
            <a:spLocks noGrp="1"/>
          </p:cNvSpPr>
          <p:nvPr>
            <p:ph idx="1"/>
          </p:nvPr>
        </p:nvSpPr>
        <p:spPr/>
        <p:txBody>
          <a:bodyPr/>
          <a:lstStyle/>
          <a:p>
            <a:pPr algn="just"/>
            <a:r>
              <a:rPr lang="en-US" dirty="0"/>
              <a:t>In order to completely remove the reactive power compensation and control both active and reactive power independently, DFIG wind power system is one of most popular methods in wind energy applications.</a:t>
            </a:r>
          </a:p>
          <a:p>
            <a:pPr algn="just"/>
            <a:r>
              <a:rPr lang="en-US" dirty="0"/>
              <a:t> The DFIG wind power system with associated back-to-back converter is a typical variable speed system, which complies with the topologies.</a:t>
            </a:r>
            <a:endParaRPr lang="en-PK" dirty="0"/>
          </a:p>
        </p:txBody>
      </p:sp>
    </p:spTree>
    <p:extLst>
      <p:ext uri="{BB962C8B-B14F-4D97-AF65-F5344CB8AC3E}">
        <p14:creationId xmlns:p14="http://schemas.microsoft.com/office/powerpoint/2010/main" val="37051404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02B7F-5DCF-4359-B5E7-E32F264EEF90}"/>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6B04481F-7D8E-4C16-89A3-F9763872D12E}"/>
              </a:ext>
            </a:extLst>
          </p:cNvPr>
          <p:cNvSpPr>
            <a:spLocks noGrp="1"/>
          </p:cNvSpPr>
          <p:nvPr>
            <p:ph idx="1"/>
          </p:nvPr>
        </p:nvSpPr>
        <p:spPr/>
        <p:txBody>
          <a:bodyPr>
            <a:normAutofit fontScale="92500"/>
          </a:bodyPr>
          <a:lstStyle/>
          <a:p>
            <a:pPr algn="just"/>
            <a:r>
              <a:rPr lang="en-US" dirty="0"/>
              <a:t>The generator stator windings are connected directly to grid (with fixed voltage and frequency of grid) while the rotor windings are fed by an AC/DC/AC IGBT-based PWM converter (back-to-back converter with capacitor dc-link), at variable frequency through slip rings and brushes.</a:t>
            </a:r>
          </a:p>
          <a:p>
            <a:pPr algn="just"/>
            <a:r>
              <a:rPr lang="en-US" dirty="0"/>
              <a:t>In the DFIG topology, the stator is directly connected to the grid through transformers and the rotor is connected to the grid through PWM power converters. The converters can control the rotor circuit current, frequency and phase angle shifts. Such induction generators are capable of operating at a wide slip range (typically ±30% of synchronous speed). As a result, they offer many advantages such as high energy yield, reduction in mechanical stresses and power fluctuations, and controllability of reactive power</a:t>
            </a:r>
          </a:p>
          <a:p>
            <a:pPr algn="just"/>
            <a:endParaRPr lang="en-PK" dirty="0"/>
          </a:p>
        </p:txBody>
      </p:sp>
    </p:spTree>
    <p:extLst>
      <p:ext uri="{BB962C8B-B14F-4D97-AF65-F5344CB8AC3E}">
        <p14:creationId xmlns:p14="http://schemas.microsoft.com/office/powerpoint/2010/main" val="41467274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809C4-A3E0-423B-A3E9-A4A96F2679C5}"/>
              </a:ext>
            </a:extLst>
          </p:cNvPr>
          <p:cNvSpPr>
            <a:spLocks noGrp="1"/>
          </p:cNvSpPr>
          <p:nvPr>
            <p:ph type="title"/>
          </p:nvPr>
        </p:nvSpPr>
        <p:spPr/>
        <p:txBody>
          <a:bodyPr/>
          <a:lstStyle/>
          <a:p>
            <a:r>
              <a:rPr lang="en-GB" dirty="0"/>
              <a:t>Types of Wind Turbines</a:t>
            </a:r>
            <a:br>
              <a:rPr lang="en-GB" dirty="0"/>
            </a:br>
            <a:endParaRPr lang="en-PK" dirty="0"/>
          </a:p>
        </p:txBody>
      </p:sp>
      <p:pic>
        <p:nvPicPr>
          <p:cNvPr id="5" name="Content Placeholder 4">
            <a:extLst>
              <a:ext uri="{FF2B5EF4-FFF2-40B4-BE49-F238E27FC236}">
                <a16:creationId xmlns:a16="http://schemas.microsoft.com/office/drawing/2014/main" id="{E05E1AA2-543E-409F-A726-0B62B53ADB11}"/>
              </a:ext>
            </a:extLst>
          </p:cNvPr>
          <p:cNvPicPr>
            <a:picLocks noGrp="1" noChangeAspect="1"/>
          </p:cNvPicPr>
          <p:nvPr>
            <p:ph idx="1"/>
          </p:nvPr>
        </p:nvPicPr>
        <p:blipFill>
          <a:blip r:embed="rId2"/>
          <a:stretch>
            <a:fillRect/>
          </a:stretch>
        </p:blipFill>
        <p:spPr>
          <a:xfrm>
            <a:off x="2381250" y="2663031"/>
            <a:ext cx="7429500" cy="2676525"/>
          </a:xfrm>
        </p:spPr>
      </p:pic>
    </p:spTree>
    <p:extLst>
      <p:ext uri="{BB962C8B-B14F-4D97-AF65-F5344CB8AC3E}">
        <p14:creationId xmlns:p14="http://schemas.microsoft.com/office/powerpoint/2010/main" val="28550148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127B2-2A0D-4590-9346-B231148C225B}"/>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EE825A0E-80D2-41D8-BA95-82B31974EADB}"/>
              </a:ext>
            </a:extLst>
          </p:cNvPr>
          <p:cNvSpPr>
            <a:spLocks noGrp="1"/>
          </p:cNvSpPr>
          <p:nvPr>
            <p:ph idx="1"/>
          </p:nvPr>
        </p:nvSpPr>
        <p:spPr/>
        <p:txBody>
          <a:bodyPr/>
          <a:lstStyle/>
          <a:p>
            <a:r>
              <a:rPr lang="en-US" dirty="0"/>
              <a:t>Squirrel-cage Induction Generator (SCIG) connected directly to the step up transformer.</a:t>
            </a:r>
          </a:p>
          <a:p>
            <a:r>
              <a:rPr lang="en-US" dirty="0"/>
              <a:t> The turbine speed is fixed (or nearly fixed) to the electrical grid frequency.</a:t>
            </a:r>
          </a:p>
          <a:p>
            <a:r>
              <a:rPr lang="en-US" dirty="0"/>
              <a:t>It generates real power (P) when the turbine shaft rotates faster than the electrical grid frequency creating a negative slip (positive slip and power is motoring convention).</a:t>
            </a:r>
            <a:endParaRPr lang="en-PK" dirty="0"/>
          </a:p>
        </p:txBody>
      </p:sp>
    </p:spTree>
    <p:extLst>
      <p:ext uri="{BB962C8B-B14F-4D97-AF65-F5344CB8AC3E}">
        <p14:creationId xmlns:p14="http://schemas.microsoft.com/office/powerpoint/2010/main" val="20488956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584B7-E62C-41C4-AE1A-06B5C211C14D}"/>
              </a:ext>
            </a:extLst>
          </p:cNvPr>
          <p:cNvSpPr>
            <a:spLocks noGrp="1"/>
          </p:cNvSpPr>
          <p:nvPr>
            <p:ph type="title"/>
          </p:nvPr>
        </p:nvSpPr>
        <p:spPr/>
        <p:txBody>
          <a:bodyPr/>
          <a:lstStyle/>
          <a:p>
            <a:r>
              <a:rPr lang="en-US" b="1" dirty="0"/>
              <a:t>Limited Variable Speed (Type 2)</a:t>
            </a:r>
            <a:endParaRPr lang="en-PK" b="1" dirty="0"/>
          </a:p>
        </p:txBody>
      </p:sp>
      <p:pic>
        <p:nvPicPr>
          <p:cNvPr id="5" name="Content Placeholder 4">
            <a:extLst>
              <a:ext uri="{FF2B5EF4-FFF2-40B4-BE49-F238E27FC236}">
                <a16:creationId xmlns:a16="http://schemas.microsoft.com/office/drawing/2014/main" id="{CA1D1835-DAAF-4473-85AF-E6E7499EF602}"/>
              </a:ext>
            </a:extLst>
          </p:cNvPr>
          <p:cNvPicPr>
            <a:picLocks noGrp="1" noChangeAspect="1"/>
          </p:cNvPicPr>
          <p:nvPr>
            <p:ph idx="1"/>
          </p:nvPr>
        </p:nvPicPr>
        <p:blipFill>
          <a:blip r:embed="rId2"/>
          <a:stretch>
            <a:fillRect/>
          </a:stretch>
        </p:blipFill>
        <p:spPr>
          <a:xfrm>
            <a:off x="2462212" y="2763044"/>
            <a:ext cx="7267575" cy="2476500"/>
          </a:xfrm>
        </p:spPr>
      </p:pic>
    </p:spTree>
    <p:extLst>
      <p:ext uri="{BB962C8B-B14F-4D97-AF65-F5344CB8AC3E}">
        <p14:creationId xmlns:p14="http://schemas.microsoft.com/office/powerpoint/2010/main" val="30096030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5DB9D-0B1D-4061-8469-4FE6F3280077}"/>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1AE84092-DA52-4D51-8CD0-26AD6AFF483C}"/>
              </a:ext>
            </a:extLst>
          </p:cNvPr>
          <p:cNvSpPr>
            <a:spLocks noGrp="1"/>
          </p:cNvSpPr>
          <p:nvPr>
            <p:ph idx="1"/>
          </p:nvPr>
        </p:nvSpPr>
        <p:spPr/>
        <p:txBody>
          <a:bodyPr>
            <a:normAutofit fontScale="92500" lnSpcReduction="10000"/>
          </a:bodyPr>
          <a:lstStyle/>
          <a:p>
            <a:r>
              <a:rPr lang="en-US" dirty="0"/>
              <a:t>Wound rotor induction generators are connected directly to the WTG step-up transformer in a fashion similar to Type 1 with regards to the machines stator circuit, but also include a variable resistor in the rotor circuit.</a:t>
            </a:r>
          </a:p>
          <a:p>
            <a:r>
              <a:rPr lang="en-US" dirty="0"/>
              <a:t> This can be accomplished with a set of resistors and power electronics external to the rotor with currents flowing between the resistors and rotor via slip rings.</a:t>
            </a:r>
          </a:p>
          <a:p>
            <a:r>
              <a:rPr lang="en-US" dirty="0"/>
              <a:t> Alternately, the resistors and electronics can be mounted on the rotor, eliminating the slip rings—this is the </a:t>
            </a:r>
            <a:r>
              <a:rPr lang="en-US" dirty="0" err="1"/>
              <a:t>Weier</a:t>
            </a:r>
            <a:r>
              <a:rPr lang="en-US" dirty="0"/>
              <a:t> design.</a:t>
            </a:r>
          </a:p>
          <a:p>
            <a:r>
              <a:rPr lang="en-US" dirty="0"/>
              <a:t> The variable resistors are connected into the rotor circuit softly and can control the rotor currents quite rapidly so as to keep constant power even during gusting conditions, and can influence the machine’s dynamic response during grid disturbances.</a:t>
            </a:r>
            <a:endParaRPr lang="en-PK" dirty="0"/>
          </a:p>
        </p:txBody>
      </p:sp>
    </p:spTree>
    <p:extLst>
      <p:ext uri="{BB962C8B-B14F-4D97-AF65-F5344CB8AC3E}">
        <p14:creationId xmlns:p14="http://schemas.microsoft.com/office/powerpoint/2010/main" val="31735897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A3C84-ABAA-4F33-B10B-78E6EF39A06A}"/>
              </a:ext>
            </a:extLst>
          </p:cNvPr>
          <p:cNvSpPr>
            <a:spLocks noGrp="1"/>
          </p:cNvSpPr>
          <p:nvPr>
            <p:ph type="title"/>
          </p:nvPr>
        </p:nvSpPr>
        <p:spPr/>
        <p:txBody>
          <a:bodyPr/>
          <a:lstStyle/>
          <a:p>
            <a:r>
              <a:rPr lang="en-US" dirty="0"/>
              <a:t>Variable Speed with Partial Power Electronics</a:t>
            </a:r>
            <a:br>
              <a:rPr lang="en-US" dirty="0"/>
            </a:br>
            <a:r>
              <a:rPr lang="en-US" dirty="0"/>
              <a:t>Conversion (Type3)</a:t>
            </a:r>
            <a:endParaRPr lang="en-PK" dirty="0"/>
          </a:p>
        </p:txBody>
      </p:sp>
      <p:pic>
        <p:nvPicPr>
          <p:cNvPr id="9" name="Content Placeholder 8">
            <a:extLst>
              <a:ext uri="{FF2B5EF4-FFF2-40B4-BE49-F238E27FC236}">
                <a16:creationId xmlns:a16="http://schemas.microsoft.com/office/drawing/2014/main" id="{D8BC1BC4-7068-4D35-AAB5-31432D78D906}"/>
              </a:ext>
            </a:extLst>
          </p:cNvPr>
          <p:cNvPicPr>
            <a:picLocks noGrp="1" noChangeAspect="1"/>
          </p:cNvPicPr>
          <p:nvPr>
            <p:ph idx="1"/>
          </p:nvPr>
        </p:nvPicPr>
        <p:blipFill>
          <a:blip r:embed="rId2"/>
          <a:stretch>
            <a:fillRect/>
          </a:stretch>
        </p:blipFill>
        <p:spPr>
          <a:xfrm>
            <a:off x="838200" y="1937357"/>
            <a:ext cx="10515600" cy="4127874"/>
          </a:xfrm>
        </p:spPr>
      </p:pic>
    </p:spTree>
    <p:extLst>
      <p:ext uri="{BB962C8B-B14F-4D97-AF65-F5344CB8AC3E}">
        <p14:creationId xmlns:p14="http://schemas.microsoft.com/office/powerpoint/2010/main" val="14689645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EE17E-0299-474A-80AF-BC638CBA9AEA}"/>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160F744D-F6FB-42C5-82AD-BBB8B0C4D18D}"/>
              </a:ext>
            </a:extLst>
          </p:cNvPr>
          <p:cNvSpPr>
            <a:spLocks noGrp="1"/>
          </p:cNvSpPr>
          <p:nvPr>
            <p:ph idx="1"/>
          </p:nvPr>
        </p:nvSpPr>
        <p:spPr/>
        <p:txBody>
          <a:bodyPr>
            <a:normAutofit/>
          </a:bodyPr>
          <a:lstStyle/>
          <a:p>
            <a:r>
              <a:rPr lang="en-US" sz="2000" b="0" i="0" dirty="0">
                <a:solidFill>
                  <a:srgbClr val="000000"/>
                </a:solidFill>
                <a:effectLst/>
              </a:rPr>
              <a:t>The Type 3 turbine, known commonly as the Doubly Fed Induction Generator (DFIG) or Doubly Fed Asynchronous Generator (DFAG), takes the Type 2 design to the next level, by adding variable frequency ac excitation (instead of simply resistance) to the rotor circuit.</a:t>
            </a:r>
          </a:p>
          <a:p>
            <a:br>
              <a:rPr lang="en-US" sz="2000" b="0" i="0" dirty="0">
                <a:solidFill>
                  <a:srgbClr val="000000"/>
                </a:solidFill>
                <a:effectLst/>
              </a:rPr>
            </a:br>
            <a:r>
              <a:rPr lang="en-US" sz="2000" b="0" i="0" dirty="0">
                <a:solidFill>
                  <a:srgbClr val="000000"/>
                </a:solidFill>
                <a:effectLst/>
              </a:rPr>
              <a:t>• The additional rotor excitation is supplied via slip rings by a current regulated, voltage-source converter, which can adjust the rotor currents’ magnitude and phase nearly instantaneously.</a:t>
            </a:r>
          </a:p>
          <a:p>
            <a:endParaRPr lang="en-US" sz="2000" dirty="0">
              <a:solidFill>
                <a:srgbClr val="000000"/>
              </a:solidFill>
            </a:endParaRPr>
          </a:p>
          <a:p>
            <a:br>
              <a:rPr lang="en-US" sz="2000" b="0" i="0" dirty="0">
                <a:solidFill>
                  <a:srgbClr val="000000"/>
                </a:solidFill>
                <a:effectLst/>
              </a:rPr>
            </a:br>
            <a:r>
              <a:rPr lang="en-US" sz="2000" b="0" i="0" dirty="0">
                <a:solidFill>
                  <a:srgbClr val="000000"/>
                </a:solidFill>
                <a:effectLst/>
              </a:rPr>
              <a:t>• This rotor-side converter is connected back-to-back with a grid side converter, which exchanges power directly with the grid</a:t>
            </a:r>
            <a:r>
              <a:rPr lang="en-US" sz="2000" dirty="0"/>
              <a:t> </a:t>
            </a:r>
            <a:br>
              <a:rPr lang="en-US" sz="2000" dirty="0"/>
            </a:br>
            <a:endParaRPr lang="en-PK" sz="2000" dirty="0"/>
          </a:p>
        </p:txBody>
      </p:sp>
    </p:spTree>
    <p:extLst>
      <p:ext uri="{BB962C8B-B14F-4D97-AF65-F5344CB8AC3E}">
        <p14:creationId xmlns:p14="http://schemas.microsoft.com/office/powerpoint/2010/main" val="21999443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77BD1-7607-4C5B-9D79-D772142F5CD4}"/>
              </a:ext>
            </a:extLst>
          </p:cNvPr>
          <p:cNvSpPr>
            <a:spLocks noGrp="1"/>
          </p:cNvSpPr>
          <p:nvPr>
            <p:ph type="title"/>
          </p:nvPr>
        </p:nvSpPr>
        <p:spPr/>
        <p:txBody>
          <a:bodyPr/>
          <a:lstStyle/>
          <a:p>
            <a:r>
              <a:rPr lang="en-US" dirty="0"/>
              <a:t>Variable Speed with Full Power Electronics</a:t>
            </a:r>
            <a:br>
              <a:rPr lang="en-US" dirty="0"/>
            </a:br>
            <a:r>
              <a:rPr lang="en-US" dirty="0"/>
              <a:t>Conversion (Type4)</a:t>
            </a:r>
            <a:endParaRPr lang="en-PK" dirty="0"/>
          </a:p>
        </p:txBody>
      </p:sp>
      <p:sp>
        <p:nvSpPr>
          <p:cNvPr id="3" name="Content Placeholder 2">
            <a:extLst>
              <a:ext uri="{FF2B5EF4-FFF2-40B4-BE49-F238E27FC236}">
                <a16:creationId xmlns:a16="http://schemas.microsoft.com/office/drawing/2014/main" id="{F26070D7-43A9-4767-9824-EBDE6EB404BF}"/>
              </a:ext>
            </a:extLst>
          </p:cNvPr>
          <p:cNvSpPr>
            <a:spLocks noGrp="1"/>
          </p:cNvSpPr>
          <p:nvPr>
            <p:ph idx="1"/>
          </p:nvPr>
        </p:nvSpPr>
        <p:spPr/>
        <p:txBody>
          <a:bodyPr/>
          <a:lstStyle/>
          <a:p>
            <a:endParaRPr lang="en-PK"/>
          </a:p>
        </p:txBody>
      </p:sp>
      <p:pic>
        <p:nvPicPr>
          <p:cNvPr id="4" name="Content Placeholder 4">
            <a:extLst>
              <a:ext uri="{FF2B5EF4-FFF2-40B4-BE49-F238E27FC236}">
                <a16:creationId xmlns:a16="http://schemas.microsoft.com/office/drawing/2014/main" id="{2521AA62-2FFE-4A8D-B29B-0FD9504077A0}"/>
              </a:ext>
            </a:extLst>
          </p:cNvPr>
          <p:cNvPicPr>
            <a:picLocks noChangeAspect="1"/>
          </p:cNvPicPr>
          <p:nvPr/>
        </p:nvPicPr>
        <p:blipFill>
          <a:blip r:embed="rId2"/>
          <a:stretch>
            <a:fillRect/>
          </a:stretch>
        </p:blipFill>
        <p:spPr>
          <a:xfrm>
            <a:off x="1276350" y="2815431"/>
            <a:ext cx="9639300" cy="2371725"/>
          </a:xfrm>
          <a:prstGeom prst="rect">
            <a:avLst/>
          </a:prstGeom>
        </p:spPr>
      </p:pic>
    </p:spTree>
    <p:extLst>
      <p:ext uri="{BB962C8B-B14F-4D97-AF65-F5344CB8AC3E}">
        <p14:creationId xmlns:p14="http://schemas.microsoft.com/office/powerpoint/2010/main" val="529935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B26E9-0D64-4AA1-8704-837580DE391E}"/>
              </a:ext>
            </a:extLst>
          </p:cNvPr>
          <p:cNvSpPr>
            <a:spLocks noGrp="1"/>
          </p:cNvSpPr>
          <p:nvPr>
            <p:ph type="title"/>
          </p:nvPr>
        </p:nvSpPr>
        <p:spPr/>
        <p:txBody>
          <a:bodyPr/>
          <a:lstStyle/>
          <a:p>
            <a:endParaRPr lang="en-PK"/>
          </a:p>
        </p:txBody>
      </p:sp>
      <p:pic>
        <p:nvPicPr>
          <p:cNvPr id="5" name="Content Placeholder 4">
            <a:extLst>
              <a:ext uri="{FF2B5EF4-FFF2-40B4-BE49-F238E27FC236}">
                <a16:creationId xmlns:a16="http://schemas.microsoft.com/office/drawing/2014/main" id="{267F3155-49A0-494C-AE7B-8C686785FCF1}"/>
              </a:ext>
            </a:extLst>
          </p:cNvPr>
          <p:cNvPicPr>
            <a:picLocks noGrp="1" noChangeAspect="1"/>
          </p:cNvPicPr>
          <p:nvPr>
            <p:ph idx="1"/>
          </p:nvPr>
        </p:nvPicPr>
        <p:blipFill>
          <a:blip r:embed="rId2"/>
          <a:stretch>
            <a:fillRect/>
          </a:stretch>
        </p:blipFill>
        <p:spPr>
          <a:xfrm>
            <a:off x="1856935" y="2191544"/>
            <a:ext cx="6977576" cy="3619500"/>
          </a:xfrm>
        </p:spPr>
      </p:pic>
    </p:spTree>
    <p:extLst>
      <p:ext uri="{BB962C8B-B14F-4D97-AF65-F5344CB8AC3E}">
        <p14:creationId xmlns:p14="http://schemas.microsoft.com/office/powerpoint/2010/main" val="41686477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4434C-7B77-4634-9642-7ADC4C53CEF5}"/>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567F8F22-52A0-43B2-8DE6-2C6D2749647E}"/>
              </a:ext>
            </a:extLst>
          </p:cNvPr>
          <p:cNvSpPr>
            <a:spLocks noGrp="1"/>
          </p:cNvSpPr>
          <p:nvPr>
            <p:ph idx="1"/>
          </p:nvPr>
        </p:nvSpPr>
        <p:spPr/>
        <p:txBody>
          <a:bodyPr/>
          <a:lstStyle/>
          <a:p>
            <a:r>
              <a:rPr lang="en-US" sz="1800" b="0" i="0" dirty="0">
                <a:solidFill>
                  <a:srgbClr val="000000"/>
                </a:solidFill>
                <a:effectLst/>
                <a:latin typeface="Calibri" panose="020F0502020204030204" pitchFamily="34" charset="0"/>
              </a:rPr>
              <a:t>The Type 4 turbine offers a great deal of flexibility in design and operation as the output of the rotating machine is sent to the grid through a full-scale back-to-back frequency converter.</a:t>
            </a:r>
            <a:br>
              <a:rPr lang="en-US" sz="1800" b="0" i="0" dirty="0">
                <a:solidFill>
                  <a:srgbClr val="000000"/>
                </a:solidFill>
                <a:effectLst/>
                <a:latin typeface="Calibri" panose="020F0502020204030204" pitchFamily="34" charset="0"/>
              </a:rPr>
            </a:br>
            <a:r>
              <a:rPr lang="en-US" sz="1800" b="0" i="0" dirty="0">
                <a:solidFill>
                  <a:srgbClr val="000000"/>
                </a:solidFill>
                <a:effectLst/>
                <a:latin typeface="Arial" panose="020B0604020202020204" pitchFamily="34" charset="0"/>
              </a:rPr>
              <a:t>• </a:t>
            </a:r>
            <a:r>
              <a:rPr lang="en-US" sz="1800" b="0" i="0" dirty="0">
                <a:solidFill>
                  <a:srgbClr val="000000"/>
                </a:solidFill>
                <a:effectLst/>
                <a:latin typeface="Calibri" panose="020F0502020204030204" pitchFamily="34" charset="0"/>
              </a:rPr>
              <a:t>The turbine is allowed to rotate at its optimal aerodynamic speed, resulting in a “wild” AC output from the machine.</a:t>
            </a:r>
            <a:br>
              <a:rPr lang="en-US" sz="1800" b="0" i="0" dirty="0">
                <a:solidFill>
                  <a:srgbClr val="000000"/>
                </a:solidFill>
                <a:effectLst/>
                <a:latin typeface="Calibri" panose="020F0502020204030204" pitchFamily="34" charset="0"/>
              </a:rPr>
            </a:br>
            <a:r>
              <a:rPr lang="en-US" sz="1800" b="0" i="0" dirty="0">
                <a:solidFill>
                  <a:srgbClr val="000000"/>
                </a:solidFill>
                <a:effectLst/>
                <a:latin typeface="Arial" panose="020B0604020202020204" pitchFamily="34" charset="0"/>
              </a:rPr>
              <a:t>• </a:t>
            </a:r>
            <a:r>
              <a:rPr lang="en-US" sz="1800" b="0" i="0" dirty="0">
                <a:solidFill>
                  <a:srgbClr val="000000"/>
                </a:solidFill>
                <a:effectLst/>
                <a:latin typeface="Calibri" panose="020F0502020204030204" pitchFamily="34" charset="0"/>
              </a:rPr>
              <a:t>In addition, the gearbox may be eliminated, such that the machine spins at the slow turbine speed and generates an electrical frequency well below that of the grid.</a:t>
            </a:r>
          </a:p>
          <a:p>
            <a:br>
              <a:rPr lang="en-US" sz="1800" b="0" i="0" dirty="0">
                <a:solidFill>
                  <a:srgbClr val="000000"/>
                </a:solidFill>
                <a:effectLst/>
                <a:latin typeface="Calibri" panose="020F0502020204030204" pitchFamily="34" charset="0"/>
              </a:rPr>
            </a:br>
            <a:r>
              <a:rPr lang="en-US" sz="1800" b="0" i="0" dirty="0">
                <a:solidFill>
                  <a:srgbClr val="000000"/>
                </a:solidFill>
                <a:effectLst/>
                <a:latin typeface="Arial" panose="020B0604020202020204" pitchFamily="34" charset="0"/>
              </a:rPr>
              <a:t>• </a:t>
            </a:r>
            <a:r>
              <a:rPr lang="en-US" sz="1800" b="0" i="0" dirty="0">
                <a:solidFill>
                  <a:srgbClr val="000000"/>
                </a:solidFill>
                <a:effectLst/>
                <a:latin typeface="Calibri" panose="020F0502020204030204" pitchFamily="34" charset="0"/>
              </a:rPr>
              <a:t>The rotating machines of this type have been constructed as wound rotor synchronous machines, similar to conventional generators found in hydroelectric plants with control of the field current and high pole numbers, as permanent magnet synchronous machines, or as squirrel cage induction machines.</a:t>
            </a:r>
            <a:r>
              <a:rPr lang="en-US" dirty="0"/>
              <a:t> </a:t>
            </a:r>
            <a:br>
              <a:rPr lang="en-US" dirty="0"/>
            </a:br>
            <a:endParaRPr lang="en-PK" dirty="0"/>
          </a:p>
        </p:txBody>
      </p:sp>
    </p:spTree>
    <p:extLst>
      <p:ext uri="{BB962C8B-B14F-4D97-AF65-F5344CB8AC3E}">
        <p14:creationId xmlns:p14="http://schemas.microsoft.com/office/powerpoint/2010/main" val="19811032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2E3CD-89FD-4B3C-822C-D26417EA33C1}"/>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C10FFE34-F7B1-475D-8352-2B44864838C9}"/>
              </a:ext>
            </a:extLst>
          </p:cNvPr>
          <p:cNvSpPr>
            <a:spLocks noGrp="1"/>
          </p:cNvSpPr>
          <p:nvPr>
            <p:ph idx="1"/>
          </p:nvPr>
        </p:nvSpPr>
        <p:spPr/>
        <p:txBody>
          <a:bodyPr/>
          <a:lstStyle/>
          <a:p>
            <a:endParaRPr lang="en-PK"/>
          </a:p>
        </p:txBody>
      </p:sp>
    </p:spTree>
    <p:extLst>
      <p:ext uri="{BB962C8B-B14F-4D97-AF65-F5344CB8AC3E}">
        <p14:creationId xmlns:p14="http://schemas.microsoft.com/office/powerpoint/2010/main" val="20202110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256A1-E012-481F-9EB5-D4699A3C89EF}"/>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16678ED4-3BF8-4C3D-8872-BBB3FC00F5F7}"/>
              </a:ext>
            </a:extLst>
          </p:cNvPr>
          <p:cNvSpPr>
            <a:spLocks noGrp="1"/>
          </p:cNvSpPr>
          <p:nvPr>
            <p:ph idx="1"/>
          </p:nvPr>
        </p:nvSpPr>
        <p:spPr/>
        <p:txBody>
          <a:bodyPr/>
          <a:lstStyle/>
          <a:p>
            <a:endParaRPr lang="en-PK"/>
          </a:p>
        </p:txBody>
      </p:sp>
    </p:spTree>
    <p:extLst>
      <p:ext uri="{BB962C8B-B14F-4D97-AF65-F5344CB8AC3E}">
        <p14:creationId xmlns:p14="http://schemas.microsoft.com/office/powerpoint/2010/main" val="18156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9909B-1174-4300-9C0B-6F46F1C6F6BB}"/>
              </a:ext>
            </a:extLst>
          </p:cNvPr>
          <p:cNvSpPr>
            <a:spLocks noGrp="1"/>
          </p:cNvSpPr>
          <p:nvPr>
            <p:ph type="title"/>
          </p:nvPr>
        </p:nvSpPr>
        <p:spPr/>
        <p:txBody>
          <a:bodyPr/>
          <a:lstStyle/>
          <a:p>
            <a:endParaRPr lang="en-PK"/>
          </a:p>
        </p:txBody>
      </p:sp>
      <p:pic>
        <p:nvPicPr>
          <p:cNvPr id="5" name="Content Placeholder 4">
            <a:extLst>
              <a:ext uri="{FF2B5EF4-FFF2-40B4-BE49-F238E27FC236}">
                <a16:creationId xmlns:a16="http://schemas.microsoft.com/office/drawing/2014/main" id="{ECB9EB63-4B87-4712-871E-875A15CDE1B8}"/>
              </a:ext>
            </a:extLst>
          </p:cNvPr>
          <p:cNvPicPr>
            <a:picLocks noGrp="1" noChangeAspect="1"/>
          </p:cNvPicPr>
          <p:nvPr>
            <p:ph idx="1"/>
          </p:nvPr>
        </p:nvPicPr>
        <p:blipFill>
          <a:blip r:embed="rId2"/>
          <a:stretch>
            <a:fillRect/>
          </a:stretch>
        </p:blipFill>
        <p:spPr>
          <a:xfrm>
            <a:off x="3784209" y="2596062"/>
            <a:ext cx="4375199" cy="2369832"/>
          </a:xfrm>
        </p:spPr>
      </p:pic>
    </p:spTree>
    <p:extLst>
      <p:ext uri="{BB962C8B-B14F-4D97-AF65-F5344CB8AC3E}">
        <p14:creationId xmlns:p14="http://schemas.microsoft.com/office/powerpoint/2010/main" val="2956333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FB2BC-E30E-43D1-BDB7-9EE61DF5C604}"/>
              </a:ext>
            </a:extLst>
          </p:cNvPr>
          <p:cNvSpPr>
            <a:spLocks noGrp="1"/>
          </p:cNvSpPr>
          <p:nvPr>
            <p:ph type="title"/>
          </p:nvPr>
        </p:nvSpPr>
        <p:spPr/>
        <p:txBody>
          <a:bodyPr/>
          <a:lstStyle/>
          <a:p>
            <a:endParaRPr lang="en-PK"/>
          </a:p>
        </p:txBody>
      </p:sp>
      <p:pic>
        <p:nvPicPr>
          <p:cNvPr id="5" name="Content Placeholder 4">
            <a:extLst>
              <a:ext uri="{FF2B5EF4-FFF2-40B4-BE49-F238E27FC236}">
                <a16:creationId xmlns:a16="http://schemas.microsoft.com/office/drawing/2014/main" id="{F54750B4-B529-4277-99B6-F51CD538A51E}"/>
              </a:ext>
            </a:extLst>
          </p:cNvPr>
          <p:cNvPicPr>
            <a:picLocks noGrp="1" noChangeAspect="1"/>
          </p:cNvPicPr>
          <p:nvPr>
            <p:ph idx="1"/>
          </p:nvPr>
        </p:nvPicPr>
        <p:blipFill>
          <a:blip r:embed="rId2"/>
          <a:stretch>
            <a:fillRect/>
          </a:stretch>
        </p:blipFill>
        <p:spPr>
          <a:xfrm>
            <a:off x="3024187" y="1977231"/>
            <a:ext cx="6143625" cy="4048125"/>
          </a:xfrm>
        </p:spPr>
      </p:pic>
    </p:spTree>
    <p:extLst>
      <p:ext uri="{BB962C8B-B14F-4D97-AF65-F5344CB8AC3E}">
        <p14:creationId xmlns:p14="http://schemas.microsoft.com/office/powerpoint/2010/main" val="1309891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31494-D6F0-414B-9ADE-A2DACCCF5130}"/>
              </a:ext>
            </a:extLst>
          </p:cNvPr>
          <p:cNvSpPr>
            <a:spLocks noGrp="1"/>
          </p:cNvSpPr>
          <p:nvPr>
            <p:ph type="title"/>
          </p:nvPr>
        </p:nvSpPr>
        <p:spPr/>
        <p:txBody>
          <a:bodyPr/>
          <a:lstStyle/>
          <a:p>
            <a:r>
              <a:rPr lang="en-US" b="1" dirty="0"/>
              <a:t>CP-λ curve.</a:t>
            </a:r>
            <a:br>
              <a:rPr lang="en-US" b="1" dirty="0"/>
            </a:br>
            <a:endParaRPr lang="en-PK" b="1" dirty="0"/>
          </a:p>
        </p:txBody>
      </p:sp>
      <p:sp>
        <p:nvSpPr>
          <p:cNvPr id="3" name="Content Placeholder 2">
            <a:extLst>
              <a:ext uri="{FF2B5EF4-FFF2-40B4-BE49-F238E27FC236}">
                <a16:creationId xmlns:a16="http://schemas.microsoft.com/office/drawing/2014/main" id="{10958CF1-8EFC-4819-9FB9-D9FA9C81EAF0}"/>
              </a:ext>
            </a:extLst>
          </p:cNvPr>
          <p:cNvSpPr>
            <a:spLocks noGrp="1"/>
          </p:cNvSpPr>
          <p:nvPr>
            <p:ph idx="1"/>
          </p:nvPr>
        </p:nvSpPr>
        <p:spPr/>
        <p:txBody>
          <a:bodyPr>
            <a:normAutofit lnSpcReduction="10000"/>
          </a:bodyPr>
          <a:lstStyle/>
          <a:p>
            <a:r>
              <a:rPr lang="en-US" dirty="0"/>
              <a:t> Once the blade has been designed for optimum operation at a specific design tip speed ratio (defined as the ratio between the blade tip speed and the wind speed), the performance of the rotor over all expected tip speed ratios needs to be determined. For each tip speed ratio, the aerodynamic conditions at each blade section need to be determined. From these, the performance of the total rotor can be determined. The results are usually presented as a graph of power coefficient CP (defined as the ratio between the rotor power and the dynamic power in the wind) versus the tip speed ratio λ . This graph is called the CP-λ curve.</a:t>
            </a:r>
          </a:p>
          <a:p>
            <a:r>
              <a:rPr lang="en-US" dirty="0"/>
              <a:t>        The shape of this curve be made plausible with the following reasoning:</a:t>
            </a:r>
          </a:p>
        </p:txBody>
      </p:sp>
    </p:spTree>
    <p:extLst>
      <p:ext uri="{BB962C8B-B14F-4D97-AF65-F5344CB8AC3E}">
        <p14:creationId xmlns:p14="http://schemas.microsoft.com/office/powerpoint/2010/main" val="3990542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DDC56-A177-469E-9C68-F42929D0B684}"/>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223D4338-1C5E-4E88-9EC8-C07CE3DBBBF5}"/>
              </a:ext>
            </a:extLst>
          </p:cNvPr>
          <p:cNvSpPr>
            <a:spLocks noGrp="1"/>
          </p:cNvSpPr>
          <p:nvPr>
            <p:ph idx="1"/>
          </p:nvPr>
        </p:nvSpPr>
        <p:spPr/>
        <p:txBody>
          <a:bodyPr>
            <a:normAutofit lnSpcReduction="10000"/>
          </a:bodyPr>
          <a:lstStyle/>
          <a:p>
            <a:r>
              <a:rPr lang="en-US" dirty="0"/>
              <a:t>At λ = 0 the rotor does not rotate and hence cannot extract power from the wind</a:t>
            </a:r>
          </a:p>
          <a:p>
            <a:r>
              <a:rPr lang="en-US" dirty="0"/>
              <a:t> At very high λ (here at λ=12) the rotor runs so fast that it seen by the wind as a completely blocked disc. The wind flows around this "solid" disc (as if it was a solid building), so there is no mass transport (wind) through the rotor, and hence no possibility to extract energy from a moving mass (the wind).</a:t>
            </a:r>
          </a:p>
          <a:p>
            <a:r>
              <a:rPr lang="en-US" dirty="0"/>
              <a:t>Somewhere between λ=0 and λ=12 there will be an optimum value  for which the maximum power is extracted. This will be the condition in which the (average) velocity at the rotor disc is 2/3th of the wind speed according to Betz law.</a:t>
            </a:r>
            <a:endParaRPr lang="en-PK" dirty="0"/>
          </a:p>
          <a:p>
            <a:endParaRPr lang="en-PK" dirty="0"/>
          </a:p>
        </p:txBody>
      </p:sp>
    </p:spTree>
    <p:extLst>
      <p:ext uri="{BB962C8B-B14F-4D97-AF65-F5344CB8AC3E}">
        <p14:creationId xmlns:p14="http://schemas.microsoft.com/office/powerpoint/2010/main" val="8351344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2492</TotalTime>
  <Words>2166</Words>
  <Application>Microsoft Office PowerPoint</Application>
  <PresentationFormat>Widescreen</PresentationFormat>
  <Paragraphs>67</Paragraphs>
  <Slides>52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52</vt:i4>
      </vt:variant>
    </vt:vector>
  </HeadingPairs>
  <TitlesOfParts>
    <vt:vector size="61" baseType="lpstr">
      <vt:lpstr>arial</vt:lpstr>
      <vt:lpstr>arial</vt:lpstr>
      <vt:lpstr>Calibri</vt:lpstr>
      <vt:lpstr>Calibri Light</vt:lpstr>
      <vt:lpstr>Georgia</vt:lpstr>
      <vt:lpstr>Roboto</vt:lpstr>
      <vt:lpstr>Symbol</vt:lpstr>
      <vt:lpstr>TimesNewRoman</vt:lpstr>
      <vt:lpstr>Office Theme</vt:lpstr>
      <vt:lpstr>Wind generation system</vt:lpstr>
      <vt:lpstr>PowerPoint Presentation</vt:lpstr>
      <vt:lpstr>PowerPoint Presentation</vt:lpstr>
      <vt:lpstr>PowerPoint Presentation</vt:lpstr>
      <vt:lpstr>PowerPoint Presentation</vt:lpstr>
      <vt:lpstr>PowerPoint Presentation</vt:lpstr>
      <vt:lpstr>PowerPoint Presentation</vt:lpstr>
      <vt:lpstr>CP-λ curve. </vt:lpstr>
      <vt:lpstr>PowerPoint Presentation</vt:lpstr>
      <vt:lpstr>PowerPoint Presentation</vt:lpstr>
      <vt:lpstr>PowerPoint Presentation</vt:lpstr>
      <vt:lpstr>Rotor power coefficient (CP) calculation</vt:lpstr>
      <vt:lpstr>Pitch Control: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Yaw Control Mechanism </vt:lpstr>
      <vt:lpstr>PowerPoint Presentation</vt:lpstr>
      <vt:lpstr>PowerPoint Presentation</vt:lpstr>
      <vt:lpstr>DC Generators: </vt:lpstr>
      <vt:lpstr>PowerPoint Presentation</vt:lpstr>
      <vt:lpstr>PowerPoint Presentation</vt:lpstr>
      <vt:lpstr>AC Synchronous Generator Technologies</vt:lpstr>
      <vt:lpstr>PowerPoint Presentation</vt:lpstr>
      <vt:lpstr>Permanent magnetic SG:</vt:lpstr>
      <vt:lpstr>PowerPoint Presentation</vt:lpstr>
      <vt:lpstr>PowerPoint Presentation</vt:lpstr>
      <vt:lpstr>AC Asynchronous Generators:</vt:lpstr>
      <vt:lpstr>PowerPoint Presentation</vt:lpstr>
      <vt:lpstr>PowerPoint Presentation</vt:lpstr>
      <vt:lpstr>PowerPoint Presentation</vt:lpstr>
      <vt:lpstr>PowerPoint Presentation</vt:lpstr>
      <vt:lpstr>PowerPoint Presentation</vt:lpstr>
      <vt:lpstr>PowerPoint Presentation</vt:lpstr>
      <vt:lpstr>Doubly Fed Induction Generators</vt:lpstr>
      <vt:lpstr>PowerPoint Presentation</vt:lpstr>
      <vt:lpstr>PowerPoint Presentation</vt:lpstr>
      <vt:lpstr>Types of Wind Turbines </vt:lpstr>
      <vt:lpstr>PowerPoint Presentation</vt:lpstr>
      <vt:lpstr>Limited Variable Speed (Type 2)</vt:lpstr>
      <vt:lpstr>PowerPoint Presentation</vt:lpstr>
      <vt:lpstr>Variable Speed with Partial Power Electronics Conversion (Type3)</vt:lpstr>
      <vt:lpstr>PowerPoint Presentation</vt:lpstr>
      <vt:lpstr>Variable Speed with Full Power Electronics Conversion (Type4)</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46</cp:revision>
  <dcterms:created xsi:type="dcterms:W3CDTF">2020-11-18T06:28:20Z</dcterms:created>
  <dcterms:modified xsi:type="dcterms:W3CDTF">2021-11-21T17:39:55Z</dcterms:modified>
</cp:coreProperties>
</file>