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49"/>
  </p:notesMasterIdLst>
  <p:sldIdLst>
    <p:sldId id="293" r:id="rId2"/>
    <p:sldId id="282" r:id="rId3"/>
    <p:sldId id="296" r:id="rId4"/>
    <p:sldId id="298" r:id="rId5"/>
    <p:sldId id="285" r:id="rId6"/>
    <p:sldId id="286" r:id="rId7"/>
    <p:sldId id="318" r:id="rId8"/>
    <p:sldId id="257" r:id="rId9"/>
    <p:sldId id="275" r:id="rId10"/>
    <p:sldId id="319" r:id="rId11"/>
    <p:sldId id="343" r:id="rId12"/>
    <p:sldId id="320" r:id="rId13"/>
    <p:sldId id="344" r:id="rId14"/>
    <p:sldId id="321" r:id="rId15"/>
    <p:sldId id="273" r:id="rId16"/>
    <p:sldId id="274" r:id="rId17"/>
    <p:sldId id="260" r:id="rId18"/>
    <p:sldId id="337" r:id="rId19"/>
    <p:sldId id="267" r:id="rId20"/>
    <p:sldId id="322" r:id="rId21"/>
    <p:sldId id="338" r:id="rId22"/>
    <p:sldId id="315" r:id="rId23"/>
    <p:sldId id="333" r:id="rId24"/>
    <p:sldId id="334" r:id="rId25"/>
    <p:sldId id="323" r:id="rId26"/>
    <p:sldId id="335" r:id="rId27"/>
    <p:sldId id="336" r:id="rId28"/>
    <p:sldId id="262" r:id="rId29"/>
    <p:sldId id="265" r:id="rId30"/>
    <p:sldId id="280" r:id="rId31"/>
    <p:sldId id="266" r:id="rId32"/>
    <p:sldId id="269" r:id="rId33"/>
    <p:sldId id="345" r:id="rId34"/>
    <p:sldId id="339" r:id="rId35"/>
    <p:sldId id="340" r:id="rId36"/>
    <p:sldId id="271" r:id="rId37"/>
    <p:sldId id="314" r:id="rId38"/>
    <p:sldId id="299" r:id="rId39"/>
    <p:sldId id="305" r:id="rId40"/>
    <p:sldId id="306" r:id="rId41"/>
    <p:sldId id="307" r:id="rId42"/>
    <p:sldId id="310" r:id="rId43"/>
    <p:sldId id="311" r:id="rId44"/>
    <p:sldId id="312" r:id="rId45"/>
    <p:sldId id="316" r:id="rId46"/>
    <p:sldId id="317" r:id="rId47"/>
    <p:sldId id="31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76481" autoAdjust="0"/>
  </p:normalViewPr>
  <p:slideViewPr>
    <p:cSldViewPr snapToGrid="0">
      <p:cViewPr varScale="1">
        <p:scale>
          <a:sx n="57" d="100"/>
          <a:sy n="57" d="100"/>
        </p:scale>
        <p:origin x="1578" y="66"/>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AF2F1-3B18-443C-8199-1000DB05783B}" type="datetimeFigureOut">
              <a:rPr lang="en-GB" smtClean="0"/>
              <a:t>25/10/2019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B2E18-FFD2-4830-8137-470A7046AE32}" type="slidenum">
              <a:rPr lang="en-GB" smtClean="0"/>
              <a:t>‹#›</a:t>
            </a:fld>
            <a:endParaRPr lang="en-GB"/>
          </a:p>
        </p:txBody>
      </p:sp>
    </p:spTree>
    <p:extLst>
      <p:ext uri="{BB962C8B-B14F-4D97-AF65-F5344CB8AC3E}">
        <p14:creationId xmlns:p14="http://schemas.microsoft.com/office/powerpoint/2010/main" val="2496069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daviddarling.info/encyclopedia/H/heat.html"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www.daviddarling.info/encyclopedia/E/expansion.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E4B2E18-FFD2-4830-8137-470A7046AE32}" type="slidenum">
              <a:rPr lang="en-GB" smtClean="0"/>
              <a:t>2</a:t>
            </a:fld>
            <a:endParaRPr lang="en-GB"/>
          </a:p>
        </p:txBody>
      </p:sp>
    </p:spTree>
    <p:extLst>
      <p:ext uri="{BB962C8B-B14F-4D97-AF65-F5344CB8AC3E}">
        <p14:creationId xmlns:p14="http://schemas.microsoft.com/office/powerpoint/2010/main" val="1877318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4000" b="0" i="0" kern="1200" dirty="0" smtClean="0">
                <a:solidFill>
                  <a:schemeClr val="tx1"/>
                </a:solidFill>
                <a:effectLst/>
                <a:latin typeface="+mn-lt"/>
                <a:ea typeface="+mn-ea"/>
                <a:cs typeface="+mn-cs"/>
              </a:rPr>
              <a:t>An adiabatic process is a thermodynamic process in which no </a:t>
            </a:r>
            <a:r>
              <a:rPr lang="en-GB" sz="4000" b="1" i="0" u="none" strike="noStrike" kern="1200" dirty="0" smtClean="0">
                <a:solidFill>
                  <a:schemeClr val="tx1"/>
                </a:solidFill>
                <a:effectLst/>
                <a:latin typeface="+mn-lt"/>
                <a:ea typeface="+mn-ea"/>
                <a:cs typeface="+mn-cs"/>
                <a:hlinkClick r:id="rId3"/>
              </a:rPr>
              <a:t>heat</a:t>
            </a:r>
            <a:r>
              <a:rPr lang="en-GB" sz="4000" b="0" i="0" kern="1200" dirty="0" smtClean="0">
                <a:solidFill>
                  <a:schemeClr val="tx1"/>
                </a:solidFill>
                <a:effectLst/>
                <a:latin typeface="+mn-lt"/>
                <a:ea typeface="+mn-ea"/>
                <a:cs typeface="+mn-cs"/>
              </a:rPr>
              <a:t> enters or leaves a system during </a:t>
            </a:r>
            <a:r>
              <a:rPr lang="en-GB" sz="4000" b="1" i="0" u="none" strike="noStrike" kern="1200" dirty="0" smtClean="0">
                <a:solidFill>
                  <a:schemeClr val="tx1"/>
                </a:solidFill>
                <a:effectLst/>
                <a:latin typeface="+mn-lt"/>
                <a:ea typeface="+mn-ea"/>
                <a:cs typeface="+mn-cs"/>
                <a:hlinkClick r:id="rId4"/>
              </a:rPr>
              <a:t>expansion</a:t>
            </a:r>
            <a:r>
              <a:rPr lang="en-GB" sz="4000" b="0" i="0" kern="1200" dirty="0" smtClean="0">
                <a:solidFill>
                  <a:schemeClr val="tx1"/>
                </a:solidFill>
                <a:effectLst/>
                <a:latin typeface="+mn-lt"/>
                <a:ea typeface="+mn-ea"/>
                <a:cs typeface="+mn-cs"/>
              </a:rPr>
              <a:t> or compression of the fluid composing the system. An example of an adiabatic process is the vertical flow of air in the atmosphere; air expands and cools as it rises, and contracts and grows warmer as it descends.</a:t>
            </a:r>
            <a:endParaRPr lang="en-GB" sz="4000" dirty="0"/>
          </a:p>
        </p:txBody>
      </p:sp>
      <p:sp>
        <p:nvSpPr>
          <p:cNvPr id="4" name="Slide Number Placeholder 3"/>
          <p:cNvSpPr>
            <a:spLocks noGrp="1"/>
          </p:cNvSpPr>
          <p:nvPr>
            <p:ph type="sldNum" sz="quarter" idx="10"/>
          </p:nvPr>
        </p:nvSpPr>
        <p:spPr/>
        <p:txBody>
          <a:bodyPr/>
          <a:lstStyle/>
          <a:p>
            <a:fld id="{7E4B2E18-FFD2-4830-8137-470A7046AE32}" type="slidenum">
              <a:rPr lang="en-GB" smtClean="0"/>
              <a:t>19</a:t>
            </a:fld>
            <a:endParaRPr lang="en-GB"/>
          </a:p>
        </p:txBody>
      </p:sp>
    </p:spTree>
    <p:extLst>
      <p:ext uri="{BB962C8B-B14F-4D97-AF65-F5344CB8AC3E}">
        <p14:creationId xmlns:p14="http://schemas.microsoft.com/office/powerpoint/2010/main" val="4162659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E4B2E18-FFD2-4830-8137-470A7046AE32}" type="slidenum">
              <a:rPr lang="en-GB" smtClean="0"/>
              <a:t>20</a:t>
            </a:fld>
            <a:endParaRPr lang="en-GB"/>
          </a:p>
        </p:txBody>
      </p:sp>
    </p:spTree>
    <p:extLst>
      <p:ext uri="{BB962C8B-B14F-4D97-AF65-F5344CB8AC3E}">
        <p14:creationId xmlns:p14="http://schemas.microsoft.com/office/powerpoint/2010/main" val="473087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E4B2E18-FFD2-4830-8137-470A7046AE32}" type="slidenum">
              <a:rPr lang="en-GB" smtClean="0"/>
              <a:t>21</a:t>
            </a:fld>
            <a:endParaRPr lang="en-GB"/>
          </a:p>
        </p:txBody>
      </p:sp>
    </p:spTree>
    <p:extLst>
      <p:ext uri="{BB962C8B-B14F-4D97-AF65-F5344CB8AC3E}">
        <p14:creationId xmlns:p14="http://schemas.microsoft.com/office/powerpoint/2010/main" val="3831388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All temperature scales are based on some easily reproducible states such as the</a:t>
            </a:r>
          </a:p>
          <a:p>
            <a:r>
              <a:rPr lang="en-GB" sz="1200" b="0" i="0" u="none" strike="noStrike" kern="1200" baseline="0" dirty="0" smtClean="0">
                <a:solidFill>
                  <a:schemeClr val="tx1"/>
                </a:solidFill>
                <a:latin typeface="+mn-lt"/>
                <a:ea typeface="+mn-ea"/>
                <a:cs typeface="+mn-cs"/>
              </a:rPr>
              <a:t>freezing and boiling points of water, which are also called the </a:t>
            </a:r>
            <a:r>
              <a:rPr lang="en-GB" sz="1200" b="0" i="1" u="none" strike="noStrike" kern="1200" baseline="0" dirty="0" smtClean="0">
                <a:solidFill>
                  <a:schemeClr val="tx1"/>
                </a:solidFill>
                <a:latin typeface="+mn-lt"/>
                <a:ea typeface="+mn-ea"/>
                <a:cs typeface="+mn-cs"/>
              </a:rPr>
              <a:t>ice point </a:t>
            </a:r>
            <a:r>
              <a:rPr lang="en-GB" sz="1200" b="0" i="0" u="none" strike="noStrike" kern="1200" baseline="0" dirty="0" smtClean="0">
                <a:solidFill>
                  <a:schemeClr val="tx1"/>
                </a:solidFill>
                <a:latin typeface="+mn-lt"/>
                <a:ea typeface="+mn-ea"/>
                <a:cs typeface="+mn-cs"/>
              </a:rPr>
              <a:t>and the </a:t>
            </a:r>
            <a:r>
              <a:rPr lang="en-GB" sz="1200" b="0" i="1" u="none" strike="noStrike" kern="1200" baseline="0" dirty="0" smtClean="0">
                <a:solidFill>
                  <a:schemeClr val="tx1"/>
                </a:solidFill>
                <a:latin typeface="+mn-lt"/>
                <a:ea typeface="+mn-ea"/>
                <a:cs typeface="+mn-cs"/>
              </a:rPr>
              <a:t>steam point, </a:t>
            </a:r>
            <a:r>
              <a:rPr lang="en-GB" sz="1200" b="0" i="0" u="none" strike="noStrike" kern="1200" baseline="0" dirty="0" smtClean="0">
                <a:solidFill>
                  <a:schemeClr val="tx1"/>
                </a:solidFill>
                <a:latin typeface="+mn-lt"/>
                <a:ea typeface="+mn-ea"/>
                <a:cs typeface="+mn-cs"/>
              </a:rPr>
              <a:t>respectively.</a:t>
            </a:r>
            <a:endParaRPr lang="en-GB" dirty="0" smtClean="0"/>
          </a:p>
          <a:p>
            <a:endParaRPr lang="en-GB" dirty="0" smtClean="0"/>
          </a:p>
          <a:p>
            <a:r>
              <a:rPr lang="en-GB" dirty="0" smtClean="0"/>
              <a:t>Absolute zero:</a:t>
            </a:r>
            <a:r>
              <a:rPr lang="en-GB" baseline="0" dirty="0" smtClean="0"/>
              <a:t> </a:t>
            </a:r>
            <a:r>
              <a:rPr lang="en-GB" dirty="0" smtClean="0"/>
              <a:t>Lowest temperature that is theoretically possible, </a:t>
            </a:r>
          </a:p>
          <a:p>
            <a:r>
              <a:rPr lang="en-GB" dirty="0" smtClean="0"/>
              <a:t>at which motion of the particles is minimal</a:t>
            </a:r>
          </a:p>
          <a:p>
            <a:r>
              <a:rPr lang="en-GB" dirty="0" smtClean="0"/>
              <a:t>The temperature at which no more energy can be extracted from the system.</a:t>
            </a:r>
            <a:endParaRPr lang="en-GB" dirty="0"/>
          </a:p>
        </p:txBody>
      </p:sp>
      <p:sp>
        <p:nvSpPr>
          <p:cNvPr id="4" name="Slide Number Placeholder 3"/>
          <p:cNvSpPr>
            <a:spLocks noGrp="1"/>
          </p:cNvSpPr>
          <p:nvPr>
            <p:ph type="sldNum" sz="quarter" idx="10"/>
          </p:nvPr>
        </p:nvSpPr>
        <p:spPr/>
        <p:txBody>
          <a:bodyPr/>
          <a:lstStyle/>
          <a:p>
            <a:fld id="{7E4B2E18-FFD2-4830-8137-470A7046AE32}" type="slidenum">
              <a:rPr lang="en-GB" smtClean="0"/>
              <a:t>33</a:t>
            </a:fld>
            <a:endParaRPr lang="en-GB"/>
          </a:p>
        </p:txBody>
      </p:sp>
    </p:spTree>
    <p:extLst>
      <p:ext uri="{BB962C8B-B14F-4D97-AF65-F5344CB8AC3E}">
        <p14:creationId xmlns:p14="http://schemas.microsoft.com/office/powerpoint/2010/main" val="3872683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By replacing the third body with a thermometer,</a:t>
            </a:r>
          </a:p>
          <a:p>
            <a:r>
              <a:rPr lang="en-GB" dirty="0" smtClean="0"/>
              <a:t>the zeroth law can be restated as two bodies are in thermal equilibrium if</a:t>
            </a:r>
          </a:p>
          <a:p>
            <a:r>
              <a:rPr lang="en-GB" dirty="0" smtClean="0"/>
              <a:t>both have the same temperature reading even if they are not in contact.</a:t>
            </a:r>
            <a:endParaRPr lang="en-GB" dirty="0"/>
          </a:p>
        </p:txBody>
      </p:sp>
      <p:sp>
        <p:nvSpPr>
          <p:cNvPr id="4" name="Slide Number Placeholder 3"/>
          <p:cNvSpPr>
            <a:spLocks noGrp="1"/>
          </p:cNvSpPr>
          <p:nvPr>
            <p:ph type="sldNum" sz="quarter" idx="10"/>
          </p:nvPr>
        </p:nvSpPr>
        <p:spPr/>
        <p:txBody>
          <a:bodyPr/>
          <a:lstStyle/>
          <a:p>
            <a:fld id="{7E4B2E18-FFD2-4830-8137-470A7046AE32}" type="slidenum">
              <a:rPr lang="en-GB" smtClean="0"/>
              <a:t>35</a:t>
            </a:fld>
            <a:endParaRPr lang="en-GB"/>
          </a:p>
        </p:txBody>
      </p:sp>
    </p:spTree>
    <p:extLst>
      <p:ext uri="{BB962C8B-B14F-4D97-AF65-F5344CB8AC3E}">
        <p14:creationId xmlns:p14="http://schemas.microsoft.com/office/powerpoint/2010/main" val="3937014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r>
              <a:rPr lang="en-GB" dirty="0" smtClean="0"/>
              <a:t>The normal force on a object is always perpendicular (at a right angle) to the surface the object is on.</a:t>
            </a:r>
            <a:endParaRPr lang="en-GB" dirty="0"/>
          </a:p>
        </p:txBody>
      </p:sp>
      <p:sp>
        <p:nvSpPr>
          <p:cNvPr id="4" name="Slide Number Placeholder 3"/>
          <p:cNvSpPr>
            <a:spLocks noGrp="1"/>
          </p:cNvSpPr>
          <p:nvPr>
            <p:ph type="sldNum" sz="quarter" idx="10"/>
          </p:nvPr>
        </p:nvSpPr>
        <p:spPr/>
        <p:txBody>
          <a:bodyPr/>
          <a:lstStyle/>
          <a:p>
            <a:fld id="{7E4B2E18-FFD2-4830-8137-470A7046AE32}" type="slidenum">
              <a:rPr lang="en-GB" smtClean="0"/>
              <a:t>36</a:t>
            </a:fld>
            <a:endParaRPr lang="en-GB"/>
          </a:p>
        </p:txBody>
      </p:sp>
    </p:spTree>
    <p:extLst>
      <p:ext uri="{BB962C8B-B14F-4D97-AF65-F5344CB8AC3E}">
        <p14:creationId xmlns:p14="http://schemas.microsoft.com/office/powerpoint/2010/main" val="316902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E4B2E18-FFD2-4830-8137-470A7046AE32}" type="slidenum">
              <a:rPr lang="en-GB" smtClean="0"/>
              <a:t>41</a:t>
            </a:fld>
            <a:endParaRPr lang="en-GB"/>
          </a:p>
        </p:txBody>
      </p:sp>
    </p:spTree>
    <p:extLst>
      <p:ext uri="{BB962C8B-B14F-4D97-AF65-F5344CB8AC3E}">
        <p14:creationId xmlns:p14="http://schemas.microsoft.com/office/powerpoint/2010/main" val="1666507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E4B2E18-FFD2-4830-8137-470A7046AE32}" type="slidenum">
              <a:rPr lang="en-GB" smtClean="0"/>
              <a:t>47</a:t>
            </a:fld>
            <a:endParaRPr lang="en-GB"/>
          </a:p>
        </p:txBody>
      </p:sp>
    </p:spTree>
    <p:extLst>
      <p:ext uri="{BB962C8B-B14F-4D97-AF65-F5344CB8AC3E}">
        <p14:creationId xmlns:p14="http://schemas.microsoft.com/office/powerpoint/2010/main" val="1587238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E4B2E18-FFD2-4830-8137-470A7046AE32}" type="slidenum">
              <a:rPr lang="en-GB" smtClean="0"/>
              <a:t>3</a:t>
            </a:fld>
            <a:endParaRPr lang="en-GB"/>
          </a:p>
        </p:txBody>
      </p:sp>
    </p:spTree>
    <p:extLst>
      <p:ext uri="{BB962C8B-B14F-4D97-AF65-F5344CB8AC3E}">
        <p14:creationId xmlns:p14="http://schemas.microsoft.com/office/powerpoint/2010/main" val="3650952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It is well-known that a substance consists of a large number of particles</a:t>
            </a:r>
          </a:p>
          <a:p>
            <a:r>
              <a:rPr lang="en-GB" sz="1200" b="0" i="0" u="none" strike="noStrike" kern="1200" baseline="0" dirty="0" smtClean="0">
                <a:solidFill>
                  <a:schemeClr val="tx1"/>
                </a:solidFill>
                <a:latin typeface="+mn-lt"/>
                <a:ea typeface="+mn-ea"/>
                <a:cs typeface="+mn-cs"/>
              </a:rPr>
              <a:t>called </a:t>
            </a:r>
            <a:r>
              <a:rPr lang="en-GB" sz="1200" b="0" i="1" u="none" strike="noStrike" kern="1200" baseline="0" dirty="0" smtClean="0">
                <a:solidFill>
                  <a:schemeClr val="tx1"/>
                </a:solidFill>
                <a:latin typeface="+mn-lt"/>
                <a:ea typeface="+mn-ea"/>
                <a:cs typeface="+mn-cs"/>
              </a:rPr>
              <a:t>molecules. </a:t>
            </a:r>
            <a:r>
              <a:rPr lang="en-GB" sz="1200" b="0" i="0" u="none" strike="noStrike" kern="1200" baseline="0" dirty="0" smtClean="0">
                <a:solidFill>
                  <a:schemeClr val="tx1"/>
                </a:solidFill>
                <a:latin typeface="+mn-lt"/>
                <a:ea typeface="+mn-ea"/>
                <a:cs typeface="+mn-cs"/>
              </a:rPr>
              <a:t>The properties of the substance naturally depend on the</a:t>
            </a:r>
          </a:p>
          <a:p>
            <a:r>
              <a:rPr lang="en-GB" sz="1200" b="0" i="0" u="none" strike="noStrike" kern="1200" baseline="0" dirty="0" err="1" smtClean="0">
                <a:solidFill>
                  <a:schemeClr val="tx1"/>
                </a:solidFill>
                <a:latin typeface="+mn-lt"/>
                <a:ea typeface="+mn-ea"/>
                <a:cs typeface="+mn-cs"/>
              </a:rPr>
              <a:t>behavior</a:t>
            </a:r>
            <a:r>
              <a:rPr lang="en-GB" sz="1200" b="0" i="0" u="none" strike="noStrike" kern="1200" baseline="0" dirty="0" smtClean="0">
                <a:solidFill>
                  <a:schemeClr val="tx1"/>
                </a:solidFill>
                <a:latin typeface="+mn-lt"/>
                <a:ea typeface="+mn-ea"/>
                <a:cs typeface="+mn-cs"/>
              </a:rPr>
              <a:t> of these particles. For example, the pressure of a gas in a container</a:t>
            </a:r>
          </a:p>
          <a:p>
            <a:r>
              <a:rPr lang="en-GB" sz="1200" b="0" i="0" u="none" strike="noStrike" kern="1200" baseline="0" dirty="0" smtClean="0">
                <a:solidFill>
                  <a:schemeClr val="tx1"/>
                </a:solidFill>
                <a:latin typeface="+mn-lt"/>
                <a:ea typeface="+mn-ea"/>
                <a:cs typeface="+mn-cs"/>
              </a:rPr>
              <a:t>is the result of momentum transfer between the molecules and the walls of</a:t>
            </a:r>
          </a:p>
          <a:p>
            <a:r>
              <a:rPr lang="en-GB" sz="1200" b="0" i="0" u="none" strike="noStrike" kern="1200" baseline="0" dirty="0" smtClean="0">
                <a:solidFill>
                  <a:schemeClr val="tx1"/>
                </a:solidFill>
                <a:latin typeface="+mn-lt"/>
                <a:ea typeface="+mn-ea"/>
                <a:cs typeface="+mn-cs"/>
              </a:rPr>
              <a:t>the container. However, one does not need to know the </a:t>
            </a:r>
            <a:r>
              <a:rPr lang="en-GB" sz="1200" b="0" i="0" u="none" strike="noStrike" kern="1200" baseline="0" dirty="0" err="1" smtClean="0">
                <a:solidFill>
                  <a:schemeClr val="tx1"/>
                </a:solidFill>
                <a:latin typeface="+mn-lt"/>
                <a:ea typeface="+mn-ea"/>
                <a:cs typeface="+mn-cs"/>
              </a:rPr>
              <a:t>behavior</a:t>
            </a:r>
            <a:r>
              <a:rPr lang="en-GB" sz="1200" b="0" i="0" u="none" strike="noStrike" kern="1200" baseline="0" dirty="0" smtClean="0">
                <a:solidFill>
                  <a:schemeClr val="tx1"/>
                </a:solidFill>
                <a:latin typeface="+mn-lt"/>
                <a:ea typeface="+mn-ea"/>
                <a:cs typeface="+mn-cs"/>
              </a:rPr>
              <a:t> of the gas particles </a:t>
            </a:r>
          </a:p>
          <a:p>
            <a:r>
              <a:rPr lang="en-GB" sz="1200" b="0" i="0" u="none" strike="noStrike" kern="1200" baseline="0" dirty="0" smtClean="0">
                <a:solidFill>
                  <a:schemeClr val="tx1"/>
                </a:solidFill>
                <a:latin typeface="+mn-lt"/>
                <a:ea typeface="+mn-ea"/>
                <a:cs typeface="+mn-cs"/>
              </a:rPr>
              <a:t>to determine the pressure in the container. It would be sufficient to</a:t>
            </a:r>
          </a:p>
          <a:p>
            <a:r>
              <a:rPr lang="en-GB" sz="1200" b="0" i="0" u="none" strike="noStrike" kern="1200" baseline="0" dirty="0" smtClean="0">
                <a:solidFill>
                  <a:schemeClr val="tx1"/>
                </a:solidFill>
                <a:latin typeface="+mn-lt"/>
                <a:ea typeface="+mn-ea"/>
                <a:cs typeface="+mn-cs"/>
              </a:rPr>
              <a:t>attach a pressure gage to the container. This macroscopic approach to the</a:t>
            </a:r>
          </a:p>
          <a:p>
            <a:r>
              <a:rPr lang="en-GB" sz="1200" b="0" i="0" u="none" strike="noStrike" kern="1200" baseline="0" dirty="0" smtClean="0">
                <a:solidFill>
                  <a:schemeClr val="tx1"/>
                </a:solidFill>
                <a:latin typeface="+mn-lt"/>
                <a:ea typeface="+mn-ea"/>
                <a:cs typeface="+mn-cs"/>
              </a:rPr>
              <a:t>study of thermodynamics that does not require a knowledge of the </a:t>
            </a:r>
            <a:r>
              <a:rPr lang="en-GB" sz="1200" b="0" i="0" u="none" strike="noStrike" kern="1200" baseline="0" dirty="0" err="1" smtClean="0">
                <a:solidFill>
                  <a:schemeClr val="tx1"/>
                </a:solidFill>
                <a:latin typeface="+mn-lt"/>
                <a:ea typeface="+mn-ea"/>
                <a:cs typeface="+mn-cs"/>
              </a:rPr>
              <a:t>behavior</a:t>
            </a:r>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of individual particles is called </a:t>
            </a:r>
            <a:r>
              <a:rPr lang="en-GB" sz="1200" b="1" i="0" u="none" strike="noStrike" kern="1200" baseline="0" dirty="0" smtClean="0">
                <a:solidFill>
                  <a:schemeClr val="tx1"/>
                </a:solidFill>
                <a:latin typeface="+mn-lt"/>
                <a:ea typeface="+mn-ea"/>
                <a:cs typeface="+mn-cs"/>
              </a:rPr>
              <a:t>classical thermodynamics.</a:t>
            </a:r>
            <a:endParaRPr lang="en-GB" dirty="0"/>
          </a:p>
        </p:txBody>
      </p:sp>
      <p:sp>
        <p:nvSpPr>
          <p:cNvPr id="4" name="Slide Number Placeholder 3"/>
          <p:cNvSpPr>
            <a:spLocks noGrp="1"/>
          </p:cNvSpPr>
          <p:nvPr>
            <p:ph type="sldNum" sz="quarter" idx="10"/>
          </p:nvPr>
        </p:nvSpPr>
        <p:spPr/>
        <p:txBody>
          <a:bodyPr/>
          <a:lstStyle/>
          <a:p>
            <a:fld id="{7E4B2E18-FFD2-4830-8137-470A7046AE32}" type="slidenum">
              <a:rPr lang="en-GB" smtClean="0"/>
              <a:t>4</a:t>
            </a:fld>
            <a:endParaRPr lang="en-GB"/>
          </a:p>
        </p:txBody>
      </p:sp>
    </p:spTree>
    <p:extLst>
      <p:ext uri="{BB962C8B-B14F-4D97-AF65-F5344CB8AC3E}">
        <p14:creationId xmlns:p14="http://schemas.microsoft.com/office/powerpoint/2010/main" val="502242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E4B2E18-FFD2-4830-8137-470A7046AE32}" type="slidenum">
              <a:rPr lang="en-GB" smtClean="0"/>
              <a:t>8</a:t>
            </a:fld>
            <a:endParaRPr lang="en-GB"/>
          </a:p>
        </p:txBody>
      </p:sp>
    </p:spTree>
    <p:extLst>
      <p:ext uri="{BB962C8B-B14F-4D97-AF65-F5344CB8AC3E}">
        <p14:creationId xmlns:p14="http://schemas.microsoft.com/office/powerpoint/2010/main" val="1772018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E4B2E18-FFD2-4830-8137-470A7046AE32}" type="slidenum">
              <a:rPr lang="en-GB" smtClean="0"/>
              <a:t>10</a:t>
            </a:fld>
            <a:endParaRPr lang="en-GB"/>
          </a:p>
        </p:txBody>
      </p:sp>
    </p:spTree>
    <p:extLst>
      <p:ext uri="{BB962C8B-B14F-4D97-AF65-F5344CB8AC3E}">
        <p14:creationId xmlns:p14="http://schemas.microsoft.com/office/powerpoint/2010/main" val="3961572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E4B2E18-FFD2-4830-8137-470A7046AE32}" type="slidenum">
              <a:rPr lang="en-GB" smtClean="0"/>
              <a:t>11</a:t>
            </a:fld>
            <a:endParaRPr lang="en-GB"/>
          </a:p>
        </p:txBody>
      </p:sp>
    </p:spTree>
    <p:extLst>
      <p:ext uri="{BB962C8B-B14F-4D97-AF65-F5344CB8AC3E}">
        <p14:creationId xmlns:p14="http://schemas.microsoft.com/office/powerpoint/2010/main" val="2475151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E4B2E18-FFD2-4830-8137-470A7046AE32}" type="slidenum">
              <a:rPr lang="en-GB" smtClean="0"/>
              <a:t>14</a:t>
            </a:fld>
            <a:endParaRPr lang="en-GB"/>
          </a:p>
        </p:txBody>
      </p:sp>
    </p:spTree>
    <p:extLst>
      <p:ext uri="{BB962C8B-B14F-4D97-AF65-F5344CB8AC3E}">
        <p14:creationId xmlns:p14="http://schemas.microsoft.com/office/powerpoint/2010/main" val="856012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E4B2E18-FFD2-4830-8137-470A7046AE32}" type="slidenum">
              <a:rPr lang="en-GB" smtClean="0"/>
              <a:t>17</a:t>
            </a:fld>
            <a:endParaRPr lang="en-GB"/>
          </a:p>
        </p:txBody>
      </p:sp>
    </p:spTree>
    <p:extLst>
      <p:ext uri="{BB962C8B-B14F-4D97-AF65-F5344CB8AC3E}">
        <p14:creationId xmlns:p14="http://schemas.microsoft.com/office/powerpoint/2010/main" val="393502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E4B2E18-FFD2-4830-8137-470A7046AE32}" type="slidenum">
              <a:rPr lang="en-GB" smtClean="0"/>
              <a:t>18</a:t>
            </a:fld>
            <a:endParaRPr lang="en-GB"/>
          </a:p>
        </p:txBody>
      </p:sp>
    </p:spTree>
    <p:extLst>
      <p:ext uri="{BB962C8B-B14F-4D97-AF65-F5344CB8AC3E}">
        <p14:creationId xmlns:p14="http://schemas.microsoft.com/office/powerpoint/2010/main" val="112564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4A5471-5A8D-460A-9637-633B85EF6E2B}" type="datetimeFigureOut">
              <a:rPr lang="en-GB" smtClean="0"/>
              <a:t>25/10/2019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3CC243-6479-44E4-A338-A02BED0B9C35}" type="slidenum">
              <a:rPr lang="en-GB" smtClean="0"/>
              <a:t>‹#›</a:t>
            </a:fld>
            <a:endParaRPr lang="en-GB"/>
          </a:p>
        </p:txBody>
      </p:sp>
    </p:spTree>
    <p:extLst>
      <p:ext uri="{BB962C8B-B14F-4D97-AF65-F5344CB8AC3E}">
        <p14:creationId xmlns:p14="http://schemas.microsoft.com/office/powerpoint/2010/main" val="357016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4A5471-5A8D-460A-9637-633B85EF6E2B}" type="datetimeFigureOut">
              <a:rPr lang="en-GB" smtClean="0"/>
              <a:t>25/10/2019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3CC243-6479-44E4-A338-A02BED0B9C35}" type="slidenum">
              <a:rPr lang="en-GB" smtClean="0"/>
              <a:t>‹#›</a:t>
            </a:fld>
            <a:endParaRPr lang="en-GB"/>
          </a:p>
        </p:txBody>
      </p:sp>
    </p:spTree>
    <p:extLst>
      <p:ext uri="{BB962C8B-B14F-4D97-AF65-F5344CB8AC3E}">
        <p14:creationId xmlns:p14="http://schemas.microsoft.com/office/powerpoint/2010/main" val="653370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4A5471-5A8D-460A-9637-633B85EF6E2B}" type="datetimeFigureOut">
              <a:rPr lang="en-GB" smtClean="0"/>
              <a:t>25/10/2019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3CC243-6479-44E4-A338-A02BED0B9C35}" type="slidenum">
              <a:rPr lang="en-GB" smtClean="0"/>
              <a:t>‹#›</a:t>
            </a:fld>
            <a:endParaRPr lang="en-GB"/>
          </a:p>
        </p:txBody>
      </p:sp>
    </p:spTree>
    <p:extLst>
      <p:ext uri="{BB962C8B-B14F-4D97-AF65-F5344CB8AC3E}">
        <p14:creationId xmlns:p14="http://schemas.microsoft.com/office/powerpoint/2010/main" val="317433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4A5471-5A8D-460A-9637-633B85EF6E2B}" type="datetimeFigureOut">
              <a:rPr lang="en-GB" smtClean="0"/>
              <a:t>25/10/2019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3CC243-6479-44E4-A338-A02BED0B9C35}" type="slidenum">
              <a:rPr lang="en-GB" smtClean="0"/>
              <a:t>‹#›</a:t>
            </a:fld>
            <a:endParaRPr lang="en-GB"/>
          </a:p>
        </p:txBody>
      </p:sp>
    </p:spTree>
    <p:extLst>
      <p:ext uri="{BB962C8B-B14F-4D97-AF65-F5344CB8AC3E}">
        <p14:creationId xmlns:p14="http://schemas.microsoft.com/office/powerpoint/2010/main" val="4186727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4A5471-5A8D-460A-9637-633B85EF6E2B}" type="datetimeFigureOut">
              <a:rPr lang="en-GB" smtClean="0"/>
              <a:t>25/10/2019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3CC243-6479-44E4-A338-A02BED0B9C35}" type="slidenum">
              <a:rPr lang="en-GB" smtClean="0"/>
              <a:t>‹#›</a:t>
            </a:fld>
            <a:endParaRPr lang="en-GB"/>
          </a:p>
        </p:txBody>
      </p:sp>
    </p:spTree>
    <p:extLst>
      <p:ext uri="{BB962C8B-B14F-4D97-AF65-F5344CB8AC3E}">
        <p14:creationId xmlns:p14="http://schemas.microsoft.com/office/powerpoint/2010/main" val="3579230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4A5471-5A8D-460A-9637-633B85EF6E2B}" type="datetimeFigureOut">
              <a:rPr lang="en-GB" smtClean="0"/>
              <a:t>25/10/2019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3CC243-6479-44E4-A338-A02BED0B9C35}" type="slidenum">
              <a:rPr lang="en-GB" smtClean="0"/>
              <a:t>‹#›</a:t>
            </a:fld>
            <a:endParaRPr lang="en-GB"/>
          </a:p>
        </p:txBody>
      </p:sp>
    </p:spTree>
    <p:extLst>
      <p:ext uri="{BB962C8B-B14F-4D97-AF65-F5344CB8AC3E}">
        <p14:creationId xmlns:p14="http://schemas.microsoft.com/office/powerpoint/2010/main" val="129931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4A5471-5A8D-460A-9637-633B85EF6E2B}" type="datetimeFigureOut">
              <a:rPr lang="en-GB" smtClean="0"/>
              <a:t>25/10/2019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93CC243-6479-44E4-A338-A02BED0B9C35}" type="slidenum">
              <a:rPr lang="en-GB" smtClean="0"/>
              <a:t>‹#›</a:t>
            </a:fld>
            <a:endParaRPr lang="en-GB"/>
          </a:p>
        </p:txBody>
      </p:sp>
    </p:spTree>
    <p:extLst>
      <p:ext uri="{BB962C8B-B14F-4D97-AF65-F5344CB8AC3E}">
        <p14:creationId xmlns:p14="http://schemas.microsoft.com/office/powerpoint/2010/main" val="2291312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A4A5471-5A8D-460A-9637-633B85EF6E2B}" type="datetimeFigureOut">
              <a:rPr lang="en-GB" smtClean="0"/>
              <a:t>25/10/2019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93CC243-6479-44E4-A338-A02BED0B9C35}" type="slidenum">
              <a:rPr lang="en-GB" smtClean="0"/>
              <a:t>‹#›</a:t>
            </a:fld>
            <a:endParaRPr lang="en-GB"/>
          </a:p>
        </p:txBody>
      </p:sp>
    </p:spTree>
    <p:extLst>
      <p:ext uri="{BB962C8B-B14F-4D97-AF65-F5344CB8AC3E}">
        <p14:creationId xmlns:p14="http://schemas.microsoft.com/office/powerpoint/2010/main" val="3607662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4A5471-5A8D-460A-9637-633B85EF6E2B}" type="datetimeFigureOut">
              <a:rPr lang="en-GB" smtClean="0"/>
              <a:t>25/10/2019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93CC243-6479-44E4-A338-A02BED0B9C35}" type="slidenum">
              <a:rPr lang="en-GB" smtClean="0"/>
              <a:t>‹#›</a:t>
            </a:fld>
            <a:endParaRPr lang="en-GB"/>
          </a:p>
        </p:txBody>
      </p:sp>
    </p:spTree>
    <p:extLst>
      <p:ext uri="{BB962C8B-B14F-4D97-AF65-F5344CB8AC3E}">
        <p14:creationId xmlns:p14="http://schemas.microsoft.com/office/powerpoint/2010/main" val="2681250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4A5471-5A8D-460A-9637-633B85EF6E2B}" type="datetimeFigureOut">
              <a:rPr lang="en-GB" smtClean="0"/>
              <a:t>25/10/2019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3CC243-6479-44E4-A338-A02BED0B9C35}" type="slidenum">
              <a:rPr lang="en-GB" smtClean="0"/>
              <a:t>‹#›</a:t>
            </a:fld>
            <a:endParaRPr lang="en-GB"/>
          </a:p>
        </p:txBody>
      </p:sp>
    </p:spTree>
    <p:extLst>
      <p:ext uri="{BB962C8B-B14F-4D97-AF65-F5344CB8AC3E}">
        <p14:creationId xmlns:p14="http://schemas.microsoft.com/office/powerpoint/2010/main" val="40093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4A5471-5A8D-460A-9637-633B85EF6E2B}" type="datetimeFigureOut">
              <a:rPr lang="en-GB" smtClean="0"/>
              <a:t>25/10/2019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3CC243-6479-44E4-A338-A02BED0B9C35}" type="slidenum">
              <a:rPr lang="en-GB" smtClean="0"/>
              <a:t>‹#›</a:t>
            </a:fld>
            <a:endParaRPr lang="en-GB"/>
          </a:p>
        </p:txBody>
      </p:sp>
    </p:spTree>
    <p:extLst>
      <p:ext uri="{BB962C8B-B14F-4D97-AF65-F5344CB8AC3E}">
        <p14:creationId xmlns:p14="http://schemas.microsoft.com/office/powerpoint/2010/main" val="2793852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4A5471-5A8D-460A-9637-633B85EF6E2B}" type="datetimeFigureOut">
              <a:rPr lang="en-GB" smtClean="0"/>
              <a:t>25/10/2019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3CC243-6479-44E4-A338-A02BED0B9C35}" type="slidenum">
              <a:rPr lang="en-GB" smtClean="0"/>
              <a:t>‹#›</a:t>
            </a:fld>
            <a:endParaRPr lang="en-GB"/>
          </a:p>
        </p:txBody>
      </p:sp>
    </p:spTree>
    <p:extLst>
      <p:ext uri="{BB962C8B-B14F-4D97-AF65-F5344CB8AC3E}">
        <p14:creationId xmlns:p14="http://schemas.microsoft.com/office/powerpoint/2010/main" val="372712998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www.amazingfacts.in/2010/04/amazing-facts-heat-and-temperature.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ck12.org/c/earth-science/temperature" TargetMode="External"/><Relationship Id="rId2" Type="http://schemas.openxmlformats.org/officeDocument/2006/relationships/hyperlink" Target="https://www.ck12.org/c/physics/color" TargetMode="External"/><Relationship Id="rId1" Type="http://schemas.openxmlformats.org/officeDocument/2006/relationships/slideLayout" Target="../slideLayouts/slideLayout2.xml"/><Relationship Id="rId4" Type="http://schemas.openxmlformats.org/officeDocument/2006/relationships/hyperlink" Target="https://www.ck12.org/c/chemistry/solubilit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gif"/></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5467" y="1093789"/>
            <a:ext cx="8596668" cy="3880773"/>
          </a:xfrm>
        </p:spPr>
        <p:txBody>
          <a:bodyPr/>
          <a:lstStyle/>
          <a:p>
            <a:endParaRPr lang="en-US" sz="4800" b="1" dirty="0" smtClean="0"/>
          </a:p>
          <a:p>
            <a:pPr marL="0" indent="0" algn="ctr">
              <a:buNone/>
            </a:pPr>
            <a:r>
              <a:rPr lang="en-US" sz="4800" b="1" dirty="0" smtClean="0"/>
              <a:t>Applied</a:t>
            </a:r>
          </a:p>
          <a:p>
            <a:pPr marL="0" indent="0" algn="ctr">
              <a:buNone/>
            </a:pPr>
            <a:r>
              <a:rPr lang="en-US" sz="4800" b="1" dirty="0" smtClean="0"/>
              <a:t>Thermodynamics</a:t>
            </a:r>
            <a:endParaRPr lang="en-GB" sz="4800" dirty="0" smtClean="0"/>
          </a:p>
          <a:p>
            <a:endParaRPr lang="en-GB" dirty="0"/>
          </a:p>
        </p:txBody>
      </p:sp>
    </p:spTree>
    <p:extLst>
      <p:ext uri="{BB962C8B-B14F-4D97-AF65-F5344CB8AC3E}">
        <p14:creationId xmlns:p14="http://schemas.microsoft.com/office/powerpoint/2010/main" val="1397125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4842"/>
            <a:ext cx="10515600" cy="5822121"/>
          </a:xfrm>
        </p:spPr>
        <p:txBody>
          <a:bodyPr>
            <a:noAutofit/>
          </a:bodyPr>
          <a:lstStyle/>
          <a:p>
            <a:pPr marL="0" indent="0">
              <a:buNone/>
            </a:pPr>
            <a:r>
              <a:rPr lang="en-GB" sz="3200" b="1" dirty="0" smtClean="0"/>
              <a:t>Open System</a:t>
            </a:r>
          </a:p>
          <a:p>
            <a:r>
              <a:rPr lang="en-GB" sz="3200" dirty="0" smtClean="0"/>
              <a:t>An open system is a thermodynamic system which allows </a:t>
            </a:r>
            <a:r>
              <a:rPr lang="en-GB" sz="3200" b="1" dirty="0" smtClean="0">
                <a:solidFill>
                  <a:srgbClr val="FF0000"/>
                </a:solidFill>
              </a:rPr>
              <a:t>both mass and energy</a:t>
            </a:r>
            <a:r>
              <a:rPr lang="en-GB" sz="3200" dirty="0" smtClean="0"/>
              <a:t> to flow in and out of it, across its boundary. </a:t>
            </a:r>
            <a:endParaRPr lang="en-GB" sz="3200" b="1" dirty="0" smtClean="0"/>
          </a:p>
          <a:p>
            <a:endParaRPr lang="en-GB" sz="3200" b="1" dirty="0"/>
          </a:p>
          <a:p>
            <a:endParaRPr lang="en-GB" sz="3200" b="1" dirty="0" smtClean="0"/>
          </a:p>
          <a:p>
            <a:endParaRPr lang="en-GB" sz="3200" b="1" dirty="0"/>
          </a:p>
          <a:p>
            <a:endParaRPr lang="en-GB" sz="3200" b="1" dirty="0"/>
          </a:p>
          <a:p>
            <a:endParaRPr lang="en-GB" sz="3200" dirty="0" smtClean="0"/>
          </a:p>
        </p:txBody>
      </p:sp>
      <p:pic>
        <p:nvPicPr>
          <p:cNvPr id="1026" name="Picture 2" descr="Open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194" y="2720694"/>
            <a:ext cx="2546682" cy="2546682"/>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5"/>
          <p:cNvPicPr>
            <a:picLocks noChangeAspect="1"/>
          </p:cNvPicPr>
          <p:nvPr/>
        </p:nvPicPr>
        <p:blipFill>
          <a:blip r:embed="rId4"/>
          <a:stretch>
            <a:fillRect/>
          </a:stretch>
        </p:blipFill>
        <p:spPr>
          <a:xfrm>
            <a:off x="4971856" y="2628951"/>
            <a:ext cx="6638925" cy="2638425"/>
          </a:xfrm>
          <a:prstGeom prst="rect">
            <a:avLst/>
          </a:prstGeom>
        </p:spPr>
      </p:pic>
    </p:spTree>
    <p:extLst>
      <p:ext uri="{BB962C8B-B14F-4D97-AF65-F5344CB8AC3E}">
        <p14:creationId xmlns:p14="http://schemas.microsoft.com/office/powerpoint/2010/main" val="2039704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4842"/>
            <a:ext cx="10515600" cy="5822121"/>
          </a:xfrm>
        </p:spPr>
        <p:txBody>
          <a:bodyPr>
            <a:noAutofit/>
          </a:bodyPr>
          <a:lstStyle/>
          <a:p>
            <a:pPr marL="0" indent="0">
              <a:buNone/>
            </a:pPr>
            <a:r>
              <a:rPr lang="en-GB" sz="3200" b="1" dirty="0" smtClean="0"/>
              <a:t>Example </a:t>
            </a:r>
            <a:r>
              <a:rPr lang="en-GB" sz="3200" b="1" dirty="0"/>
              <a:t>of open system:</a:t>
            </a:r>
            <a:r>
              <a:rPr lang="en-GB" sz="3200" dirty="0"/>
              <a:t> Water heated in an open container – Here</a:t>
            </a:r>
            <a:r>
              <a:rPr lang="en-GB" sz="3200" dirty="0" smtClean="0"/>
              <a:t>, </a:t>
            </a:r>
            <a:r>
              <a:rPr lang="en-GB" sz="3200" dirty="0" smtClean="0">
                <a:hlinkClick r:id="rId3" tooltip="Heat"/>
              </a:rPr>
              <a:t>heat</a:t>
            </a:r>
            <a:r>
              <a:rPr lang="en-GB" sz="3200" dirty="0"/>
              <a:t> is the energy transferred, water is the mass transferred and container is the thermodynamic system. Both heat and water can pass in and out of the container</a:t>
            </a:r>
            <a:r>
              <a:rPr lang="en-GB" sz="3200" dirty="0" smtClean="0"/>
              <a:t>.</a:t>
            </a:r>
          </a:p>
        </p:txBody>
      </p:sp>
      <p:pic>
        <p:nvPicPr>
          <p:cNvPr id="5" name="Picture 2" descr="open, closed, isolated thermodynamics system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0667" y="2308872"/>
            <a:ext cx="2827867" cy="386809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08000" y="3832872"/>
            <a:ext cx="11176000" cy="1938992"/>
          </a:xfrm>
          <a:prstGeom prst="rect">
            <a:avLst/>
          </a:prstGeom>
        </p:spPr>
        <p:txBody>
          <a:bodyPr wrap="square">
            <a:spAutoFit/>
          </a:bodyPr>
          <a:lstStyle/>
          <a:p>
            <a:pPr fontAlgn="base"/>
            <a:r>
              <a:rPr lang="en-GB" sz="2400" dirty="0" smtClean="0">
                <a:latin typeface="arial" panose="020B0604020202020204" pitchFamily="34" charset="0"/>
              </a:rPr>
              <a:t>Boiling </a:t>
            </a:r>
            <a:r>
              <a:rPr lang="en-GB" sz="2400" dirty="0">
                <a:latin typeface="arial" panose="020B0604020202020204" pitchFamily="34" charset="0"/>
              </a:rPr>
              <a:t>water without a </a:t>
            </a:r>
            <a:r>
              <a:rPr lang="en-GB" sz="2400" dirty="0" smtClean="0">
                <a:latin typeface="arial" panose="020B0604020202020204" pitchFamily="34" charset="0"/>
              </a:rPr>
              <a:t>lid.</a:t>
            </a:r>
          </a:p>
          <a:p>
            <a:pPr fontAlgn="base"/>
            <a:r>
              <a:rPr lang="en-GB" sz="2400" dirty="0" smtClean="0">
                <a:latin typeface="arial" panose="020B0604020202020204" pitchFamily="34" charset="0"/>
              </a:rPr>
              <a:t>Heat </a:t>
            </a:r>
            <a:r>
              <a:rPr lang="en-GB" sz="2400" dirty="0">
                <a:latin typeface="arial" panose="020B0604020202020204" pitchFamily="34" charset="0"/>
              </a:rPr>
              <a:t>escape into the </a:t>
            </a:r>
            <a:r>
              <a:rPr lang="en-GB" sz="2400" dirty="0" smtClean="0">
                <a:latin typeface="arial" panose="020B0604020202020204" pitchFamily="34" charset="0"/>
              </a:rPr>
              <a:t>air. At </a:t>
            </a:r>
            <a:r>
              <a:rPr lang="en-GB" sz="2400" dirty="0">
                <a:latin typeface="arial" panose="020B0604020202020204" pitchFamily="34" charset="0"/>
              </a:rPr>
              <a:t>the same time </a:t>
            </a:r>
            <a:endParaRPr lang="en-GB" sz="2400" dirty="0" smtClean="0">
              <a:latin typeface="arial" panose="020B0604020202020204" pitchFamily="34" charset="0"/>
            </a:endParaRPr>
          </a:p>
          <a:p>
            <a:pPr fontAlgn="base"/>
            <a:r>
              <a:rPr lang="en-GB" sz="2400" dirty="0" smtClean="0">
                <a:latin typeface="arial" panose="020B0604020202020204" pitchFamily="34" charset="0"/>
              </a:rPr>
              <a:t>steam </a:t>
            </a:r>
            <a:r>
              <a:rPr lang="en-GB" sz="2400" dirty="0">
                <a:latin typeface="arial" panose="020B0604020202020204" pitchFamily="34" charset="0"/>
              </a:rPr>
              <a:t>(which is matter) also escapes into the air.</a:t>
            </a:r>
          </a:p>
          <a:p>
            <a:r>
              <a:rPr lang="en-GB" sz="2400" dirty="0"/>
              <a:t/>
            </a:r>
            <a:br>
              <a:rPr lang="en-GB" sz="2400" dirty="0"/>
            </a:br>
            <a:endParaRPr lang="en-GB" sz="2400" dirty="0"/>
          </a:p>
        </p:txBody>
      </p:sp>
    </p:spTree>
    <p:extLst>
      <p:ext uri="{BB962C8B-B14F-4D97-AF65-F5344CB8AC3E}">
        <p14:creationId xmlns:p14="http://schemas.microsoft.com/office/powerpoint/2010/main" val="1354180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4842"/>
            <a:ext cx="10515600" cy="5822121"/>
          </a:xfrm>
        </p:spPr>
        <p:txBody>
          <a:bodyPr>
            <a:noAutofit/>
          </a:bodyPr>
          <a:lstStyle/>
          <a:p>
            <a:pPr marL="0" indent="0">
              <a:buNone/>
            </a:pPr>
            <a:r>
              <a:rPr lang="en-GB" sz="3200" b="1" dirty="0" smtClean="0"/>
              <a:t>Closed System</a:t>
            </a:r>
            <a:endParaRPr lang="en-GB" sz="3200" b="1" dirty="0"/>
          </a:p>
          <a:p>
            <a:r>
              <a:rPr lang="en-GB" sz="3200" dirty="0"/>
              <a:t>A closed system allows </a:t>
            </a:r>
            <a:r>
              <a:rPr lang="en-GB" sz="3200" b="1" dirty="0">
                <a:solidFill>
                  <a:srgbClr val="FF0000"/>
                </a:solidFill>
              </a:rPr>
              <a:t>only energy </a:t>
            </a:r>
            <a:r>
              <a:rPr lang="en-GB" sz="3200" dirty="0"/>
              <a:t>(heat and work) </a:t>
            </a:r>
            <a:r>
              <a:rPr lang="en-GB" sz="3200" b="1" dirty="0">
                <a:solidFill>
                  <a:srgbClr val="FF0000"/>
                </a:solidFill>
              </a:rPr>
              <a:t>to pass </a:t>
            </a:r>
            <a:r>
              <a:rPr lang="en-GB" sz="3200" dirty="0"/>
              <a:t>in and out of it. It </a:t>
            </a:r>
            <a:r>
              <a:rPr lang="en-GB" sz="3200" b="1" dirty="0">
                <a:solidFill>
                  <a:srgbClr val="FF0000"/>
                </a:solidFill>
              </a:rPr>
              <a:t>does not allow mass transfer </a:t>
            </a:r>
            <a:r>
              <a:rPr lang="en-GB" sz="3200" dirty="0"/>
              <a:t>across its boundary. </a:t>
            </a:r>
          </a:p>
          <a:p>
            <a:endParaRPr lang="en-GB" sz="3200" dirty="0" smtClean="0"/>
          </a:p>
          <a:p>
            <a:endParaRPr lang="en-GB" sz="3200" dirty="0"/>
          </a:p>
          <a:p>
            <a:pPr marL="0" indent="0">
              <a:buNone/>
            </a:pPr>
            <a:endParaRPr lang="en-GB" sz="3200" b="1" dirty="0" smtClean="0"/>
          </a:p>
          <a:p>
            <a:pPr marL="0" indent="0">
              <a:buNone/>
            </a:pPr>
            <a:endParaRPr lang="en-GB" sz="3200" b="1" dirty="0"/>
          </a:p>
          <a:p>
            <a:endParaRPr lang="en-GB" sz="3200" b="1" dirty="0" smtClean="0"/>
          </a:p>
        </p:txBody>
      </p:sp>
      <p:pic>
        <p:nvPicPr>
          <p:cNvPr id="2050" name="Picture 2" descr="Closed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5122" y="2687030"/>
            <a:ext cx="3010706" cy="301070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7079922" y="2788892"/>
            <a:ext cx="2859944" cy="2806982"/>
          </a:xfrm>
          <a:prstGeom prst="rect">
            <a:avLst/>
          </a:prstGeom>
        </p:spPr>
      </p:pic>
    </p:spTree>
    <p:extLst>
      <p:ext uri="{BB962C8B-B14F-4D97-AF65-F5344CB8AC3E}">
        <p14:creationId xmlns:p14="http://schemas.microsoft.com/office/powerpoint/2010/main" val="479517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4842"/>
            <a:ext cx="10515600" cy="5822121"/>
          </a:xfrm>
        </p:spPr>
        <p:txBody>
          <a:bodyPr>
            <a:noAutofit/>
          </a:bodyPr>
          <a:lstStyle/>
          <a:p>
            <a:pPr marL="0" indent="0">
              <a:buNone/>
            </a:pPr>
            <a:r>
              <a:rPr lang="en-GB" sz="3200" b="1" dirty="0" smtClean="0"/>
              <a:t>Example </a:t>
            </a:r>
            <a:r>
              <a:rPr lang="en-GB" sz="3200" b="1" dirty="0"/>
              <a:t>of closed system:</a:t>
            </a:r>
            <a:r>
              <a:rPr lang="en-GB" sz="3200" dirty="0"/>
              <a:t> Water heated in a closed vessel – </a:t>
            </a:r>
            <a:r>
              <a:rPr lang="en-GB" sz="3200" dirty="0" smtClean="0"/>
              <a:t>Here </a:t>
            </a:r>
            <a:r>
              <a:rPr lang="en-GB" sz="3200" dirty="0"/>
              <a:t>only heat energy can pass in and out of the </a:t>
            </a:r>
            <a:r>
              <a:rPr lang="en-GB" sz="3200" dirty="0" smtClean="0"/>
              <a:t>vessel</a:t>
            </a:r>
            <a:r>
              <a:rPr lang="en-GB" sz="3200" dirty="0"/>
              <a:t>.</a:t>
            </a:r>
            <a:br>
              <a:rPr lang="en-GB" sz="3200" dirty="0"/>
            </a:br>
            <a:endParaRPr lang="en-GB" sz="3200" dirty="0" smtClean="0"/>
          </a:p>
        </p:txBody>
      </p:sp>
      <p:pic>
        <p:nvPicPr>
          <p:cNvPr id="5" name="Picture 2" descr="closed system thermodynam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9025" y="1696509"/>
            <a:ext cx="3914775" cy="33813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92641" y="2665737"/>
            <a:ext cx="10292291" cy="1569660"/>
          </a:xfrm>
          <a:prstGeom prst="rect">
            <a:avLst/>
          </a:prstGeom>
        </p:spPr>
        <p:txBody>
          <a:bodyPr wrap="square">
            <a:spAutoFit/>
          </a:bodyPr>
          <a:lstStyle/>
          <a:p>
            <a:pPr fontAlgn="base"/>
            <a:r>
              <a:rPr lang="en-GB" sz="2400" dirty="0" smtClean="0">
                <a:latin typeface="arial" panose="020B0604020202020204" pitchFamily="34" charset="0"/>
              </a:rPr>
              <a:t>It </a:t>
            </a:r>
            <a:r>
              <a:rPr lang="en-GB" sz="2400" dirty="0">
                <a:latin typeface="arial" panose="020B0604020202020204" pitchFamily="34" charset="0"/>
              </a:rPr>
              <a:t>allows heat to be transferred from the stove </a:t>
            </a:r>
            <a:endParaRPr lang="en-GB" sz="2400" dirty="0" smtClean="0">
              <a:latin typeface="arial" panose="020B0604020202020204" pitchFamily="34" charset="0"/>
            </a:endParaRPr>
          </a:p>
          <a:p>
            <a:pPr fontAlgn="base"/>
            <a:r>
              <a:rPr lang="en-GB" sz="2400" dirty="0" smtClean="0">
                <a:latin typeface="arial" panose="020B0604020202020204" pitchFamily="34" charset="0"/>
              </a:rPr>
              <a:t>to </a:t>
            </a:r>
            <a:r>
              <a:rPr lang="en-GB" sz="2400" dirty="0">
                <a:latin typeface="arial" panose="020B0604020202020204" pitchFamily="34" charset="0"/>
              </a:rPr>
              <a:t>the water</a:t>
            </a:r>
          </a:p>
          <a:p>
            <a:pPr fontAlgn="base"/>
            <a:r>
              <a:rPr lang="en-GB" sz="2400" dirty="0">
                <a:latin typeface="arial" panose="020B0604020202020204" pitchFamily="34" charset="0"/>
              </a:rPr>
              <a:t>Heat is also transferred to the surroundings</a:t>
            </a:r>
          </a:p>
          <a:p>
            <a:pPr fontAlgn="base"/>
            <a:r>
              <a:rPr lang="en-GB" sz="2400" dirty="0">
                <a:latin typeface="arial" panose="020B0604020202020204" pitchFamily="34" charset="0"/>
              </a:rPr>
              <a:t>Steam is not allowed to </a:t>
            </a:r>
            <a:r>
              <a:rPr lang="en-GB" sz="2400" dirty="0" smtClean="0">
                <a:latin typeface="arial" panose="020B0604020202020204" pitchFamily="34" charset="0"/>
              </a:rPr>
              <a:t>escape</a:t>
            </a:r>
            <a:endParaRPr lang="en-GB" sz="2400" dirty="0">
              <a:latin typeface="arial" panose="020B0604020202020204" pitchFamily="34" charset="0"/>
            </a:endParaRPr>
          </a:p>
        </p:txBody>
      </p:sp>
    </p:spTree>
    <p:extLst>
      <p:ext uri="{BB962C8B-B14F-4D97-AF65-F5344CB8AC3E}">
        <p14:creationId xmlns:p14="http://schemas.microsoft.com/office/powerpoint/2010/main" val="10556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4842"/>
            <a:ext cx="10515600" cy="5822121"/>
          </a:xfrm>
        </p:spPr>
        <p:txBody>
          <a:bodyPr>
            <a:noAutofit/>
          </a:bodyPr>
          <a:lstStyle/>
          <a:p>
            <a:pPr marL="0" indent="0">
              <a:buNone/>
            </a:pPr>
            <a:r>
              <a:rPr lang="en-GB" sz="3200" b="1" dirty="0" smtClean="0"/>
              <a:t>Isolated System</a:t>
            </a:r>
            <a:endParaRPr lang="en-GB" sz="3200" b="1" dirty="0"/>
          </a:p>
          <a:p>
            <a:r>
              <a:rPr lang="en-GB" sz="3200" dirty="0"/>
              <a:t>An isolated system does not interact with its surroundings. It </a:t>
            </a:r>
            <a:r>
              <a:rPr lang="en-GB" sz="3200" b="1" dirty="0">
                <a:solidFill>
                  <a:srgbClr val="FF0000"/>
                </a:solidFill>
              </a:rPr>
              <a:t>does not allow both mass and energy transfer</a:t>
            </a:r>
            <a:r>
              <a:rPr lang="en-GB" sz="3200" dirty="0"/>
              <a:t> across its boundary. It is more restrictive</a:t>
            </a:r>
            <a:r>
              <a:rPr lang="en-GB" sz="3200" dirty="0" smtClean="0"/>
              <a:t>. </a:t>
            </a:r>
          </a:p>
          <a:p>
            <a:endParaRPr lang="en-GB" sz="3200" dirty="0" smtClean="0"/>
          </a:p>
          <a:p>
            <a:endParaRPr lang="en-GB" sz="3200" dirty="0"/>
          </a:p>
          <a:p>
            <a:endParaRPr lang="en-GB" sz="3200" dirty="0" smtClean="0"/>
          </a:p>
          <a:p>
            <a:pPr marL="0" indent="0">
              <a:buNone/>
            </a:pPr>
            <a:endParaRPr lang="en-GB" sz="3200" dirty="0"/>
          </a:p>
          <a:p>
            <a:r>
              <a:rPr lang="en-GB" sz="3200" dirty="0"/>
              <a:t>In reality, complete isolated systems do not exist. However, some systems behave like an isolated system for a </a:t>
            </a:r>
            <a:r>
              <a:rPr lang="en-GB" sz="3200" dirty="0" smtClean="0"/>
              <a:t>finite (limited) </a:t>
            </a:r>
            <a:r>
              <a:rPr lang="en-GB" sz="3200" dirty="0"/>
              <a:t>period of time. </a:t>
            </a:r>
          </a:p>
        </p:txBody>
      </p:sp>
      <p:pic>
        <p:nvPicPr>
          <p:cNvPr id="3074" name="Picture 2" descr="http://mechteacher.com/mt/wp-content/uploads/2012/10/Isolated-Syste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9283" y="1858160"/>
            <a:ext cx="3357349" cy="3357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7312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boundary</a:t>
            </a:r>
            <a:endParaRPr lang="en-GB" b="1" dirty="0"/>
          </a:p>
        </p:txBody>
      </p:sp>
      <p:sp>
        <p:nvSpPr>
          <p:cNvPr id="3" name="Content Placeholder 2"/>
          <p:cNvSpPr>
            <a:spLocks noGrp="1"/>
          </p:cNvSpPr>
          <p:nvPr>
            <p:ph idx="1"/>
          </p:nvPr>
        </p:nvSpPr>
        <p:spPr/>
        <p:txBody>
          <a:bodyPr>
            <a:normAutofit/>
          </a:bodyPr>
          <a:lstStyle/>
          <a:p>
            <a:r>
              <a:rPr lang="en-US" sz="3200" dirty="0" smtClean="0"/>
              <a:t>The boundary of a system can be </a:t>
            </a:r>
            <a:r>
              <a:rPr lang="en-US" sz="3200" b="1" dirty="0" smtClean="0">
                <a:solidFill>
                  <a:srgbClr val="FF0000"/>
                </a:solidFill>
              </a:rPr>
              <a:t>real or imaginary </a:t>
            </a:r>
            <a:r>
              <a:rPr lang="en-US" sz="3200" dirty="0" smtClean="0"/>
              <a:t>and can be </a:t>
            </a:r>
            <a:r>
              <a:rPr lang="en-US" sz="3200" b="1" dirty="0" smtClean="0">
                <a:solidFill>
                  <a:srgbClr val="FF0000"/>
                </a:solidFill>
              </a:rPr>
              <a:t>fixed or movable</a:t>
            </a:r>
            <a:r>
              <a:rPr lang="en-US" sz="3200" b="1" i="1" dirty="0" smtClean="0">
                <a:solidFill>
                  <a:srgbClr val="FF0000"/>
                </a:solidFill>
              </a:rPr>
              <a:t>.</a:t>
            </a:r>
            <a:endParaRPr lang="en-US" sz="3200" b="1" dirty="0" smtClean="0">
              <a:solidFill>
                <a:srgbClr val="FF0000"/>
              </a:solidFill>
            </a:endParaRPr>
          </a:p>
          <a:p>
            <a:endParaRPr lang="en-GB" sz="3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0" y="3206750"/>
            <a:ext cx="333375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375" y="2890308"/>
            <a:ext cx="2971800"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54734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6800" y="623888"/>
            <a:ext cx="2647950" cy="555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1690688"/>
            <a:ext cx="3200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5758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5000" y="640292"/>
            <a:ext cx="10515600" cy="4351338"/>
          </a:xfrm>
        </p:spPr>
        <p:txBody>
          <a:bodyPr>
            <a:normAutofit/>
          </a:bodyPr>
          <a:lstStyle/>
          <a:p>
            <a:r>
              <a:rPr lang="en-GB" sz="3200" dirty="0"/>
              <a:t>The </a:t>
            </a:r>
            <a:r>
              <a:rPr lang="en-GB" sz="3200" b="1" dirty="0">
                <a:solidFill>
                  <a:srgbClr val="FF0000"/>
                </a:solidFill>
              </a:rPr>
              <a:t>thermodynamic</a:t>
            </a:r>
            <a:r>
              <a:rPr lang="en-GB" sz="3200" dirty="0">
                <a:solidFill>
                  <a:srgbClr val="FF0000"/>
                </a:solidFill>
              </a:rPr>
              <a:t> </a:t>
            </a:r>
            <a:r>
              <a:rPr lang="en-GB" sz="3200" b="1" dirty="0">
                <a:solidFill>
                  <a:srgbClr val="FF0000"/>
                </a:solidFill>
              </a:rPr>
              <a:t>state </a:t>
            </a:r>
            <a:r>
              <a:rPr lang="en-GB" sz="3200" dirty="0"/>
              <a:t>of a system is the condition in which we </a:t>
            </a:r>
            <a:r>
              <a:rPr lang="en-GB" sz="3200" dirty="0" smtClean="0"/>
              <a:t>find </a:t>
            </a:r>
            <a:r>
              <a:rPr lang="en-GB" sz="3200" dirty="0"/>
              <a:t>the system </a:t>
            </a:r>
            <a:r>
              <a:rPr lang="en-GB" sz="3200" dirty="0" smtClean="0"/>
              <a:t>at any </a:t>
            </a:r>
            <a:r>
              <a:rPr lang="en-GB" sz="3200" dirty="0"/>
              <a:t>given time</a:t>
            </a:r>
            <a:r>
              <a:rPr lang="en-GB" sz="3200" dirty="0" smtClean="0"/>
              <a:t>. </a:t>
            </a:r>
          </a:p>
          <a:p>
            <a:r>
              <a:rPr lang="en-GB" sz="3200" dirty="0" smtClean="0"/>
              <a:t>Specified by a set of properties that </a:t>
            </a:r>
            <a:r>
              <a:rPr lang="en-GB" sz="3200" dirty="0"/>
              <a:t>completely describes the condition, or </a:t>
            </a:r>
            <a:r>
              <a:rPr lang="en-GB" sz="3200" dirty="0" smtClean="0"/>
              <a:t>the state</a:t>
            </a:r>
            <a:r>
              <a:rPr lang="en-GB" sz="3200" dirty="0"/>
              <a:t>, of the </a:t>
            </a:r>
            <a:r>
              <a:rPr lang="en-GB" sz="3200" dirty="0" smtClean="0"/>
              <a:t>system.</a:t>
            </a:r>
          </a:p>
        </p:txBody>
      </p:sp>
      <p:pic>
        <p:nvPicPr>
          <p:cNvPr id="4" name="Picture 3"/>
          <p:cNvPicPr>
            <a:picLocks noChangeAspect="1"/>
          </p:cNvPicPr>
          <p:nvPr/>
        </p:nvPicPr>
        <p:blipFill>
          <a:blip r:embed="rId3"/>
          <a:stretch>
            <a:fillRect/>
          </a:stretch>
        </p:blipFill>
        <p:spPr>
          <a:xfrm>
            <a:off x="4044951" y="2807494"/>
            <a:ext cx="3390900" cy="3733800"/>
          </a:xfrm>
          <a:prstGeom prst="rect">
            <a:avLst/>
          </a:prstGeom>
        </p:spPr>
      </p:pic>
    </p:spTree>
    <p:extLst>
      <p:ext uri="{BB962C8B-B14F-4D97-AF65-F5344CB8AC3E}">
        <p14:creationId xmlns:p14="http://schemas.microsoft.com/office/powerpoint/2010/main" val="3899726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5000" y="640292"/>
            <a:ext cx="10515600" cy="4351338"/>
          </a:xfrm>
        </p:spPr>
        <p:txBody>
          <a:bodyPr>
            <a:normAutofit/>
          </a:bodyPr>
          <a:lstStyle/>
          <a:p>
            <a:r>
              <a:rPr lang="en-GB" sz="3200" dirty="0" smtClean="0"/>
              <a:t>A system is said to undergo a </a:t>
            </a:r>
            <a:r>
              <a:rPr lang="en-GB" sz="3200" b="1" dirty="0" smtClean="0">
                <a:solidFill>
                  <a:srgbClr val="FF0000"/>
                </a:solidFill>
              </a:rPr>
              <a:t>process</a:t>
            </a:r>
            <a:r>
              <a:rPr lang="en-GB" sz="3200" dirty="0" smtClean="0"/>
              <a:t> when it goes from one thermodynamic state to another.</a:t>
            </a:r>
          </a:p>
          <a:p>
            <a:r>
              <a:rPr lang="en-GB" sz="3200" dirty="0"/>
              <a:t>The expansion process takes </a:t>
            </a:r>
            <a:r>
              <a:rPr lang="en-GB" sz="3200" dirty="0" smtClean="0"/>
              <a:t>the system </a:t>
            </a:r>
            <a:r>
              <a:rPr lang="en-GB" sz="3200" dirty="0"/>
              <a:t>from state 1 to state 2.</a:t>
            </a:r>
          </a:p>
          <a:p>
            <a:endParaRPr lang="en-GB" sz="3200" dirty="0" smtClean="0"/>
          </a:p>
          <a:p>
            <a:endParaRPr lang="en-GB" sz="3200" dirty="0" smtClean="0"/>
          </a:p>
          <a:p>
            <a:endParaRPr lang="en-GB" sz="3200" dirty="0"/>
          </a:p>
        </p:txBody>
      </p:sp>
      <p:pic>
        <p:nvPicPr>
          <p:cNvPr id="5" name="Picture 4"/>
          <p:cNvPicPr>
            <a:picLocks noChangeAspect="1"/>
          </p:cNvPicPr>
          <p:nvPr/>
        </p:nvPicPr>
        <p:blipFill>
          <a:blip r:embed="rId3"/>
          <a:stretch>
            <a:fillRect/>
          </a:stretch>
        </p:blipFill>
        <p:spPr>
          <a:xfrm>
            <a:off x="3113087" y="2815961"/>
            <a:ext cx="6524625" cy="3352800"/>
          </a:xfrm>
          <a:prstGeom prst="rect">
            <a:avLst/>
          </a:prstGeom>
        </p:spPr>
      </p:pic>
    </p:spTree>
    <p:extLst>
      <p:ext uri="{BB962C8B-B14F-4D97-AF65-F5344CB8AC3E}">
        <p14:creationId xmlns:p14="http://schemas.microsoft.com/office/powerpoint/2010/main" val="39860043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467" y="454025"/>
            <a:ext cx="10515600" cy="6166908"/>
          </a:xfrm>
        </p:spPr>
        <p:txBody>
          <a:bodyPr>
            <a:noAutofit/>
          </a:bodyPr>
          <a:lstStyle/>
          <a:p>
            <a:pPr marL="0" indent="0" algn="ctr">
              <a:buNone/>
            </a:pPr>
            <a:r>
              <a:rPr lang="en-GB" sz="4000" b="1" dirty="0" smtClean="0"/>
              <a:t>Types of processes</a:t>
            </a:r>
            <a:endParaRPr lang="en-GB" sz="3200" dirty="0" smtClean="0"/>
          </a:p>
          <a:p>
            <a:r>
              <a:rPr lang="en-GB" sz="3200" dirty="0" smtClean="0"/>
              <a:t>In </a:t>
            </a:r>
            <a:r>
              <a:rPr lang="en-GB" sz="3200" dirty="0"/>
              <a:t>an </a:t>
            </a:r>
            <a:r>
              <a:rPr lang="en-GB" sz="3200" b="1" dirty="0">
                <a:solidFill>
                  <a:srgbClr val="FF0000"/>
                </a:solidFill>
              </a:rPr>
              <a:t>isothermal process</a:t>
            </a:r>
            <a:r>
              <a:rPr lang="en-GB" sz="3200" dirty="0"/>
              <a:t>, the temperature of the system remains constant</a:t>
            </a:r>
            <a:r>
              <a:rPr lang="en-GB" sz="3200" dirty="0" smtClean="0"/>
              <a:t>.</a:t>
            </a:r>
            <a:r>
              <a:rPr lang="en-GB" sz="3200" dirty="0"/>
              <a:t> Changes of state or phase changes of different liquids through the process of melting and evaporation are examples of the isothermal process</a:t>
            </a:r>
            <a:r>
              <a:rPr lang="en-GB" sz="3200" dirty="0" smtClean="0"/>
              <a:t>.</a:t>
            </a:r>
          </a:p>
          <a:p>
            <a:endParaRPr lang="en-GB" sz="3200" dirty="0"/>
          </a:p>
          <a:p>
            <a:r>
              <a:rPr lang="en-GB" sz="3200" dirty="0"/>
              <a:t>In an </a:t>
            </a:r>
            <a:r>
              <a:rPr lang="en-GB" sz="3200" b="1" dirty="0">
                <a:solidFill>
                  <a:srgbClr val="FF0000"/>
                </a:solidFill>
              </a:rPr>
              <a:t>adiabatic process</a:t>
            </a:r>
            <a:r>
              <a:rPr lang="en-GB" sz="3200" dirty="0"/>
              <a:t>, no heat transfer occurs across the system boundary. In nature, one way that happens is when the process is really fast. For example, expansions or compressions of gases in supersonic regimes are adiabatic processes</a:t>
            </a:r>
          </a:p>
          <a:p>
            <a:endParaRPr lang="en-GB" sz="3200" dirty="0"/>
          </a:p>
        </p:txBody>
      </p:sp>
    </p:spTree>
    <p:extLst>
      <p:ext uri="{BB962C8B-B14F-4D97-AF65-F5344CB8AC3E}">
        <p14:creationId xmlns:p14="http://schemas.microsoft.com/office/powerpoint/2010/main" val="1845066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0"/>
            <a:ext cx="10515600" cy="1325563"/>
          </a:xfrm>
        </p:spPr>
        <p:txBody>
          <a:bodyPr/>
          <a:lstStyle/>
          <a:p>
            <a:r>
              <a:rPr lang="en-GB" b="1" dirty="0" smtClean="0"/>
              <a:t>Thermodynamics</a:t>
            </a:r>
            <a:endParaRPr lang="en-GB" b="1" dirty="0"/>
          </a:p>
        </p:txBody>
      </p:sp>
      <p:sp>
        <p:nvSpPr>
          <p:cNvPr id="5" name="Content Placeholder 4"/>
          <p:cNvSpPr>
            <a:spLocks noGrp="1"/>
          </p:cNvSpPr>
          <p:nvPr>
            <p:ph idx="1"/>
          </p:nvPr>
        </p:nvSpPr>
        <p:spPr>
          <a:xfrm>
            <a:off x="838200" y="1279526"/>
            <a:ext cx="10515600" cy="4351338"/>
          </a:xfrm>
        </p:spPr>
        <p:txBody>
          <a:bodyPr>
            <a:noAutofit/>
          </a:bodyPr>
          <a:lstStyle/>
          <a:p>
            <a:r>
              <a:rPr lang="en-GB" sz="3200" dirty="0" smtClean="0"/>
              <a:t>As </a:t>
            </a:r>
            <a:r>
              <a:rPr lang="en-GB" sz="3200" dirty="0"/>
              <a:t>its name suggests, thermodynamics originally treated the conversion </a:t>
            </a:r>
            <a:r>
              <a:rPr lang="en-GB" sz="3200" dirty="0" smtClean="0"/>
              <a:t>of heat </a:t>
            </a:r>
            <a:r>
              <a:rPr lang="en-GB" sz="3200" dirty="0"/>
              <a:t>to motion</a:t>
            </a:r>
            <a:r>
              <a:rPr lang="en-GB" sz="3200" dirty="0" smtClean="0"/>
              <a:t>.</a:t>
            </a:r>
          </a:p>
          <a:p>
            <a:pPr>
              <a:defRPr/>
            </a:pPr>
            <a:r>
              <a:rPr lang="en-US" sz="3200" b="1" dirty="0">
                <a:solidFill>
                  <a:srgbClr val="FF0000"/>
                </a:solidFill>
              </a:rPr>
              <a:t>Therme (Greek </a:t>
            </a:r>
            <a:r>
              <a:rPr lang="en-US" sz="3200" b="1" dirty="0" smtClean="0">
                <a:solidFill>
                  <a:srgbClr val="FF0000"/>
                </a:solidFill>
              </a:rPr>
              <a:t>word) </a:t>
            </a:r>
            <a:r>
              <a:rPr lang="en-US" sz="3200" b="1" dirty="0">
                <a:solidFill>
                  <a:srgbClr val="FF0000"/>
                </a:solidFill>
              </a:rPr>
              <a:t>means heat</a:t>
            </a:r>
          </a:p>
          <a:p>
            <a:pPr>
              <a:defRPr/>
            </a:pPr>
            <a:r>
              <a:rPr lang="en-US" sz="3200" b="1" dirty="0" smtClean="0">
                <a:solidFill>
                  <a:srgbClr val="FF0000"/>
                </a:solidFill>
              </a:rPr>
              <a:t>Dynamics </a:t>
            </a:r>
            <a:r>
              <a:rPr lang="en-US" sz="3200" b="1" dirty="0">
                <a:solidFill>
                  <a:srgbClr val="FF0000"/>
                </a:solidFill>
              </a:rPr>
              <a:t>means </a:t>
            </a:r>
            <a:r>
              <a:rPr lang="en-US" sz="3200" b="1" dirty="0" smtClean="0">
                <a:solidFill>
                  <a:srgbClr val="FF0000"/>
                </a:solidFill>
              </a:rPr>
              <a:t>power </a:t>
            </a:r>
            <a:r>
              <a:rPr lang="en-US" sz="3200" b="1" dirty="0" smtClean="0">
                <a:solidFill>
                  <a:schemeClr val="accent1"/>
                </a:solidFill>
              </a:rPr>
              <a:t>(Power developed from the heat)</a:t>
            </a:r>
          </a:p>
          <a:p>
            <a:pPr>
              <a:defRPr/>
            </a:pPr>
            <a:r>
              <a:rPr lang="en-US" sz="3200" b="1" dirty="0">
                <a:solidFill>
                  <a:srgbClr val="FF0000"/>
                </a:solidFill>
              </a:rPr>
              <a:t>Science of energy transfer and its effect on the properties of the </a:t>
            </a:r>
            <a:r>
              <a:rPr lang="en-US" sz="3200" b="1" dirty="0" smtClean="0">
                <a:solidFill>
                  <a:srgbClr val="FF0000"/>
                </a:solidFill>
              </a:rPr>
              <a:t>system</a:t>
            </a:r>
          </a:p>
          <a:p>
            <a:pPr>
              <a:defRPr/>
            </a:pPr>
            <a:r>
              <a:rPr lang="en-GB" sz="3200" dirty="0"/>
              <a:t>Thermodynamics is a branch of physical science that deals with the </a:t>
            </a:r>
            <a:r>
              <a:rPr lang="en-GB" sz="3200" b="1" dirty="0">
                <a:solidFill>
                  <a:srgbClr val="FF0000"/>
                </a:solidFill>
              </a:rPr>
              <a:t>relations between heat and other forms of energy </a:t>
            </a:r>
            <a:r>
              <a:rPr lang="en-GB" sz="3200" dirty="0"/>
              <a:t>(such as mechanical, electrical, or chemical energy), and, by extension, of the relationships between all forms of energy.</a:t>
            </a:r>
          </a:p>
          <a:p>
            <a:pPr>
              <a:defRPr/>
            </a:pPr>
            <a:endParaRPr lang="en-US" sz="3200" b="1" dirty="0" smtClean="0">
              <a:solidFill>
                <a:schemeClr val="accent1"/>
              </a:solidFill>
            </a:endParaRPr>
          </a:p>
        </p:txBody>
      </p:sp>
    </p:spTree>
    <p:extLst>
      <p:ext uri="{BB962C8B-B14F-4D97-AF65-F5344CB8AC3E}">
        <p14:creationId xmlns:p14="http://schemas.microsoft.com/office/powerpoint/2010/main" val="19230632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467" y="454025"/>
            <a:ext cx="10515600" cy="6166908"/>
          </a:xfrm>
        </p:spPr>
        <p:txBody>
          <a:bodyPr>
            <a:noAutofit/>
          </a:bodyPr>
          <a:lstStyle/>
          <a:p>
            <a:r>
              <a:rPr lang="en-GB" sz="3200" dirty="0"/>
              <a:t>Similarly, </a:t>
            </a:r>
            <a:r>
              <a:rPr lang="en-GB" sz="3200" b="1" dirty="0">
                <a:solidFill>
                  <a:srgbClr val="FF0000"/>
                </a:solidFill>
              </a:rPr>
              <a:t>isobaric and isochoric processes </a:t>
            </a:r>
            <a:r>
              <a:rPr lang="en-GB" sz="3200" dirty="0"/>
              <a:t>occur at constant pressure and volume, respectively. </a:t>
            </a:r>
            <a:endParaRPr lang="en-GB" sz="3200" dirty="0" smtClean="0"/>
          </a:p>
          <a:p>
            <a:r>
              <a:rPr lang="en-GB" sz="3200" dirty="0" smtClean="0"/>
              <a:t>A </a:t>
            </a:r>
            <a:r>
              <a:rPr lang="en-GB" sz="3200" dirty="0"/>
              <a:t>simple </a:t>
            </a:r>
            <a:r>
              <a:rPr lang="en-GB" sz="3200" b="1" dirty="0">
                <a:solidFill>
                  <a:srgbClr val="FF0000"/>
                </a:solidFill>
              </a:rPr>
              <a:t>Isobaric process</a:t>
            </a:r>
            <a:r>
              <a:rPr lang="en-GB" sz="3200" dirty="0"/>
              <a:t> is boiling water. </a:t>
            </a:r>
            <a:endParaRPr lang="en-GB" sz="3200" dirty="0" smtClean="0"/>
          </a:p>
          <a:p>
            <a:r>
              <a:rPr lang="en-GB" sz="3200" b="1" dirty="0">
                <a:solidFill>
                  <a:srgbClr val="FF0000"/>
                </a:solidFill>
              </a:rPr>
              <a:t>I</a:t>
            </a:r>
            <a:r>
              <a:rPr lang="en-GB" sz="3200" b="1" dirty="0" smtClean="0">
                <a:solidFill>
                  <a:srgbClr val="FF0000"/>
                </a:solidFill>
              </a:rPr>
              <a:t>sochoric </a:t>
            </a:r>
            <a:r>
              <a:rPr lang="en-GB" sz="3200" b="1" dirty="0">
                <a:solidFill>
                  <a:srgbClr val="FF0000"/>
                </a:solidFill>
              </a:rPr>
              <a:t>process</a:t>
            </a:r>
            <a:r>
              <a:rPr lang="en-GB" sz="3200" dirty="0"/>
              <a:t> when it is assumed that the burning of </a:t>
            </a:r>
            <a:r>
              <a:rPr lang="en-GB" sz="3200" dirty="0" smtClean="0"/>
              <a:t>the gasoline-air </a:t>
            </a:r>
            <a:r>
              <a:rPr lang="en-GB" sz="3200" dirty="0"/>
              <a:t>mixture in an internal combustion engine car is instantaneous. There is an increase in the temperature and the pressure of the gas inside the cylinder while the volume remains the same.</a:t>
            </a:r>
          </a:p>
        </p:txBody>
      </p:sp>
    </p:spTree>
    <p:extLst>
      <p:ext uri="{BB962C8B-B14F-4D97-AF65-F5344CB8AC3E}">
        <p14:creationId xmlns:p14="http://schemas.microsoft.com/office/powerpoint/2010/main" val="3396931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467" y="454025"/>
            <a:ext cx="10515600" cy="6166908"/>
          </a:xfrm>
        </p:spPr>
        <p:txBody>
          <a:bodyPr>
            <a:noAutofit/>
          </a:bodyPr>
          <a:lstStyle/>
          <a:p>
            <a:pPr marL="0" indent="0" algn="ctr">
              <a:buNone/>
            </a:pPr>
            <a:r>
              <a:rPr lang="en-GB" sz="3200" b="1" dirty="0"/>
              <a:t>The Steady-Flow </a:t>
            </a:r>
            <a:r>
              <a:rPr lang="en-GB" sz="3200" b="1" dirty="0" smtClean="0"/>
              <a:t>Process</a:t>
            </a:r>
          </a:p>
          <a:p>
            <a:r>
              <a:rPr lang="en-GB" sz="3200" dirty="0"/>
              <a:t>The </a:t>
            </a:r>
            <a:r>
              <a:rPr lang="en-GB" sz="3200" dirty="0" smtClean="0"/>
              <a:t>term ‘steady’ implies </a:t>
            </a:r>
            <a:r>
              <a:rPr lang="en-GB" sz="3200" dirty="0"/>
              <a:t>no change with time</a:t>
            </a:r>
            <a:r>
              <a:rPr lang="en-GB" sz="3200" dirty="0" smtClean="0"/>
              <a:t>.</a:t>
            </a:r>
          </a:p>
          <a:p>
            <a:r>
              <a:rPr lang="en-GB" sz="3200" dirty="0" smtClean="0"/>
              <a:t>Steady-flow process can be defined </a:t>
            </a:r>
            <a:r>
              <a:rPr lang="en-GB" sz="3200" dirty="0"/>
              <a:t>as a process during which a fluid flows through </a:t>
            </a:r>
            <a:r>
              <a:rPr lang="en-GB" sz="3200" dirty="0" smtClean="0"/>
              <a:t>a control volume steadily</a:t>
            </a:r>
            <a:endParaRPr lang="en-GB" sz="3200" dirty="0"/>
          </a:p>
        </p:txBody>
      </p:sp>
      <p:pic>
        <p:nvPicPr>
          <p:cNvPr id="2" name="Picture 1"/>
          <p:cNvPicPr>
            <a:picLocks noChangeAspect="1"/>
          </p:cNvPicPr>
          <p:nvPr/>
        </p:nvPicPr>
        <p:blipFill>
          <a:blip r:embed="rId3"/>
          <a:stretch>
            <a:fillRect/>
          </a:stretch>
        </p:blipFill>
        <p:spPr>
          <a:xfrm>
            <a:off x="995362" y="2677583"/>
            <a:ext cx="3190875" cy="3943350"/>
          </a:xfrm>
          <a:prstGeom prst="rect">
            <a:avLst/>
          </a:prstGeom>
        </p:spPr>
      </p:pic>
      <p:pic>
        <p:nvPicPr>
          <p:cNvPr id="4" name="Picture 3"/>
          <p:cNvPicPr>
            <a:picLocks noChangeAspect="1"/>
          </p:cNvPicPr>
          <p:nvPr/>
        </p:nvPicPr>
        <p:blipFill>
          <a:blip r:embed="rId4"/>
          <a:stretch>
            <a:fillRect/>
          </a:stretch>
        </p:blipFill>
        <p:spPr>
          <a:xfrm>
            <a:off x="6028267" y="3177645"/>
            <a:ext cx="3600450" cy="2943225"/>
          </a:xfrm>
          <a:prstGeom prst="rect">
            <a:avLst/>
          </a:prstGeom>
        </p:spPr>
      </p:pic>
    </p:spTree>
    <p:extLst>
      <p:ext uri="{BB962C8B-B14F-4D97-AF65-F5344CB8AC3E}">
        <p14:creationId xmlns:p14="http://schemas.microsoft.com/office/powerpoint/2010/main" val="3298841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837"/>
            <a:ext cx="10515600" cy="1325563"/>
          </a:xfrm>
        </p:spPr>
        <p:txBody>
          <a:bodyPr/>
          <a:lstStyle/>
          <a:p>
            <a:pPr algn="ctr"/>
            <a:r>
              <a:rPr lang="en-GB" b="1" dirty="0" smtClean="0"/>
              <a:t>State function</a:t>
            </a:r>
            <a:endParaRPr lang="en-GB" b="1" dirty="0"/>
          </a:p>
        </p:txBody>
      </p:sp>
      <p:sp>
        <p:nvSpPr>
          <p:cNvPr id="3" name="Content Placeholder 2"/>
          <p:cNvSpPr>
            <a:spLocks noGrp="1"/>
          </p:cNvSpPr>
          <p:nvPr>
            <p:ph idx="1"/>
          </p:nvPr>
        </p:nvSpPr>
        <p:spPr>
          <a:xfrm>
            <a:off x="651933" y="1422400"/>
            <a:ext cx="10515600" cy="4754563"/>
          </a:xfrm>
        </p:spPr>
        <p:txBody>
          <a:bodyPr>
            <a:noAutofit/>
          </a:bodyPr>
          <a:lstStyle/>
          <a:p>
            <a:r>
              <a:rPr lang="en-GB" sz="3200" dirty="0" smtClean="0"/>
              <a:t>A</a:t>
            </a:r>
            <a:r>
              <a:rPr lang="en-GB" sz="3200" dirty="0"/>
              <a:t> </a:t>
            </a:r>
            <a:r>
              <a:rPr lang="en-GB" sz="3200" b="1" i="1" dirty="0">
                <a:solidFill>
                  <a:srgbClr val="FF0000"/>
                </a:solidFill>
              </a:rPr>
              <a:t>state function</a:t>
            </a:r>
            <a:r>
              <a:rPr lang="en-GB" sz="3200" dirty="0"/>
              <a:t> is a property whose value does not depend on the path taken to reach that specific value. </a:t>
            </a:r>
            <a:r>
              <a:rPr lang="en-GB" sz="3200" dirty="0" smtClean="0"/>
              <a:t>(e.g. Pressure Volume and Temperature)</a:t>
            </a:r>
          </a:p>
          <a:p>
            <a:r>
              <a:rPr lang="en-GB" sz="3200" dirty="0"/>
              <a:t>Can integrate using final and initial values</a:t>
            </a:r>
            <a:r>
              <a:rPr lang="en-GB" sz="3200" dirty="0" smtClean="0"/>
              <a:t>.</a:t>
            </a:r>
          </a:p>
          <a:p>
            <a:r>
              <a:rPr lang="en-GB" sz="3200" dirty="0"/>
              <a:t>Multiple steps result in same value</a:t>
            </a:r>
            <a:r>
              <a:rPr lang="en-GB" sz="3200" dirty="0" smtClean="0"/>
              <a:t>.</a:t>
            </a:r>
          </a:p>
        </p:txBody>
      </p:sp>
    </p:spTree>
    <p:extLst>
      <p:ext uri="{BB962C8B-B14F-4D97-AF65-F5344CB8AC3E}">
        <p14:creationId xmlns:p14="http://schemas.microsoft.com/office/powerpoint/2010/main" val="39571843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58937" y="700087"/>
            <a:ext cx="8747929" cy="4718580"/>
          </a:xfrm>
          <a:prstGeom prst="rect">
            <a:avLst/>
          </a:prstGeom>
        </p:spPr>
      </p:pic>
    </p:spTree>
    <p:extLst>
      <p:ext uri="{BB962C8B-B14F-4D97-AF65-F5344CB8AC3E}">
        <p14:creationId xmlns:p14="http://schemas.microsoft.com/office/powerpoint/2010/main" val="18616244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21921" y="685799"/>
            <a:ext cx="8139245" cy="4529667"/>
          </a:xfrm>
          <a:prstGeom prst="rect">
            <a:avLst/>
          </a:prstGeom>
        </p:spPr>
      </p:pic>
    </p:spTree>
    <p:extLst>
      <p:ext uri="{BB962C8B-B14F-4D97-AF65-F5344CB8AC3E}">
        <p14:creationId xmlns:p14="http://schemas.microsoft.com/office/powerpoint/2010/main" val="1868047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837"/>
            <a:ext cx="10515600" cy="1325563"/>
          </a:xfrm>
        </p:spPr>
        <p:txBody>
          <a:bodyPr/>
          <a:lstStyle/>
          <a:p>
            <a:pPr algn="ctr"/>
            <a:r>
              <a:rPr lang="en-GB" b="1" dirty="0" smtClean="0"/>
              <a:t>Path function</a:t>
            </a:r>
            <a:endParaRPr lang="en-GB" b="1" dirty="0"/>
          </a:p>
        </p:txBody>
      </p:sp>
      <p:sp>
        <p:nvSpPr>
          <p:cNvPr id="3" name="Content Placeholder 2"/>
          <p:cNvSpPr>
            <a:spLocks noGrp="1"/>
          </p:cNvSpPr>
          <p:nvPr>
            <p:ph idx="1"/>
          </p:nvPr>
        </p:nvSpPr>
        <p:spPr>
          <a:xfrm>
            <a:off x="651933" y="1422400"/>
            <a:ext cx="10515600" cy="4754563"/>
          </a:xfrm>
        </p:spPr>
        <p:txBody>
          <a:bodyPr>
            <a:noAutofit/>
          </a:bodyPr>
          <a:lstStyle/>
          <a:p>
            <a:r>
              <a:rPr lang="en-GB" sz="3200" dirty="0" smtClean="0"/>
              <a:t>Dependent on path taken to establish property or value such as heat and work, that depend on path. </a:t>
            </a:r>
          </a:p>
          <a:p>
            <a:r>
              <a:rPr lang="en-GB" sz="3200" dirty="0" smtClean="0"/>
              <a:t>Need multiple integrals and limits of integration in order to integrate.</a:t>
            </a:r>
          </a:p>
          <a:p>
            <a:r>
              <a:rPr lang="en-GB" sz="3200" dirty="0" smtClean="0"/>
              <a:t>Multiple steps result in different value.</a:t>
            </a:r>
            <a:endParaRPr lang="en-GB" sz="3200" dirty="0"/>
          </a:p>
        </p:txBody>
      </p:sp>
    </p:spTree>
    <p:extLst>
      <p:ext uri="{BB962C8B-B14F-4D97-AF65-F5344CB8AC3E}">
        <p14:creationId xmlns:p14="http://schemas.microsoft.com/office/powerpoint/2010/main" val="27497039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8458" y="795867"/>
            <a:ext cx="9585336" cy="4596342"/>
          </a:xfrm>
          <a:prstGeom prst="rect">
            <a:avLst/>
          </a:prstGeom>
        </p:spPr>
      </p:pic>
    </p:spTree>
    <p:extLst>
      <p:ext uri="{BB962C8B-B14F-4D97-AF65-F5344CB8AC3E}">
        <p14:creationId xmlns:p14="http://schemas.microsoft.com/office/powerpoint/2010/main" val="28359158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79612" y="156633"/>
            <a:ext cx="6944255" cy="6054647"/>
          </a:xfrm>
          <a:prstGeom prst="rect">
            <a:avLst/>
          </a:prstGeom>
        </p:spPr>
      </p:pic>
    </p:spTree>
    <p:extLst>
      <p:ext uri="{BB962C8B-B14F-4D97-AF65-F5344CB8AC3E}">
        <p14:creationId xmlns:p14="http://schemas.microsoft.com/office/powerpoint/2010/main" val="38909285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134" y="0"/>
            <a:ext cx="10515600" cy="1325563"/>
          </a:xfrm>
        </p:spPr>
        <p:txBody>
          <a:bodyPr/>
          <a:lstStyle/>
          <a:p>
            <a:r>
              <a:rPr lang="en-GB" b="1" dirty="0"/>
              <a:t>Phases of Matter</a:t>
            </a:r>
            <a:endParaRPr lang="en-GB" dirty="0"/>
          </a:p>
        </p:txBody>
      </p:sp>
      <p:sp>
        <p:nvSpPr>
          <p:cNvPr id="3" name="Content Placeholder 2"/>
          <p:cNvSpPr>
            <a:spLocks noGrp="1"/>
          </p:cNvSpPr>
          <p:nvPr>
            <p:ph idx="1"/>
          </p:nvPr>
        </p:nvSpPr>
        <p:spPr>
          <a:xfrm>
            <a:off x="753534" y="1105430"/>
            <a:ext cx="10515600" cy="5063066"/>
          </a:xfrm>
        </p:spPr>
        <p:txBody>
          <a:bodyPr>
            <a:normAutofit lnSpcReduction="10000"/>
          </a:bodyPr>
          <a:lstStyle/>
          <a:p>
            <a:r>
              <a:rPr lang="en-GB" dirty="0"/>
              <a:t>A given </a:t>
            </a:r>
            <a:r>
              <a:rPr lang="en-GB" b="1" dirty="0"/>
              <a:t>phase </a:t>
            </a:r>
            <a:r>
              <a:rPr lang="en-GB" dirty="0"/>
              <a:t>of matter is characterized by both uniform physical structure </a:t>
            </a:r>
            <a:r>
              <a:rPr lang="en-GB" dirty="0" smtClean="0"/>
              <a:t>and uniform chemical composition.</a:t>
            </a:r>
          </a:p>
          <a:p>
            <a:r>
              <a:rPr lang="en-GB" dirty="0"/>
              <a:t>It can be </a:t>
            </a:r>
            <a:r>
              <a:rPr lang="en-GB" b="1" dirty="0"/>
              <a:t>solid, liquid, or </a:t>
            </a:r>
            <a:r>
              <a:rPr lang="en-GB" b="1" dirty="0" smtClean="0"/>
              <a:t>gas.</a:t>
            </a:r>
          </a:p>
          <a:p>
            <a:r>
              <a:rPr lang="en-GB" dirty="0"/>
              <a:t>The bonds between the atoms in </a:t>
            </a:r>
            <a:r>
              <a:rPr lang="en-GB" dirty="0" smtClean="0"/>
              <a:t>a </a:t>
            </a:r>
            <a:r>
              <a:rPr lang="en-GB" b="1" dirty="0" smtClean="0"/>
              <a:t>solid</a:t>
            </a:r>
            <a:r>
              <a:rPr lang="en-GB" dirty="0" smtClean="0"/>
              <a:t> </a:t>
            </a:r>
            <a:r>
              <a:rPr lang="en-GB" dirty="0"/>
              <a:t>hold them in a </a:t>
            </a:r>
            <a:r>
              <a:rPr lang="en-GB" dirty="0" smtClean="0"/>
              <a:t>specific  </a:t>
            </a:r>
            <a:r>
              <a:rPr lang="en-GB" dirty="0"/>
              <a:t>position relative to other atoms in the solid. However, </a:t>
            </a:r>
            <a:r>
              <a:rPr lang="en-GB" dirty="0" smtClean="0"/>
              <a:t>they are </a:t>
            </a:r>
            <a:r>
              <a:rPr lang="en-GB" dirty="0"/>
              <a:t>free to vibrate about this </a:t>
            </a:r>
            <a:r>
              <a:rPr lang="en-GB" dirty="0" smtClean="0"/>
              <a:t>fixed </a:t>
            </a:r>
            <a:r>
              <a:rPr lang="en-GB" dirty="0"/>
              <a:t>position</a:t>
            </a:r>
            <a:r>
              <a:rPr lang="en-GB" dirty="0" smtClean="0"/>
              <a:t>.</a:t>
            </a:r>
          </a:p>
          <a:p>
            <a:r>
              <a:rPr lang="en-GB" dirty="0"/>
              <a:t>Like a solid, </a:t>
            </a:r>
            <a:r>
              <a:rPr lang="en-GB" dirty="0" smtClean="0"/>
              <a:t>molecules within </a:t>
            </a:r>
            <a:r>
              <a:rPr lang="en-GB" dirty="0"/>
              <a:t>the </a:t>
            </a:r>
            <a:r>
              <a:rPr lang="en-GB" b="1" dirty="0"/>
              <a:t>liquid</a:t>
            </a:r>
            <a:r>
              <a:rPr lang="en-GB" dirty="0"/>
              <a:t> phase are in close proximity to one another due to </a:t>
            </a:r>
            <a:r>
              <a:rPr lang="en-GB" dirty="0" smtClean="0"/>
              <a:t>intermolecular attractive </a:t>
            </a:r>
            <a:r>
              <a:rPr lang="en-GB" dirty="0"/>
              <a:t>forces. However, the molecules in a liquid are not </a:t>
            </a:r>
            <a:r>
              <a:rPr lang="en-GB" dirty="0" smtClean="0"/>
              <a:t>fixed </a:t>
            </a:r>
            <a:r>
              <a:rPr lang="en-GB" dirty="0"/>
              <a:t>in place by </a:t>
            </a:r>
            <a:r>
              <a:rPr lang="en-GB" dirty="0" smtClean="0"/>
              <a:t>directional bonds</a:t>
            </a:r>
            <a:r>
              <a:rPr lang="en-GB" dirty="0"/>
              <a:t>; rather, they are in motion, free to move relative to one another</a:t>
            </a:r>
            <a:r>
              <a:rPr lang="en-GB" dirty="0" smtClean="0"/>
              <a:t>.</a:t>
            </a:r>
          </a:p>
          <a:p>
            <a:r>
              <a:rPr lang="en-GB" b="1" dirty="0"/>
              <a:t>Gas</a:t>
            </a:r>
            <a:r>
              <a:rPr lang="en-GB" dirty="0"/>
              <a:t> molecules show relatively weak </a:t>
            </a:r>
            <a:r>
              <a:rPr lang="en-GB" dirty="0" smtClean="0"/>
              <a:t>intermolecular interactions</a:t>
            </a:r>
            <a:r>
              <a:rPr lang="en-GB" dirty="0"/>
              <a:t>. They move about to </a:t>
            </a:r>
            <a:r>
              <a:rPr lang="en-GB" dirty="0" smtClean="0"/>
              <a:t>fill </a:t>
            </a:r>
            <a:r>
              <a:rPr lang="en-GB" dirty="0"/>
              <a:t>the entire volume of the container in </a:t>
            </a:r>
            <a:r>
              <a:rPr lang="en-GB" dirty="0" smtClean="0"/>
              <a:t>which they </a:t>
            </a:r>
            <a:r>
              <a:rPr lang="en-GB" dirty="0"/>
              <a:t>are housed.</a:t>
            </a:r>
          </a:p>
        </p:txBody>
      </p:sp>
    </p:spTree>
    <p:extLst>
      <p:ext uri="{BB962C8B-B14F-4D97-AF65-F5344CB8AC3E}">
        <p14:creationId xmlns:p14="http://schemas.microsoft.com/office/powerpoint/2010/main" val="28617040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Measured thermodynamic properties</a:t>
            </a:r>
          </a:p>
        </p:txBody>
      </p:sp>
      <p:sp>
        <p:nvSpPr>
          <p:cNvPr id="3" name="Content Placeholder 2"/>
          <p:cNvSpPr>
            <a:spLocks noGrp="1"/>
          </p:cNvSpPr>
          <p:nvPr>
            <p:ph idx="1"/>
          </p:nvPr>
        </p:nvSpPr>
        <p:spPr>
          <a:xfrm>
            <a:off x="639236" y="1455363"/>
            <a:ext cx="10515600" cy="4351338"/>
          </a:xfrm>
        </p:spPr>
        <p:txBody>
          <a:bodyPr>
            <a:normAutofit/>
          </a:bodyPr>
          <a:lstStyle/>
          <a:p>
            <a:r>
              <a:rPr lang="en-GB" sz="3200" dirty="0" smtClean="0"/>
              <a:t>Measured thermodynamic </a:t>
            </a:r>
            <a:r>
              <a:rPr lang="en-GB" sz="3200" dirty="0"/>
              <a:t>properties are those that </a:t>
            </a:r>
            <a:r>
              <a:rPr lang="en-GB" sz="3200" dirty="0" smtClean="0"/>
              <a:t>can be obtained </a:t>
            </a:r>
            <a:r>
              <a:rPr lang="en-GB" sz="3200" dirty="0"/>
              <a:t>through direct </a:t>
            </a:r>
            <a:r>
              <a:rPr lang="en-GB" sz="3200" dirty="0" smtClean="0"/>
              <a:t>measurement </a:t>
            </a:r>
            <a:r>
              <a:rPr lang="en-GB" sz="3200" dirty="0"/>
              <a:t>in </a:t>
            </a:r>
            <a:r>
              <a:rPr lang="en-GB" sz="3200" dirty="0" smtClean="0"/>
              <a:t>the lab</a:t>
            </a:r>
            <a:r>
              <a:rPr lang="en-GB" sz="3200" dirty="0"/>
              <a:t>. These include volume, temperature, and pressure</a:t>
            </a:r>
            <a:r>
              <a:rPr lang="en-GB" sz="3200" dirty="0" smtClean="0"/>
              <a:t>.</a:t>
            </a:r>
          </a:p>
          <a:p>
            <a:r>
              <a:rPr lang="en-GB" sz="3200" b="1" dirty="0" smtClean="0"/>
              <a:t>Extensive </a:t>
            </a:r>
            <a:r>
              <a:rPr lang="en-GB" sz="3200" b="1" dirty="0"/>
              <a:t>or </a:t>
            </a:r>
            <a:r>
              <a:rPr lang="en-GB" sz="3200" b="1" dirty="0" smtClean="0"/>
              <a:t>Intensive Properties</a:t>
            </a:r>
          </a:p>
          <a:p>
            <a:r>
              <a:rPr lang="en-GB" sz="3200" b="1" dirty="0" smtClean="0"/>
              <a:t>Extensive properties </a:t>
            </a:r>
            <a:r>
              <a:rPr lang="en-GB" sz="3200" dirty="0" smtClean="0"/>
              <a:t>depend on the size of the </a:t>
            </a:r>
            <a:r>
              <a:rPr lang="en-GB" sz="3200" dirty="0"/>
              <a:t>system…. amount of matter in a </a:t>
            </a:r>
            <a:r>
              <a:rPr lang="en-GB" sz="3200" b="1" dirty="0"/>
              <a:t>sample</a:t>
            </a:r>
            <a:r>
              <a:rPr lang="en-GB" sz="3200" dirty="0" smtClean="0"/>
              <a:t> (e.g. Mass and Volume)</a:t>
            </a:r>
          </a:p>
          <a:p>
            <a:r>
              <a:rPr lang="en-GB" sz="3200" b="1" dirty="0"/>
              <a:t>Intensive </a:t>
            </a:r>
            <a:r>
              <a:rPr lang="en-GB" sz="3200" b="1" dirty="0" smtClean="0"/>
              <a:t>Properties </a:t>
            </a:r>
            <a:r>
              <a:rPr lang="en-GB" sz="3200" dirty="0" smtClean="0"/>
              <a:t>are independent of the size of the system (</a:t>
            </a:r>
            <a:r>
              <a:rPr lang="en-GB" sz="3200" dirty="0" smtClean="0">
                <a:hlinkClick r:id="rId2" tooltip="Color"/>
              </a:rPr>
              <a:t>colour</a:t>
            </a:r>
            <a:r>
              <a:rPr lang="en-GB" sz="3200" dirty="0" smtClean="0"/>
              <a:t>,</a:t>
            </a:r>
            <a:r>
              <a:rPr lang="en-GB" sz="3200" dirty="0"/>
              <a:t> </a:t>
            </a:r>
            <a:r>
              <a:rPr lang="en-GB" sz="3200" dirty="0">
                <a:hlinkClick r:id="rId3" tooltip="Temperature"/>
              </a:rPr>
              <a:t>temperature</a:t>
            </a:r>
            <a:r>
              <a:rPr lang="en-GB" sz="3200" dirty="0"/>
              <a:t>, density, and </a:t>
            </a:r>
            <a:r>
              <a:rPr lang="en-GB" sz="3200" dirty="0">
                <a:hlinkClick r:id="rId4" tooltip="Solubility"/>
              </a:rPr>
              <a:t>solubility</a:t>
            </a:r>
            <a:r>
              <a:rPr lang="en-GB" sz="3200" dirty="0"/>
              <a:t>.)</a:t>
            </a:r>
          </a:p>
          <a:p>
            <a:endParaRPr lang="en-GB" sz="3200" b="1" dirty="0"/>
          </a:p>
        </p:txBody>
      </p:sp>
      <p:grpSp>
        <p:nvGrpSpPr>
          <p:cNvPr id="8" name="Group 7"/>
          <p:cNvGrpSpPr/>
          <p:nvPr/>
        </p:nvGrpSpPr>
        <p:grpSpPr>
          <a:xfrm>
            <a:off x="838200" y="5599139"/>
            <a:ext cx="3064934" cy="1219200"/>
            <a:chOff x="1081618" y="5206322"/>
            <a:chExt cx="3064934" cy="1219200"/>
          </a:xfrm>
        </p:grpSpPr>
        <p:sp>
          <p:nvSpPr>
            <p:cNvPr id="4" name="Oval 3"/>
            <p:cNvSpPr/>
            <p:nvPr/>
          </p:nvSpPr>
          <p:spPr>
            <a:xfrm>
              <a:off x="1081618" y="5206322"/>
              <a:ext cx="3064934"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1830919" y="5461979"/>
              <a:ext cx="1778000" cy="707886"/>
            </a:xfrm>
            <a:prstGeom prst="rect">
              <a:avLst/>
            </a:prstGeom>
            <a:noFill/>
          </p:spPr>
          <p:txBody>
            <a:bodyPr wrap="square" rtlCol="0">
              <a:spAutoFit/>
            </a:bodyPr>
            <a:lstStyle/>
            <a:p>
              <a:r>
                <a:rPr lang="en-GB" sz="2000" b="1" dirty="0" smtClean="0"/>
                <a:t>n = 5 mol</a:t>
              </a:r>
            </a:p>
            <a:p>
              <a:r>
                <a:rPr lang="en-GB" sz="2000" b="1" dirty="0" smtClean="0"/>
                <a:t>V = 100 litres</a:t>
              </a:r>
              <a:endParaRPr lang="en-GB" sz="2000" b="1" dirty="0"/>
            </a:p>
          </p:txBody>
        </p:sp>
      </p:grpSp>
      <p:grpSp>
        <p:nvGrpSpPr>
          <p:cNvPr id="9" name="Group 8"/>
          <p:cNvGrpSpPr/>
          <p:nvPr/>
        </p:nvGrpSpPr>
        <p:grpSpPr>
          <a:xfrm>
            <a:off x="5185835" y="5584716"/>
            <a:ext cx="4195231" cy="1233623"/>
            <a:chOff x="5897036" y="4947606"/>
            <a:chExt cx="4555067" cy="1663170"/>
          </a:xfrm>
        </p:grpSpPr>
        <p:sp>
          <p:nvSpPr>
            <p:cNvPr id="5" name="Oval 4"/>
            <p:cNvSpPr/>
            <p:nvPr/>
          </p:nvSpPr>
          <p:spPr>
            <a:xfrm>
              <a:off x="5897036" y="4947606"/>
              <a:ext cx="4555067" cy="16631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7520521" y="5492756"/>
              <a:ext cx="1778000" cy="646331"/>
            </a:xfrm>
            <a:prstGeom prst="rect">
              <a:avLst/>
            </a:prstGeom>
            <a:noFill/>
          </p:spPr>
          <p:txBody>
            <a:bodyPr wrap="square" rtlCol="0">
              <a:spAutoFit/>
            </a:bodyPr>
            <a:lstStyle/>
            <a:p>
              <a:r>
                <a:rPr lang="en-GB" b="1" dirty="0" smtClean="0"/>
                <a:t>n = 10 mol</a:t>
              </a:r>
            </a:p>
            <a:p>
              <a:r>
                <a:rPr lang="en-GB" b="1" dirty="0" smtClean="0"/>
                <a:t>V = 200 litres</a:t>
              </a:r>
              <a:endParaRPr lang="en-GB" b="1" dirty="0"/>
            </a:p>
          </p:txBody>
        </p:sp>
      </p:grpSp>
    </p:spTree>
    <p:extLst>
      <p:ext uri="{BB962C8B-B14F-4D97-AF65-F5344CB8AC3E}">
        <p14:creationId xmlns:p14="http://schemas.microsoft.com/office/powerpoint/2010/main" val="20790980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b="1" dirty="0" smtClean="0"/>
              <a:t>Brief History</a:t>
            </a:r>
            <a:endParaRPr lang="en-GB" b="1" dirty="0"/>
          </a:p>
        </p:txBody>
      </p:sp>
      <p:sp>
        <p:nvSpPr>
          <p:cNvPr id="3" name="Content Placeholder 2"/>
          <p:cNvSpPr>
            <a:spLocks noGrp="1"/>
          </p:cNvSpPr>
          <p:nvPr>
            <p:ph idx="1"/>
          </p:nvPr>
        </p:nvSpPr>
        <p:spPr>
          <a:xfrm>
            <a:off x="838200" y="1325563"/>
            <a:ext cx="10515600" cy="4351338"/>
          </a:xfrm>
        </p:spPr>
        <p:txBody>
          <a:bodyPr>
            <a:normAutofit/>
          </a:bodyPr>
          <a:lstStyle/>
          <a:p>
            <a:r>
              <a:rPr lang="en-GB" sz="3200" dirty="0"/>
              <a:t>It was first developed in the nineteenth century to increase the efficiency of </a:t>
            </a:r>
            <a:r>
              <a:rPr lang="en-GB" sz="3200" dirty="0" smtClean="0"/>
              <a:t>the steam engines</a:t>
            </a:r>
          </a:p>
          <a:p>
            <a:r>
              <a:rPr lang="en-GB" sz="3200" dirty="0" smtClean="0"/>
              <a:t>To </a:t>
            </a:r>
            <a:r>
              <a:rPr lang="en-GB" sz="3200" dirty="0"/>
              <a:t>describe the operation of the steam engine and to determine the limits of what these engines could </a:t>
            </a:r>
            <a:r>
              <a:rPr lang="en-GB" sz="3200" dirty="0" smtClean="0"/>
              <a:t>accomplish</a:t>
            </a:r>
            <a:endParaRPr lang="en-GB" sz="3200" dirty="0"/>
          </a:p>
          <a:p>
            <a:r>
              <a:rPr lang="en-GB" sz="3200" dirty="0" smtClean="0"/>
              <a:t>The </a:t>
            </a:r>
            <a:r>
              <a:rPr lang="en-GB" sz="3200" dirty="0"/>
              <a:t>principles observed to be valid for steam engines are readily generalised (through logic and mathematical expressions) in the form of </a:t>
            </a:r>
            <a:r>
              <a:rPr lang="en-GB" sz="3200" dirty="0">
                <a:solidFill>
                  <a:srgbClr val="FF0000"/>
                </a:solidFill>
              </a:rPr>
              <a:t>First and Second law </a:t>
            </a:r>
            <a:r>
              <a:rPr lang="en-GB" sz="3200" dirty="0"/>
              <a:t>of thermodynamics which find applications in all branches of science and engineering.</a:t>
            </a:r>
          </a:p>
          <a:p>
            <a:endParaRPr lang="en-GB" sz="3200" dirty="0"/>
          </a:p>
        </p:txBody>
      </p:sp>
    </p:spTree>
    <p:extLst>
      <p:ext uri="{BB962C8B-B14F-4D97-AF65-F5344CB8AC3E}">
        <p14:creationId xmlns:p14="http://schemas.microsoft.com/office/powerpoint/2010/main" val="9148202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Volume (Extensive or Intensive)</a:t>
            </a:r>
            <a:br>
              <a:rPr lang="en-GB" b="1" dirty="0"/>
            </a:br>
            <a:endParaRPr lang="en-GB" dirty="0"/>
          </a:p>
        </p:txBody>
      </p:sp>
      <p:sp>
        <p:nvSpPr>
          <p:cNvPr id="3" name="Content Placeholder 2"/>
          <p:cNvSpPr>
            <a:spLocks noGrp="1"/>
          </p:cNvSpPr>
          <p:nvPr>
            <p:ph idx="1"/>
          </p:nvPr>
        </p:nvSpPr>
        <p:spPr>
          <a:xfrm>
            <a:off x="601134" y="1199092"/>
            <a:ext cx="10515600" cy="4351338"/>
          </a:xfrm>
        </p:spPr>
        <p:txBody>
          <a:bodyPr>
            <a:noAutofit/>
          </a:bodyPr>
          <a:lstStyle/>
          <a:p>
            <a:r>
              <a:rPr lang="en-GB" sz="3200" dirty="0" smtClean="0"/>
              <a:t>Volume </a:t>
            </a:r>
            <a:r>
              <a:rPr lang="en-GB" sz="3200" dirty="0"/>
              <a:t>is related to the size of the system. For a rectangular geometry, volume can be obtained by multiplying the measured length, width, and height. </a:t>
            </a:r>
          </a:p>
          <a:p>
            <a:r>
              <a:rPr lang="en-GB" sz="3200" dirty="0"/>
              <a:t>This procedure gives us the extensive form of volume, </a:t>
            </a:r>
            <a:r>
              <a:rPr lang="en-GB" sz="3200" i="1" dirty="0"/>
              <a:t>V</a:t>
            </a:r>
            <a:r>
              <a:rPr lang="en-GB" sz="3200" dirty="0"/>
              <a:t>, in units of m</a:t>
            </a:r>
            <a:r>
              <a:rPr lang="en-GB" sz="3200" baseline="30000" dirty="0"/>
              <a:t>3</a:t>
            </a:r>
            <a:r>
              <a:rPr lang="en-GB" sz="3200" dirty="0"/>
              <a:t> or [gal]. </a:t>
            </a:r>
          </a:p>
          <a:p>
            <a:r>
              <a:rPr lang="en-GB" sz="3200" dirty="0" smtClean="0"/>
              <a:t>Volume can also be described as an </a:t>
            </a:r>
            <a:r>
              <a:rPr lang="en-GB" sz="3200" dirty="0" smtClean="0">
                <a:solidFill>
                  <a:srgbClr val="FF0000"/>
                </a:solidFill>
              </a:rPr>
              <a:t>intensive property</a:t>
            </a:r>
            <a:r>
              <a:rPr lang="en-GB" sz="3200" dirty="0" smtClean="0"/>
              <a:t>, either as molar volume, (</a:t>
            </a:r>
            <a:r>
              <a:rPr lang="en-GB" sz="3200" i="1" dirty="0" smtClean="0"/>
              <a:t>v) </a:t>
            </a:r>
            <a:r>
              <a:rPr lang="en-GB" sz="3200" dirty="0" smtClean="0"/>
              <a:t>m</a:t>
            </a:r>
            <a:r>
              <a:rPr lang="en-GB" sz="3200" baseline="30000" dirty="0" smtClean="0"/>
              <a:t>3</a:t>
            </a:r>
            <a:r>
              <a:rPr lang="en-GB" sz="3200" dirty="0" smtClean="0"/>
              <a:t>/mol, or specific volume, (</a:t>
            </a:r>
            <a:r>
              <a:rPr lang="en-GB" sz="3200" i="1" dirty="0" smtClean="0"/>
              <a:t>v</a:t>
            </a:r>
            <a:r>
              <a:rPr lang="en-GB" sz="3200" dirty="0" smtClean="0"/>
              <a:t>^) m</a:t>
            </a:r>
            <a:r>
              <a:rPr lang="en-GB" sz="3200" baseline="30000" dirty="0" smtClean="0"/>
              <a:t>3</a:t>
            </a:r>
            <a:r>
              <a:rPr lang="en-GB" sz="3200" dirty="0" smtClean="0"/>
              <a:t>/kg.</a:t>
            </a:r>
          </a:p>
          <a:p>
            <a:r>
              <a:rPr lang="en-GB" sz="3200" dirty="0" smtClean="0"/>
              <a:t>The specific volume is the reciprocal of density, kg/m</a:t>
            </a:r>
            <a:r>
              <a:rPr lang="en-GB" sz="3200" baseline="30000" dirty="0" smtClean="0"/>
              <a:t>3</a:t>
            </a:r>
            <a:r>
              <a:rPr lang="en-GB" sz="3200" dirty="0" smtClean="0"/>
              <a:t> . </a:t>
            </a:r>
          </a:p>
          <a:p>
            <a:endParaRPr lang="en-GB" sz="3200" dirty="0"/>
          </a:p>
        </p:txBody>
      </p:sp>
    </p:spTree>
    <p:extLst>
      <p:ext uri="{BB962C8B-B14F-4D97-AF65-F5344CB8AC3E}">
        <p14:creationId xmlns:p14="http://schemas.microsoft.com/office/powerpoint/2010/main" val="3922951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84692"/>
            <a:ext cx="10515600" cy="4351338"/>
          </a:xfrm>
        </p:spPr>
        <p:txBody>
          <a:bodyPr>
            <a:normAutofit/>
          </a:bodyPr>
          <a:lstStyle/>
          <a:p>
            <a:r>
              <a:rPr lang="en-GB" sz="3200" dirty="0" smtClean="0"/>
              <a:t>If </a:t>
            </a:r>
            <a:r>
              <a:rPr lang="en-GB" sz="3200" dirty="0"/>
              <a:t>a substance is distributed continuously and uniformly throughout </a:t>
            </a:r>
            <a:r>
              <a:rPr lang="en-GB" sz="3200" dirty="0" smtClean="0"/>
              <a:t>the system</a:t>
            </a:r>
            <a:r>
              <a:rPr lang="en-GB" sz="3200" dirty="0"/>
              <a:t>, the intensive forms of volume can be determined by dividing the extensive </a:t>
            </a:r>
            <a:r>
              <a:rPr lang="en-GB" sz="3200" dirty="0" smtClean="0"/>
              <a:t>volume by </a:t>
            </a:r>
            <a:r>
              <a:rPr lang="en-GB" sz="3200" dirty="0"/>
              <a:t>the total number of moles or the total mass, respectively</a:t>
            </a:r>
            <a:r>
              <a:rPr lang="en-GB" sz="3200" dirty="0" smtClean="0"/>
              <a:t>.</a:t>
            </a:r>
          </a:p>
          <a:p>
            <a:endParaRPr lang="en-GB" sz="3200" dirty="0"/>
          </a:p>
        </p:txBody>
      </p:sp>
      <p:pic>
        <p:nvPicPr>
          <p:cNvPr id="4" name="Picture 3"/>
          <p:cNvPicPr>
            <a:picLocks noChangeAspect="1"/>
          </p:cNvPicPr>
          <p:nvPr/>
        </p:nvPicPr>
        <p:blipFill>
          <a:blip r:embed="rId2"/>
          <a:stretch>
            <a:fillRect/>
          </a:stretch>
        </p:blipFill>
        <p:spPr>
          <a:xfrm>
            <a:off x="2526242" y="2460361"/>
            <a:ext cx="6922558" cy="1767416"/>
          </a:xfrm>
          <a:prstGeom prst="rect">
            <a:avLst/>
          </a:prstGeom>
        </p:spPr>
      </p:pic>
    </p:spTree>
    <p:extLst>
      <p:ext uri="{BB962C8B-B14F-4D97-AF65-F5344CB8AC3E}">
        <p14:creationId xmlns:p14="http://schemas.microsoft.com/office/powerpoint/2010/main" val="35361701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992"/>
            <a:ext cx="10515600" cy="1325563"/>
          </a:xfrm>
        </p:spPr>
        <p:txBody>
          <a:bodyPr/>
          <a:lstStyle/>
          <a:p>
            <a:r>
              <a:rPr lang="en-GB" b="1" dirty="0"/>
              <a:t>Temperature (Intensive)</a:t>
            </a:r>
            <a:endParaRPr lang="en-GB" dirty="0"/>
          </a:p>
        </p:txBody>
      </p:sp>
      <p:sp>
        <p:nvSpPr>
          <p:cNvPr id="3" name="Content Placeholder 2"/>
          <p:cNvSpPr>
            <a:spLocks noGrp="1"/>
          </p:cNvSpPr>
          <p:nvPr>
            <p:ph idx="1"/>
          </p:nvPr>
        </p:nvSpPr>
        <p:spPr>
          <a:xfrm>
            <a:off x="838200" y="1470555"/>
            <a:ext cx="10515600" cy="4351338"/>
          </a:xfrm>
        </p:spPr>
        <p:txBody>
          <a:bodyPr>
            <a:noAutofit/>
          </a:bodyPr>
          <a:lstStyle/>
          <a:p>
            <a:r>
              <a:rPr lang="en-GB" sz="3200" dirty="0"/>
              <a:t>Temperature, </a:t>
            </a:r>
            <a:r>
              <a:rPr lang="en-GB" sz="3200" i="1" dirty="0"/>
              <a:t>T</a:t>
            </a:r>
            <a:r>
              <a:rPr lang="en-GB" sz="3200" dirty="0"/>
              <a:t>, is loosely </a:t>
            </a:r>
            <a:r>
              <a:rPr lang="en-GB" sz="3200" dirty="0" smtClean="0"/>
              <a:t>classified </a:t>
            </a:r>
            <a:r>
              <a:rPr lang="en-GB" sz="3200" dirty="0"/>
              <a:t>as the </a:t>
            </a:r>
            <a:r>
              <a:rPr lang="en-GB" sz="3200" i="1" dirty="0"/>
              <a:t>degree of </a:t>
            </a:r>
            <a:r>
              <a:rPr lang="en-GB" sz="3200" i="1" dirty="0" smtClean="0"/>
              <a:t>“hotness” or “coldness,” </a:t>
            </a:r>
            <a:r>
              <a:rPr lang="en-GB" sz="3200" dirty="0" smtClean="0"/>
              <a:t>of </a:t>
            </a:r>
            <a:r>
              <a:rPr lang="en-GB" sz="3200" dirty="0"/>
              <a:t>a particular </a:t>
            </a:r>
            <a:r>
              <a:rPr lang="en-GB" sz="3200" dirty="0" smtClean="0"/>
              <a:t>system.</a:t>
            </a:r>
          </a:p>
          <a:p>
            <a:r>
              <a:rPr lang="en-GB" sz="3200" dirty="0"/>
              <a:t>In general, to say that object A is </a:t>
            </a:r>
            <a:r>
              <a:rPr lang="en-GB" sz="3200" i="1" dirty="0"/>
              <a:t>hotter </a:t>
            </a:r>
            <a:r>
              <a:rPr lang="en-GB" sz="3200" dirty="0"/>
              <a:t>than object B is to say </a:t>
            </a:r>
            <a:r>
              <a:rPr lang="en-GB" sz="3200" i="1" dirty="0"/>
              <a:t>T</a:t>
            </a:r>
            <a:r>
              <a:rPr lang="en-GB" sz="3200" baseline="-25000" dirty="0"/>
              <a:t>A</a:t>
            </a:r>
            <a:r>
              <a:rPr lang="en-GB" sz="3200" dirty="0"/>
              <a:t> </a:t>
            </a:r>
            <a:r>
              <a:rPr lang="en-GB" sz="3200" dirty="0" smtClean="0"/>
              <a:t>&gt; </a:t>
            </a:r>
            <a:r>
              <a:rPr lang="en-GB" sz="3200" i="1" dirty="0"/>
              <a:t>T</a:t>
            </a:r>
            <a:r>
              <a:rPr lang="en-GB" sz="3200" baseline="-25000" dirty="0"/>
              <a:t>B</a:t>
            </a:r>
            <a:r>
              <a:rPr lang="en-GB" sz="3200" dirty="0"/>
              <a:t>. In </a:t>
            </a:r>
            <a:r>
              <a:rPr lang="en-GB" sz="3200" dirty="0" smtClean="0"/>
              <a:t>this case</a:t>
            </a:r>
            <a:r>
              <a:rPr lang="en-GB" sz="3200" dirty="0"/>
              <a:t>, A will spontaneously transfer energy via </a:t>
            </a:r>
            <a:r>
              <a:rPr lang="en-GB" sz="3200" dirty="0" smtClean="0"/>
              <a:t>heat </a:t>
            </a:r>
            <a:r>
              <a:rPr lang="en-GB" sz="3200" dirty="0"/>
              <a:t>to B</a:t>
            </a:r>
            <a:r>
              <a:rPr lang="en-GB" sz="3200" dirty="0" smtClean="0"/>
              <a:t>.</a:t>
            </a:r>
          </a:p>
          <a:p>
            <a:r>
              <a:rPr lang="en-GB" sz="3200" dirty="0"/>
              <a:t>Likewise if B is </a:t>
            </a:r>
            <a:r>
              <a:rPr lang="en-GB" sz="3200" i="1" dirty="0"/>
              <a:t>hotter </a:t>
            </a:r>
            <a:r>
              <a:rPr lang="en-GB" sz="3200" dirty="0"/>
              <a:t>than </a:t>
            </a:r>
            <a:r>
              <a:rPr lang="en-GB" sz="3200" dirty="0" smtClean="0"/>
              <a:t>A, </a:t>
            </a:r>
            <a:r>
              <a:rPr lang="en-GB" sz="3200" i="1" dirty="0" smtClean="0"/>
              <a:t>T</a:t>
            </a:r>
            <a:r>
              <a:rPr lang="en-GB" sz="3200" baseline="-25000" dirty="0" smtClean="0"/>
              <a:t>A</a:t>
            </a:r>
            <a:r>
              <a:rPr lang="en-GB" sz="3200" dirty="0" smtClean="0"/>
              <a:t> &lt; </a:t>
            </a:r>
            <a:r>
              <a:rPr lang="en-GB" sz="3200" i="1" dirty="0" smtClean="0"/>
              <a:t>T</a:t>
            </a:r>
            <a:r>
              <a:rPr lang="en-GB" sz="3200" baseline="-25000" dirty="0" smtClean="0"/>
              <a:t>B</a:t>
            </a:r>
            <a:r>
              <a:rPr lang="en-GB" sz="3200" dirty="0" smtClean="0"/>
              <a:t>, </a:t>
            </a:r>
            <a:r>
              <a:rPr lang="en-GB" sz="3200" dirty="0"/>
              <a:t>and energy will transfer spontaneously from B to A</a:t>
            </a:r>
            <a:r>
              <a:rPr lang="en-GB" sz="3200" dirty="0" smtClean="0"/>
              <a:t>.</a:t>
            </a:r>
          </a:p>
          <a:p>
            <a:r>
              <a:rPr lang="en-GB" sz="3200" dirty="0"/>
              <a:t>When there is no </a:t>
            </a:r>
            <a:r>
              <a:rPr lang="en-GB" sz="3200" dirty="0" smtClean="0"/>
              <a:t>tendency to </a:t>
            </a:r>
            <a:r>
              <a:rPr lang="en-GB" sz="3200" dirty="0"/>
              <a:t>transfer energy via heat in either direction, A and B must have equal hotness </a:t>
            </a:r>
            <a:r>
              <a:rPr lang="en-GB" sz="3200" dirty="0" smtClean="0"/>
              <a:t>and </a:t>
            </a:r>
            <a:r>
              <a:rPr lang="en-GB" sz="3200" i="1" dirty="0" smtClean="0"/>
              <a:t>T</a:t>
            </a:r>
            <a:r>
              <a:rPr lang="en-GB" sz="3200" baseline="-25000" dirty="0" smtClean="0"/>
              <a:t>A</a:t>
            </a:r>
            <a:r>
              <a:rPr lang="en-GB" sz="3200" dirty="0" smtClean="0"/>
              <a:t> = </a:t>
            </a:r>
            <a:r>
              <a:rPr lang="en-GB" sz="3200" i="1" dirty="0" smtClean="0"/>
              <a:t>T</a:t>
            </a:r>
            <a:r>
              <a:rPr lang="en-GB" sz="3200" baseline="-25000" dirty="0" smtClean="0"/>
              <a:t>B</a:t>
            </a:r>
            <a:endParaRPr lang="en-GB" sz="3200" dirty="0"/>
          </a:p>
        </p:txBody>
      </p:sp>
    </p:spTree>
    <p:extLst>
      <p:ext uri="{BB962C8B-B14F-4D97-AF65-F5344CB8AC3E}">
        <p14:creationId xmlns:p14="http://schemas.microsoft.com/office/powerpoint/2010/main" val="22423693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867" y="589492"/>
            <a:ext cx="10515600" cy="4351338"/>
          </a:xfrm>
        </p:spPr>
        <p:txBody>
          <a:bodyPr>
            <a:noAutofit/>
          </a:bodyPr>
          <a:lstStyle/>
          <a:p>
            <a:r>
              <a:rPr lang="en-GB" sz="3200" b="1" dirty="0" smtClean="0"/>
              <a:t>Temperature</a:t>
            </a:r>
            <a:r>
              <a:rPr lang="en-GB" sz="3200" dirty="0" smtClean="0"/>
              <a:t> can be expressed in </a:t>
            </a:r>
          </a:p>
          <a:p>
            <a:r>
              <a:rPr lang="en-GB" sz="3200" dirty="0" smtClean="0">
                <a:solidFill>
                  <a:srgbClr val="FF0000"/>
                </a:solidFill>
              </a:rPr>
              <a:t>Degree Celsius (</a:t>
            </a:r>
            <a:r>
              <a:rPr lang="en-GB" sz="3200" dirty="0" smtClean="0">
                <a:solidFill>
                  <a:srgbClr val="FF0000"/>
                </a:solidFill>
                <a:latin typeface="Calibri" panose="020F0502020204030204" pitchFamily="34" charset="0"/>
              </a:rPr>
              <a:t>°</a:t>
            </a:r>
            <a:r>
              <a:rPr lang="en-GB" sz="3200" dirty="0" smtClean="0">
                <a:solidFill>
                  <a:srgbClr val="FF0000"/>
                </a:solidFill>
              </a:rPr>
              <a:t>C)</a:t>
            </a:r>
          </a:p>
          <a:p>
            <a:r>
              <a:rPr lang="en-GB" sz="3200" dirty="0" smtClean="0">
                <a:solidFill>
                  <a:srgbClr val="FF0000"/>
                </a:solidFill>
              </a:rPr>
              <a:t>Degree Fahrenheit (</a:t>
            </a:r>
            <a:r>
              <a:rPr lang="en-GB" sz="3200" dirty="0" smtClean="0">
                <a:solidFill>
                  <a:srgbClr val="FF0000"/>
                </a:solidFill>
                <a:latin typeface="Calibri" panose="020F0502020204030204" pitchFamily="34" charset="0"/>
              </a:rPr>
              <a:t>°F)</a:t>
            </a:r>
          </a:p>
          <a:p>
            <a:pPr marL="0" indent="0">
              <a:buNone/>
            </a:pPr>
            <a:r>
              <a:rPr lang="en-GB" sz="3200" dirty="0" smtClean="0">
                <a:solidFill>
                  <a:srgbClr val="FF0000"/>
                </a:solidFill>
                <a:latin typeface="Calibri" panose="020F0502020204030204" pitchFamily="34" charset="0"/>
              </a:rPr>
              <a:t>(</a:t>
            </a:r>
            <a:r>
              <a:rPr lang="en-GB" sz="3200" i="1" dirty="0">
                <a:solidFill>
                  <a:srgbClr val="FF0000"/>
                </a:solidFill>
              </a:rPr>
              <a:t>two-point </a:t>
            </a:r>
            <a:r>
              <a:rPr lang="en-GB" sz="3200" i="1" dirty="0" smtClean="0">
                <a:solidFill>
                  <a:srgbClr val="FF0000"/>
                </a:solidFill>
              </a:rPr>
              <a:t>scales)</a:t>
            </a:r>
            <a:endParaRPr lang="en-GB" sz="3200" dirty="0" smtClean="0">
              <a:solidFill>
                <a:srgbClr val="FF0000"/>
              </a:solidFill>
            </a:endParaRPr>
          </a:p>
          <a:p>
            <a:r>
              <a:rPr lang="en-GB" sz="3200" dirty="0" smtClean="0"/>
              <a:t>Kelvin and Rankine </a:t>
            </a:r>
          </a:p>
          <a:p>
            <a:pPr marL="0" indent="0">
              <a:buNone/>
            </a:pPr>
            <a:r>
              <a:rPr lang="en-GB" sz="3200" dirty="0" smtClean="0"/>
              <a:t>(absolute temperature scales)</a:t>
            </a:r>
          </a:p>
          <a:p>
            <a:r>
              <a:rPr lang="en-GB" sz="3200" dirty="0"/>
              <a:t>The lowest temperature on the Kelvin scale</a:t>
            </a:r>
          </a:p>
          <a:p>
            <a:pPr marL="0" indent="0">
              <a:buNone/>
            </a:pPr>
            <a:r>
              <a:rPr lang="en-GB" sz="3200" dirty="0"/>
              <a:t>is absolute zero, or 0 </a:t>
            </a:r>
            <a:r>
              <a:rPr lang="en-GB" sz="3200" dirty="0" smtClean="0"/>
              <a:t>K.</a:t>
            </a:r>
          </a:p>
          <a:p>
            <a:r>
              <a:rPr lang="en-GB" sz="3200" dirty="0" smtClean="0"/>
              <a:t>T </a:t>
            </a:r>
            <a:r>
              <a:rPr lang="en-GB" sz="3200" dirty="0"/>
              <a:t>(</a:t>
            </a:r>
            <a:r>
              <a:rPr lang="en-GB" sz="3200" dirty="0">
                <a:latin typeface="Calibri" panose="020F0502020204030204" pitchFamily="34" charset="0"/>
              </a:rPr>
              <a:t>°</a:t>
            </a:r>
            <a:r>
              <a:rPr lang="en-GB" sz="3200" dirty="0"/>
              <a:t>F) = (9/5) T (</a:t>
            </a:r>
            <a:r>
              <a:rPr lang="en-GB" sz="3200" dirty="0">
                <a:latin typeface="Calibri" panose="020F0502020204030204" pitchFamily="34" charset="0"/>
              </a:rPr>
              <a:t>°</a:t>
            </a:r>
            <a:r>
              <a:rPr lang="en-GB" sz="3200" dirty="0"/>
              <a:t>C) + </a:t>
            </a:r>
            <a:r>
              <a:rPr lang="en-GB" sz="3200" dirty="0" smtClean="0"/>
              <a:t>32</a:t>
            </a:r>
            <a:endParaRPr lang="en-GB" sz="3200" dirty="0" smtClean="0"/>
          </a:p>
          <a:p>
            <a:r>
              <a:rPr lang="en-GB" sz="3200" dirty="0" smtClean="0"/>
              <a:t>T (</a:t>
            </a:r>
            <a:r>
              <a:rPr lang="en-GB" sz="3200" dirty="0">
                <a:latin typeface="Calibri" panose="020F0502020204030204" pitchFamily="34" charset="0"/>
              </a:rPr>
              <a:t>°</a:t>
            </a:r>
            <a:r>
              <a:rPr lang="en-GB" sz="3200" dirty="0" smtClean="0"/>
              <a:t>R) = T (</a:t>
            </a:r>
            <a:r>
              <a:rPr lang="en-GB" sz="3200" dirty="0" smtClean="0">
                <a:latin typeface="Calibri" panose="020F0502020204030204" pitchFamily="34" charset="0"/>
              </a:rPr>
              <a:t>°</a:t>
            </a:r>
            <a:r>
              <a:rPr lang="en-GB" sz="3200" dirty="0" smtClean="0"/>
              <a:t>F) + 459.67</a:t>
            </a:r>
          </a:p>
          <a:p>
            <a:r>
              <a:rPr lang="en-GB" sz="3200" dirty="0" smtClean="0"/>
              <a:t>T (K) = T (</a:t>
            </a:r>
            <a:r>
              <a:rPr lang="en-GB" sz="3200" dirty="0" smtClean="0">
                <a:latin typeface="Calibri" panose="020F0502020204030204" pitchFamily="34" charset="0"/>
              </a:rPr>
              <a:t>°</a:t>
            </a:r>
            <a:r>
              <a:rPr lang="en-GB" sz="3200" dirty="0" smtClean="0"/>
              <a:t>C) + </a:t>
            </a:r>
            <a:r>
              <a:rPr lang="en-GB" sz="3200" dirty="0" smtClean="0"/>
              <a:t>273.15</a:t>
            </a:r>
            <a:endParaRPr lang="en-GB" sz="3200" dirty="0" smtClean="0"/>
          </a:p>
        </p:txBody>
      </p:sp>
      <p:pic>
        <p:nvPicPr>
          <p:cNvPr id="5" name="Picture 4"/>
          <p:cNvPicPr>
            <a:picLocks noChangeAspect="1"/>
          </p:cNvPicPr>
          <p:nvPr/>
        </p:nvPicPr>
        <p:blipFill>
          <a:blip r:embed="rId3"/>
          <a:stretch>
            <a:fillRect/>
          </a:stretch>
        </p:blipFill>
        <p:spPr>
          <a:xfrm>
            <a:off x="5253598" y="4707376"/>
            <a:ext cx="6938402" cy="1576345"/>
          </a:xfrm>
          <a:prstGeom prst="rect">
            <a:avLst/>
          </a:prstGeom>
        </p:spPr>
      </p:pic>
      <p:pic>
        <p:nvPicPr>
          <p:cNvPr id="4098" name="Picture 2" descr="Figure 3-31. Comparison of temperature sca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9898" y="527513"/>
            <a:ext cx="4802336" cy="350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6264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4000" y="228600"/>
            <a:ext cx="9144000" cy="1143000"/>
          </a:xfrm>
        </p:spPr>
        <p:txBody>
          <a:bodyPr/>
          <a:lstStyle/>
          <a:p>
            <a:pPr algn="l" eaLnBrk="1" hangingPunct="1">
              <a:defRPr/>
            </a:pPr>
            <a:r>
              <a:rPr lang="en-US" b="1" dirty="0"/>
              <a:t>   Zeroth Law of Thermodynamics</a:t>
            </a:r>
          </a:p>
        </p:txBody>
      </p:sp>
      <p:sp>
        <p:nvSpPr>
          <p:cNvPr id="10243" name="Rectangle 3"/>
          <p:cNvSpPr>
            <a:spLocks noGrp="1" noChangeArrowheads="1"/>
          </p:cNvSpPr>
          <p:nvPr>
            <p:ph type="body" idx="1"/>
          </p:nvPr>
        </p:nvSpPr>
        <p:spPr>
          <a:xfrm>
            <a:off x="254000" y="1371599"/>
            <a:ext cx="11938000" cy="5198534"/>
          </a:xfrm>
        </p:spPr>
        <p:txBody>
          <a:bodyPr>
            <a:normAutofit/>
          </a:bodyPr>
          <a:lstStyle/>
          <a:p>
            <a:r>
              <a:rPr lang="en-GB" sz="3200" dirty="0" smtClean="0"/>
              <a:t>If </a:t>
            </a:r>
            <a:r>
              <a:rPr lang="en-GB" sz="3200" dirty="0"/>
              <a:t>two systems or objects  are  in thermal equilibrium with third system or object , they are also in thermal equilibrium with each other.</a:t>
            </a:r>
          </a:p>
          <a:p>
            <a:r>
              <a:rPr lang="en-GB" sz="3200" dirty="0" smtClean="0"/>
              <a:t>It </a:t>
            </a:r>
            <a:r>
              <a:rPr lang="en-GB" sz="3200" dirty="0"/>
              <a:t>serves as a basis for the validity of </a:t>
            </a:r>
            <a:r>
              <a:rPr lang="en-GB" sz="3200" dirty="0" smtClean="0"/>
              <a:t> temperature measurement.</a:t>
            </a:r>
            <a:endParaRPr lang="en-US" altLang="en-US" sz="3200" dirty="0" smtClean="0"/>
          </a:p>
          <a:p>
            <a:pPr marL="0" indent="0">
              <a:buNone/>
              <a:defRPr/>
            </a:pPr>
            <a:endParaRPr lang="en-US" altLang="en-US" sz="3200" b="1" dirty="0"/>
          </a:p>
        </p:txBody>
      </p:sp>
      <p:pic>
        <p:nvPicPr>
          <p:cNvPr id="112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3468" y="4157134"/>
            <a:ext cx="29622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79719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981200" y="381000"/>
            <a:ext cx="8229600" cy="5791200"/>
          </a:xfrm>
        </p:spPr>
      </p:pic>
      <p:sp>
        <p:nvSpPr>
          <p:cNvPr id="12291" name="Text Box 4"/>
          <p:cNvSpPr txBox="1">
            <a:spLocks noChangeArrowheads="1"/>
          </p:cNvSpPr>
          <p:nvPr/>
        </p:nvSpPr>
        <p:spPr bwMode="auto">
          <a:xfrm>
            <a:off x="1736725" y="6434139"/>
            <a:ext cx="1765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spcBef>
                <a:spcPct val="0"/>
              </a:spcBef>
              <a:buClrTx/>
              <a:buFontTx/>
              <a:buNone/>
            </a:pPr>
            <a:r>
              <a:rPr lang="en-US" altLang="en-US" sz="1200">
                <a:solidFill>
                  <a:srgbClr val="FF0000"/>
                </a:solidFill>
              </a:rPr>
              <a:t>Slide courtesy of NASA</a:t>
            </a:r>
          </a:p>
        </p:txBody>
      </p:sp>
    </p:spTree>
    <p:extLst>
      <p:ext uri="{BB962C8B-B14F-4D97-AF65-F5344CB8AC3E}">
        <p14:creationId xmlns:p14="http://schemas.microsoft.com/office/powerpoint/2010/main" val="39492663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Pressure (Intensive)</a:t>
            </a:r>
            <a:endParaRPr lang="en-GB" dirty="0"/>
          </a:p>
        </p:txBody>
      </p:sp>
      <p:sp>
        <p:nvSpPr>
          <p:cNvPr id="3" name="Content Placeholder 2"/>
          <p:cNvSpPr>
            <a:spLocks noGrp="1"/>
          </p:cNvSpPr>
          <p:nvPr>
            <p:ph idx="1"/>
          </p:nvPr>
        </p:nvSpPr>
        <p:spPr>
          <a:xfrm>
            <a:off x="838200" y="1554691"/>
            <a:ext cx="10515600" cy="5167842"/>
          </a:xfrm>
        </p:spPr>
        <p:txBody>
          <a:bodyPr>
            <a:normAutofit/>
          </a:bodyPr>
          <a:lstStyle/>
          <a:p>
            <a:r>
              <a:rPr lang="en-GB" sz="3200" b="1" dirty="0"/>
              <a:t>Pressure</a:t>
            </a:r>
            <a:r>
              <a:rPr lang="en-GB" sz="3200" dirty="0"/>
              <a:t> is </a:t>
            </a:r>
            <a:r>
              <a:rPr lang="en-GB" sz="3200" dirty="0" smtClean="0"/>
              <a:t>the </a:t>
            </a:r>
            <a:r>
              <a:rPr lang="en-GB" sz="3200" dirty="0"/>
              <a:t>normal force exerted by a fluid per unit </a:t>
            </a:r>
            <a:r>
              <a:rPr lang="en-GB" sz="3200" dirty="0" smtClean="0"/>
              <a:t>area.</a:t>
            </a:r>
          </a:p>
          <a:p>
            <a:r>
              <a:rPr lang="en-GB" sz="3200" dirty="0" smtClean="0"/>
              <a:t>The </a:t>
            </a:r>
            <a:r>
              <a:rPr lang="en-GB" sz="3200" dirty="0"/>
              <a:t>normal force on a object is always perpendicular (at a right angle) to the surface the object is on</a:t>
            </a:r>
            <a:r>
              <a:rPr lang="en-GB" sz="3200" dirty="0" smtClean="0"/>
              <a:t>.</a:t>
            </a:r>
          </a:p>
          <a:p>
            <a:r>
              <a:rPr lang="en-GB" sz="3200" dirty="0" smtClean="0"/>
              <a:t>Deals </a:t>
            </a:r>
            <a:r>
              <a:rPr lang="en-GB" sz="3200" dirty="0"/>
              <a:t>with a gas or a liquid. </a:t>
            </a:r>
          </a:p>
          <a:p>
            <a:r>
              <a:rPr lang="en-GB" sz="3200" dirty="0"/>
              <a:t>The counterpart of pressure in solids is normal </a:t>
            </a:r>
            <a:r>
              <a:rPr lang="en-GB" sz="3200" dirty="0" smtClean="0"/>
              <a:t>stress</a:t>
            </a:r>
            <a:r>
              <a:rPr lang="en-GB" sz="3200" dirty="0"/>
              <a:t>. </a:t>
            </a:r>
          </a:p>
          <a:p>
            <a:r>
              <a:rPr lang="en-GB" sz="3200" dirty="0"/>
              <a:t>It has the unit of Newton's per square meter (N/m</a:t>
            </a:r>
            <a:r>
              <a:rPr lang="en-GB" sz="3200" baseline="30000" dirty="0"/>
              <a:t>2</a:t>
            </a:r>
            <a:r>
              <a:rPr lang="en-GB" sz="3200" dirty="0"/>
              <a:t>), which is called a pascal (Pa). </a:t>
            </a:r>
          </a:p>
          <a:p>
            <a:r>
              <a:rPr lang="en-GB" sz="3200" dirty="0"/>
              <a:t>1 Pa = 1 (N/m</a:t>
            </a:r>
            <a:r>
              <a:rPr lang="en-GB" sz="3200" baseline="30000" dirty="0"/>
              <a:t>2</a:t>
            </a:r>
            <a:r>
              <a:rPr lang="en-GB" sz="3200" dirty="0"/>
              <a:t>), </a:t>
            </a:r>
            <a:endParaRPr lang="en-GB" sz="3200" dirty="0" smtClean="0"/>
          </a:p>
          <a:p>
            <a:r>
              <a:rPr lang="en-GB" sz="3200" dirty="0" smtClean="0"/>
              <a:t>Pressure </a:t>
            </a:r>
            <a:r>
              <a:rPr lang="en-GB" sz="3200" dirty="0"/>
              <a:t>can be measured in b</a:t>
            </a:r>
            <a:r>
              <a:rPr lang="en-GB" sz="3200" dirty="0" smtClean="0"/>
              <a:t>ar, Psi, </a:t>
            </a:r>
            <a:r>
              <a:rPr lang="en-GB" sz="3200" dirty="0" err="1" smtClean="0"/>
              <a:t>atm</a:t>
            </a:r>
            <a:r>
              <a:rPr lang="en-GB" sz="3200" dirty="0" smtClean="0"/>
              <a:t>, mmHg, </a:t>
            </a:r>
            <a:r>
              <a:rPr lang="en-GB" sz="3200" dirty="0" err="1" smtClean="0"/>
              <a:t>torr</a:t>
            </a:r>
            <a:endParaRPr lang="en-GB" sz="3200" dirty="0"/>
          </a:p>
        </p:txBody>
      </p:sp>
    </p:spTree>
    <p:extLst>
      <p:ext uri="{BB962C8B-B14F-4D97-AF65-F5344CB8AC3E}">
        <p14:creationId xmlns:p14="http://schemas.microsoft.com/office/powerpoint/2010/main" val="978056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65125"/>
            <a:ext cx="5638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61554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84692"/>
            <a:ext cx="10515600" cy="4351338"/>
          </a:xfrm>
        </p:spPr>
        <p:txBody>
          <a:bodyPr>
            <a:normAutofit/>
          </a:bodyPr>
          <a:lstStyle/>
          <a:p>
            <a:pPr>
              <a:defRPr/>
            </a:pPr>
            <a:r>
              <a:rPr lang="en-US" sz="3200" dirty="0"/>
              <a:t>The actual pressure at a given position is called the </a:t>
            </a:r>
            <a:r>
              <a:rPr lang="en-US" sz="3200" b="1" dirty="0"/>
              <a:t>Absolute pressure</a:t>
            </a:r>
            <a:r>
              <a:rPr lang="en-US" sz="3200" b="1" dirty="0" smtClean="0"/>
              <a:t>.</a:t>
            </a:r>
          </a:p>
          <a:p>
            <a:pPr>
              <a:defRPr/>
            </a:pPr>
            <a:r>
              <a:rPr lang="en-GB" sz="3200" dirty="0"/>
              <a:t>Absolute Pressure = P </a:t>
            </a:r>
            <a:r>
              <a:rPr lang="en-GB" sz="3200" baseline="-25000" dirty="0"/>
              <a:t>gauge</a:t>
            </a:r>
            <a:r>
              <a:rPr lang="en-GB" sz="3200" dirty="0"/>
              <a:t> + P </a:t>
            </a:r>
            <a:r>
              <a:rPr lang="en-GB" sz="3200" baseline="-25000" dirty="0" smtClean="0"/>
              <a:t>atmospheric</a:t>
            </a:r>
          </a:p>
          <a:p>
            <a:pPr algn="just">
              <a:defRPr/>
            </a:pPr>
            <a:r>
              <a:rPr lang="en-US" sz="3200" dirty="0" smtClean="0"/>
              <a:t>Difference </a:t>
            </a:r>
            <a:r>
              <a:rPr lang="en-US" sz="3200" dirty="0"/>
              <a:t>between the absolute pressure and the local atmospheric pressure is </a:t>
            </a:r>
            <a:r>
              <a:rPr lang="en-US" sz="3200" b="1" dirty="0"/>
              <a:t>Gauge pressure</a:t>
            </a:r>
            <a:r>
              <a:rPr lang="en-US" sz="3200" b="1" dirty="0" smtClean="0"/>
              <a:t>.</a:t>
            </a:r>
          </a:p>
          <a:p>
            <a:pPr>
              <a:defRPr/>
            </a:pPr>
            <a:r>
              <a:rPr lang="en-US" sz="3200" dirty="0" smtClean="0"/>
              <a:t>Pressures </a:t>
            </a:r>
            <a:r>
              <a:rPr lang="en-US" sz="3200" dirty="0"/>
              <a:t>below atmospheric pressure are called </a:t>
            </a:r>
            <a:r>
              <a:rPr lang="en-US" sz="3200" b="1" dirty="0"/>
              <a:t>Vacuum </a:t>
            </a:r>
            <a:r>
              <a:rPr lang="en-US" sz="3200" b="1" dirty="0" smtClean="0"/>
              <a:t>pressures.</a:t>
            </a:r>
          </a:p>
          <a:p>
            <a:pPr>
              <a:defRPr/>
            </a:pPr>
            <a:r>
              <a:rPr lang="en-US" sz="3200" dirty="0"/>
              <a:t>In thermodynamics, absolute pressure are always used.</a:t>
            </a:r>
          </a:p>
          <a:p>
            <a:pPr>
              <a:defRPr/>
            </a:pPr>
            <a:endParaRPr lang="en-US" sz="3200" b="1" dirty="0"/>
          </a:p>
          <a:p>
            <a:endParaRPr lang="en-GB" sz="32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0868" y="4483146"/>
            <a:ext cx="2260600" cy="237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65215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1" dirty="0"/>
              <a:t>Pressure </a:t>
            </a:r>
            <a:r>
              <a:rPr lang="en-GB" b="1" dirty="0" smtClean="0"/>
              <a:t>measurements</a:t>
            </a:r>
            <a:endParaRPr lang="en-GB" b="1" dirty="0"/>
          </a:p>
        </p:txBody>
      </p:sp>
      <p:pic>
        <p:nvPicPr>
          <p:cNvPr id="6" name="Picture 4" descr="C:\Users\saady\Desktop\th2_schematic.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43893" y="1449401"/>
            <a:ext cx="4029016"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8328184" y="6141469"/>
            <a:ext cx="3460434" cy="584775"/>
          </a:xfrm>
          <a:prstGeom prst="rect">
            <a:avLst/>
          </a:prstGeom>
        </p:spPr>
        <p:txBody>
          <a:bodyPr wrap="none">
            <a:spAutoFit/>
          </a:bodyPr>
          <a:lstStyle/>
          <a:p>
            <a:pPr>
              <a:defRPr/>
            </a:pPr>
            <a:r>
              <a:rPr lang="en-US" sz="3200" dirty="0"/>
              <a:t>Dead weight gauge </a:t>
            </a:r>
          </a:p>
        </p:txBody>
      </p:sp>
      <p:sp>
        <p:nvSpPr>
          <p:cNvPr id="8" name="Rectangle 7"/>
          <p:cNvSpPr/>
          <p:nvPr/>
        </p:nvSpPr>
        <p:spPr>
          <a:xfrm>
            <a:off x="358715" y="1449401"/>
            <a:ext cx="7569760" cy="4031873"/>
          </a:xfrm>
          <a:prstGeom prst="rect">
            <a:avLst/>
          </a:prstGeom>
        </p:spPr>
        <p:txBody>
          <a:bodyPr wrap="square">
            <a:spAutoFit/>
          </a:bodyPr>
          <a:lstStyle/>
          <a:p>
            <a:pPr marL="457200" indent="-457200">
              <a:buFont typeface="Arial" panose="020B0604020202020204" pitchFamily="34" charset="0"/>
              <a:buChar char="•"/>
            </a:pPr>
            <a:r>
              <a:rPr lang="en-US" sz="3200" dirty="0"/>
              <a:t>Gauges in common use, such as Bourdon gauges, are calibrated by comparison with dead-weight </a:t>
            </a:r>
            <a:r>
              <a:rPr lang="en-US" sz="3200" dirty="0" smtClean="0"/>
              <a:t>gauges</a:t>
            </a:r>
          </a:p>
          <a:p>
            <a:pPr marL="457200" indent="-457200">
              <a:buFont typeface="Arial" panose="020B0604020202020204" pitchFamily="34" charset="0"/>
              <a:buChar char="•"/>
              <a:defRPr/>
            </a:pPr>
            <a:r>
              <a:rPr lang="en-US" sz="3200" dirty="0"/>
              <a:t>With this force given by Newton's law, the pressure of the oil is:</a:t>
            </a:r>
          </a:p>
          <a:p>
            <a:pPr>
              <a:defRPr/>
            </a:pPr>
            <a:endParaRPr lang="en-US" sz="3200" dirty="0"/>
          </a:p>
          <a:p>
            <a:pPr marL="457200" indent="-457200">
              <a:buFont typeface="Arial" panose="020B0604020202020204" pitchFamily="34" charset="0"/>
              <a:buChar char="•"/>
              <a:defRPr/>
            </a:pPr>
            <a:r>
              <a:rPr lang="en-US" sz="3200" dirty="0"/>
              <a:t>P = F/A = mg/A</a:t>
            </a:r>
          </a:p>
          <a:p>
            <a:endParaRPr lang="en-GB" sz="3200" dirty="0"/>
          </a:p>
        </p:txBody>
      </p:sp>
    </p:spTree>
    <p:extLst>
      <p:ext uri="{BB962C8B-B14F-4D97-AF65-F5344CB8AC3E}">
        <p14:creationId xmlns:p14="http://schemas.microsoft.com/office/powerpoint/2010/main" val="594030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b="1" dirty="0" smtClean="0"/>
              <a:t>Microscopic and macroscopic approaches </a:t>
            </a:r>
            <a:endParaRPr lang="en-GB" b="1" dirty="0"/>
          </a:p>
        </p:txBody>
      </p:sp>
      <p:sp>
        <p:nvSpPr>
          <p:cNvPr id="3" name="Content Placeholder 2"/>
          <p:cNvSpPr>
            <a:spLocks noGrp="1"/>
          </p:cNvSpPr>
          <p:nvPr>
            <p:ph idx="1"/>
          </p:nvPr>
        </p:nvSpPr>
        <p:spPr>
          <a:xfrm>
            <a:off x="838200" y="1134534"/>
            <a:ext cx="10515600" cy="4873096"/>
          </a:xfrm>
        </p:spPr>
        <p:txBody>
          <a:bodyPr>
            <a:noAutofit/>
          </a:bodyPr>
          <a:lstStyle/>
          <a:p>
            <a:r>
              <a:rPr lang="en-GB" sz="3200" b="1" dirty="0" smtClean="0"/>
              <a:t>Microscopic Thermodynamics</a:t>
            </a:r>
            <a:r>
              <a:rPr lang="en-GB" sz="3200" dirty="0" smtClean="0"/>
              <a:t>: behaviour of individual molecules is taken into consideration.</a:t>
            </a:r>
          </a:p>
          <a:p>
            <a:r>
              <a:rPr lang="en-GB" sz="3200" dirty="0" smtClean="0"/>
              <a:t>Also known as </a:t>
            </a:r>
            <a:r>
              <a:rPr lang="en-GB" sz="3200" b="1" dirty="0" smtClean="0"/>
              <a:t>statistical thermodynamics</a:t>
            </a:r>
          </a:p>
          <a:p>
            <a:r>
              <a:rPr lang="en-GB" sz="3200" b="1" dirty="0" smtClean="0"/>
              <a:t>Macroscopic Thermodynamics:</a:t>
            </a:r>
            <a:r>
              <a:rPr lang="en-GB" sz="3200" dirty="0" smtClean="0"/>
              <a:t> </a:t>
            </a:r>
            <a:r>
              <a:rPr lang="en-US" altLang="en-US" sz="3200" dirty="0"/>
              <a:t>Nothing is examined at the atomic or molecular </a:t>
            </a:r>
            <a:r>
              <a:rPr lang="en-US" altLang="en-US" sz="3200" dirty="0" smtClean="0"/>
              <a:t>level</a:t>
            </a:r>
            <a:endParaRPr lang="en-US" altLang="en-US" sz="3200" dirty="0"/>
          </a:p>
          <a:p>
            <a:r>
              <a:rPr lang="en-GB" sz="3200" dirty="0" smtClean="0"/>
              <a:t>Average behaviour of molecules (</a:t>
            </a:r>
            <a:r>
              <a:rPr lang="en-GB" sz="3200" dirty="0" smtClean="0">
                <a:solidFill>
                  <a:srgbClr val="FF0000"/>
                </a:solidFill>
              </a:rPr>
              <a:t>Bulk properties of the matter</a:t>
            </a:r>
            <a:r>
              <a:rPr lang="en-GB" sz="3200" dirty="0" smtClean="0"/>
              <a:t>) is taken into consideration </a:t>
            </a:r>
          </a:p>
          <a:p>
            <a:r>
              <a:rPr lang="en-GB" sz="3200" dirty="0"/>
              <a:t>Also known as </a:t>
            </a:r>
            <a:r>
              <a:rPr lang="en-GB" sz="3200" b="1" dirty="0" smtClean="0"/>
              <a:t>classical thermodynamics</a:t>
            </a:r>
          </a:p>
          <a:p>
            <a:r>
              <a:rPr lang="en-GB" sz="3200" dirty="0"/>
              <a:t>It provides </a:t>
            </a:r>
            <a:r>
              <a:rPr lang="en-GB" sz="3200" dirty="0" smtClean="0"/>
              <a:t>a direct </a:t>
            </a:r>
            <a:r>
              <a:rPr lang="en-GB" sz="3200" dirty="0"/>
              <a:t>and easy way to the solution of engineering problems</a:t>
            </a:r>
            <a:r>
              <a:rPr lang="en-GB" sz="3200" dirty="0" smtClean="0"/>
              <a:t>.</a:t>
            </a:r>
            <a:endParaRPr lang="en-GB" sz="3200" b="1" dirty="0" smtClean="0"/>
          </a:p>
          <a:p>
            <a:endParaRPr lang="en-GB" sz="3200" dirty="0" smtClean="0"/>
          </a:p>
        </p:txBody>
      </p:sp>
    </p:spTree>
    <p:extLst>
      <p:ext uri="{BB962C8B-B14F-4D97-AF65-F5344CB8AC3E}">
        <p14:creationId xmlns:p14="http://schemas.microsoft.com/office/powerpoint/2010/main" val="1801245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Pressure in vertical column</a:t>
            </a:r>
            <a:br>
              <a:rPr lang="en-GB" b="1" dirty="0"/>
            </a:br>
            <a:endParaRPr lang="en-GB" b="1" dirty="0"/>
          </a:p>
        </p:txBody>
      </p:sp>
      <p:sp>
        <p:nvSpPr>
          <p:cNvPr id="3" name="Content Placeholder 2"/>
          <p:cNvSpPr>
            <a:spLocks noGrp="1"/>
          </p:cNvSpPr>
          <p:nvPr>
            <p:ph idx="1"/>
          </p:nvPr>
        </p:nvSpPr>
        <p:spPr>
          <a:xfrm>
            <a:off x="584200" y="1027906"/>
            <a:ext cx="10515600" cy="4351338"/>
          </a:xfrm>
        </p:spPr>
        <p:txBody>
          <a:bodyPr>
            <a:noAutofit/>
          </a:bodyPr>
          <a:lstStyle/>
          <a:p>
            <a:pPr algn="just">
              <a:defRPr/>
            </a:pPr>
            <a:r>
              <a:rPr lang="en-US" sz="3200" dirty="0" smtClean="0"/>
              <a:t>Vertical </a:t>
            </a:r>
            <a:r>
              <a:rPr lang="en-US" sz="3200" dirty="0"/>
              <a:t>column of a given fluid under the influence of gravity exerts a pressure at its base in direct proportion to its height, pressure is also expressed as the equivalent height of a fluid column. This is the basis for the use of manometers for pressure measurement.</a:t>
            </a:r>
          </a:p>
          <a:p>
            <a:pPr>
              <a:defRPr/>
            </a:pPr>
            <a:r>
              <a:rPr lang="en-US" sz="3200" dirty="0"/>
              <a:t>                  m = </a:t>
            </a:r>
            <a:r>
              <a:rPr lang="el-GR" sz="3200" dirty="0"/>
              <a:t>ρ</a:t>
            </a:r>
            <a:r>
              <a:rPr lang="en-US" sz="3200" dirty="0"/>
              <a:t>Ah </a:t>
            </a:r>
          </a:p>
          <a:p>
            <a:pPr marL="0" indent="0">
              <a:buNone/>
              <a:defRPr/>
            </a:pPr>
            <a:r>
              <a:rPr lang="en-US" sz="3200" dirty="0"/>
              <a:t>Therefore </a:t>
            </a:r>
          </a:p>
          <a:p>
            <a:pPr>
              <a:defRPr/>
            </a:pPr>
            <a:r>
              <a:rPr lang="en-US" sz="3200" dirty="0"/>
              <a:t>  </a:t>
            </a:r>
            <a:r>
              <a:rPr lang="el-GR" sz="3200" dirty="0"/>
              <a:t>Δ</a:t>
            </a:r>
            <a:r>
              <a:rPr lang="en-US" sz="3200" dirty="0"/>
              <a:t>P = P</a:t>
            </a:r>
            <a:r>
              <a:rPr lang="en-US" sz="3200" baseline="-25000" dirty="0"/>
              <a:t>2 </a:t>
            </a:r>
            <a:r>
              <a:rPr lang="en-US" sz="3200" dirty="0"/>
              <a:t>- P</a:t>
            </a:r>
            <a:r>
              <a:rPr lang="en-US" sz="3200" baseline="-25000" dirty="0"/>
              <a:t>1</a:t>
            </a:r>
            <a:r>
              <a:rPr lang="en-US" sz="3200" dirty="0"/>
              <a:t>= F/A = mg/A = </a:t>
            </a:r>
            <a:r>
              <a:rPr lang="el-GR" sz="3200" dirty="0"/>
              <a:t>ρ</a:t>
            </a:r>
            <a:r>
              <a:rPr lang="en-US" sz="3200" dirty="0" err="1"/>
              <a:t>Ahg</a:t>
            </a:r>
            <a:r>
              <a:rPr lang="en-US" sz="3200" dirty="0"/>
              <a:t> /A = </a:t>
            </a:r>
            <a:r>
              <a:rPr lang="el-GR" sz="3200" dirty="0"/>
              <a:t>ρ</a:t>
            </a:r>
            <a:r>
              <a:rPr lang="en-US" sz="3200" dirty="0" err="1"/>
              <a:t>gh</a:t>
            </a:r>
            <a:r>
              <a:rPr lang="en-US" sz="3200" dirty="0"/>
              <a:t>  </a:t>
            </a:r>
          </a:p>
          <a:p>
            <a:endParaRPr lang="en-GB" sz="32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5050" y="3643842"/>
            <a:ext cx="25717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89270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1475"/>
            <a:ext cx="10515600" cy="1325563"/>
          </a:xfrm>
        </p:spPr>
        <p:txBody>
          <a:bodyPr/>
          <a:lstStyle/>
          <a:p>
            <a:r>
              <a:rPr lang="en-US" b="1" dirty="0"/>
              <a:t>Variation of Pressure with </a:t>
            </a:r>
            <a:r>
              <a:rPr lang="en-US" b="1" dirty="0" smtClean="0"/>
              <a:t>Depth </a:t>
            </a:r>
            <a:r>
              <a:rPr lang="en-US" b="1" smtClean="0"/>
              <a:t>(liquids)</a:t>
            </a:r>
            <a:endParaRPr lang="en-GB" dirty="0"/>
          </a:p>
        </p:txBody>
      </p:sp>
      <p:sp>
        <p:nvSpPr>
          <p:cNvPr id="3" name="Content Placeholder 2"/>
          <p:cNvSpPr>
            <a:spLocks noGrp="1"/>
          </p:cNvSpPr>
          <p:nvPr>
            <p:ph idx="1"/>
          </p:nvPr>
        </p:nvSpPr>
        <p:spPr>
          <a:xfrm>
            <a:off x="838200" y="1453091"/>
            <a:ext cx="10515600" cy="4351338"/>
          </a:xfrm>
        </p:spPr>
        <p:txBody>
          <a:bodyPr>
            <a:normAutofit/>
          </a:bodyPr>
          <a:lstStyle/>
          <a:p>
            <a:r>
              <a:rPr lang="en-GB" sz="3200" dirty="0"/>
              <a:t>Pressure in a fluid increases linearly with depth because more fluid rests on deeper layers, and the effect of this “extra weight” on a deeper layer is balanced by an increase in pressure.</a:t>
            </a:r>
          </a:p>
          <a:p>
            <a:endParaRPr lang="en-GB" sz="32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327400"/>
            <a:ext cx="35052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29325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4325"/>
            <a:ext cx="10515600" cy="1325563"/>
          </a:xfrm>
        </p:spPr>
        <p:txBody>
          <a:bodyPr/>
          <a:lstStyle/>
          <a:p>
            <a:r>
              <a:rPr lang="en-GB" b="1" dirty="0"/>
              <a:t>Variation of Pressure with Depth (Gases)</a:t>
            </a:r>
            <a:br>
              <a:rPr lang="en-GB" b="1" dirty="0"/>
            </a:br>
            <a:endParaRPr lang="en-GB" b="1" dirty="0"/>
          </a:p>
        </p:txBody>
      </p:sp>
      <p:sp>
        <p:nvSpPr>
          <p:cNvPr id="3" name="Content Placeholder 2"/>
          <p:cNvSpPr>
            <a:spLocks noGrp="1"/>
          </p:cNvSpPr>
          <p:nvPr>
            <p:ph idx="1"/>
          </p:nvPr>
        </p:nvSpPr>
        <p:spPr>
          <a:xfrm>
            <a:off x="838200" y="1351492"/>
            <a:ext cx="10515600" cy="4351338"/>
          </a:xfrm>
        </p:spPr>
        <p:txBody>
          <a:bodyPr>
            <a:normAutofit/>
          </a:bodyPr>
          <a:lstStyle/>
          <a:p>
            <a:pPr algn="just">
              <a:defRPr/>
            </a:pPr>
            <a:r>
              <a:rPr lang="en-US" sz="3200" dirty="0" smtClean="0"/>
              <a:t>For </a:t>
            </a:r>
            <a:r>
              <a:rPr lang="en-US" sz="3200" dirty="0"/>
              <a:t>small to moderate distances, the variation of pressure with height is negligible for gases because of their low density. The pressure in a room filled with air can be assumed to be constant.</a:t>
            </a:r>
          </a:p>
          <a:p>
            <a:endParaRPr lang="en-GB" sz="3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9017" y="2963333"/>
            <a:ext cx="268605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42508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7833" y="3424271"/>
            <a:ext cx="4017434" cy="343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19667" y="229659"/>
            <a:ext cx="10515600" cy="1325563"/>
          </a:xfrm>
        </p:spPr>
        <p:txBody>
          <a:bodyPr/>
          <a:lstStyle/>
          <a:p>
            <a:r>
              <a:rPr lang="en-US" b="1"/>
              <a:t>THE MANOMETER</a:t>
            </a:r>
            <a:endParaRPr lang="en-GB"/>
          </a:p>
        </p:txBody>
      </p:sp>
      <p:sp>
        <p:nvSpPr>
          <p:cNvPr id="3" name="Content Placeholder 2"/>
          <p:cNvSpPr>
            <a:spLocks noGrp="1"/>
          </p:cNvSpPr>
          <p:nvPr>
            <p:ph idx="1"/>
          </p:nvPr>
        </p:nvSpPr>
        <p:spPr>
          <a:xfrm>
            <a:off x="719667" y="1368425"/>
            <a:ext cx="10515600" cy="4351338"/>
          </a:xfrm>
        </p:spPr>
        <p:txBody>
          <a:bodyPr>
            <a:normAutofit/>
          </a:bodyPr>
          <a:lstStyle/>
          <a:p>
            <a:r>
              <a:rPr lang="en-GB" sz="3200" dirty="0"/>
              <a:t>A manometer mainly consists of a glass or plastic U-tube containing one or more fluids such as mercury, water, alcohol, or oil. </a:t>
            </a:r>
            <a:endParaRPr lang="en-GB" sz="3200" dirty="0" smtClean="0"/>
          </a:p>
          <a:p>
            <a:r>
              <a:rPr lang="en-GB" sz="3200" dirty="0" smtClean="0"/>
              <a:t>To </a:t>
            </a:r>
            <a:r>
              <a:rPr lang="en-GB" sz="3200" dirty="0"/>
              <a:t>keep the size of the manometer to a manageable level, heavy fluids such as mercury are used if large pressure differences are anticipated</a:t>
            </a:r>
            <a:r>
              <a:rPr lang="en-GB" sz="3200" dirty="0" smtClean="0"/>
              <a:t>.</a:t>
            </a:r>
          </a:p>
          <a:p>
            <a:pPr marL="0" indent="0">
              <a:buNone/>
            </a:pPr>
            <a:endParaRPr lang="en-GB" sz="3200" dirty="0"/>
          </a:p>
          <a:p>
            <a:endParaRPr lang="en-GB" sz="3200" dirty="0"/>
          </a:p>
        </p:txBody>
      </p:sp>
    </p:spTree>
    <p:extLst>
      <p:ext uri="{BB962C8B-B14F-4D97-AF65-F5344CB8AC3E}">
        <p14:creationId xmlns:p14="http://schemas.microsoft.com/office/powerpoint/2010/main" val="3370126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2733" y="449262"/>
            <a:ext cx="10515600" cy="4351338"/>
          </a:xfrm>
        </p:spPr>
        <p:txBody>
          <a:bodyPr>
            <a:noAutofit/>
          </a:bodyPr>
          <a:lstStyle/>
          <a:p>
            <a:r>
              <a:rPr lang="en-GB" sz="3200" dirty="0"/>
              <a:t>Consider a manometer that is used to measure the pressure in the tank. Since the gravitational effects of gases are negligible, the pressure in the tank and at point 1 has the same value. </a:t>
            </a:r>
          </a:p>
          <a:p>
            <a:r>
              <a:rPr lang="en-GB" sz="3200" dirty="0"/>
              <a:t>Pressure in a fluid does not vary in the horizontal direction within a fluid, the pressure at point 2 is the same as the pressure at point 1. </a:t>
            </a:r>
          </a:p>
          <a:p>
            <a:pPr marL="0" indent="0" algn="ctr">
              <a:buNone/>
            </a:pPr>
            <a:r>
              <a:rPr lang="en-US" sz="3200" i="1" dirty="0"/>
              <a:t>P</a:t>
            </a:r>
            <a:r>
              <a:rPr lang="en-US" sz="3200" i="1" baseline="-25000" dirty="0"/>
              <a:t>2</a:t>
            </a:r>
            <a:r>
              <a:rPr lang="en-US" sz="3200" i="1" dirty="0"/>
              <a:t>  = P</a:t>
            </a:r>
            <a:r>
              <a:rPr lang="en-US" sz="3200" i="1" baseline="-25000" dirty="0"/>
              <a:t>1</a:t>
            </a:r>
            <a:r>
              <a:rPr lang="en-US" sz="3200" i="1" dirty="0"/>
              <a:t>.</a:t>
            </a:r>
            <a:endParaRPr lang="en-US" sz="3200" dirty="0"/>
          </a:p>
          <a:p>
            <a:r>
              <a:rPr lang="en-US" sz="3200" dirty="0" smtClean="0"/>
              <a:t>The </a:t>
            </a:r>
            <a:r>
              <a:rPr lang="en-US" sz="3200" dirty="0"/>
              <a:t>differential fluid column of height </a:t>
            </a:r>
            <a:r>
              <a:rPr lang="en-US" sz="3200" i="1" dirty="0"/>
              <a:t>h is in static equilibrium, and it is </a:t>
            </a:r>
            <a:r>
              <a:rPr lang="en-US" sz="3200" dirty="0"/>
              <a:t>open to the atmosphere. </a:t>
            </a:r>
            <a:endParaRPr lang="en-US" sz="3200" dirty="0" smtClean="0"/>
          </a:p>
          <a:p>
            <a:r>
              <a:rPr lang="en-US" sz="3200" dirty="0" smtClean="0"/>
              <a:t>Then </a:t>
            </a:r>
            <a:r>
              <a:rPr lang="en-US" sz="3200" dirty="0"/>
              <a:t>the pressure at point 2 is determined directly from </a:t>
            </a:r>
          </a:p>
          <a:p>
            <a:endParaRPr lang="en-GB" sz="32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398" y="5952527"/>
            <a:ext cx="3640668" cy="659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3301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stretch>
            <a:fillRect/>
          </a:stretch>
        </p:blipFill>
        <p:spPr>
          <a:xfrm>
            <a:off x="7104061" y="1690688"/>
            <a:ext cx="3885671" cy="4310420"/>
          </a:xfrm>
          <a:prstGeom prst="rect">
            <a:avLst/>
          </a:prstGeom>
        </p:spPr>
      </p:pic>
      <p:pic>
        <p:nvPicPr>
          <p:cNvPr id="5" name="Picture 4"/>
          <p:cNvPicPr>
            <a:picLocks noChangeAspect="1"/>
          </p:cNvPicPr>
          <p:nvPr/>
        </p:nvPicPr>
        <p:blipFill>
          <a:blip r:embed="rId3"/>
          <a:stretch>
            <a:fillRect/>
          </a:stretch>
        </p:blipFill>
        <p:spPr>
          <a:xfrm>
            <a:off x="128693" y="3016251"/>
            <a:ext cx="7432040" cy="977900"/>
          </a:xfrm>
          <a:prstGeom prst="rect">
            <a:avLst/>
          </a:prstGeom>
        </p:spPr>
      </p:pic>
    </p:spTree>
    <p:extLst>
      <p:ext uri="{BB962C8B-B14F-4D97-AF65-F5344CB8AC3E}">
        <p14:creationId xmlns:p14="http://schemas.microsoft.com/office/powerpoint/2010/main" val="6528203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tretch>
            <a:fillRect/>
          </a:stretch>
        </p:blipFill>
        <p:spPr>
          <a:xfrm>
            <a:off x="8280400" y="336021"/>
            <a:ext cx="3911600" cy="4833937"/>
          </a:xfrm>
          <a:prstGeom prst="rect">
            <a:avLst/>
          </a:prstGeom>
        </p:spPr>
      </p:pic>
      <p:pic>
        <p:nvPicPr>
          <p:cNvPr id="5" name="Picture 4"/>
          <p:cNvPicPr>
            <a:picLocks noChangeAspect="1"/>
          </p:cNvPicPr>
          <p:nvPr/>
        </p:nvPicPr>
        <p:blipFill>
          <a:blip r:embed="rId3"/>
          <a:stretch>
            <a:fillRect/>
          </a:stretch>
        </p:blipFill>
        <p:spPr>
          <a:xfrm>
            <a:off x="0" y="540280"/>
            <a:ext cx="6917266" cy="731838"/>
          </a:xfrm>
          <a:prstGeom prst="rect">
            <a:avLst/>
          </a:prstGeom>
        </p:spPr>
      </p:pic>
      <p:pic>
        <p:nvPicPr>
          <p:cNvPr id="6" name="Picture 5"/>
          <p:cNvPicPr>
            <a:picLocks noChangeAspect="1"/>
          </p:cNvPicPr>
          <p:nvPr/>
        </p:nvPicPr>
        <p:blipFill>
          <a:blip r:embed="rId4"/>
          <a:stretch>
            <a:fillRect/>
          </a:stretch>
        </p:blipFill>
        <p:spPr>
          <a:xfrm>
            <a:off x="1337734" y="1600733"/>
            <a:ext cx="4775200" cy="902227"/>
          </a:xfrm>
          <a:prstGeom prst="rect">
            <a:avLst/>
          </a:prstGeom>
        </p:spPr>
      </p:pic>
    </p:spTree>
    <p:extLst>
      <p:ext uri="{BB962C8B-B14F-4D97-AF65-F5344CB8AC3E}">
        <p14:creationId xmlns:p14="http://schemas.microsoft.com/office/powerpoint/2010/main" val="35419183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THE BAROMETER AND ATMOSPHERIC PRESSURE</a:t>
            </a:r>
            <a:endParaRPr lang="en-GB"/>
          </a:p>
        </p:txBody>
      </p:sp>
      <p:sp>
        <p:nvSpPr>
          <p:cNvPr id="3" name="Content Placeholder 2"/>
          <p:cNvSpPr>
            <a:spLocks noGrp="1"/>
          </p:cNvSpPr>
          <p:nvPr>
            <p:ph idx="1"/>
          </p:nvPr>
        </p:nvSpPr>
        <p:spPr/>
        <p:txBody>
          <a:bodyPr/>
          <a:lstStyle/>
          <a:p>
            <a:pPr algn="just">
              <a:defRPr/>
            </a:pPr>
            <a:r>
              <a:rPr lang="en-US" dirty="0"/>
              <a:t>Atmospheric pressure is measured by a device called a </a:t>
            </a:r>
            <a:r>
              <a:rPr lang="en-US" b="1" dirty="0"/>
              <a:t>barometer.</a:t>
            </a:r>
          </a:p>
          <a:p>
            <a:pPr algn="just">
              <a:defRPr/>
            </a:pPr>
            <a:r>
              <a:rPr lang="en-US" dirty="0"/>
              <a:t>Atmospheric pressure is often referred to as the </a:t>
            </a:r>
            <a:r>
              <a:rPr lang="en-US" i="1" dirty="0"/>
              <a:t>barometric pressure</a:t>
            </a:r>
            <a:r>
              <a:rPr lang="en-US" i="1" dirty="0" smtClean="0"/>
              <a:t>.</a:t>
            </a:r>
          </a:p>
          <a:p>
            <a:r>
              <a:rPr lang="en-GB" dirty="0"/>
              <a:t>A</a:t>
            </a:r>
            <a:r>
              <a:rPr lang="en-GB" dirty="0" smtClean="0"/>
              <a:t>tmospheric </a:t>
            </a:r>
            <a:r>
              <a:rPr lang="en-GB" dirty="0"/>
              <a:t>pressure can be measured by inverting </a:t>
            </a:r>
            <a:r>
              <a:rPr lang="en-GB" dirty="0" smtClean="0"/>
              <a:t>a mercury-filled </a:t>
            </a:r>
            <a:r>
              <a:rPr lang="en-GB" dirty="0"/>
              <a:t>tube into a mercury container that is open to the atmosphere</a:t>
            </a:r>
            <a:endParaRPr lang="en-US" i="1" dirty="0"/>
          </a:p>
          <a:p>
            <a:pPr algn="just">
              <a:defRPr/>
            </a:pPr>
            <a:r>
              <a:rPr lang="en-US" dirty="0"/>
              <a:t>Writing a force balance</a:t>
            </a:r>
          </a:p>
          <a:p>
            <a:endParaRPr lang="en-GB"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7533" y="4424766"/>
            <a:ext cx="3344333" cy="7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1933" y="3609356"/>
            <a:ext cx="2650067" cy="31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6135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b="1" dirty="0" smtClean="0"/>
              <a:t>Applications</a:t>
            </a:r>
            <a:endParaRPr lang="en-GB" b="1" dirty="0"/>
          </a:p>
        </p:txBody>
      </p:sp>
      <p:sp>
        <p:nvSpPr>
          <p:cNvPr id="3" name="Content Placeholder 2"/>
          <p:cNvSpPr>
            <a:spLocks noGrp="1"/>
          </p:cNvSpPr>
          <p:nvPr>
            <p:ph idx="1"/>
          </p:nvPr>
        </p:nvSpPr>
        <p:spPr>
          <a:xfrm>
            <a:off x="838200" y="1325563"/>
            <a:ext cx="10515600" cy="4351338"/>
          </a:xfrm>
        </p:spPr>
        <p:txBody>
          <a:bodyPr>
            <a:normAutofit/>
          </a:bodyPr>
          <a:lstStyle/>
          <a:p>
            <a:r>
              <a:rPr lang="en-GB" sz="3200" dirty="0"/>
              <a:t>All activities in nature involve some interaction between </a:t>
            </a:r>
            <a:r>
              <a:rPr lang="en-GB" sz="3200" dirty="0">
                <a:solidFill>
                  <a:srgbClr val="FF0000"/>
                </a:solidFill>
              </a:rPr>
              <a:t>energy and </a:t>
            </a:r>
            <a:r>
              <a:rPr lang="en-GB" sz="3200" dirty="0" smtClean="0">
                <a:solidFill>
                  <a:srgbClr val="FF0000"/>
                </a:solidFill>
              </a:rPr>
              <a:t>matter</a:t>
            </a:r>
            <a:r>
              <a:rPr lang="en-GB" sz="3200" dirty="0" smtClean="0"/>
              <a:t>; thus</a:t>
            </a:r>
            <a:r>
              <a:rPr lang="en-GB" sz="3200" dirty="0"/>
              <a:t>, it is hard to imagine an area that does not relate </a:t>
            </a:r>
            <a:r>
              <a:rPr lang="en-GB" sz="3200" dirty="0" smtClean="0"/>
              <a:t>to thermodynamics </a:t>
            </a:r>
            <a:r>
              <a:rPr lang="en-GB" sz="3200" dirty="0"/>
              <a:t>in some manner</a:t>
            </a:r>
            <a:r>
              <a:rPr lang="en-GB" sz="3200" dirty="0" smtClean="0"/>
              <a:t>.</a:t>
            </a:r>
          </a:p>
          <a:p>
            <a:endParaRPr lang="en-GB" sz="3200" dirty="0" smtClean="0"/>
          </a:p>
          <a:p>
            <a:r>
              <a:rPr lang="en-GB" sz="3200" dirty="0"/>
              <a:t>Therefore, developing a good understanding of </a:t>
            </a:r>
            <a:r>
              <a:rPr lang="en-GB" sz="3200" dirty="0">
                <a:solidFill>
                  <a:srgbClr val="FF0000"/>
                </a:solidFill>
              </a:rPr>
              <a:t>basic </a:t>
            </a:r>
            <a:r>
              <a:rPr lang="en-GB" sz="3200" dirty="0" smtClean="0">
                <a:solidFill>
                  <a:srgbClr val="FF0000"/>
                </a:solidFill>
              </a:rPr>
              <a:t>principles of </a:t>
            </a:r>
            <a:r>
              <a:rPr lang="en-GB" sz="3200" dirty="0">
                <a:solidFill>
                  <a:srgbClr val="FF0000"/>
                </a:solidFill>
              </a:rPr>
              <a:t>thermodynamics </a:t>
            </a:r>
            <a:r>
              <a:rPr lang="en-GB" sz="3200" dirty="0"/>
              <a:t>has long been an essential part of engineering education.</a:t>
            </a:r>
            <a:r>
              <a:rPr lang="en-GB" sz="3200" dirty="0" smtClean="0"/>
              <a:t> </a:t>
            </a:r>
          </a:p>
        </p:txBody>
      </p:sp>
    </p:spTree>
    <p:extLst>
      <p:ext uri="{BB962C8B-B14F-4D97-AF65-F5344CB8AC3E}">
        <p14:creationId xmlns:p14="http://schemas.microsoft.com/office/powerpoint/2010/main" val="12816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333" y="386291"/>
            <a:ext cx="10515600" cy="5980642"/>
          </a:xfrm>
        </p:spPr>
        <p:txBody>
          <a:bodyPr>
            <a:normAutofit/>
          </a:bodyPr>
          <a:lstStyle/>
          <a:p>
            <a:r>
              <a:rPr lang="en-GB" sz="3200" dirty="0"/>
              <a:t>Many ordinary household </a:t>
            </a:r>
            <a:r>
              <a:rPr lang="en-GB" sz="3200" dirty="0" smtClean="0"/>
              <a:t>appliances are </a:t>
            </a:r>
            <a:r>
              <a:rPr lang="en-GB" sz="3200" dirty="0"/>
              <a:t>designed, in whole or in part, by using the principles of thermodynamics.</a:t>
            </a:r>
            <a:endParaRPr lang="en-US" sz="3200" dirty="0" smtClean="0"/>
          </a:p>
          <a:p>
            <a:r>
              <a:rPr lang="en-US" sz="3200" dirty="0" smtClean="0"/>
              <a:t>Electric </a:t>
            </a:r>
            <a:r>
              <a:rPr lang="en-US" sz="3200" dirty="0"/>
              <a:t>or gas range</a:t>
            </a:r>
            <a:r>
              <a:rPr lang="en-US" sz="3200" dirty="0" smtClean="0"/>
              <a:t>, Heating </a:t>
            </a:r>
            <a:r>
              <a:rPr lang="en-US" sz="3200" dirty="0"/>
              <a:t>and air-conditioning systems, the refrigerator, the </a:t>
            </a:r>
            <a:r>
              <a:rPr lang="en-US" sz="3200" dirty="0" smtClean="0"/>
              <a:t>humidifier,</a:t>
            </a:r>
            <a:r>
              <a:rPr lang="en-GB" sz="3200" dirty="0"/>
              <a:t> the </a:t>
            </a:r>
            <a:r>
              <a:rPr lang="en-GB" sz="3200" dirty="0" smtClean="0"/>
              <a:t>pressure cooker</a:t>
            </a:r>
            <a:r>
              <a:rPr lang="en-GB" sz="3200" dirty="0"/>
              <a:t>, the water heater, </a:t>
            </a:r>
            <a:r>
              <a:rPr lang="en-GB" sz="3200" dirty="0" smtClean="0"/>
              <a:t>the </a:t>
            </a:r>
            <a:r>
              <a:rPr lang="en-GB" sz="3200" dirty="0"/>
              <a:t>iron, and even the computer </a:t>
            </a:r>
            <a:r>
              <a:rPr lang="en-GB" sz="3200" dirty="0" smtClean="0"/>
              <a:t>and the </a:t>
            </a:r>
            <a:r>
              <a:rPr lang="en-GB" sz="3200" dirty="0"/>
              <a:t>TV.</a:t>
            </a:r>
            <a:endParaRPr lang="en-US" sz="3200" dirty="0"/>
          </a:p>
          <a:p>
            <a:r>
              <a:rPr lang="en-US" sz="3200" dirty="0" smtClean="0"/>
              <a:t>It also plays </a:t>
            </a:r>
            <a:r>
              <a:rPr lang="en-US" sz="3200" dirty="0"/>
              <a:t>a major part in the design and analysis of automotive engines, rockets, jet engines, and conventional or nuclear power plants, solar collectors, and the design of vehicles from ordinary cars to </a:t>
            </a:r>
            <a:r>
              <a:rPr lang="en-US" sz="3200" dirty="0" smtClean="0"/>
              <a:t>airplanes.</a:t>
            </a:r>
            <a:endParaRPr lang="en-GB" sz="3200" dirty="0"/>
          </a:p>
          <a:p>
            <a:endParaRPr lang="en-GB" sz="3200" dirty="0"/>
          </a:p>
        </p:txBody>
      </p:sp>
    </p:spTree>
    <p:extLst>
      <p:ext uri="{BB962C8B-B14F-4D97-AF65-F5344CB8AC3E}">
        <p14:creationId xmlns:p14="http://schemas.microsoft.com/office/powerpoint/2010/main" val="4168075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65200" y="350838"/>
            <a:ext cx="9616503" cy="6219296"/>
          </a:xfrm>
          <a:prstGeom prst="rect">
            <a:avLst/>
          </a:prstGeom>
        </p:spPr>
      </p:pic>
    </p:spTree>
    <p:extLst>
      <p:ext uri="{BB962C8B-B14F-4D97-AF65-F5344CB8AC3E}">
        <p14:creationId xmlns:p14="http://schemas.microsoft.com/office/powerpoint/2010/main" val="624141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b="1" dirty="0"/>
              <a:t>System and Surroundings</a:t>
            </a:r>
          </a:p>
        </p:txBody>
      </p:sp>
      <p:sp>
        <p:nvSpPr>
          <p:cNvPr id="3" name="Content Placeholder 2"/>
          <p:cNvSpPr>
            <a:spLocks noGrp="1"/>
          </p:cNvSpPr>
          <p:nvPr>
            <p:ph idx="1"/>
          </p:nvPr>
        </p:nvSpPr>
        <p:spPr>
          <a:xfrm>
            <a:off x="838200" y="1054630"/>
            <a:ext cx="10515600" cy="4351338"/>
          </a:xfrm>
        </p:spPr>
        <p:txBody>
          <a:bodyPr>
            <a:noAutofit/>
          </a:bodyPr>
          <a:lstStyle/>
          <a:p>
            <a:r>
              <a:rPr lang="en-GB" sz="3200" dirty="0"/>
              <a:t>In thermodynamics, the </a:t>
            </a:r>
            <a:r>
              <a:rPr lang="en-GB" sz="3200" b="1" dirty="0"/>
              <a:t>universe </a:t>
            </a:r>
            <a:r>
              <a:rPr lang="en-GB" sz="3200" dirty="0"/>
              <a:t>represents all measured space. It is not very </a:t>
            </a:r>
            <a:r>
              <a:rPr lang="en-GB" sz="3200" dirty="0" smtClean="0"/>
              <a:t>convenient, however</a:t>
            </a:r>
            <a:r>
              <a:rPr lang="en-GB" sz="3200" dirty="0"/>
              <a:t>, to consider the entire universe every time we need to do a calculation.</a:t>
            </a:r>
          </a:p>
          <a:p>
            <a:r>
              <a:rPr lang="en-GB" sz="3200" dirty="0"/>
              <a:t>Therefore, we break down the universe into the region in which we are interested, </a:t>
            </a:r>
            <a:r>
              <a:rPr lang="en-GB" sz="3200" dirty="0" smtClean="0"/>
              <a:t>the </a:t>
            </a:r>
            <a:r>
              <a:rPr lang="en-GB" sz="3200" b="1" dirty="0" smtClean="0"/>
              <a:t>system</a:t>
            </a:r>
            <a:r>
              <a:rPr lang="en-GB" sz="3200" dirty="0"/>
              <a:t>, and the rest of the universe, the </a:t>
            </a:r>
            <a:r>
              <a:rPr lang="en-GB" sz="3200" b="1" dirty="0"/>
              <a:t>surroundings</a:t>
            </a:r>
            <a:r>
              <a:rPr lang="en-GB" sz="3200" dirty="0"/>
              <a:t>. </a:t>
            </a:r>
            <a:endParaRPr lang="en-GB" sz="3200" dirty="0" smtClean="0"/>
          </a:p>
          <a:p>
            <a:r>
              <a:rPr lang="en-GB" sz="3200" dirty="0" smtClean="0"/>
              <a:t>The system is </a:t>
            </a:r>
            <a:r>
              <a:rPr lang="en-GB" sz="3200" dirty="0"/>
              <a:t>separated from the surroundings by its </a:t>
            </a:r>
            <a:r>
              <a:rPr lang="en-GB" sz="3200" b="1" dirty="0"/>
              <a:t>boundary</a:t>
            </a:r>
            <a:r>
              <a:rPr lang="en-GB" sz="3200" dirty="0"/>
              <a:t>. The boundary may be real </a:t>
            </a:r>
            <a:r>
              <a:rPr lang="en-GB" sz="3200" dirty="0" smtClean="0"/>
              <a:t>and physical</a:t>
            </a:r>
            <a:r>
              <a:rPr lang="en-GB" sz="3200" dirty="0"/>
              <a:t>, or it may be an imaginary construct.</a:t>
            </a:r>
          </a:p>
        </p:txBody>
      </p:sp>
    </p:spTree>
    <p:extLst>
      <p:ext uri="{BB962C8B-B14F-4D97-AF65-F5344CB8AC3E}">
        <p14:creationId xmlns:p14="http://schemas.microsoft.com/office/powerpoint/2010/main" val="1574123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1" y="1357264"/>
            <a:ext cx="4241799" cy="30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8144933" y="1616545"/>
            <a:ext cx="3306232" cy="2246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GB" sz="2800" dirty="0" smtClean="0">
                <a:latin typeface="Times New Roman" panose="02020603050405020304" pitchFamily="18" charset="0"/>
                <a:cs typeface="Times New Roman" panose="02020603050405020304" pitchFamily="18" charset="0"/>
              </a:rPr>
              <a:t>Size of the system can be expressed as:</a:t>
            </a:r>
          </a:p>
          <a:p>
            <a:pPr marL="457200" indent="-457200">
              <a:buFont typeface="Arial" panose="020B0604020202020204" pitchFamily="34" charset="0"/>
              <a:buChar char="•"/>
            </a:pPr>
            <a:r>
              <a:rPr lang="en-GB" sz="2800" dirty="0" smtClean="0">
                <a:latin typeface="Times New Roman" panose="02020603050405020304" pitchFamily="18" charset="0"/>
                <a:cs typeface="Times New Roman" panose="02020603050405020304" pitchFamily="18" charset="0"/>
              </a:rPr>
              <a:t>Mass (m)</a:t>
            </a:r>
          </a:p>
          <a:p>
            <a:pPr marL="457200" indent="-457200">
              <a:buFont typeface="Arial" panose="020B0604020202020204" pitchFamily="34" charset="0"/>
              <a:buChar char="•"/>
            </a:pPr>
            <a:r>
              <a:rPr lang="en-GB" sz="2800" dirty="0" smtClean="0">
                <a:latin typeface="Times New Roman" panose="02020603050405020304" pitchFamily="18" charset="0"/>
                <a:cs typeface="Times New Roman" panose="02020603050405020304" pitchFamily="18" charset="0"/>
              </a:rPr>
              <a:t>Moles (n)</a:t>
            </a:r>
          </a:p>
          <a:p>
            <a:pPr marL="457200" indent="-457200">
              <a:buFont typeface="Arial" panose="020B0604020202020204" pitchFamily="34" charset="0"/>
              <a:buChar char="•"/>
            </a:pPr>
            <a:r>
              <a:rPr lang="en-GB" sz="2800" dirty="0" smtClean="0">
                <a:latin typeface="Times New Roman" panose="02020603050405020304" pitchFamily="18" charset="0"/>
                <a:cs typeface="Times New Roman" panose="02020603050405020304" pitchFamily="18" charset="0"/>
              </a:rPr>
              <a:t>Total volume (V</a:t>
            </a:r>
            <a:r>
              <a:rPr lang="en-GB" sz="2800" baseline="30000" dirty="0" smtClean="0">
                <a:latin typeface="Times New Roman" panose="02020603050405020304" pitchFamily="18" charset="0"/>
                <a:cs typeface="Times New Roman" panose="02020603050405020304" pitchFamily="18" charset="0"/>
              </a:rPr>
              <a:t>t</a:t>
            </a:r>
            <a:r>
              <a:rPr lang="en-GB" sz="2800" dirty="0" smtClean="0">
                <a:latin typeface="Times New Roman" panose="02020603050405020304" pitchFamily="18" charset="0"/>
                <a:cs typeface="Times New Roman" panose="02020603050405020304" pitchFamily="18" charset="0"/>
              </a:rPr>
              <a:t>)</a:t>
            </a: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425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4839</TotalTime>
  <Words>2311</Words>
  <Application>Microsoft Office PowerPoint</Application>
  <PresentationFormat>Widescreen</PresentationFormat>
  <Paragraphs>207</Paragraphs>
  <Slides>47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Arial</vt:lpstr>
      <vt:lpstr>Calibri</vt:lpstr>
      <vt:lpstr>Calibri Light</vt:lpstr>
      <vt:lpstr>Times New Roman</vt:lpstr>
      <vt:lpstr>Office Theme</vt:lpstr>
      <vt:lpstr>PowerPoint Presentation</vt:lpstr>
      <vt:lpstr>Thermodynamics</vt:lpstr>
      <vt:lpstr>Brief History</vt:lpstr>
      <vt:lpstr>Microscopic and macroscopic approaches </vt:lpstr>
      <vt:lpstr>Applications</vt:lpstr>
      <vt:lpstr>PowerPoint Presentation</vt:lpstr>
      <vt:lpstr>PowerPoint Presentation</vt:lpstr>
      <vt:lpstr>System and Surroundings</vt:lpstr>
      <vt:lpstr>PowerPoint Presentation</vt:lpstr>
      <vt:lpstr>PowerPoint Presentation</vt:lpstr>
      <vt:lpstr>PowerPoint Presentation</vt:lpstr>
      <vt:lpstr>PowerPoint Presentation</vt:lpstr>
      <vt:lpstr>PowerPoint Presentation</vt:lpstr>
      <vt:lpstr>PowerPoint Presentation</vt:lpstr>
      <vt:lpstr>Types of boundary</vt:lpstr>
      <vt:lpstr>PowerPoint Presentation</vt:lpstr>
      <vt:lpstr>PowerPoint Presentation</vt:lpstr>
      <vt:lpstr>PowerPoint Presentation</vt:lpstr>
      <vt:lpstr>PowerPoint Presentation</vt:lpstr>
      <vt:lpstr>PowerPoint Presentation</vt:lpstr>
      <vt:lpstr>PowerPoint Presentation</vt:lpstr>
      <vt:lpstr>State function</vt:lpstr>
      <vt:lpstr>PowerPoint Presentation</vt:lpstr>
      <vt:lpstr>PowerPoint Presentation</vt:lpstr>
      <vt:lpstr>Path function</vt:lpstr>
      <vt:lpstr>PowerPoint Presentation</vt:lpstr>
      <vt:lpstr>PowerPoint Presentation</vt:lpstr>
      <vt:lpstr>Phases of Matter</vt:lpstr>
      <vt:lpstr>Measured thermodynamic properties</vt:lpstr>
      <vt:lpstr>Volume (Extensive or Intensive) </vt:lpstr>
      <vt:lpstr>PowerPoint Presentation</vt:lpstr>
      <vt:lpstr>Temperature (Intensive)</vt:lpstr>
      <vt:lpstr>PowerPoint Presentation</vt:lpstr>
      <vt:lpstr>   Zeroth Law of Thermodynamics</vt:lpstr>
      <vt:lpstr>PowerPoint Presentation</vt:lpstr>
      <vt:lpstr>Pressure (Intensive)</vt:lpstr>
      <vt:lpstr>PowerPoint Presentation</vt:lpstr>
      <vt:lpstr>PowerPoint Presentation</vt:lpstr>
      <vt:lpstr>Pressure measurements</vt:lpstr>
      <vt:lpstr>Pressure in vertical column </vt:lpstr>
      <vt:lpstr>Variation of Pressure with Depth (liquids)</vt:lpstr>
      <vt:lpstr>Variation of Pressure with Depth (Gases) </vt:lpstr>
      <vt:lpstr>THE MANOMETER</vt:lpstr>
      <vt:lpstr>PowerPoint Presentation</vt:lpstr>
      <vt:lpstr>PowerPoint Presentation</vt:lpstr>
      <vt:lpstr>PowerPoint Presentation</vt:lpstr>
      <vt:lpstr>THE BAROMETER AND ATMOSPHERIC PRESSURE</vt:lpstr>
    </vt:vector>
  </TitlesOfParts>
  <Company>Newcastle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Rehman (PGR)</dc:creator>
  <cp:lastModifiedBy>Abdul Rehman (PGR)</cp:lastModifiedBy>
  <cp:revision>158</cp:revision>
  <dcterms:created xsi:type="dcterms:W3CDTF">2019-08-30T14:38:23Z</dcterms:created>
  <dcterms:modified xsi:type="dcterms:W3CDTF">2019-10-25T05:51:58Z</dcterms:modified>
</cp:coreProperties>
</file>