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0" r:id="rId3"/>
    <p:sldId id="264" r:id="rId4"/>
    <p:sldId id="265" r:id="rId5"/>
    <p:sldId id="257" r:id="rId6"/>
    <p:sldId id="258" r:id="rId7"/>
    <p:sldId id="278" r:id="rId8"/>
    <p:sldId id="275" r:id="rId9"/>
    <p:sldId id="276" r:id="rId10"/>
    <p:sldId id="277" r:id="rId11"/>
    <p:sldId id="269" r:id="rId12"/>
    <p:sldId id="279" r:id="rId13"/>
    <p:sldId id="280" r:id="rId14"/>
    <p:sldId id="281" r:id="rId15"/>
    <p:sldId id="271" r:id="rId16"/>
    <p:sldId id="274" r:id="rId17"/>
    <p:sldId id="267" r:id="rId18"/>
    <p:sldId id="272" r:id="rId19"/>
    <p:sldId id="273" r:id="rId20"/>
    <p:sldId id="282" r:id="rId21"/>
    <p:sldId id="283" r:id="rId22"/>
    <p:sldId id="285" r:id="rId23"/>
    <p:sldId id="286" r:id="rId24"/>
    <p:sldId id="288" r:id="rId25"/>
    <p:sldId id="289" r:id="rId26"/>
    <p:sldId id="287" r:id="rId27"/>
    <p:sldId id="290" r:id="rId28"/>
    <p:sldId id="291" r:id="rId29"/>
    <p:sldId id="292"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3924-2181-40D0-8608-FB19E6A71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670F21-41F5-4B0A-A650-BC3A9B0AA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D2AFC4-EBCF-4678-B485-A424FF603763}"/>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62838099-3737-47A1-8523-BD7402565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CE10E-5089-4C1E-B42E-492097DDF76C}"/>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418503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E8D0-0122-4567-8CAC-55522DDD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E607E-B677-41CA-AB42-6C98C7A00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1DCDC-A092-4547-AFDD-908A299BBCAC}"/>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121BAE6A-EB83-44F1-8BA3-BFAB4F8BC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47DA2-20D7-42C0-8F0E-732D47DB7891}"/>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14279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B51A97-9212-4FD4-820F-0286865AA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B0F5C-5455-4033-99A7-70CC5940F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B9129-ABA9-4A4F-A0BC-BA0687EB65D3}"/>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142BA2CF-3E15-4989-9CC4-01A2BA182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42014-FB85-44C9-A599-53B6CE624428}"/>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5504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32F7-FD77-4981-A3BD-53152822E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53FCD-4504-4027-947F-D1FA08934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B18AA-17A5-4A7A-9E25-278F9BC048D9}"/>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A98DD4C9-8FC0-4D42-8FBD-B6828B9EA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DA33C-4176-4941-84F7-1F9BB5FB4B0C}"/>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139301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70FC-E994-40C9-9455-333A00CBA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9EEDA-4F12-43E8-A169-DBC74306C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22070-70EF-4296-BD6F-76D62782A7F0}"/>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D39F60B0-10CE-41CB-B28D-15EED1868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1A615-692D-4453-9185-884E18C20F90}"/>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110868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1A41-4080-4B41-9179-DDA13223C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8A46D-831E-4CE1-8303-1D9728B63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21CA61-C57C-4CB8-B685-B42B61C98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AD1378-C631-4968-93AA-CA56D5ED5E69}"/>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6" name="Footer Placeholder 5">
            <a:extLst>
              <a:ext uri="{FF2B5EF4-FFF2-40B4-BE49-F238E27FC236}">
                <a16:creationId xmlns:a16="http://schemas.microsoft.com/office/drawing/2014/main" id="{F1E08AD6-860B-4104-848D-3FC5D8781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F2B33-3648-4BB3-B3A2-C5506EBB3CBD}"/>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426375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8ED0-8D2C-495B-874C-0C53147BE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CAE04-AA10-472D-B571-CE3CEFA5B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0AAAA-91D6-4B4B-933A-74D704635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28257-A0BA-437A-9E0C-C893B2F5C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3AD25-AB8C-439F-B314-FC0B2512E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F001A-566D-4512-AA96-AFCE02D8CE08}"/>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8" name="Footer Placeholder 7">
            <a:extLst>
              <a:ext uri="{FF2B5EF4-FFF2-40B4-BE49-F238E27FC236}">
                <a16:creationId xmlns:a16="http://schemas.microsoft.com/office/drawing/2014/main" id="{AEED4076-F52A-426D-A098-CE9CC3804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D69AE9-F3E9-4327-B7A8-9BB650BADD64}"/>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29252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47E2-4B61-402E-AE54-47C1D18CB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A10CC-58A4-44FB-95D3-8B2F37645397}"/>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4" name="Footer Placeholder 3">
            <a:extLst>
              <a:ext uri="{FF2B5EF4-FFF2-40B4-BE49-F238E27FC236}">
                <a16:creationId xmlns:a16="http://schemas.microsoft.com/office/drawing/2014/main" id="{5BA8658C-2E65-4E06-8716-9AD6CAE682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C7AD7-CF12-492F-8E75-6DD92C425223}"/>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316350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66527-B26C-4DDD-92D8-3443122BED6C}"/>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3" name="Footer Placeholder 2">
            <a:extLst>
              <a:ext uri="{FF2B5EF4-FFF2-40B4-BE49-F238E27FC236}">
                <a16:creationId xmlns:a16="http://schemas.microsoft.com/office/drawing/2014/main" id="{1709001F-2B89-454F-90A9-1D664E84DF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22A7C4-B298-469A-A655-B21FAD030CED}"/>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162943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B6CD-C4B0-4C10-9ADD-63BD49F57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3705D7-EDB5-48FC-8332-93543F8F5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0A10E-4DBF-405B-B094-79680DDBA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48216-C0E3-451B-979F-816CD9683B67}"/>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6" name="Footer Placeholder 5">
            <a:extLst>
              <a:ext uri="{FF2B5EF4-FFF2-40B4-BE49-F238E27FC236}">
                <a16:creationId xmlns:a16="http://schemas.microsoft.com/office/drawing/2014/main" id="{5A1D2B20-1B8E-4A95-86D6-1AFBBEDFB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CEDDB-1BDF-496E-8668-7B37F146D33A}"/>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227002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A87B-F1CF-4A60-8EF6-B71655BE7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631EC0-FCBE-4001-85CA-887F1EE0D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5AA480-4E24-4B78-B7AB-426DF3A53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3ACEA-FC89-402C-8FA5-78FB06AF08AA}"/>
              </a:ext>
            </a:extLst>
          </p:cNvPr>
          <p:cNvSpPr>
            <a:spLocks noGrp="1"/>
          </p:cNvSpPr>
          <p:nvPr>
            <p:ph type="dt" sz="half" idx="10"/>
          </p:nvPr>
        </p:nvSpPr>
        <p:spPr/>
        <p:txBody>
          <a:bodyPr/>
          <a:lstStyle/>
          <a:p>
            <a:fld id="{090B67FA-F1D6-4DF1-B8B6-899FB756A20E}" type="datetimeFigureOut">
              <a:rPr lang="en-US" smtClean="0"/>
              <a:t>1/2/2020</a:t>
            </a:fld>
            <a:endParaRPr lang="en-US"/>
          </a:p>
        </p:txBody>
      </p:sp>
      <p:sp>
        <p:nvSpPr>
          <p:cNvPr id="6" name="Footer Placeholder 5">
            <a:extLst>
              <a:ext uri="{FF2B5EF4-FFF2-40B4-BE49-F238E27FC236}">
                <a16:creationId xmlns:a16="http://schemas.microsoft.com/office/drawing/2014/main" id="{2D3D05F0-0641-4BB7-9297-7419161A6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FF029-21F2-45EC-9805-7DF5D6393609}"/>
              </a:ext>
            </a:extLst>
          </p:cNvPr>
          <p:cNvSpPr>
            <a:spLocks noGrp="1"/>
          </p:cNvSpPr>
          <p:nvPr>
            <p:ph type="sldNum" sz="quarter" idx="12"/>
          </p:nvPr>
        </p:nvSpPr>
        <p:spPr/>
        <p:txBody>
          <a:bodyPr/>
          <a:lstStyle/>
          <a:p>
            <a:fld id="{FB7308EC-6E47-4DF1-8040-0048CF795CD1}" type="slidenum">
              <a:rPr lang="en-US" smtClean="0"/>
              <a:t>‹#›</a:t>
            </a:fld>
            <a:endParaRPr lang="en-US"/>
          </a:p>
        </p:txBody>
      </p:sp>
    </p:spTree>
    <p:extLst>
      <p:ext uri="{BB962C8B-B14F-4D97-AF65-F5344CB8AC3E}">
        <p14:creationId xmlns:p14="http://schemas.microsoft.com/office/powerpoint/2010/main" val="174000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D305F-34C2-4ED7-8FFC-B74611A86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BF0EF-5DE2-41D2-8B8E-1BF5D7AE8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E4AB-CBDF-4C56-8F8F-52D2BA5A0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B67FA-F1D6-4DF1-B8B6-899FB756A20E}" type="datetimeFigureOut">
              <a:rPr lang="en-US" smtClean="0"/>
              <a:t>1/2/2020</a:t>
            </a:fld>
            <a:endParaRPr lang="en-US"/>
          </a:p>
        </p:txBody>
      </p:sp>
      <p:sp>
        <p:nvSpPr>
          <p:cNvPr id="5" name="Footer Placeholder 4">
            <a:extLst>
              <a:ext uri="{FF2B5EF4-FFF2-40B4-BE49-F238E27FC236}">
                <a16:creationId xmlns:a16="http://schemas.microsoft.com/office/drawing/2014/main" id="{55EB62C1-6E6D-40C6-8E32-CC3502375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087C0-F075-438A-BA7F-CFB2AA186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308EC-6E47-4DF1-8040-0048CF795CD1}" type="slidenum">
              <a:rPr lang="en-US" smtClean="0"/>
              <a:t>‹#›</a:t>
            </a:fld>
            <a:endParaRPr lang="en-US"/>
          </a:p>
        </p:txBody>
      </p:sp>
    </p:spTree>
    <p:extLst>
      <p:ext uri="{BB962C8B-B14F-4D97-AF65-F5344CB8AC3E}">
        <p14:creationId xmlns:p14="http://schemas.microsoft.com/office/powerpoint/2010/main" val="310085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988F4-F868-42E2-85BB-6DFC2415186E}"/>
              </a:ext>
            </a:extLst>
          </p:cNvPr>
          <p:cNvSpPr>
            <a:spLocks noGrp="1"/>
          </p:cNvSpPr>
          <p:nvPr>
            <p:ph idx="1"/>
          </p:nvPr>
        </p:nvSpPr>
        <p:spPr>
          <a:xfrm>
            <a:off x="838200" y="319596"/>
            <a:ext cx="7009660" cy="5857367"/>
          </a:xfrm>
        </p:spPr>
        <p:txBody>
          <a:bodyPr>
            <a:normAutofit/>
          </a:bodyPr>
          <a:lstStyle/>
          <a:p>
            <a:r>
              <a:rPr lang="en-US" b="1" dirty="0"/>
              <a:t>What is Entropy?</a:t>
            </a:r>
          </a:p>
          <a:p>
            <a:r>
              <a:rPr lang="en-US" dirty="0"/>
              <a:t>Entropy can be defined as a </a:t>
            </a:r>
            <a:r>
              <a:rPr lang="en-US" i="1" dirty="0"/>
              <a:t>“measure of molecular disorder, or molecular randomness”</a:t>
            </a:r>
          </a:p>
          <a:p>
            <a:r>
              <a:rPr lang="en-US" dirty="0"/>
              <a:t>For example, entropy of a substance is lowest in the solid phase and highest in the gas phase (Fig. 7–20).</a:t>
            </a:r>
          </a:p>
        </p:txBody>
      </p:sp>
      <p:pic>
        <p:nvPicPr>
          <p:cNvPr id="4" name="Picture 3">
            <a:extLst>
              <a:ext uri="{FF2B5EF4-FFF2-40B4-BE49-F238E27FC236}">
                <a16:creationId xmlns:a16="http://schemas.microsoft.com/office/drawing/2014/main" id="{FD32F27D-C197-4736-BE62-921129E745E1}"/>
              </a:ext>
            </a:extLst>
          </p:cNvPr>
          <p:cNvPicPr>
            <a:picLocks noChangeAspect="1"/>
          </p:cNvPicPr>
          <p:nvPr/>
        </p:nvPicPr>
        <p:blipFill>
          <a:blip r:embed="rId2"/>
          <a:stretch>
            <a:fillRect/>
          </a:stretch>
        </p:blipFill>
        <p:spPr>
          <a:xfrm>
            <a:off x="8769611" y="86743"/>
            <a:ext cx="2962275" cy="4305300"/>
          </a:xfrm>
          <a:prstGeom prst="rect">
            <a:avLst/>
          </a:prstGeom>
        </p:spPr>
      </p:pic>
      <p:pic>
        <p:nvPicPr>
          <p:cNvPr id="2" name="Picture 1">
            <a:extLst>
              <a:ext uri="{FF2B5EF4-FFF2-40B4-BE49-F238E27FC236}">
                <a16:creationId xmlns:a16="http://schemas.microsoft.com/office/drawing/2014/main" id="{72CE6D4F-047A-4747-92B6-A5E0B0E9D611}"/>
              </a:ext>
            </a:extLst>
          </p:cNvPr>
          <p:cNvPicPr>
            <a:picLocks noChangeAspect="1"/>
          </p:cNvPicPr>
          <p:nvPr/>
        </p:nvPicPr>
        <p:blipFill>
          <a:blip r:embed="rId3"/>
          <a:stretch>
            <a:fillRect/>
          </a:stretch>
        </p:blipFill>
        <p:spPr>
          <a:xfrm>
            <a:off x="838200" y="4103703"/>
            <a:ext cx="7153275" cy="1647825"/>
          </a:xfrm>
          <a:prstGeom prst="rect">
            <a:avLst/>
          </a:prstGeom>
        </p:spPr>
      </p:pic>
    </p:spTree>
    <p:extLst>
      <p:ext uri="{BB962C8B-B14F-4D97-AF65-F5344CB8AC3E}">
        <p14:creationId xmlns:p14="http://schemas.microsoft.com/office/powerpoint/2010/main" val="355826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CBCA5-537D-4B67-AA26-E77D67843969}"/>
              </a:ext>
            </a:extLst>
          </p:cNvPr>
          <p:cNvSpPr>
            <a:spLocks noGrp="1"/>
          </p:cNvSpPr>
          <p:nvPr>
            <p:ph idx="1"/>
          </p:nvPr>
        </p:nvSpPr>
        <p:spPr>
          <a:xfrm>
            <a:off x="838200" y="301840"/>
            <a:ext cx="6849862" cy="6556159"/>
          </a:xfrm>
        </p:spPr>
        <p:txBody>
          <a:bodyPr>
            <a:normAutofit fontScale="92500"/>
          </a:bodyPr>
          <a:lstStyle/>
          <a:p>
            <a:r>
              <a:rPr lang="en-US" dirty="0"/>
              <a:t>Instead of raising a weight, let us operate the paddle wheel in a container filled with a gas, as shown in Fig. 7–24. </a:t>
            </a:r>
          </a:p>
          <a:p>
            <a:r>
              <a:rPr lang="en-US" dirty="0"/>
              <a:t>The paddle-wheel work in this case is converted to the internal energy of the gas, as evidenced by a rise in gas temperature, creating a higher level of molecular disorder in the container.</a:t>
            </a:r>
          </a:p>
          <a:p>
            <a:r>
              <a:rPr lang="en-US" dirty="0"/>
              <a:t>This process is quite different from raising a weight since the organized paddle-wheel energy is now converted to a highly disorganized form of energy, which cannot be converted back to the paddle wheel as the rotational kinetic energy.</a:t>
            </a:r>
          </a:p>
          <a:p>
            <a:r>
              <a:rPr lang="en-US" dirty="0"/>
              <a:t>Therefore, energy is degraded during this process, the ability to do work is reduced, molecular disorder is produced, and associated with all this is an increase in entropy.</a:t>
            </a:r>
          </a:p>
        </p:txBody>
      </p:sp>
      <p:pic>
        <p:nvPicPr>
          <p:cNvPr id="4" name="Picture 3">
            <a:extLst>
              <a:ext uri="{FF2B5EF4-FFF2-40B4-BE49-F238E27FC236}">
                <a16:creationId xmlns:a16="http://schemas.microsoft.com/office/drawing/2014/main" id="{446FDBF6-6985-44FF-B126-59E7E1A228A6}"/>
              </a:ext>
            </a:extLst>
          </p:cNvPr>
          <p:cNvPicPr>
            <a:picLocks noChangeAspect="1"/>
          </p:cNvPicPr>
          <p:nvPr/>
        </p:nvPicPr>
        <p:blipFill>
          <a:blip r:embed="rId2"/>
          <a:stretch>
            <a:fillRect/>
          </a:stretch>
        </p:blipFill>
        <p:spPr>
          <a:xfrm>
            <a:off x="8077708" y="87250"/>
            <a:ext cx="3990975" cy="3114675"/>
          </a:xfrm>
          <a:prstGeom prst="rect">
            <a:avLst/>
          </a:prstGeom>
        </p:spPr>
      </p:pic>
    </p:spTree>
    <p:extLst>
      <p:ext uri="{BB962C8B-B14F-4D97-AF65-F5344CB8AC3E}">
        <p14:creationId xmlns:p14="http://schemas.microsoft.com/office/powerpoint/2010/main" val="52643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BAD22-09C2-410B-82C6-D616D67D2FAA}"/>
              </a:ext>
            </a:extLst>
          </p:cNvPr>
          <p:cNvSpPr>
            <a:spLocks noGrp="1"/>
          </p:cNvSpPr>
          <p:nvPr>
            <p:ph idx="1"/>
          </p:nvPr>
        </p:nvSpPr>
        <p:spPr>
          <a:xfrm>
            <a:off x="838200" y="261257"/>
            <a:ext cx="6504992" cy="5915706"/>
          </a:xfrm>
        </p:spPr>
        <p:txBody>
          <a:bodyPr>
            <a:normAutofit lnSpcReduction="10000"/>
          </a:bodyPr>
          <a:lstStyle/>
          <a:p>
            <a:r>
              <a:rPr lang="en-US" dirty="0"/>
              <a:t>Entropy is an extensive property like volume.</a:t>
            </a:r>
          </a:p>
          <a:p>
            <a:r>
              <a:rPr lang="en-US" dirty="0"/>
              <a:t>Specific entropy would be entropy per unit mass.</a:t>
            </a:r>
          </a:p>
          <a:p>
            <a:r>
              <a:rPr lang="en-US" dirty="0"/>
              <a:t>Entropy is a state function like internal energy and enthalpy and depends upon the condition of a system.</a:t>
            </a:r>
          </a:p>
          <a:p>
            <a:r>
              <a:rPr lang="en-US" dirty="0"/>
              <a:t>Note that entropy is a property, and like all other properties, it has fixed values at fixed states. </a:t>
            </a:r>
          </a:p>
          <a:p>
            <a:r>
              <a:rPr lang="en-US" dirty="0"/>
              <a:t>Therefore, the entropy change S between two specified states is the same no matter what path, reversible or irreversible, is followed during a process</a:t>
            </a:r>
          </a:p>
          <a:p>
            <a:endParaRPr lang="en-US" dirty="0"/>
          </a:p>
        </p:txBody>
      </p:sp>
      <p:pic>
        <p:nvPicPr>
          <p:cNvPr id="5" name="Picture 2">
            <a:extLst>
              <a:ext uri="{FF2B5EF4-FFF2-40B4-BE49-F238E27FC236}">
                <a16:creationId xmlns:a16="http://schemas.microsoft.com/office/drawing/2014/main" id="{533CFD1F-33DC-460B-9B80-4104ABC57067}"/>
              </a:ext>
            </a:extLst>
          </p:cNvPr>
          <p:cNvPicPr>
            <a:picLocks noChangeAspect="1" noChangeArrowheads="1"/>
          </p:cNvPicPr>
          <p:nvPr/>
        </p:nvPicPr>
        <p:blipFill>
          <a:blip r:embed="rId2" cstate="print"/>
          <a:srcRect/>
          <a:stretch>
            <a:fillRect/>
          </a:stretch>
        </p:blipFill>
        <p:spPr bwMode="auto">
          <a:xfrm>
            <a:off x="8819513" y="0"/>
            <a:ext cx="2944715" cy="4022356"/>
          </a:xfrm>
          <a:prstGeom prst="rect">
            <a:avLst/>
          </a:prstGeom>
          <a:noFill/>
          <a:ln w="9525">
            <a:noFill/>
            <a:miter lim="800000"/>
            <a:headEnd/>
            <a:tailEnd/>
          </a:ln>
        </p:spPr>
      </p:pic>
      <p:pic>
        <p:nvPicPr>
          <p:cNvPr id="1026" name="Picture 2" descr="The diagram shows a schematic representation of a system that goes from state one with entropy S sub one to state two with entropy S sub two. The two states are shown as two circles drawn a distance apart. Two arrows represent two different processes to take the system from state one to state two. A straight arrow pointing from state one to state two shows a reversible process. The change in entropy for this process is given by delta S equals Q divided by T. The second process is marked as a curving arrow from state one to state two, showing an irreversible process. The change in entropy for this process is given by delta S sub irreversible equals delta S sub reversible equals S sub two minus S sub one.">
            <a:extLst>
              <a:ext uri="{FF2B5EF4-FFF2-40B4-BE49-F238E27FC236}">
                <a16:creationId xmlns:a16="http://schemas.microsoft.com/office/drawing/2014/main" id="{EFABA504-C2EC-41FB-B55C-4F394B19C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513" y="4188313"/>
            <a:ext cx="3067196" cy="266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64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19843-C50A-42E5-89CA-69E6301FF6EE}"/>
              </a:ext>
            </a:extLst>
          </p:cNvPr>
          <p:cNvSpPr>
            <a:spLocks noGrp="1"/>
          </p:cNvSpPr>
          <p:nvPr>
            <p:ph idx="1"/>
          </p:nvPr>
        </p:nvSpPr>
        <p:spPr>
          <a:xfrm>
            <a:off x="838200" y="121298"/>
            <a:ext cx="10515600" cy="6522098"/>
          </a:xfrm>
        </p:spPr>
        <p:txBody>
          <a:bodyPr>
            <a:normAutofit/>
          </a:bodyPr>
          <a:lstStyle/>
          <a:p>
            <a:r>
              <a:rPr lang="en-US" dirty="0"/>
              <a:t>Clausius realized in 1865 that he had discovered a new thermodynamic property, and he chose to name this property entropy. </a:t>
            </a:r>
          </a:p>
          <a:p>
            <a:r>
              <a:rPr lang="en-US" dirty="0"/>
              <a:t>It is designated S and is defined as</a:t>
            </a:r>
          </a:p>
          <a:p>
            <a:endParaRPr lang="en-US" dirty="0"/>
          </a:p>
          <a:p>
            <a:endParaRPr lang="en-US" dirty="0"/>
          </a:p>
          <a:p>
            <a:r>
              <a:rPr lang="en-US" dirty="0"/>
              <a:t>Entropy is an extensive property of a system and sometimes is referred to as </a:t>
            </a:r>
            <a:r>
              <a:rPr lang="en-US" i="1" dirty="0"/>
              <a:t>total entropy</a:t>
            </a:r>
            <a:r>
              <a:rPr lang="en-US" dirty="0"/>
              <a:t>. </a:t>
            </a:r>
          </a:p>
          <a:p>
            <a:r>
              <a:rPr lang="en-US" dirty="0"/>
              <a:t>Entropy per unit mass, designated </a:t>
            </a:r>
            <a:r>
              <a:rPr lang="en-US" i="1" dirty="0"/>
              <a:t>s</a:t>
            </a:r>
            <a:r>
              <a:rPr lang="en-US" dirty="0"/>
              <a:t>, is an intensive property and has the unit kJ/kg · K.</a:t>
            </a:r>
          </a:p>
          <a:p>
            <a:r>
              <a:rPr lang="en-US" dirty="0"/>
              <a:t>The entropy change of a system during a process can be determined by integrating Eq. 7–4 between the initial and the final states:</a:t>
            </a:r>
          </a:p>
        </p:txBody>
      </p:sp>
      <p:pic>
        <p:nvPicPr>
          <p:cNvPr id="4" name="Picture 3">
            <a:extLst>
              <a:ext uri="{FF2B5EF4-FFF2-40B4-BE49-F238E27FC236}">
                <a16:creationId xmlns:a16="http://schemas.microsoft.com/office/drawing/2014/main" id="{437A90C9-B5B9-42BB-AA32-74AE2C87A439}"/>
              </a:ext>
            </a:extLst>
          </p:cNvPr>
          <p:cNvPicPr>
            <a:picLocks noChangeAspect="1"/>
          </p:cNvPicPr>
          <p:nvPr/>
        </p:nvPicPr>
        <p:blipFill>
          <a:blip r:embed="rId2"/>
          <a:stretch>
            <a:fillRect/>
          </a:stretch>
        </p:blipFill>
        <p:spPr>
          <a:xfrm>
            <a:off x="3351497" y="1992085"/>
            <a:ext cx="5143500" cy="819150"/>
          </a:xfrm>
          <a:prstGeom prst="rect">
            <a:avLst/>
          </a:prstGeom>
        </p:spPr>
      </p:pic>
      <p:pic>
        <p:nvPicPr>
          <p:cNvPr id="5" name="Picture 4">
            <a:extLst>
              <a:ext uri="{FF2B5EF4-FFF2-40B4-BE49-F238E27FC236}">
                <a16:creationId xmlns:a16="http://schemas.microsoft.com/office/drawing/2014/main" id="{C3489269-9B7D-4990-9C90-3DCF47B4D673}"/>
              </a:ext>
            </a:extLst>
          </p:cNvPr>
          <p:cNvPicPr>
            <a:picLocks noChangeAspect="1"/>
          </p:cNvPicPr>
          <p:nvPr/>
        </p:nvPicPr>
        <p:blipFill>
          <a:blip r:embed="rId3"/>
          <a:stretch>
            <a:fillRect/>
          </a:stretch>
        </p:blipFill>
        <p:spPr>
          <a:xfrm>
            <a:off x="2831937" y="5787797"/>
            <a:ext cx="5781675" cy="638175"/>
          </a:xfrm>
          <a:prstGeom prst="rect">
            <a:avLst/>
          </a:prstGeom>
        </p:spPr>
      </p:pic>
    </p:spTree>
    <p:extLst>
      <p:ext uri="{BB962C8B-B14F-4D97-AF65-F5344CB8AC3E}">
        <p14:creationId xmlns:p14="http://schemas.microsoft.com/office/powerpoint/2010/main" val="215440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DF13-8435-4B4A-A8BC-6F274FBDBFCB}"/>
              </a:ext>
            </a:extLst>
          </p:cNvPr>
          <p:cNvSpPr>
            <a:spLocks noGrp="1"/>
          </p:cNvSpPr>
          <p:nvPr>
            <p:ph type="title"/>
          </p:nvPr>
        </p:nvSpPr>
        <p:spPr>
          <a:xfrm>
            <a:off x="838200" y="197175"/>
            <a:ext cx="10515600" cy="717226"/>
          </a:xfrm>
        </p:spPr>
        <p:txBody>
          <a:bodyPr>
            <a:normAutofit/>
          </a:bodyPr>
          <a:lstStyle/>
          <a:p>
            <a:r>
              <a:rPr lang="en-US" sz="2800" b="1" dirty="0">
                <a:latin typeface="+mn-lt"/>
              </a:rPr>
              <a:t>Reversible Isothermal Heat Transfer Processes</a:t>
            </a:r>
          </a:p>
        </p:txBody>
      </p:sp>
      <p:sp>
        <p:nvSpPr>
          <p:cNvPr id="3" name="Content Placeholder 2">
            <a:extLst>
              <a:ext uri="{FF2B5EF4-FFF2-40B4-BE49-F238E27FC236}">
                <a16:creationId xmlns:a16="http://schemas.microsoft.com/office/drawing/2014/main" id="{8A77F867-AF6B-4A5A-A4BA-F497478E6605}"/>
              </a:ext>
            </a:extLst>
          </p:cNvPr>
          <p:cNvSpPr>
            <a:spLocks noGrp="1"/>
          </p:cNvSpPr>
          <p:nvPr>
            <p:ph idx="1"/>
          </p:nvPr>
        </p:nvSpPr>
        <p:spPr>
          <a:xfrm>
            <a:off x="838200" y="914401"/>
            <a:ext cx="10515600" cy="5262562"/>
          </a:xfrm>
        </p:spPr>
        <p:txBody>
          <a:bodyPr/>
          <a:lstStyle/>
          <a:p>
            <a:r>
              <a:rPr lang="en-US" dirty="0"/>
              <a:t>The entropy change of a system during reversible isothermal heat transfer process can be determined by performing the integration in Eq. 7–5:</a:t>
            </a:r>
          </a:p>
          <a:p>
            <a:endParaRPr lang="en-US" dirty="0"/>
          </a:p>
          <a:p>
            <a:endParaRPr lang="en-US" dirty="0"/>
          </a:p>
          <a:p>
            <a:endParaRPr lang="en-US" dirty="0"/>
          </a:p>
          <a:p>
            <a:endParaRPr lang="en-US" dirty="0"/>
          </a:p>
          <a:p>
            <a:endParaRPr lang="en-US" dirty="0"/>
          </a:p>
          <a:p>
            <a:r>
              <a:rPr lang="en-US" dirty="0"/>
              <a:t>where </a:t>
            </a:r>
            <a:r>
              <a:rPr lang="en-US" i="1" dirty="0"/>
              <a:t>T</a:t>
            </a:r>
            <a:r>
              <a:rPr lang="en-US" baseline="-25000" dirty="0"/>
              <a:t>0</a:t>
            </a:r>
            <a:r>
              <a:rPr lang="en-US" dirty="0"/>
              <a:t> is the constant temperature of the system and </a:t>
            </a:r>
            <a:r>
              <a:rPr lang="en-US" i="1" dirty="0"/>
              <a:t>Q </a:t>
            </a:r>
            <a:r>
              <a:rPr lang="en-US" dirty="0"/>
              <a:t>is the heat transfer for the reversible process.</a:t>
            </a:r>
          </a:p>
        </p:txBody>
      </p:sp>
      <p:pic>
        <p:nvPicPr>
          <p:cNvPr id="4" name="Picture 3">
            <a:extLst>
              <a:ext uri="{FF2B5EF4-FFF2-40B4-BE49-F238E27FC236}">
                <a16:creationId xmlns:a16="http://schemas.microsoft.com/office/drawing/2014/main" id="{FF0F2E0F-2712-439F-8D87-E2EE4A78A3AC}"/>
              </a:ext>
            </a:extLst>
          </p:cNvPr>
          <p:cNvPicPr>
            <a:picLocks noChangeAspect="1"/>
          </p:cNvPicPr>
          <p:nvPr/>
        </p:nvPicPr>
        <p:blipFill>
          <a:blip r:embed="rId2"/>
          <a:stretch>
            <a:fillRect/>
          </a:stretch>
        </p:blipFill>
        <p:spPr>
          <a:xfrm>
            <a:off x="1471612" y="2400300"/>
            <a:ext cx="9248775" cy="2057400"/>
          </a:xfrm>
          <a:prstGeom prst="rect">
            <a:avLst/>
          </a:prstGeom>
        </p:spPr>
      </p:pic>
    </p:spTree>
    <p:extLst>
      <p:ext uri="{BB962C8B-B14F-4D97-AF65-F5344CB8AC3E}">
        <p14:creationId xmlns:p14="http://schemas.microsoft.com/office/powerpoint/2010/main" val="268396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696423-F471-4161-B893-13A3CF657919}"/>
              </a:ext>
            </a:extLst>
          </p:cNvPr>
          <p:cNvPicPr>
            <a:picLocks noChangeAspect="1"/>
          </p:cNvPicPr>
          <p:nvPr/>
        </p:nvPicPr>
        <p:blipFill>
          <a:blip r:embed="rId2"/>
          <a:stretch>
            <a:fillRect/>
          </a:stretch>
        </p:blipFill>
        <p:spPr>
          <a:xfrm>
            <a:off x="0" y="0"/>
            <a:ext cx="7688779" cy="6858000"/>
          </a:xfrm>
          <a:prstGeom prst="rect">
            <a:avLst/>
          </a:prstGeom>
        </p:spPr>
      </p:pic>
      <p:pic>
        <p:nvPicPr>
          <p:cNvPr id="5" name="Picture 4">
            <a:extLst>
              <a:ext uri="{FF2B5EF4-FFF2-40B4-BE49-F238E27FC236}">
                <a16:creationId xmlns:a16="http://schemas.microsoft.com/office/drawing/2014/main" id="{51590230-857E-4CF6-9E0C-40893C3B358F}"/>
              </a:ext>
            </a:extLst>
          </p:cNvPr>
          <p:cNvPicPr>
            <a:picLocks noChangeAspect="1"/>
          </p:cNvPicPr>
          <p:nvPr/>
        </p:nvPicPr>
        <p:blipFill>
          <a:blip r:embed="rId3"/>
          <a:stretch>
            <a:fillRect/>
          </a:stretch>
        </p:blipFill>
        <p:spPr>
          <a:xfrm>
            <a:off x="8151504" y="266930"/>
            <a:ext cx="3648075" cy="4619625"/>
          </a:xfrm>
          <a:prstGeom prst="rect">
            <a:avLst/>
          </a:prstGeom>
        </p:spPr>
      </p:pic>
    </p:spTree>
    <p:extLst>
      <p:ext uri="{BB962C8B-B14F-4D97-AF65-F5344CB8AC3E}">
        <p14:creationId xmlns:p14="http://schemas.microsoft.com/office/powerpoint/2010/main" val="139444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5E2F-1706-4C0F-9BA8-B75CF529A955}"/>
              </a:ext>
            </a:extLst>
          </p:cNvPr>
          <p:cNvSpPr>
            <a:spLocks noGrp="1"/>
          </p:cNvSpPr>
          <p:nvPr>
            <p:ph type="title"/>
          </p:nvPr>
        </p:nvSpPr>
        <p:spPr>
          <a:xfrm>
            <a:off x="838200" y="365125"/>
            <a:ext cx="10515600" cy="540397"/>
          </a:xfrm>
        </p:spPr>
        <p:txBody>
          <a:bodyPr>
            <a:normAutofit/>
          </a:bodyPr>
          <a:lstStyle/>
          <a:p>
            <a:r>
              <a:rPr lang="en-US" sz="2800" b="1" dirty="0">
                <a:latin typeface="+mn-lt"/>
              </a:rPr>
              <a:t>ISENTROPIC PROCESSES</a:t>
            </a:r>
          </a:p>
        </p:txBody>
      </p:sp>
      <p:sp>
        <p:nvSpPr>
          <p:cNvPr id="3" name="Content Placeholder 2">
            <a:extLst>
              <a:ext uri="{FF2B5EF4-FFF2-40B4-BE49-F238E27FC236}">
                <a16:creationId xmlns:a16="http://schemas.microsoft.com/office/drawing/2014/main" id="{775065ED-78A4-406B-8950-4E43A2CFD1A2}"/>
              </a:ext>
            </a:extLst>
          </p:cNvPr>
          <p:cNvSpPr>
            <a:spLocks noGrp="1"/>
          </p:cNvSpPr>
          <p:nvPr>
            <p:ph idx="1"/>
          </p:nvPr>
        </p:nvSpPr>
        <p:spPr>
          <a:xfrm>
            <a:off x="838200" y="905522"/>
            <a:ext cx="10515600" cy="5271441"/>
          </a:xfrm>
        </p:spPr>
        <p:txBody>
          <a:bodyPr/>
          <a:lstStyle/>
          <a:p>
            <a:r>
              <a:rPr lang="en-US" dirty="0"/>
              <a:t>The entropy of a fixed mass does not change during a process that is reversible and adiabatic. </a:t>
            </a:r>
          </a:p>
          <a:p>
            <a:r>
              <a:rPr lang="en-US" dirty="0"/>
              <a:t>A process during which the entropy remains constant is called an isentropic process. </a:t>
            </a:r>
          </a:p>
          <a:p>
            <a:r>
              <a:rPr lang="en-US" dirty="0"/>
              <a:t>It is characterized by:</a:t>
            </a:r>
          </a:p>
          <a:p>
            <a:endParaRPr lang="en-US" dirty="0"/>
          </a:p>
        </p:txBody>
      </p:sp>
      <p:pic>
        <p:nvPicPr>
          <p:cNvPr id="4" name="Picture 3">
            <a:extLst>
              <a:ext uri="{FF2B5EF4-FFF2-40B4-BE49-F238E27FC236}">
                <a16:creationId xmlns:a16="http://schemas.microsoft.com/office/drawing/2014/main" id="{7474E193-2599-48A2-BDE5-52B68C2C5566}"/>
              </a:ext>
            </a:extLst>
          </p:cNvPr>
          <p:cNvPicPr>
            <a:picLocks noChangeAspect="1"/>
          </p:cNvPicPr>
          <p:nvPr/>
        </p:nvPicPr>
        <p:blipFill>
          <a:blip r:embed="rId2"/>
          <a:stretch>
            <a:fillRect/>
          </a:stretch>
        </p:blipFill>
        <p:spPr>
          <a:xfrm>
            <a:off x="2128837" y="3233737"/>
            <a:ext cx="7934325" cy="390525"/>
          </a:xfrm>
          <a:prstGeom prst="rect">
            <a:avLst/>
          </a:prstGeom>
        </p:spPr>
      </p:pic>
    </p:spTree>
    <p:extLst>
      <p:ext uri="{BB962C8B-B14F-4D97-AF65-F5344CB8AC3E}">
        <p14:creationId xmlns:p14="http://schemas.microsoft.com/office/powerpoint/2010/main" val="493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4F93-A3BA-4A36-944B-7E5E4CCC8573}"/>
              </a:ext>
            </a:extLst>
          </p:cNvPr>
          <p:cNvSpPr>
            <a:spLocks noGrp="1"/>
          </p:cNvSpPr>
          <p:nvPr>
            <p:ph type="title"/>
          </p:nvPr>
        </p:nvSpPr>
        <p:spPr>
          <a:xfrm>
            <a:off x="838200" y="365126"/>
            <a:ext cx="10515600" cy="531520"/>
          </a:xfrm>
        </p:spPr>
        <p:txBody>
          <a:bodyPr>
            <a:normAutofit/>
          </a:bodyPr>
          <a:lstStyle/>
          <a:p>
            <a:r>
              <a:rPr lang="en-US" sz="2800" b="1" dirty="0">
                <a:latin typeface="+mn-lt"/>
              </a:rPr>
              <a:t>Third law of thermodynamics</a:t>
            </a:r>
          </a:p>
        </p:txBody>
      </p:sp>
      <p:sp>
        <p:nvSpPr>
          <p:cNvPr id="3" name="Content Placeholder 2">
            <a:extLst>
              <a:ext uri="{FF2B5EF4-FFF2-40B4-BE49-F238E27FC236}">
                <a16:creationId xmlns:a16="http://schemas.microsoft.com/office/drawing/2014/main" id="{98BCA6D1-2CA1-4D6C-A6F6-0823B6D6E6DE}"/>
              </a:ext>
            </a:extLst>
          </p:cNvPr>
          <p:cNvSpPr>
            <a:spLocks noGrp="1"/>
          </p:cNvSpPr>
          <p:nvPr>
            <p:ph idx="1"/>
          </p:nvPr>
        </p:nvSpPr>
        <p:spPr>
          <a:xfrm>
            <a:off x="838200" y="1012054"/>
            <a:ext cx="7844161" cy="5164909"/>
          </a:xfrm>
        </p:spPr>
        <p:txBody>
          <a:bodyPr>
            <a:normAutofit fontScale="92500"/>
          </a:bodyPr>
          <a:lstStyle/>
          <a:p>
            <a:r>
              <a:rPr lang="en-US" dirty="0"/>
              <a:t>The molecules of a substance in solid phase continually oscillate, creating an uncertainty about their position.</a:t>
            </a:r>
          </a:p>
          <a:p>
            <a:r>
              <a:rPr lang="en-US" dirty="0"/>
              <a:t>These oscillations, however, fade as the temperature is decreased, and the molecules supposedly become motionless at absolute zero.</a:t>
            </a:r>
          </a:p>
          <a:p>
            <a:r>
              <a:rPr lang="en-US" dirty="0"/>
              <a:t>This represents a state of ultimate molecular order (and minimum energy)</a:t>
            </a:r>
          </a:p>
          <a:p>
            <a:r>
              <a:rPr lang="en-US" dirty="0"/>
              <a:t>Therefore, </a:t>
            </a:r>
            <a:r>
              <a:rPr lang="en-US" i="1" dirty="0"/>
              <a:t>the entropy of a pure crystalline substance at absolute zero temperature is zero </a:t>
            </a:r>
            <a:r>
              <a:rPr lang="en-US" dirty="0"/>
              <a:t>since there is no uncertainty about the state of the molecules at that instant (Fig. 7–21). This statement is known as the </a:t>
            </a:r>
            <a:r>
              <a:rPr lang="en-US" b="1" dirty="0"/>
              <a:t>third law of thermodynamics.</a:t>
            </a:r>
            <a:endParaRPr lang="en-US" dirty="0"/>
          </a:p>
        </p:txBody>
      </p:sp>
      <p:pic>
        <p:nvPicPr>
          <p:cNvPr id="4" name="Picture 3">
            <a:extLst>
              <a:ext uri="{FF2B5EF4-FFF2-40B4-BE49-F238E27FC236}">
                <a16:creationId xmlns:a16="http://schemas.microsoft.com/office/drawing/2014/main" id="{26755E47-9333-4D77-97A9-74A477613971}"/>
              </a:ext>
            </a:extLst>
          </p:cNvPr>
          <p:cNvPicPr>
            <a:picLocks noChangeAspect="1"/>
          </p:cNvPicPr>
          <p:nvPr/>
        </p:nvPicPr>
        <p:blipFill>
          <a:blip r:embed="rId2"/>
          <a:stretch>
            <a:fillRect/>
          </a:stretch>
        </p:blipFill>
        <p:spPr>
          <a:xfrm>
            <a:off x="8991600" y="2283781"/>
            <a:ext cx="3200400" cy="3209925"/>
          </a:xfrm>
          <a:prstGeom prst="rect">
            <a:avLst/>
          </a:prstGeom>
        </p:spPr>
      </p:pic>
    </p:spTree>
    <p:extLst>
      <p:ext uri="{BB962C8B-B14F-4D97-AF65-F5344CB8AC3E}">
        <p14:creationId xmlns:p14="http://schemas.microsoft.com/office/powerpoint/2010/main" val="254962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6F303-9456-4D92-9258-6D63D6BD0982}"/>
              </a:ext>
            </a:extLst>
          </p:cNvPr>
          <p:cNvSpPr>
            <a:spLocks noGrp="1"/>
          </p:cNvSpPr>
          <p:nvPr>
            <p:ph idx="1"/>
          </p:nvPr>
        </p:nvSpPr>
        <p:spPr>
          <a:xfrm>
            <a:off x="918099" y="201011"/>
            <a:ext cx="10515600" cy="6279688"/>
          </a:xfrm>
        </p:spPr>
        <p:txBody>
          <a:bodyPr>
            <a:normAutofit fontScale="92500" lnSpcReduction="20000"/>
          </a:bodyPr>
          <a:lstStyle/>
          <a:p>
            <a:r>
              <a:rPr lang="en-US" b="1" dirty="0"/>
              <a:t>Clausius inequality</a:t>
            </a:r>
            <a:endParaRPr lang="en-US" dirty="0"/>
          </a:p>
          <a:p>
            <a:r>
              <a:rPr lang="en-US" dirty="0"/>
              <a:t>The second law of thermodynamics often leads to expressions that involve inequalities. </a:t>
            </a:r>
          </a:p>
          <a:p>
            <a:r>
              <a:rPr lang="en-US" dirty="0"/>
              <a:t>An irreversible (i.e., actual) heat engine, for example, is less efficient than a reversible one operating between the same two thermal energy reservoirs.</a:t>
            </a:r>
          </a:p>
          <a:p>
            <a:r>
              <a:rPr lang="en-US" dirty="0"/>
              <a:t>Likewise, an irreversible refrigerator or a heat pump has a lower coefficient of performance (COP) than a reversible one operating between the same temperature limits. </a:t>
            </a:r>
          </a:p>
          <a:p>
            <a:r>
              <a:rPr lang="en-US" dirty="0"/>
              <a:t>Another important inequality that has major consequences in thermodynamics is the Clausius inequality. </a:t>
            </a:r>
          </a:p>
          <a:p>
            <a:r>
              <a:rPr lang="en-US" dirty="0"/>
              <a:t>It was first stated by the German physicist R. J. E. Clausius (1822–1888), one of the founders of thermodynamics, and is expressed as:</a:t>
            </a:r>
          </a:p>
          <a:p>
            <a:endParaRPr lang="en-US" dirty="0"/>
          </a:p>
          <a:p>
            <a:endParaRPr lang="en-US" dirty="0"/>
          </a:p>
          <a:p>
            <a:endParaRPr lang="en-US" dirty="0"/>
          </a:p>
          <a:p>
            <a:endParaRPr lang="en-US" dirty="0"/>
          </a:p>
          <a:p>
            <a:r>
              <a:rPr lang="en-US" dirty="0"/>
              <a:t>This inequality is valid for all cycles, reversible or irreversible.</a:t>
            </a:r>
          </a:p>
          <a:p>
            <a:endParaRPr lang="en-US" dirty="0"/>
          </a:p>
          <a:p>
            <a:endParaRPr lang="en-US" dirty="0"/>
          </a:p>
          <a:p>
            <a:endParaRPr lang="en-US" dirty="0"/>
          </a:p>
          <a:p>
            <a:endParaRPr lang="en-US" dirty="0"/>
          </a:p>
          <a:p>
            <a:endParaRPr lang="en-US" dirty="0"/>
          </a:p>
          <a:p>
            <a:endParaRPr lang="en-US" dirty="0"/>
          </a:p>
        </p:txBody>
      </p:sp>
      <p:pic>
        <p:nvPicPr>
          <p:cNvPr id="4" name="Picture 2">
            <a:extLst>
              <a:ext uri="{FF2B5EF4-FFF2-40B4-BE49-F238E27FC236}">
                <a16:creationId xmlns:a16="http://schemas.microsoft.com/office/drawing/2014/main" id="{F4020ABE-F947-4360-A1B6-D67B4FA71E74}"/>
              </a:ext>
            </a:extLst>
          </p:cNvPr>
          <p:cNvPicPr>
            <a:picLocks noChangeAspect="1" noChangeArrowheads="1"/>
          </p:cNvPicPr>
          <p:nvPr/>
        </p:nvPicPr>
        <p:blipFill>
          <a:blip r:embed="rId2" cstate="print"/>
          <a:srcRect/>
          <a:stretch>
            <a:fillRect/>
          </a:stretch>
        </p:blipFill>
        <p:spPr bwMode="auto">
          <a:xfrm>
            <a:off x="4958872" y="4357041"/>
            <a:ext cx="1285875" cy="762000"/>
          </a:xfrm>
          <a:prstGeom prst="rect">
            <a:avLst/>
          </a:prstGeom>
          <a:noFill/>
          <a:ln w="9525">
            <a:noFill/>
            <a:miter lim="800000"/>
            <a:headEnd/>
            <a:tailEnd/>
          </a:ln>
        </p:spPr>
      </p:pic>
      <p:pic>
        <p:nvPicPr>
          <p:cNvPr id="5" name="Picture 2">
            <a:extLst>
              <a:ext uri="{FF2B5EF4-FFF2-40B4-BE49-F238E27FC236}">
                <a16:creationId xmlns:a16="http://schemas.microsoft.com/office/drawing/2014/main" id="{9D6E2D83-809E-4913-979F-F585B2B71FFF}"/>
              </a:ext>
            </a:extLst>
          </p:cNvPr>
          <p:cNvPicPr>
            <a:picLocks noChangeAspect="1" noChangeArrowheads="1"/>
          </p:cNvPicPr>
          <p:nvPr/>
        </p:nvPicPr>
        <p:blipFill>
          <a:blip r:embed="rId3" cstate="print"/>
          <a:srcRect/>
          <a:stretch>
            <a:fillRect/>
          </a:stretch>
        </p:blipFill>
        <p:spPr bwMode="auto">
          <a:xfrm>
            <a:off x="2287109" y="5254425"/>
            <a:ext cx="6629400" cy="352425"/>
          </a:xfrm>
          <a:prstGeom prst="rect">
            <a:avLst/>
          </a:prstGeom>
          <a:noFill/>
          <a:ln w="9525">
            <a:noFill/>
            <a:miter lim="800000"/>
            <a:headEnd/>
            <a:tailEnd/>
          </a:ln>
        </p:spPr>
      </p:pic>
    </p:spTree>
    <p:extLst>
      <p:ext uri="{BB962C8B-B14F-4D97-AF65-F5344CB8AC3E}">
        <p14:creationId xmlns:p14="http://schemas.microsoft.com/office/powerpoint/2010/main" val="421817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BE53-1423-470C-9625-DADB03BAA3F8}"/>
              </a:ext>
            </a:extLst>
          </p:cNvPr>
          <p:cNvSpPr>
            <a:spLocks noGrp="1"/>
          </p:cNvSpPr>
          <p:nvPr>
            <p:ph type="title"/>
          </p:nvPr>
        </p:nvSpPr>
        <p:spPr>
          <a:xfrm>
            <a:off x="838200" y="365125"/>
            <a:ext cx="10515600" cy="762339"/>
          </a:xfrm>
        </p:spPr>
        <p:txBody>
          <a:bodyPr>
            <a:normAutofit/>
          </a:bodyPr>
          <a:lstStyle/>
          <a:p>
            <a:r>
              <a:rPr lang="en-US" sz="2800" b="1" dirty="0">
                <a:latin typeface="+mn-lt"/>
              </a:rPr>
              <a:t>ENTROPY CHANGE OF PURE SUBSTANCES</a:t>
            </a:r>
          </a:p>
        </p:txBody>
      </p:sp>
      <p:sp>
        <p:nvSpPr>
          <p:cNvPr id="3" name="Content Placeholder 2">
            <a:extLst>
              <a:ext uri="{FF2B5EF4-FFF2-40B4-BE49-F238E27FC236}">
                <a16:creationId xmlns:a16="http://schemas.microsoft.com/office/drawing/2014/main" id="{BE10FC9C-CBBB-41C0-9C6C-8AE46F70716C}"/>
              </a:ext>
            </a:extLst>
          </p:cNvPr>
          <p:cNvSpPr>
            <a:spLocks noGrp="1"/>
          </p:cNvSpPr>
          <p:nvPr>
            <p:ph idx="1"/>
          </p:nvPr>
        </p:nvSpPr>
        <p:spPr>
          <a:xfrm>
            <a:off x="838200" y="1313895"/>
            <a:ext cx="6139649" cy="4863068"/>
          </a:xfrm>
        </p:spPr>
        <p:txBody>
          <a:bodyPr>
            <a:normAutofit fontScale="92500"/>
          </a:bodyPr>
          <a:lstStyle/>
          <a:p>
            <a:r>
              <a:rPr lang="en-US" dirty="0"/>
              <a:t>The value of entropy at a specified state is determined just like any other property. </a:t>
            </a:r>
          </a:p>
          <a:p>
            <a:r>
              <a:rPr lang="en-US" dirty="0"/>
              <a:t>In the compressed liquid and superheated vapor regions, it can be obtained directly from the tables at the specified state. </a:t>
            </a:r>
          </a:p>
          <a:p>
            <a:r>
              <a:rPr lang="en-US" dirty="0"/>
              <a:t>In the saturated mixture region, it is determined from</a:t>
            </a:r>
          </a:p>
          <a:p>
            <a:endParaRPr lang="en-US" dirty="0"/>
          </a:p>
          <a:p>
            <a:r>
              <a:rPr lang="en-US" dirty="0"/>
              <a:t>where </a:t>
            </a:r>
            <a:r>
              <a:rPr lang="en-US" i="1" dirty="0"/>
              <a:t>x </a:t>
            </a:r>
            <a:r>
              <a:rPr lang="en-US" dirty="0"/>
              <a:t>is the quality and </a:t>
            </a:r>
            <a:r>
              <a:rPr lang="en-US" i="1" dirty="0"/>
              <a:t>s</a:t>
            </a:r>
            <a:r>
              <a:rPr lang="en-US" i="1" baseline="-25000" dirty="0"/>
              <a:t>f</a:t>
            </a:r>
            <a:r>
              <a:rPr lang="en-US" i="1" dirty="0"/>
              <a:t> </a:t>
            </a:r>
            <a:r>
              <a:rPr lang="en-US" dirty="0"/>
              <a:t>and </a:t>
            </a:r>
            <a:r>
              <a:rPr lang="en-US" i="1" dirty="0"/>
              <a:t>s</a:t>
            </a:r>
            <a:r>
              <a:rPr lang="en-US" i="1" baseline="-25000" dirty="0"/>
              <a:t>fg</a:t>
            </a:r>
            <a:r>
              <a:rPr lang="en-US" i="1" dirty="0"/>
              <a:t> </a:t>
            </a:r>
            <a:r>
              <a:rPr lang="en-US" dirty="0"/>
              <a:t>values are listed in the saturation tables.</a:t>
            </a:r>
          </a:p>
        </p:txBody>
      </p:sp>
      <p:pic>
        <p:nvPicPr>
          <p:cNvPr id="4" name="Picture 3">
            <a:extLst>
              <a:ext uri="{FF2B5EF4-FFF2-40B4-BE49-F238E27FC236}">
                <a16:creationId xmlns:a16="http://schemas.microsoft.com/office/drawing/2014/main" id="{D715AC0D-F047-4B95-B071-042E248C03DD}"/>
              </a:ext>
            </a:extLst>
          </p:cNvPr>
          <p:cNvPicPr>
            <a:picLocks noChangeAspect="1"/>
          </p:cNvPicPr>
          <p:nvPr/>
        </p:nvPicPr>
        <p:blipFill>
          <a:blip r:embed="rId2"/>
          <a:stretch>
            <a:fillRect/>
          </a:stretch>
        </p:blipFill>
        <p:spPr>
          <a:xfrm>
            <a:off x="7186335" y="194076"/>
            <a:ext cx="4619625" cy="6238875"/>
          </a:xfrm>
          <a:prstGeom prst="rect">
            <a:avLst/>
          </a:prstGeom>
        </p:spPr>
      </p:pic>
      <p:pic>
        <p:nvPicPr>
          <p:cNvPr id="5" name="Picture 4">
            <a:extLst>
              <a:ext uri="{FF2B5EF4-FFF2-40B4-BE49-F238E27FC236}">
                <a16:creationId xmlns:a16="http://schemas.microsoft.com/office/drawing/2014/main" id="{A42EE49F-0E9F-43B3-9F7F-58F13E147B88}"/>
              </a:ext>
            </a:extLst>
          </p:cNvPr>
          <p:cNvPicPr>
            <a:picLocks noChangeAspect="1"/>
          </p:cNvPicPr>
          <p:nvPr/>
        </p:nvPicPr>
        <p:blipFill>
          <a:blip r:embed="rId3"/>
          <a:stretch>
            <a:fillRect/>
          </a:stretch>
        </p:blipFill>
        <p:spPr>
          <a:xfrm>
            <a:off x="1501783" y="4150587"/>
            <a:ext cx="3838575" cy="514350"/>
          </a:xfrm>
          <a:prstGeom prst="rect">
            <a:avLst/>
          </a:prstGeom>
        </p:spPr>
      </p:pic>
    </p:spTree>
    <p:extLst>
      <p:ext uri="{BB962C8B-B14F-4D97-AF65-F5344CB8AC3E}">
        <p14:creationId xmlns:p14="http://schemas.microsoft.com/office/powerpoint/2010/main" val="295610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256BB-FD54-4A3A-AC35-EDCE0865A89B}"/>
              </a:ext>
            </a:extLst>
          </p:cNvPr>
          <p:cNvSpPr>
            <a:spLocks noGrp="1"/>
          </p:cNvSpPr>
          <p:nvPr>
            <p:ph idx="1"/>
          </p:nvPr>
        </p:nvSpPr>
        <p:spPr>
          <a:xfrm>
            <a:off x="838200" y="381740"/>
            <a:ext cx="5438313" cy="5795223"/>
          </a:xfrm>
        </p:spPr>
        <p:txBody>
          <a:bodyPr>
            <a:normAutofit fontScale="92500" lnSpcReduction="20000"/>
          </a:bodyPr>
          <a:lstStyle/>
          <a:p>
            <a:r>
              <a:rPr lang="en-US" dirty="0"/>
              <a:t>Entropy is commonly used as a coordinate on </a:t>
            </a:r>
            <a:r>
              <a:rPr lang="en-US" i="1" dirty="0"/>
              <a:t>T-s </a:t>
            </a:r>
            <a:r>
              <a:rPr lang="en-US" dirty="0"/>
              <a:t>diagram</a:t>
            </a:r>
          </a:p>
          <a:p>
            <a:r>
              <a:rPr lang="en-US" dirty="0"/>
              <a:t>The general characteristics of the </a:t>
            </a:r>
            <a:r>
              <a:rPr lang="en-US" i="1" dirty="0"/>
              <a:t>T-s </a:t>
            </a:r>
            <a:r>
              <a:rPr lang="en-US" dirty="0"/>
              <a:t>diagram of pure substances are shown in Fig. 7–11 using data for water.</a:t>
            </a:r>
          </a:p>
          <a:p>
            <a:r>
              <a:rPr lang="en-US" dirty="0"/>
              <a:t>Notice from this diagram that the constant volume lines are steeper than the constant-pressure lines and the constant pressure lines are parallel to the constant-temperature lines in the saturated liquid–vapor mixture region.</a:t>
            </a:r>
          </a:p>
          <a:p>
            <a:r>
              <a:rPr lang="en-US" dirty="0"/>
              <a:t>Also, the constant-pressure lines almost coincide with the saturated liquid line in the compressed liquid region.</a:t>
            </a:r>
          </a:p>
        </p:txBody>
      </p:sp>
      <p:pic>
        <p:nvPicPr>
          <p:cNvPr id="4" name="Picture 3">
            <a:extLst>
              <a:ext uri="{FF2B5EF4-FFF2-40B4-BE49-F238E27FC236}">
                <a16:creationId xmlns:a16="http://schemas.microsoft.com/office/drawing/2014/main" id="{37F55866-4CC1-4B21-8543-CCC7198DC2F8}"/>
              </a:ext>
            </a:extLst>
          </p:cNvPr>
          <p:cNvPicPr>
            <a:picLocks noChangeAspect="1"/>
          </p:cNvPicPr>
          <p:nvPr/>
        </p:nvPicPr>
        <p:blipFill>
          <a:blip r:embed="rId2"/>
          <a:stretch>
            <a:fillRect/>
          </a:stretch>
        </p:blipFill>
        <p:spPr>
          <a:xfrm>
            <a:off x="6397378" y="124287"/>
            <a:ext cx="5438313" cy="4834055"/>
          </a:xfrm>
          <a:prstGeom prst="rect">
            <a:avLst/>
          </a:prstGeom>
        </p:spPr>
      </p:pic>
    </p:spTree>
    <p:extLst>
      <p:ext uri="{BB962C8B-B14F-4D97-AF65-F5344CB8AC3E}">
        <p14:creationId xmlns:p14="http://schemas.microsoft.com/office/powerpoint/2010/main" val="123106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02C7-2F21-4A79-A307-300C92156E20}"/>
              </a:ext>
            </a:extLst>
          </p:cNvPr>
          <p:cNvSpPr>
            <a:spLocks noGrp="1"/>
          </p:cNvSpPr>
          <p:nvPr>
            <p:ph type="title"/>
          </p:nvPr>
        </p:nvSpPr>
        <p:spPr>
          <a:xfrm>
            <a:off x="758301" y="202783"/>
            <a:ext cx="10515600" cy="478254"/>
          </a:xfrm>
        </p:spPr>
        <p:txBody>
          <a:bodyPr>
            <a:normAutofit/>
          </a:bodyPr>
          <a:lstStyle/>
          <a:p>
            <a:r>
              <a:rPr lang="en-US" sz="2800" b="1" dirty="0">
                <a:latin typeface="+mn-lt"/>
              </a:rPr>
              <a:t>Second law of thermodynamics and Entropy </a:t>
            </a:r>
          </a:p>
        </p:txBody>
      </p:sp>
      <p:sp>
        <p:nvSpPr>
          <p:cNvPr id="3" name="Content Placeholder 2">
            <a:extLst>
              <a:ext uri="{FF2B5EF4-FFF2-40B4-BE49-F238E27FC236}">
                <a16:creationId xmlns:a16="http://schemas.microsoft.com/office/drawing/2014/main" id="{7019B8B8-D98C-44C3-A572-0C1AF080D624}"/>
              </a:ext>
            </a:extLst>
          </p:cNvPr>
          <p:cNvSpPr>
            <a:spLocks noGrp="1"/>
          </p:cNvSpPr>
          <p:nvPr>
            <p:ph idx="1"/>
          </p:nvPr>
        </p:nvSpPr>
        <p:spPr>
          <a:xfrm>
            <a:off x="838200" y="834501"/>
            <a:ext cx="10515600" cy="5342462"/>
          </a:xfrm>
        </p:spPr>
        <p:txBody>
          <a:bodyPr/>
          <a:lstStyle/>
          <a:p>
            <a:r>
              <a:rPr lang="en-US" dirty="0"/>
              <a:t>The second law of thermodynamics can be stated in terms of entropy. </a:t>
            </a:r>
          </a:p>
          <a:p>
            <a:r>
              <a:rPr lang="en-US" dirty="0"/>
              <a:t>The second law of thermodynamics states that in a reversible process, the entropy of the universe is constant, whereas in an irreversible process, such as the transfer of heat from a hot object to a cold object, the entropy of the universe increases.</a:t>
            </a:r>
          </a:p>
        </p:txBody>
      </p:sp>
      <p:pic>
        <p:nvPicPr>
          <p:cNvPr id="4" name="Picture 3">
            <a:extLst>
              <a:ext uri="{FF2B5EF4-FFF2-40B4-BE49-F238E27FC236}">
                <a16:creationId xmlns:a16="http://schemas.microsoft.com/office/drawing/2014/main" id="{01141BCB-F244-4BB7-9B61-0247D4390DAB}"/>
              </a:ext>
            </a:extLst>
          </p:cNvPr>
          <p:cNvPicPr>
            <a:picLocks noChangeAspect="1"/>
          </p:cNvPicPr>
          <p:nvPr/>
        </p:nvPicPr>
        <p:blipFill>
          <a:blip r:embed="rId2"/>
          <a:stretch>
            <a:fillRect/>
          </a:stretch>
        </p:blipFill>
        <p:spPr>
          <a:xfrm>
            <a:off x="3257551" y="3376395"/>
            <a:ext cx="5282768" cy="3456844"/>
          </a:xfrm>
          <a:prstGeom prst="rect">
            <a:avLst/>
          </a:prstGeom>
        </p:spPr>
      </p:pic>
    </p:spTree>
    <p:extLst>
      <p:ext uri="{BB962C8B-B14F-4D97-AF65-F5344CB8AC3E}">
        <p14:creationId xmlns:p14="http://schemas.microsoft.com/office/powerpoint/2010/main" val="91077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ED34-7F63-4B66-B766-80FEDCF9CFF2}"/>
              </a:ext>
            </a:extLst>
          </p:cNvPr>
          <p:cNvSpPr>
            <a:spLocks noGrp="1"/>
          </p:cNvSpPr>
          <p:nvPr>
            <p:ph type="title"/>
          </p:nvPr>
        </p:nvSpPr>
        <p:spPr>
          <a:xfrm>
            <a:off x="838200" y="149291"/>
            <a:ext cx="10515600" cy="727788"/>
          </a:xfrm>
        </p:spPr>
        <p:txBody>
          <a:bodyPr>
            <a:normAutofit/>
          </a:bodyPr>
          <a:lstStyle/>
          <a:p>
            <a:r>
              <a:rPr lang="en-US" sz="2800" b="1" dirty="0">
                <a:latin typeface="+mn-lt"/>
              </a:rPr>
              <a:t>THE INCREASE OF ENTROPY PRINCIPLE</a:t>
            </a:r>
          </a:p>
        </p:txBody>
      </p:sp>
      <p:sp>
        <p:nvSpPr>
          <p:cNvPr id="3" name="Content Placeholder 2">
            <a:extLst>
              <a:ext uri="{FF2B5EF4-FFF2-40B4-BE49-F238E27FC236}">
                <a16:creationId xmlns:a16="http://schemas.microsoft.com/office/drawing/2014/main" id="{D12D200F-C196-4C53-8712-45DE96AA5888}"/>
              </a:ext>
            </a:extLst>
          </p:cNvPr>
          <p:cNvSpPr>
            <a:spLocks noGrp="1"/>
          </p:cNvSpPr>
          <p:nvPr>
            <p:ph idx="1"/>
          </p:nvPr>
        </p:nvSpPr>
        <p:spPr>
          <a:xfrm>
            <a:off x="838200" y="877079"/>
            <a:ext cx="6309049" cy="5299884"/>
          </a:xfrm>
        </p:spPr>
        <p:txBody>
          <a:bodyPr>
            <a:normAutofit lnSpcReduction="10000"/>
          </a:bodyPr>
          <a:lstStyle/>
          <a:p>
            <a:r>
              <a:rPr lang="en-US" dirty="0"/>
              <a:t>Consider a cycle that is made up of two processes: process 1-2, which is arbitrary (reversible or irreversible), and process 2-1, which is reversible, as shown in Figure 7–5.</a:t>
            </a:r>
          </a:p>
          <a:p>
            <a:r>
              <a:rPr lang="en-US" dirty="0"/>
              <a:t>From the Clausius inequality,</a:t>
            </a:r>
          </a:p>
          <a:p>
            <a:endParaRPr lang="en-US" dirty="0"/>
          </a:p>
          <a:p>
            <a:endParaRPr lang="en-US" dirty="0"/>
          </a:p>
          <a:p>
            <a:pPr marL="0" indent="0">
              <a:buNone/>
            </a:pPr>
            <a:endParaRPr lang="en-US" dirty="0"/>
          </a:p>
          <a:p>
            <a:endParaRPr lang="en-US" dirty="0"/>
          </a:p>
          <a:p>
            <a:r>
              <a:rPr lang="en-US" dirty="0"/>
              <a:t>The second integral in the previous relation is recognized as the entropy change </a:t>
            </a:r>
            <a:r>
              <a:rPr lang="en-US" i="1" dirty="0"/>
              <a:t>S</a:t>
            </a:r>
            <a:r>
              <a:rPr lang="en-US" baseline="-25000" dirty="0"/>
              <a:t>1</a:t>
            </a:r>
            <a:r>
              <a:rPr lang="en-US" dirty="0"/>
              <a:t> - </a:t>
            </a:r>
            <a:r>
              <a:rPr lang="en-US" i="1" dirty="0"/>
              <a:t>S</a:t>
            </a:r>
            <a:r>
              <a:rPr lang="en-US" baseline="-25000" dirty="0"/>
              <a:t>2</a:t>
            </a:r>
            <a:r>
              <a:rPr lang="en-US" dirty="0"/>
              <a:t>. </a:t>
            </a:r>
          </a:p>
          <a:p>
            <a:endParaRPr lang="en-US" dirty="0"/>
          </a:p>
        </p:txBody>
      </p:sp>
      <p:pic>
        <p:nvPicPr>
          <p:cNvPr id="4" name="Picture 3">
            <a:extLst>
              <a:ext uri="{FF2B5EF4-FFF2-40B4-BE49-F238E27FC236}">
                <a16:creationId xmlns:a16="http://schemas.microsoft.com/office/drawing/2014/main" id="{79ECF543-1BDE-41FA-B212-01DE58D47856}"/>
              </a:ext>
            </a:extLst>
          </p:cNvPr>
          <p:cNvPicPr>
            <a:picLocks noChangeAspect="1"/>
          </p:cNvPicPr>
          <p:nvPr/>
        </p:nvPicPr>
        <p:blipFill>
          <a:blip r:embed="rId2"/>
          <a:stretch>
            <a:fillRect/>
          </a:stretch>
        </p:blipFill>
        <p:spPr>
          <a:xfrm>
            <a:off x="7853846" y="242597"/>
            <a:ext cx="4238625" cy="3886200"/>
          </a:xfrm>
          <a:prstGeom prst="rect">
            <a:avLst/>
          </a:prstGeom>
        </p:spPr>
      </p:pic>
      <p:pic>
        <p:nvPicPr>
          <p:cNvPr id="5" name="Picture 4">
            <a:extLst>
              <a:ext uri="{FF2B5EF4-FFF2-40B4-BE49-F238E27FC236}">
                <a16:creationId xmlns:a16="http://schemas.microsoft.com/office/drawing/2014/main" id="{25B8EEBB-0A0B-45DE-8387-C07AFE440D23}"/>
              </a:ext>
            </a:extLst>
          </p:cNvPr>
          <p:cNvPicPr>
            <a:picLocks noChangeAspect="1"/>
          </p:cNvPicPr>
          <p:nvPr/>
        </p:nvPicPr>
        <p:blipFill>
          <a:blip r:embed="rId3"/>
          <a:stretch>
            <a:fillRect/>
          </a:stretch>
        </p:blipFill>
        <p:spPr>
          <a:xfrm>
            <a:off x="1250692" y="3174953"/>
            <a:ext cx="4845308" cy="1682399"/>
          </a:xfrm>
          <a:prstGeom prst="rect">
            <a:avLst/>
          </a:prstGeom>
        </p:spPr>
      </p:pic>
    </p:spTree>
    <p:extLst>
      <p:ext uri="{BB962C8B-B14F-4D97-AF65-F5344CB8AC3E}">
        <p14:creationId xmlns:p14="http://schemas.microsoft.com/office/powerpoint/2010/main" val="2045084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8D9717-0ECD-4253-8EF1-985BB819DB23}"/>
              </a:ext>
            </a:extLst>
          </p:cNvPr>
          <p:cNvPicPr>
            <a:picLocks noChangeAspect="1"/>
          </p:cNvPicPr>
          <p:nvPr/>
        </p:nvPicPr>
        <p:blipFill>
          <a:blip r:embed="rId2"/>
          <a:stretch>
            <a:fillRect/>
          </a:stretch>
        </p:blipFill>
        <p:spPr>
          <a:xfrm>
            <a:off x="1312507" y="5745713"/>
            <a:ext cx="752475" cy="647700"/>
          </a:xfrm>
          <a:prstGeom prst="rect">
            <a:avLst/>
          </a:prstGeom>
        </p:spPr>
      </p:pic>
      <p:pic>
        <p:nvPicPr>
          <p:cNvPr id="4" name="Picture 3">
            <a:extLst>
              <a:ext uri="{FF2B5EF4-FFF2-40B4-BE49-F238E27FC236}">
                <a16:creationId xmlns:a16="http://schemas.microsoft.com/office/drawing/2014/main" id="{A378F607-BD93-472B-BFF6-8F9CEF821297}"/>
              </a:ext>
            </a:extLst>
          </p:cNvPr>
          <p:cNvPicPr>
            <a:picLocks noChangeAspect="1"/>
          </p:cNvPicPr>
          <p:nvPr/>
        </p:nvPicPr>
        <p:blipFill>
          <a:blip r:embed="rId3"/>
          <a:stretch>
            <a:fillRect/>
          </a:stretch>
        </p:blipFill>
        <p:spPr>
          <a:xfrm>
            <a:off x="1600200" y="38100"/>
            <a:ext cx="8991600" cy="3390900"/>
          </a:xfrm>
          <a:prstGeom prst="rect">
            <a:avLst/>
          </a:prstGeom>
        </p:spPr>
      </p:pic>
      <p:sp>
        <p:nvSpPr>
          <p:cNvPr id="5" name="Rectangle 4">
            <a:extLst>
              <a:ext uri="{FF2B5EF4-FFF2-40B4-BE49-F238E27FC236}">
                <a16:creationId xmlns:a16="http://schemas.microsoft.com/office/drawing/2014/main" id="{3BD0DF6E-71A3-47A8-9445-85E222E69F07}"/>
              </a:ext>
            </a:extLst>
          </p:cNvPr>
          <p:cNvSpPr/>
          <p:nvPr/>
        </p:nvSpPr>
        <p:spPr>
          <a:xfrm>
            <a:off x="1600200" y="108847"/>
            <a:ext cx="1501805" cy="369332"/>
          </a:xfrm>
          <a:prstGeom prst="rect">
            <a:avLst/>
          </a:prstGeom>
        </p:spPr>
        <p:txBody>
          <a:bodyPr wrap="square">
            <a:spAutoFit/>
          </a:bodyPr>
          <a:lstStyle/>
          <a:p>
            <a:r>
              <a:rPr lang="en-US" dirty="0"/>
              <a:t>Therefore,</a:t>
            </a:r>
          </a:p>
        </p:txBody>
      </p:sp>
      <p:sp>
        <p:nvSpPr>
          <p:cNvPr id="6" name="Rectangle 5">
            <a:extLst>
              <a:ext uri="{FF2B5EF4-FFF2-40B4-BE49-F238E27FC236}">
                <a16:creationId xmlns:a16="http://schemas.microsoft.com/office/drawing/2014/main" id="{598073A6-94A4-4EF9-A343-C6BA2E49266A}"/>
              </a:ext>
            </a:extLst>
          </p:cNvPr>
          <p:cNvSpPr/>
          <p:nvPr/>
        </p:nvSpPr>
        <p:spPr>
          <a:xfrm>
            <a:off x="1508448" y="3632728"/>
            <a:ext cx="9371045" cy="2862322"/>
          </a:xfrm>
          <a:prstGeom prst="rect">
            <a:avLst/>
          </a:prstGeom>
        </p:spPr>
        <p:txBody>
          <a:bodyPr wrap="square">
            <a:spAutoFit/>
          </a:bodyPr>
          <a:lstStyle/>
          <a:p>
            <a:r>
              <a:rPr lang="en-US" dirty="0">
                <a:latin typeface="Times-Roman"/>
              </a:rPr>
              <a:t>where the equality holds for an internally reversible process and the</a:t>
            </a:r>
          </a:p>
          <a:p>
            <a:r>
              <a:rPr lang="en-US" dirty="0">
                <a:latin typeface="Times-Roman"/>
              </a:rPr>
              <a:t>inequality for an irreversible process.</a:t>
            </a:r>
          </a:p>
          <a:p>
            <a:endParaRPr lang="en-US" dirty="0">
              <a:latin typeface="Times-Roman"/>
            </a:endParaRPr>
          </a:p>
          <a:p>
            <a:endParaRPr lang="en-US" dirty="0">
              <a:latin typeface="Times-Roman"/>
            </a:endParaRPr>
          </a:p>
          <a:p>
            <a:r>
              <a:rPr lang="en-US" dirty="0">
                <a:latin typeface="Times-Roman"/>
              </a:rPr>
              <a:t>T = Thermodynamic temperature</a:t>
            </a:r>
          </a:p>
          <a:p>
            <a:endParaRPr lang="en-US" dirty="0">
              <a:latin typeface="Times-Roman"/>
            </a:endParaRPr>
          </a:p>
          <a:p>
            <a:r>
              <a:rPr lang="el-GR" dirty="0">
                <a:latin typeface="Times-Roman"/>
              </a:rPr>
              <a:t>Δ</a:t>
            </a:r>
            <a:r>
              <a:rPr lang="en-US" dirty="0">
                <a:latin typeface="Times-Roman"/>
              </a:rPr>
              <a:t>S  =  S</a:t>
            </a:r>
            <a:r>
              <a:rPr lang="en-US" baseline="-25000" dirty="0">
                <a:latin typeface="Times-Roman"/>
              </a:rPr>
              <a:t>2</a:t>
            </a:r>
            <a:r>
              <a:rPr lang="en-US" dirty="0">
                <a:latin typeface="Times-Roman"/>
              </a:rPr>
              <a:t> – S</a:t>
            </a:r>
            <a:r>
              <a:rPr lang="en-US" baseline="-25000" dirty="0">
                <a:latin typeface="Times-Roman"/>
              </a:rPr>
              <a:t>1</a:t>
            </a:r>
            <a:r>
              <a:rPr lang="en-US" dirty="0">
                <a:latin typeface="Times-Roman"/>
              </a:rPr>
              <a:t> = </a:t>
            </a:r>
            <a:r>
              <a:rPr lang="en-US" b="1" dirty="0">
                <a:latin typeface="Times-Roman"/>
              </a:rPr>
              <a:t>entropy change </a:t>
            </a:r>
            <a:r>
              <a:rPr lang="en-US" dirty="0">
                <a:latin typeface="Times-Roman"/>
              </a:rPr>
              <a:t>of the system </a:t>
            </a:r>
          </a:p>
          <a:p>
            <a:endParaRPr lang="en-US" dirty="0">
              <a:latin typeface="Times-Roman"/>
            </a:endParaRPr>
          </a:p>
          <a:p>
            <a:r>
              <a:rPr lang="en-US" dirty="0">
                <a:latin typeface="Times-Roman"/>
              </a:rPr>
              <a:t>        = </a:t>
            </a:r>
            <a:r>
              <a:rPr lang="en-US" b="1" dirty="0">
                <a:latin typeface="Times-Roman"/>
              </a:rPr>
              <a:t>entropy transfer </a:t>
            </a:r>
            <a:r>
              <a:rPr lang="en-US" dirty="0">
                <a:latin typeface="Times-Roman"/>
              </a:rPr>
              <a:t>with heat</a:t>
            </a:r>
          </a:p>
          <a:p>
            <a:endParaRPr lang="en-US" dirty="0"/>
          </a:p>
        </p:txBody>
      </p:sp>
    </p:spTree>
    <p:extLst>
      <p:ext uri="{BB962C8B-B14F-4D97-AF65-F5344CB8AC3E}">
        <p14:creationId xmlns:p14="http://schemas.microsoft.com/office/powerpoint/2010/main" val="377828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EE487-7094-4B05-96DA-99AA5D96FC50}"/>
              </a:ext>
            </a:extLst>
          </p:cNvPr>
          <p:cNvSpPr>
            <a:spLocks noGrp="1"/>
          </p:cNvSpPr>
          <p:nvPr>
            <p:ph idx="1"/>
          </p:nvPr>
        </p:nvSpPr>
        <p:spPr>
          <a:xfrm>
            <a:off x="838200" y="401216"/>
            <a:ext cx="10515600" cy="5775747"/>
          </a:xfrm>
        </p:spPr>
        <p:txBody>
          <a:bodyPr/>
          <a:lstStyle/>
          <a:p>
            <a:r>
              <a:rPr lang="en-US" dirty="0"/>
              <a:t>The inequality sign in the previous equation (7-8) shows that the </a:t>
            </a:r>
            <a:r>
              <a:rPr lang="en-US" b="1" dirty="0"/>
              <a:t>entropy change </a:t>
            </a:r>
            <a:r>
              <a:rPr lang="en-US" dirty="0"/>
              <a:t>of a closed system during an irreversible process is always greater than the </a:t>
            </a:r>
            <a:r>
              <a:rPr lang="en-US" b="1" dirty="0"/>
              <a:t>entropy transfer</a:t>
            </a:r>
            <a:r>
              <a:rPr lang="en-US" dirty="0"/>
              <a:t>.</a:t>
            </a:r>
          </a:p>
          <a:p>
            <a:r>
              <a:rPr lang="en-US" dirty="0"/>
              <a:t>That is, some entropy is </a:t>
            </a:r>
            <a:r>
              <a:rPr lang="en-US" i="1" dirty="0"/>
              <a:t>generate </a:t>
            </a:r>
            <a:r>
              <a:rPr lang="en-US" dirty="0"/>
              <a:t>or </a:t>
            </a:r>
            <a:r>
              <a:rPr lang="en-US" i="1" dirty="0"/>
              <a:t>created </a:t>
            </a:r>
            <a:r>
              <a:rPr lang="en-US" dirty="0"/>
              <a:t>during an irreversible process, and this generation is due entirely to the presence of </a:t>
            </a:r>
            <a:r>
              <a:rPr lang="en-US" dirty="0" err="1"/>
              <a:t>irreversibilities</a:t>
            </a:r>
            <a:r>
              <a:rPr lang="en-US" dirty="0"/>
              <a:t>.</a:t>
            </a:r>
          </a:p>
          <a:p>
            <a:r>
              <a:rPr lang="en-US" dirty="0"/>
              <a:t>The entropy generated during a process is called </a:t>
            </a:r>
            <a:r>
              <a:rPr lang="en-US" b="1" dirty="0"/>
              <a:t>entropy generation </a:t>
            </a:r>
            <a:r>
              <a:rPr lang="en-US" dirty="0"/>
              <a:t>and is denoted by </a:t>
            </a:r>
            <a:r>
              <a:rPr lang="en-US" i="1" dirty="0"/>
              <a:t>S</a:t>
            </a:r>
            <a:r>
              <a:rPr lang="en-US" baseline="-25000" dirty="0"/>
              <a:t>gen</a:t>
            </a:r>
          </a:p>
          <a:p>
            <a:r>
              <a:rPr lang="en-US" dirty="0"/>
              <a:t>Noting that the difference between the entropy change of a closed system and the entropy transfer is equal to entropy generation</a:t>
            </a:r>
          </a:p>
          <a:p>
            <a:r>
              <a:rPr lang="en-US" dirty="0"/>
              <a:t>Eq. 7–7 can be rewritten as an equality as:</a:t>
            </a:r>
          </a:p>
          <a:p>
            <a:endParaRPr lang="en-US" baseline="-25000" dirty="0"/>
          </a:p>
        </p:txBody>
      </p:sp>
      <p:pic>
        <p:nvPicPr>
          <p:cNvPr id="4" name="Picture 3">
            <a:extLst>
              <a:ext uri="{FF2B5EF4-FFF2-40B4-BE49-F238E27FC236}">
                <a16:creationId xmlns:a16="http://schemas.microsoft.com/office/drawing/2014/main" id="{97AFFCFA-DFF5-476C-B00C-5B7968342216}"/>
              </a:ext>
            </a:extLst>
          </p:cNvPr>
          <p:cNvPicPr>
            <a:picLocks noChangeAspect="1"/>
          </p:cNvPicPr>
          <p:nvPr/>
        </p:nvPicPr>
        <p:blipFill>
          <a:blip r:embed="rId2"/>
          <a:stretch>
            <a:fillRect/>
          </a:stretch>
        </p:blipFill>
        <p:spPr>
          <a:xfrm>
            <a:off x="1948787" y="5319713"/>
            <a:ext cx="6962775" cy="857250"/>
          </a:xfrm>
          <a:prstGeom prst="rect">
            <a:avLst/>
          </a:prstGeom>
        </p:spPr>
      </p:pic>
    </p:spTree>
    <p:extLst>
      <p:ext uri="{BB962C8B-B14F-4D97-AF65-F5344CB8AC3E}">
        <p14:creationId xmlns:p14="http://schemas.microsoft.com/office/powerpoint/2010/main" val="2568809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66F565-7D37-4E68-A88F-0CCC5305A38A}"/>
              </a:ext>
            </a:extLst>
          </p:cNvPr>
          <p:cNvSpPr>
            <a:spLocks noGrp="1"/>
          </p:cNvSpPr>
          <p:nvPr>
            <p:ph idx="1"/>
          </p:nvPr>
        </p:nvSpPr>
        <p:spPr>
          <a:xfrm>
            <a:off x="838200" y="392113"/>
            <a:ext cx="10515600" cy="5784850"/>
          </a:xfrm>
        </p:spPr>
        <p:txBody>
          <a:bodyPr/>
          <a:lstStyle/>
          <a:p>
            <a:r>
              <a:rPr lang="en-US" dirty="0"/>
              <a:t>For an isolated system (or simply an adiabatic closed system), the heat transfer is zero, and Eq. 7–7 reduces to</a:t>
            </a:r>
          </a:p>
          <a:p>
            <a:endParaRPr lang="en-US" dirty="0"/>
          </a:p>
          <a:p>
            <a:r>
              <a:rPr lang="en-US" dirty="0"/>
              <a:t>This equation can be expressed as </a:t>
            </a:r>
            <a:r>
              <a:rPr lang="en-US" i="1" dirty="0"/>
              <a:t>the entropy of an isolated system during a process always increases or, in the limiting case of a reversible process, remains constant</a:t>
            </a:r>
            <a:r>
              <a:rPr lang="en-US" dirty="0"/>
              <a:t>.</a:t>
            </a:r>
          </a:p>
          <a:p>
            <a:r>
              <a:rPr lang="en-US" dirty="0"/>
              <a:t>In other words, it </a:t>
            </a:r>
            <a:r>
              <a:rPr lang="en-US" i="1" dirty="0"/>
              <a:t>never </a:t>
            </a:r>
            <a:r>
              <a:rPr lang="en-US" dirty="0"/>
              <a:t>decreases. This is known as the </a:t>
            </a:r>
            <a:r>
              <a:rPr lang="en-US" b="1" dirty="0"/>
              <a:t>increase of entropy principle.</a:t>
            </a:r>
          </a:p>
          <a:p>
            <a:endParaRPr lang="en-US" b="1" dirty="0"/>
          </a:p>
          <a:p>
            <a:endParaRPr lang="en-US" dirty="0"/>
          </a:p>
        </p:txBody>
      </p:sp>
      <p:pic>
        <p:nvPicPr>
          <p:cNvPr id="5" name="Picture 4">
            <a:extLst>
              <a:ext uri="{FF2B5EF4-FFF2-40B4-BE49-F238E27FC236}">
                <a16:creationId xmlns:a16="http://schemas.microsoft.com/office/drawing/2014/main" id="{CE60674F-74AB-40D2-A079-5951462566F0}"/>
              </a:ext>
            </a:extLst>
          </p:cNvPr>
          <p:cNvPicPr>
            <a:picLocks noChangeAspect="1"/>
          </p:cNvPicPr>
          <p:nvPr/>
        </p:nvPicPr>
        <p:blipFill>
          <a:blip r:embed="rId2"/>
          <a:stretch>
            <a:fillRect/>
          </a:stretch>
        </p:blipFill>
        <p:spPr>
          <a:xfrm>
            <a:off x="4374015" y="1254092"/>
            <a:ext cx="5534025" cy="542925"/>
          </a:xfrm>
          <a:prstGeom prst="rect">
            <a:avLst/>
          </a:prstGeom>
        </p:spPr>
      </p:pic>
    </p:spTree>
    <p:extLst>
      <p:ext uri="{BB962C8B-B14F-4D97-AF65-F5344CB8AC3E}">
        <p14:creationId xmlns:p14="http://schemas.microsoft.com/office/powerpoint/2010/main" val="28014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75202-4DE6-45C6-A994-A5478DB724A8}"/>
              </a:ext>
            </a:extLst>
          </p:cNvPr>
          <p:cNvSpPr>
            <a:spLocks noGrp="1"/>
          </p:cNvSpPr>
          <p:nvPr>
            <p:ph idx="1"/>
          </p:nvPr>
        </p:nvSpPr>
        <p:spPr>
          <a:xfrm>
            <a:off x="838200" y="279918"/>
            <a:ext cx="6850224" cy="5897045"/>
          </a:xfrm>
        </p:spPr>
        <p:txBody>
          <a:bodyPr/>
          <a:lstStyle/>
          <a:p>
            <a:r>
              <a:rPr lang="en-US" dirty="0"/>
              <a:t>Entropy is an extensive property, and thus the total entropy of a system is equal to the sum of the entropies of the parts of the system.</a:t>
            </a:r>
          </a:p>
          <a:p>
            <a:r>
              <a:rPr lang="en-US" dirty="0"/>
              <a:t>An isolated system may consist of any number of subsystems (Fig. 7–6).</a:t>
            </a:r>
          </a:p>
        </p:txBody>
      </p:sp>
      <p:pic>
        <p:nvPicPr>
          <p:cNvPr id="4" name="Picture 3">
            <a:extLst>
              <a:ext uri="{FF2B5EF4-FFF2-40B4-BE49-F238E27FC236}">
                <a16:creationId xmlns:a16="http://schemas.microsoft.com/office/drawing/2014/main" id="{5C87BBEF-6394-4AD1-BAAC-F9A300B273B7}"/>
              </a:ext>
            </a:extLst>
          </p:cNvPr>
          <p:cNvPicPr>
            <a:picLocks noChangeAspect="1"/>
          </p:cNvPicPr>
          <p:nvPr/>
        </p:nvPicPr>
        <p:blipFill>
          <a:blip r:embed="rId2"/>
          <a:stretch>
            <a:fillRect/>
          </a:stretch>
        </p:blipFill>
        <p:spPr>
          <a:xfrm>
            <a:off x="7543800" y="0"/>
            <a:ext cx="4648200" cy="5057775"/>
          </a:xfrm>
          <a:prstGeom prst="rect">
            <a:avLst/>
          </a:prstGeom>
        </p:spPr>
      </p:pic>
    </p:spTree>
    <p:extLst>
      <p:ext uri="{BB962C8B-B14F-4D97-AF65-F5344CB8AC3E}">
        <p14:creationId xmlns:p14="http://schemas.microsoft.com/office/powerpoint/2010/main" val="149612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844C5-34C6-49F2-AB9D-C3CC5321CB0B}"/>
              </a:ext>
            </a:extLst>
          </p:cNvPr>
          <p:cNvSpPr>
            <a:spLocks noGrp="1"/>
          </p:cNvSpPr>
          <p:nvPr>
            <p:ph idx="1"/>
          </p:nvPr>
        </p:nvSpPr>
        <p:spPr>
          <a:xfrm>
            <a:off x="838200" y="373224"/>
            <a:ext cx="5962095" cy="5803739"/>
          </a:xfrm>
        </p:spPr>
        <p:txBody>
          <a:bodyPr>
            <a:normAutofit fontScale="92500" lnSpcReduction="10000"/>
          </a:bodyPr>
          <a:lstStyle/>
          <a:p>
            <a:r>
              <a:rPr lang="en-US" dirty="0"/>
              <a:t>A system and its surroundings, for example, constitute an isolated system since both can be enclosed by a sufficiently large arbitrary boundary across which there is no heat, work, or mass transfer (Fig. 7–7).</a:t>
            </a:r>
          </a:p>
          <a:p>
            <a:r>
              <a:rPr lang="en-US" dirty="0"/>
              <a:t>Therefore, a system and its surroundings can be viewed as the two subsystems of an isolated system, </a:t>
            </a:r>
          </a:p>
          <a:p>
            <a:r>
              <a:rPr lang="en-US" dirty="0"/>
              <a:t>The entropy change of this isolated system during a process is the sum of the entropy changes of the system and its surroundings, which is equal to the entropy generation since an isolated system involves no entropy transfer.</a:t>
            </a:r>
          </a:p>
          <a:p>
            <a:r>
              <a:rPr lang="en-US" dirty="0"/>
              <a:t> That is,</a:t>
            </a:r>
          </a:p>
        </p:txBody>
      </p:sp>
      <p:pic>
        <p:nvPicPr>
          <p:cNvPr id="4" name="Picture 3">
            <a:extLst>
              <a:ext uri="{FF2B5EF4-FFF2-40B4-BE49-F238E27FC236}">
                <a16:creationId xmlns:a16="http://schemas.microsoft.com/office/drawing/2014/main" id="{5D1CB131-91E0-40D6-A960-27067900E120}"/>
              </a:ext>
            </a:extLst>
          </p:cNvPr>
          <p:cNvPicPr>
            <a:picLocks noChangeAspect="1"/>
          </p:cNvPicPr>
          <p:nvPr/>
        </p:nvPicPr>
        <p:blipFill>
          <a:blip r:embed="rId2"/>
          <a:stretch>
            <a:fillRect/>
          </a:stretch>
        </p:blipFill>
        <p:spPr>
          <a:xfrm>
            <a:off x="8200802" y="221698"/>
            <a:ext cx="3991198" cy="5608185"/>
          </a:xfrm>
          <a:prstGeom prst="rect">
            <a:avLst/>
          </a:prstGeom>
        </p:spPr>
      </p:pic>
      <p:pic>
        <p:nvPicPr>
          <p:cNvPr id="5" name="Picture 4">
            <a:extLst>
              <a:ext uri="{FF2B5EF4-FFF2-40B4-BE49-F238E27FC236}">
                <a16:creationId xmlns:a16="http://schemas.microsoft.com/office/drawing/2014/main" id="{DD281278-FB16-4E97-BCCF-51C2D3A61E1F}"/>
              </a:ext>
            </a:extLst>
          </p:cNvPr>
          <p:cNvPicPr>
            <a:picLocks noChangeAspect="1"/>
          </p:cNvPicPr>
          <p:nvPr/>
        </p:nvPicPr>
        <p:blipFill>
          <a:blip r:embed="rId3"/>
          <a:stretch>
            <a:fillRect/>
          </a:stretch>
        </p:blipFill>
        <p:spPr>
          <a:xfrm>
            <a:off x="673456" y="6176963"/>
            <a:ext cx="7000875" cy="476250"/>
          </a:xfrm>
          <a:prstGeom prst="rect">
            <a:avLst/>
          </a:prstGeom>
        </p:spPr>
      </p:pic>
    </p:spTree>
    <p:extLst>
      <p:ext uri="{BB962C8B-B14F-4D97-AF65-F5344CB8AC3E}">
        <p14:creationId xmlns:p14="http://schemas.microsoft.com/office/powerpoint/2010/main" val="2415018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30269-2AB2-4756-8663-F5D0AD70BCEE}"/>
              </a:ext>
            </a:extLst>
          </p:cNvPr>
          <p:cNvSpPr>
            <a:spLocks noGrp="1"/>
          </p:cNvSpPr>
          <p:nvPr>
            <p:ph idx="1"/>
          </p:nvPr>
        </p:nvSpPr>
        <p:spPr>
          <a:xfrm>
            <a:off x="838200" y="326571"/>
            <a:ext cx="10515600" cy="5850392"/>
          </a:xfrm>
        </p:spPr>
        <p:txBody>
          <a:bodyPr>
            <a:normAutofit/>
          </a:bodyPr>
          <a:lstStyle/>
          <a:p>
            <a:r>
              <a:rPr lang="en-US" dirty="0"/>
              <a:t>Since no actual process is truly reversible, we can conclude that some entropy is generated during a process, and therefore the entropy of the universe, which can be considered to be an isolated system, is continuously increasing. </a:t>
            </a:r>
          </a:p>
          <a:p>
            <a:r>
              <a:rPr lang="en-US" dirty="0"/>
              <a:t>The more irreversible a process, the larger the entropy generated during that process. </a:t>
            </a:r>
          </a:p>
          <a:p>
            <a:r>
              <a:rPr lang="en-US" dirty="0"/>
              <a:t>No entropy is generated during reversible processes (S</a:t>
            </a:r>
            <a:r>
              <a:rPr lang="en-US" baseline="-25000" dirty="0"/>
              <a:t>gen</a:t>
            </a:r>
            <a:r>
              <a:rPr lang="en-US" dirty="0"/>
              <a:t> = 0).</a:t>
            </a:r>
          </a:p>
          <a:p>
            <a:r>
              <a:rPr lang="en-US" dirty="0"/>
              <a:t>Entropy increase of the universe is a major concern not only to engineers but also to economists and environmentalists since entropy is viewed as a measure of the disorder (or “mixed-up-ness” in the universe.</a:t>
            </a:r>
          </a:p>
        </p:txBody>
      </p:sp>
    </p:spTree>
    <p:extLst>
      <p:ext uri="{BB962C8B-B14F-4D97-AF65-F5344CB8AC3E}">
        <p14:creationId xmlns:p14="http://schemas.microsoft.com/office/powerpoint/2010/main" val="1916569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F8CB9-1E2A-4090-9A20-D40E7F20FE9F}"/>
              </a:ext>
            </a:extLst>
          </p:cNvPr>
          <p:cNvSpPr>
            <a:spLocks noGrp="1"/>
          </p:cNvSpPr>
          <p:nvPr>
            <p:ph idx="1"/>
          </p:nvPr>
        </p:nvSpPr>
        <p:spPr>
          <a:xfrm>
            <a:off x="838200" y="304735"/>
            <a:ext cx="5096069" cy="4351338"/>
          </a:xfrm>
        </p:spPr>
        <p:txBody>
          <a:bodyPr>
            <a:normAutofit lnSpcReduction="10000"/>
          </a:bodyPr>
          <a:lstStyle/>
          <a:p>
            <a:r>
              <a:rPr lang="en-US" dirty="0"/>
              <a:t>The increase of entropy principle does not imply that the entropy of a system cannot decrease. </a:t>
            </a:r>
          </a:p>
          <a:p>
            <a:r>
              <a:rPr lang="en-US" dirty="0"/>
              <a:t>The entropy change of a system can be negative during a process (Fig. 7–8), but entropy generation cannot.</a:t>
            </a:r>
          </a:p>
          <a:p>
            <a:r>
              <a:rPr lang="en-US" dirty="0"/>
              <a:t>The increase of entropy principle can be summarized as follows:</a:t>
            </a:r>
          </a:p>
        </p:txBody>
      </p:sp>
      <p:pic>
        <p:nvPicPr>
          <p:cNvPr id="4" name="Picture 3">
            <a:extLst>
              <a:ext uri="{FF2B5EF4-FFF2-40B4-BE49-F238E27FC236}">
                <a16:creationId xmlns:a16="http://schemas.microsoft.com/office/drawing/2014/main" id="{30BF527F-1B81-4315-BA1A-5E373253A9AE}"/>
              </a:ext>
            </a:extLst>
          </p:cNvPr>
          <p:cNvPicPr>
            <a:picLocks noChangeAspect="1"/>
          </p:cNvPicPr>
          <p:nvPr/>
        </p:nvPicPr>
        <p:blipFill>
          <a:blip r:embed="rId2"/>
          <a:stretch>
            <a:fillRect/>
          </a:stretch>
        </p:blipFill>
        <p:spPr>
          <a:xfrm>
            <a:off x="8089640" y="136784"/>
            <a:ext cx="4102359" cy="5859345"/>
          </a:xfrm>
          <a:prstGeom prst="rect">
            <a:avLst/>
          </a:prstGeom>
        </p:spPr>
      </p:pic>
      <p:pic>
        <p:nvPicPr>
          <p:cNvPr id="5" name="Picture 4">
            <a:extLst>
              <a:ext uri="{FF2B5EF4-FFF2-40B4-BE49-F238E27FC236}">
                <a16:creationId xmlns:a16="http://schemas.microsoft.com/office/drawing/2014/main" id="{579ED8CB-B17E-4DA8-BA65-017EBBCBAD8A}"/>
              </a:ext>
            </a:extLst>
          </p:cNvPr>
          <p:cNvPicPr>
            <a:picLocks noChangeAspect="1"/>
          </p:cNvPicPr>
          <p:nvPr/>
        </p:nvPicPr>
        <p:blipFill>
          <a:blip r:embed="rId3"/>
          <a:stretch>
            <a:fillRect/>
          </a:stretch>
        </p:blipFill>
        <p:spPr>
          <a:xfrm>
            <a:off x="838200" y="4656073"/>
            <a:ext cx="3876675" cy="1476375"/>
          </a:xfrm>
          <a:prstGeom prst="rect">
            <a:avLst/>
          </a:prstGeom>
        </p:spPr>
      </p:pic>
    </p:spTree>
    <p:extLst>
      <p:ext uri="{BB962C8B-B14F-4D97-AF65-F5344CB8AC3E}">
        <p14:creationId xmlns:p14="http://schemas.microsoft.com/office/powerpoint/2010/main" val="119907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8B09-BE45-40A5-9EE7-B6072F37335D}"/>
              </a:ext>
            </a:extLst>
          </p:cNvPr>
          <p:cNvSpPr>
            <a:spLocks noGrp="1"/>
          </p:cNvSpPr>
          <p:nvPr>
            <p:ph type="title"/>
          </p:nvPr>
        </p:nvSpPr>
        <p:spPr>
          <a:xfrm>
            <a:off x="838200" y="365126"/>
            <a:ext cx="10515600" cy="567030"/>
          </a:xfrm>
        </p:spPr>
        <p:txBody>
          <a:bodyPr>
            <a:normAutofit/>
          </a:bodyPr>
          <a:lstStyle/>
          <a:p>
            <a:r>
              <a:rPr lang="en-US" sz="2800" b="1" dirty="0">
                <a:latin typeface="+mn-lt"/>
              </a:rPr>
              <a:t>PROPERTY DIAGRAMS INVOLVING ENTROPY</a:t>
            </a:r>
          </a:p>
        </p:txBody>
      </p:sp>
      <p:sp>
        <p:nvSpPr>
          <p:cNvPr id="3" name="Content Placeholder 2">
            <a:extLst>
              <a:ext uri="{FF2B5EF4-FFF2-40B4-BE49-F238E27FC236}">
                <a16:creationId xmlns:a16="http://schemas.microsoft.com/office/drawing/2014/main" id="{BC5ED4AD-52DA-4858-8728-BA6ED21B40F9}"/>
              </a:ext>
            </a:extLst>
          </p:cNvPr>
          <p:cNvSpPr>
            <a:spLocks noGrp="1"/>
          </p:cNvSpPr>
          <p:nvPr>
            <p:ph idx="1"/>
          </p:nvPr>
        </p:nvSpPr>
        <p:spPr>
          <a:xfrm>
            <a:off x="838200" y="1012054"/>
            <a:ext cx="10515600" cy="5164909"/>
          </a:xfrm>
        </p:spPr>
        <p:txBody>
          <a:bodyPr>
            <a:normAutofit/>
          </a:bodyPr>
          <a:lstStyle/>
          <a:p>
            <a:r>
              <a:rPr lang="en-US" dirty="0"/>
              <a:t>Property diagrams serve as great visual aids in the thermodynamic analysis of processes. </a:t>
            </a:r>
          </a:p>
          <a:p>
            <a:r>
              <a:rPr lang="en-US" dirty="0"/>
              <a:t>We have used P-v and T-v diagrams extensively in previous chapters in conjunction with the first law of thermodynamics. </a:t>
            </a:r>
          </a:p>
          <a:p>
            <a:r>
              <a:rPr lang="en-US" dirty="0"/>
              <a:t>In the second law analysis, it is very helpful to plot the processes on diagrams for which one of the coordinates is entropy. </a:t>
            </a:r>
          </a:p>
          <a:p>
            <a:r>
              <a:rPr lang="en-US" dirty="0"/>
              <a:t>The two diagrams commonly used in the second-law analysis are the temperature-entropy and the enthalpy-entropy diagrams.</a:t>
            </a:r>
          </a:p>
        </p:txBody>
      </p:sp>
    </p:spTree>
    <p:extLst>
      <p:ext uri="{BB962C8B-B14F-4D97-AF65-F5344CB8AC3E}">
        <p14:creationId xmlns:p14="http://schemas.microsoft.com/office/powerpoint/2010/main" val="3962180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6A5CB8-B235-4B5C-A170-A1BDDB9A9D6E}"/>
              </a:ext>
            </a:extLst>
          </p:cNvPr>
          <p:cNvPicPr>
            <a:picLocks noChangeAspect="1"/>
          </p:cNvPicPr>
          <p:nvPr/>
        </p:nvPicPr>
        <p:blipFill>
          <a:blip r:embed="rId2"/>
          <a:stretch>
            <a:fillRect/>
          </a:stretch>
        </p:blipFill>
        <p:spPr>
          <a:xfrm>
            <a:off x="4367934" y="2093058"/>
            <a:ext cx="1044513" cy="543719"/>
          </a:xfrm>
          <a:prstGeom prst="rect">
            <a:avLst/>
          </a:prstGeom>
        </p:spPr>
      </p:pic>
      <p:pic>
        <p:nvPicPr>
          <p:cNvPr id="4" name="Picture 3">
            <a:extLst>
              <a:ext uri="{FF2B5EF4-FFF2-40B4-BE49-F238E27FC236}">
                <a16:creationId xmlns:a16="http://schemas.microsoft.com/office/drawing/2014/main" id="{B18A70D5-8349-4E1E-BB12-CE6BF193C5E8}"/>
              </a:ext>
            </a:extLst>
          </p:cNvPr>
          <p:cNvPicPr>
            <a:picLocks noChangeAspect="1"/>
          </p:cNvPicPr>
          <p:nvPr/>
        </p:nvPicPr>
        <p:blipFill>
          <a:blip r:embed="rId3"/>
          <a:stretch>
            <a:fillRect/>
          </a:stretch>
        </p:blipFill>
        <p:spPr>
          <a:xfrm>
            <a:off x="1234719" y="1554402"/>
            <a:ext cx="5989734" cy="685800"/>
          </a:xfrm>
          <a:prstGeom prst="rect">
            <a:avLst/>
          </a:prstGeom>
        </p:spPr>
      </p:pic>
      <p:sp>
        <p:nvSpPr>
          <p:cNvPr id="3" name="Content Placeholder 2">
            <a:extLst>
              <a:ext uri="{FF2B5EF4-FFF2-40B4-BE49-F238E27FC236}">
                <a16:creationId xmlns:a16="http://schemas.microsoft.com/office/drawing/2014/main" id="{2982B34E-6BA7-4B21-B480-B5E8BF54C90E}"/>
              </a:ext>
            </a:extLst>
          </p:cNvPr>
          <p:cNvSpPr>
            <a:spLocks noGrp="1"/>
          </p:cNvSpPr>
          <p:nvPr>
            <p:ph idx="1"/>
          </p:nvPr>
        </p:nvSpPr>
        <p:spPr>
          <a:xfrm>
            <a:off x="838200" y="417250"/>
            <a:ext cx="6690064" cy="5759713"/>
          </a:xfrm>
        </p:spPr>
        <p:txBody>
          <a:bodyPr>
            <a:normAutofit lnSpcReduction="10000"/>
          </a:bodyPr>
          <a:lstStyle/>
          <a:p>
            <a:r>
              <a:rPr lang="en-US" b="1" dirty="0"/>
              <a:t>Temperature-entropy diagram</a:t>
            </a:r>
          </a:p>
          <a:p>
            <a:r>
              <a:rPr lang="en-US" dirty="0"/>
              <a:t>Consider the defining equation of entropy (Eq. 7–4). It can be rearranged as</a:t>
            </a:r>
          </a:p>
          <a:p>
            <a:pPr marL="0" indent="0">
              <a:buNone/>
            </a:pPr>
            <a:endParaRPr lang="en-US" dirty="0"/>
          </a:p>
          <a:p>
            <a:r>
              <a:rPr lang="en-US" dirty="0"/>
              <a:t>As shown in Fig. 7–16,              corresponds to a differential area on a </a:t>
            </a:r>
            <a:r>
              <a:rPr lang="en-US" i="1" dirty="0"/>
              <a:t>T-S </a:t>
            </a:r>
            <a:r>
              <a:rPr lang="en-US" dirty="0"/>
              <a:t>diagram. </a:t>
            </a:r>
          </a:p>
          <a:p>
            <a:r>
              <a:rPr lang="en-US" dirty="0"/>
              <a:t>The total heat transfer during an internally reversible process is determined by integration to be</a:t>
            </a:r>
          </a:p>
          <a:p>
            <a:endParaRPr lang="en-US" dirty="0"/>
          </a:p>
          <a:p>
            <a:endParaRPr lang="en-US" dirty="0"/>
          </a:p>
          <a:p>
            <a:r>
              <a:rPr lang="en-US" dirty="0"/>
              <a:t>which corresponds to the area under the process curve on a </a:t>
            </a:r>
            <a:r>
              <a:rPr lang="en-US" i="1" dirty="0"/>
              <a:t>T-S </a:t>
            </a:r>
            <a:r>
              <a:rPr lang="en-US" dirty="0"/>
              <a:t>diagram.</a:t>
            </a:r>
          </a:p>
        </p:txBody>
      </p:sp>
      <p:pic>
        <p:nvPicPr>
          <p:cNvPr id="6" name="Picture 5">
            <a:extLst>
              <a:ext uri="{FF2B5EF4-FFF2-40B4-BE49-F238E27FC236}">
                <a16:creationId xmlns:a16="http://schemas.microsoft.com/office/drawing/2014/main" id="{421C0F32-B20A-47C4-A053-A35C18FF3D83}"/>
              </a:ext>
            </a:extLst>
          </p:cNvPr>
          <p:cNvPicPr>
            <a:picLocks noChangeAspect="1"/>
          </p:cNvPicPr>
          <p:nvPr/>
        </p:nvPicPr>
        <p:blipFill>
          <a:blip r:embed="rId4"/>
          <a:stretch>
            <a:fillRect/>
          </a:stretch>
        </p:blipFill>
        <p:spPr>
          <a:xfrm>
            <a:off x="8391136" y="0"/>
            <a:ext cx="3676650" cy="4857750"/>
          </a:xfrm>
          <a:prstGeom prst="rect">
            <a:avLst/>
          </a:prstGeom>
        </p:spPr>
      </p:pic>
      <p:pic>
        <p:nvPicPr>
          <p:cNvPr id="7" name="Picture 6">
            <a:extLst>
              <a:ext uri="{FF2B5EF4-FFF2-40B4-BE49-F238E27FC236}">
                <a16:creationId xmlns:a16="http://schemas.microsoft.com/office/drawing/2014/main" id="{218E3911-4387-49F3-9101-CA95069B553C}"/>
              </a:ext>
            </a:extLst>
          </p:cNvPr>
          <p:cNvPicPr>
            <a:picLocks noChangeAspect="1"/>
          </p:cNvPicPr>
          <p:nvPr/>
        </p:nvPicPr>
        <p:blipFill>
          <a:blip r:embed="rId5"/>
          <a:stretch>
            <a:fillRect/>
          </a:stretch>
        </p:blipFill>
        <p:spPr>
          <a:xfrm>
            <a:off x="1296863" y="4298711"/>
            <a:ext cx="5076825" cy="638175"/>
          </a:xfrm>
          <a:prstGeom prst="rect">
            <a:avLst/>
          </a:prstGeom>
        </p:spPr>
      </p:pic>
    </p:spTree>
    <p:extLst>
      <p:ext uri="{BB962C8B-B14F-4D97-AF65-F5344CB8AC3E}">
        <p14:creationId xmlns:p14="http://schemas.microsoft.com/office/powerpoint/2010/main" val="267758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131694-A8ED-41D1-A0B2-5AA2E7B7FFD2}"/>
              </a:ext>
            </a:extLst>
          </p:cNvPr>
          <p:cNvPicPr>
            <a:picLocks noChangeAspect="1"/>
          </p:cNvPicPr>
          <p:nvPr/>
        </p:nvPicPr>
        <p:blipFill>
          <a:blip r:embed="rId2"/>
          <a:stretch>
            <a:fillRect/>
          </a:stretch>
        </p:blipFill>
        <p:spPr>
          <a:xfrm>
            <a:off x="3097705" y="628003"/>
            <a:ext cx="5286375" cy="3790950"/>
          </a:xfrm>
          <a:prstGeom prst="rect">
            <a:avLst/>
          </a:prstGeom>
        </p:spPr>
      </p:pic>
    </p:spTree>
    <p:extLst>
      <p:ext uri="{BB962C8B-B14F-4D97-AF65-F5344CB8AC3E}">
        <p14:creationId xmlns:p14="http://schemas.microsoft.com/office/powerpoint/2010/main" val="269954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4943D-9DEE-4551-8294-B5035819B21F}"/>
              </a:ext>
            </a:extLst>
          </p:cNvPr>
          <p:cNvSpPr>
            <a:spLocks noGrp="1"/>
          </p:cNvSpPr>
          <p:nvPr>
            <p:ph idx="1"/>
          </p:nvPr>
        </p:nvSpPr>
        <p:spPr>
          <a:xfrm>
            <a:off x="838200" y="292963"/>
            <a:ext cx="6228425" cy="5884000"/>
          </a:xfrm>
        </p:spPr>
        <p:txBody>
          <a:bodyPr/>
          <a:lstStyle/>
          <a:p>
            <a:r>
              <a:rPr lang="en-US" dirty="0"/>
              <a:t>An isentropic process on a T-s diagram is easily recognized as a vertical line segment. </a:t>
            </a:r>
          </a:p>
          <a:p>
            <a:r>
              <a:rPr lang="en-US" dirty="0"/>
              <a:t>This is expected since an isentropic process involves no heat transfer, and therefore the area under the process path must be zero (Fig. 7–17).</a:t>
            </a:r>
          </a:p>
        </p:txBody>
      </p:sp>
      <p:pic>
        <p:nvPicPr>
          <p:cNvPr id="4" name="Picture 3">
            <a:extLst>
              <a:ext uri="{FF2B5EF4-FFF2-40B4-BE49-F238E27FC236}">
                <a16:creationId xmlns:a16="http://schemas.microsoft.com/office/drawing/2014/main" id="{59F8A8C7-E256-4787-8328-4F78BAE86630}"/>
              </a:ext>
            </a:extLst>
          </p:cNvPr>
          <p:cNvPicPr>
            <a:picLocks noChangeAspect="1"/>
          </p:cNvPicPr>
          <p:nvPr/>
        </p:nvPicPr>
        <p:blipFill>
          <a:blip r:embed="rId2"/>
          <a:stretch>
            <a:fillRect/>
          </a:stretch>
        </p:blipFill>
        <p:spPr>
          <a:xfrm>
            <a:off x="7681867" y="413689"/>
            <a:ext cx="3752850" cy="4219575"/>
          </a:xfrm>
          <a:prstGeom prst="rect">
            <a:avLst/>
          </a:prstGeom>
        </p:spPr>
      </p:pic>
    </p:spTree>
    <p:extLst>
      <p:ext uri="{BB962C8B-B14F-4D97-AF65-F5344CB8AC3E}">
        <p14:creationId xmlns:p14="http://schemas.microsoft.com/office/powerpoint/2010/main" val="1128977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C4B32-CB20-4E28-9410-CD9ECD6A25A7}"/>
              </a:ext>
            </a:extLst>
          </p:cNvPr>
          <p:cNvSpPr>
            <a:spLocks noGrp="1"/>
          </p:cNvSpPr>
          <p:nvPr>
            <p:ph idx="1"/>
          </p:nvPr>
        </p:nvSpPr>
        <p:spPr>
          <a:xfrm>
            <a:off x="838200" y="399495"/>
            <a:ext cx="6121893" cy="5804101"/>
          </a:xfrm>
        </p:spPr>
        <p:txBody>
          <a:bodyPr>
            <a:normAutofit lnSpcReduction="10000"/>
          </a:bodyPr>
          <a:lstStyle/>
          <a:p>
            <a:r>
              <a:rPr lang="en-US" b="1" dirty="0"/>
              <a:t>Enthalpy-entropy diagram</a:t>
            </a:r>
          </a:p>
          <a:p>
            <a:r>
              <a:rPr lang="en-US" dirty="0"/>
              <a:t>Another diagram commonly used in engineering is the enthalpy-entropy diagram, which is quite valuable in the analysis of steady-flow devices such as turbines, compressors, and nozzles.</a:t>
            </a:r>
          </a:p>
          <a:p>
            <a:r>
              <a:rPr lang="en-US" dirty="0"/>
              <a:t>The coordinates of an </a:t>
            </a:r>
            <a:r>
              <a:rPr lang="en-US" i="1" dirty="0"/>
              <a:t>h-s </a:t>
            </a:r>
            <a:r>
              <a:rPr lang="en-US" dirty="0"/>
              <a:t>diagram represent two properties of major interest: enthalpy, which is a primary property in the first-law analysis of the steady-flow devices, </a:t>
            </a:r>
          </a:p>
          <a:p>
            <a:r>
              <a:rPr lang="en-US" dirty="0"/>
              <a:t>and entropy, which is the property that accounts for </a:t>
            </a:r>
            <a:r>
              <a:rPr lang="en-US" dirty="0" err="1"/>
              <a:t>irreversibilities</a:t>
            </a:r>
            <a:r>
              <a:rPr lang="en-US" dirty="0"/>
              <a:t> during adiabatic processes.</a:t>
            </a:r>
          </a:p>
        </p:txBody>
      </p:sp>
      <p:pic>
        <p:nvPicPr>
          <p:cNvPr id="4" name="Picture 3">
            <a:extLst>
              <a:ext uri="{FF2B5EF4-FFF2-40B4-BE49-F238E27FC236}">
                <a16:creationId xmlns:a16="http://schemas.microsoft.com/office/drawing/2014/main" id="{87DEFE2E-90C8-4741-B03C-71CA6E5BE641}"/>
              </a:ext>
            </a:extLst>
          </p:cNvPr>
          <p:cNvPicPr>
            <a:picLocks noChangeAspect="1"/>
          </p:cNvPicPr>
          <p:nvPr/>
        </p:nvPicPr>
        <p:blipFill>
          <a:blip r:embed="rId2"/>
          <a:stretch>
            <a:fillRect/>
          </a:stretch>
        </p:blipFill>
        <p:spPr>
          <a:xfrm>
            <a:off x="7972425" y="539550"/>
            <a:ext cx="3381375" cy="4695825"/>
          </a:xfrm>
          <a:prstGeom prst="rect">
            <a:avLst/>
          </a:prstGeom>
        </p:spPr>
      </p:pic>
    </p:spTree>
    <p:extLst>
      <p:ext uri="{BB962C8B-B14F-4D97-AF65-F5344CB8AC3E}">
        <p14:creationId xmlns:p14="http://schemas.microsoft.com/office/powerpoint/2010/main" val="39208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D5FED3-1C93-4194-8E19-C00B71BCC9D2}"/>
              </a:ext>
            </a:extLst>
          </p:cNvPr>
          <p:cNvPicPr>
            <a:picLocks noGrp="1" noChangeAspect="1"/>
          </p:cNvPicPr>
          <p:nvPr>
            <p:ph idx="1"/>
          </p:nvPr>
        </p:nvPicPr>
        <p:blipFill>
          <a:blip r:embed="rId2"/>
          <a:stretch>
            <a:fillRect/>
          </a:stretch>
        </p:blipFill>
        <p:spPr>
          <a:xfrm>
            <a:off x="499866" y="237331"/>
            <a:ext cx="7553325" cy="1581150"/>
          </a:xfrm>
          <a:prstGeom prst="rect">
            <a:avLst/>
          </a:prstGeom>
        </p:spPr>
      </p:pic>
      <p:pic>
        <p:nvPicPr>
          <p:cNvPr id="5" name="Picture 4">
            <a:extLst>
              <a:ext uri="{FF2B5EF4-FFF2-40B4-BE49-F238E27FC236}">
                <a16:creationId xmlns:a16="http://schemas.microsoft.com/office/drawing/2014/main" id="{6C5B2D36-5220-40B4-AF34-F6F314E940AB}"/>
              </a:ext>
            </a:extLst>
          </p:cNvPr>
          <p:cNvPicPr>
            <a:picLocks noChangeAspect="1"/>
          </p:cNvPicPr>
          <p:nvPr/>
        </p:nvPicPr>
        <p:blipFill>
          <a:blip r:embed="rId3"/>
          <a:stretch>
            <a:fillRect/>
          </a:stretch>
        </p:blipFill>
        <p:spPr>
          <a:xfrm>
            <a:off x="8180517" y="1320572"/>
            <a:ext cx="3743325" cy="4086225"/>
          </a:xfrm>
          <a:prstGeom prst="rect">
            <a:avLst/>
          </a:prstGeom>
        </p:spPr>
      </p:pic>
      <p:sp>
        <p:nvSpPr>
          <p:cNvPr id="9" name="Rectangle 8">
            <a:extLst>
              <a:ext uri="{FF2B5EF4-FFF2-40B4-BE49-F238E27FC236}">
                <a16:creationId xmlns:a16="http://schemas.microsoft.com/office/drawing/2014/main" id="{31186C8E-2FE6-438D-8229-0B1443E40F4F}"/>
              </a:ext>
            </a:extLst>
          </p:cNvPr>
          <p:cNvSpPr/>
          <p:nvPr/>
        </p:nvSpPr>
        <p:spPr>
          <a:xfrm>
            <a:off x="838199" y="2052717"/>
            <a:ext cx="7214991" cy="3447098"/>
          </a:xfrm>
          <a:prstGeom prst="rect">
            <a:avLst/>
          </a:prstGeom>
        </p:spPr>
        <p:txBody>
          <a:bodyPr wrap="square">
            <a:spAutoFit/>
          </a:bodyPr>
          <a:lstStyle/>
          <a:p>
            <a:r>
              <a:rPr lang="en-US" dirty="0">
                <a:latin typeface="TradeGothic"/>
              </a:rPr>
              <a:t>Recall that the Carnot cycle is made up of two reversible isothermal </a:t>
            </a:r>
          </a:p>
          <a:p>
            <a:r>
              <a:rPr lang="en-US" dirty="0">
                <a:latin typeface="TradeGothic"/>
              </a:rPr>
              <a:t>(</a:t>
            </a:r>
            <a:r>
              <a:rPr lang="en-US" i="1" dirty="0">
                <a:latin typeface="TradeGothic-Oblique"/>
              </a:rPr>
              <a:t>T =</a:t>
            </a:r>
            <a:r>
              <a:rPr lang="en-US" sz="2000" dirty="0">
                <a:latin typeface="MathematicalPi-One"/>
              </a:rPr>
              <a:t> </a:t>
            </a:r>
            <a:r>
              <a:rPr lang="en-US" dirty="0">
                <a:latin typeface="TradeGothic"/>
              </a:rPr>
              <a:t>constant) processes and two isentropic (</a:t>
            </a:r>
            <a:r>
              <a:rPr lang="en-US" i="1" dirty="0">
                <a:latin typeface="TradeGothic-Oblique"/>
              </a:rPr>
              <a:t>s </a:t>
            </a:r>
            <a:r>
              <a:rPr lang="en-US" sz="2000" i="1" dirty="0">
                <a:latin typeface="MathematicalPi-One"/>
              </a:rPr>
              <a:t>= </a:t>
            </a:r>
            <a:r>
              <a:rPr lang="en-US" dirty="0">
                <a:latin typeface="TradeGothic"/>
              </a:rPr>
              <a:t>constant) processes.</a:t>
            </a:r>
          </a:p>
          <a:p>
            <a:r>
              <a:rPr lang="en-US" dirty="0">
                <a:latin typeface="TradeGothic"/>
              </a:rPr>
              <a:t>These four processes form a rectangle on a </a:t>
            </a:r>
            <a:r>
              <a:rPr lang="en-US" i="1" dirty="0">
                <a:latin typeface="TradeGothic-Oblique"/>
              </a:rPr>
              <a:t>T-S </a:t>
            </a:r>
            <a:r>
              <a:rPr lang="en-US" dirty="0">
                <a:latin typeface="TradeGothic"/>
              </a:rPr>
              <a:t>diagram, as shown in Fig.</a:t>
            </a:r>
          </a:p>
          <a:p>
            <a:r>
              <a:rPr lang="en-US" dirty="0">
                <a:latin typeface="TradeGothic"/>
              </a:rPr>
              <a:t>7–19.</a:t>
            </a:r>
          </a:p>
          <a:p>
            <a:r>
              <a:rPr lang="en-US" dirty="0"/>
              <a:t>On a </a:t>
            </a:r>
            <a:r>
              <a:rPr lang="en-US" i="1" dirty="0"/>
              <a:t>T-S </a:t>
            </a:r>
            <a:r>
              <a:rPr lang="en-US" dirty="0"/>
              <a:t>diagram, the area under the process curve represents the heat</a:t>
            </a:r>
          </a:p>
          <a:p>
            <a:r>
              <a:rPr lang="en-US" dirty="0"/>
              <a:t>transfer for that process. Thus the area </a:t>
            </a:r>
            <a:r>
              <a:rPr lang="en-US" i="1" dirty="0"/>
              <a:t>A</a:t>
            </a:r>
            <a:r>
              <a:rPr lang="en-US" dirty="0"/>
              <a:t>12</a:t>
            </a:r>
            <a:r>
              <a:rPr lang="en-US" i="1" dirty="0"/>
              <a:t>B </a:t>
            </a:r>
            <a:r>
              <a:rPr lang="en-US" dirty="0"/>
              <a:t>represents </a:t>
            </a:r>
            <a:r>
              <a:rPr lang="en-US" i="1" dirty="0"/>
              <a:t>Q</a:t>
            </a:r>
            <a:r>
              <a:rPr lang="en-US" i="1" baseline="-25000" dirty="0"/>
              <a:t>H</a:t>
            </a:r>
            <a:r>
              <a:rPr lang="en-US" dirty="0"/>
              <a:t>, the area </a:t>
            </a:r>
            <a:r>
              <a:rPr lang="en-US" i="1" dirty="0"/>
              <a:t>A</a:t>
            </a:r>
            <a:r>
              <a:rPr lang="en-US" dirty="0"/>
              <a:t>43</a:t>
            </a:r>
            <a:r>
              <a:rPr lang="en-US" i="1" dirty="0"/>
              <a:t>B</a:t>
            </a:r>
          </a:p>
          <a:p>
            <a:r>
              <a:rPr lang="en-US" dirty="0"/>
              <a:t>represents </a:t>
            </a:r>
            <a:r>
              <a:rPr lang="en-US" i="1" dirty="0"/>
              <a:t>Q</a:t>
            </a:r>
            <a:r>
              <a:rPr lang="en-US" i="1" baseline="-25000" dirty="0"/>
              <a:t>L</a:t>
            </a:r>
            <a:r>
              <a:rPr lang="en-US" dirty="0"/>
              <a:t>, and the difference between these two (the area in color) represents the net work since</a:t>
            </a:r>
          </a:p>
          <a:p>
            <a:endParaRPr lang="en-US" dirty="0"/>
          </a:p>
          <a:p>
            <a:endParaRPr lang="en-US" dirty="0"/>
          </a:p>
          <a:p>
            <a:r>
              <a:rPr lang="en-US" dirty="0"/>
              <a:t>Therefore, the area enclosed by the path of a cycle (area 1234) on a </a:t>
            </a:r>
            <a:r>
              <a:rPr lang="en-US" i="1" dirty="0"/>
              <a:t>T-S </a:t>
            </a:r>
            <a:r>
              <a:rPr lang="en-US" dirty="0"/>
              <a:t>diagram represents the net work.</a:t>
            </a:r>
          </a:p>
        </p:txBody>
      </p:sp>
      <p:pic>
        <p:nvPicPr>
          <p:cNvPr id="10" name="Picture 9">
            <a:extLst>
              <a:ext uri="{FF2B5EF4-FFF2-40B4-BE49-F238E27FC236}">
                <a16:creationId xmlns:a16="http://schemas.microsoft.com/office/drawing/2014/main" id="{F9F9233C-9976-43CF-B0D4-53C613818FAF}"/>
              </a:ext>
            </a:extLst>
          </p:cNvPr>
          <p:cNvPicPr>
            <a:picLocks noChangeAspect="1"/>
          </p:cNvPicPr>
          <p:nvPr/>
        </p:nvPicPr>
        <p:blipFill>
          <a:blip r:embed="rId4"/>
          <a:stretch>
            <a:fillRect/>
          </a:stretch>
        </p:blipFill>
        <p:spPr>
          <a:xfrm>
            <a:off x="2957871" y="4411742"/>
            <a:ext cx="1971675" cy="428625"/>
          </a:xfrm>
          <a:prstGeom prst="rect">
            <a:avLst/>
          </a:prstGeom>
        </p:spPr>
      </p:pic>
    </p:spTree>
    <p:extLst>
      <p:ext uri="{BB962C8B-B14F-4D97-AF65-F5344CB8AC3E}">
        <p14:creationId xmlns:p14="http://schemas.microsoft.com/office/powerpoint/2010/main" val="137178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D3E7EA-A89A-4C33-8C8E-72712E0273F7}"/>
              </a:ext>
            </a:extLst>
          </p:cNvPr>
          <p:cNvPicPr>
            <a:picLocks noChangeAspect="1"/>
          </p:cNvPicPr>
          <p:nvPr/>
        </p:nvPicPr>
        <p:blipFill>
          <a:blip r:embed="rId2"/>
          <a:stretch>
            <a:fillRect/>
          </a:stretch>
        </p:blipFill>
        <p:spPr>
          <a:xfrm>
            <a:off x="723900" y="412350"/>
            <a:ext cx="5372100" cy="3867150"/>
          </a:xfrm>
          <a:prstGeom prst="rect">
            <a:avLst/>
          </a:prstGeom>
        </p:spPr>
      </p:pic>
      <p:pic>
        <p:nvPicPr>
          <p:cNvPr id="3" name="Picture 2">
            <a:extLst>
              <a:ext uri="{FF2B5EF4-FFF2-40B4-BE49-F238E27FC236}">
                <a16:creationId xmlns:a16="http://schemas.microsoft.com/office/drawing/2014/main" id="{7BA0B5B2-58CA-4186-B4EE-DBAEB4C91E2F}"/>
              </a:ext>
            </a:extLst>
          </p:cNvPr>
          <p:cNvPicPr>
            <a:picLocks noChangeAspect="1"/>
          </p:cNvPicPr>
          <p:nvPr/>
        </p:nvPicPr>
        <p:blipFill>
          <a:blip r:embed="rId3"/>
          <a:stretch>
            <a:fillRect/>
          </a:stretch>
        </p:blipFill>
        <p:spPr>
          <a:xfrm>
            <a:off x="6657421" y="412350"/>
            <a:ext cx="5162550" cy="3695700"/>
          </a:xfrm>
          <a:prstGeom prst="rect">
            <a:avLst/>
          </a:prstGeom>
        </p:spPr>
      </p:pic>
    </p:spTree>
    <p:extLst>
      <p:ext uri="{BB962C8B-B14F-4D97-AF65-F5344CB8AC3E}">
        <p14:creationId xmlns:p14="http://schemas.microsoft.com/office/powerpoint/2010/main" val="68278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B4F95-1FB9-44E7-B678-36823F3BF465}"/>
              </a:ext>
            </a:extLst>
          </p:cNvPr>
          <p:cNvSpPr>
            <a:spLocks noGrp="1"/>
          </p:cNvSpPr>
          <p:nvPr>
            <p:ph idx="1"/>
          </p:nvPr>
        </p:nvSpPr>
        <p:spPr>
          <a:xfrm>
            <a:off x="838200" y="532660"/>
            <a:ext cx="10515600" cy="5093887"/>
          </a:xfrm>
        </p:spPr>
        <p:txBody>
          <a:bodyPr/>
          <a:lstStyle/>
          <a:p>
            <a:r>
              <a:rPr lang="en-US" dirty="0"/>
              <a:t>The concept of entropy originated around the mid 19th century, from the study of heat, temperature, work and energy. </a:t>
            </a:r>
          </a:p>
          <a:p>
            <a:r>
              <a:rPr lang="en-US" dirty="0"/>
              <a:t>The study of how heat could be most efficiently converted to mechanical work was of prime interest. </a:t>
            </a:r>
          </a:p>
          <a:p>
            <a:r>
              <a:rPr lang="en-US" dirty="0"/>
              <a:t>It was understood that there was a relationship between heat and temperature. </a:t>
            </a:r>
          </a:p>
          <a:p>
            <a:r>
              <a:rPr lang="en-US" dirty="0"/>
              <a:t>Generally speaking, the more heat you applied to an object, the hotter it got. </a:t>
            </a:r>
          </a:p>
          <a:p>
            <a:r>
              <a:rPr lang="en-US" dirty="0"/>
              <a:t>It was also understood that heat and work represented different forms of energy and that under the right circumstances, you could convert one into the other.</a:t>
            </a:r>
          </a:p>
          <a:p>
            <a:endParaRPr lang="en-US" dirty="0"/>
          </a:p>
        </p:txBody>
      </p:sp>
    </p:spTree>
    <p:extLst>
      <p:ext uri="{BB962C8B-B14F-4D97-AF65-F5344CB8AC3E}">
        <p14:creationId xmlns:p14="http://schemas.microsoft.com/office/powerpoint/2010/main" val="376401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7B2E6-32A3-40F2-9122-1CB084C99D4A}"/>
              </a:ext>
            </a:extLst>
          </p:cNvPr>
          <p:cNvSpPr>
            <a:spLocks noGrp="1"/>
          </p:cNvSpPr>
          <p:nvPr>
            <p:ph idx="1"/>
          </p:nvPr>
        </p:nvSpPr>
        <p:spPr>
          <a:xfrm>
            <a:off x="838200" y="310718"/>
            <a:ext cx="10515600" cy="5866245"/>
          </a:xfrm>
        </p:spPr>
        <p:txBody>
          <a:bodyPr>
            <a:normAutofit/>
          </a:bodyPr>
          <a:lstStyle/>
          <a:p>
            <a:r>
              <a:rPr lang="en-US" dirty="0"/>
              <a:t>One of the difficulties was knowing how much heat energy was stored in the hot reservoir. </a:t>
            </a:r>
          </a:p>
          <a:p>
            <a:r>
              <a:rPr lang="en-US" dirty="0"/>
              <a:t>One couldn't measure the heat content directly. What could be measured was the reservoir's temperature. </a:t>
            </a:r>
          </a:p>
          <a:p>
            <a:r>
              <a:rPr lang="en-US" dirty="0"/>
              <a:t>If we know the relationship between the temperature and the heat content for that reservoir, we can use the temperature to calculate the heat content. </a:t>
            </a:r>
          </a:p>
          <a:p>
            <a:r>
              <a:rPr lang="en-US" dirty="0"/>
              <a:t>This became the operational definition of a newly conceived property of systems, a property which came to be known as </a:t>
            </a:r>
            <a:r>
              <a:rPr lang="en-US" b="1" dirty="0"/>
              <a:t>entropy</a:t>
            </a:r>
            <a:r>
              <a:rPr lang="en-US" dirty="0"/>
              <a:t>. (The term was coined in 1865 by Rudolf Clausius)</a:t>
            </a:r>
          </a:p>
          <a:p>
            <a:r>
              <a:rPr lang="en-US" dirty="0"/>
              <a:t>Simply stated, </a:t>
            </a:r>
            <a:r>
              <a:rPr lang="en-US" b="1" u="sng" dirty="0"/>
              <a:t>entropy is the relationship between the temperature of a body and its heat content. </a:t>
            </a:r>
            <a:r>
              <a:rPr lang="en-US" dirty="0"/>
              <a:t>Entropy, </a:t>
            </a:r>
            <a:r>
              <a:rPr lang="en-US" b="1" dirty="0"/>
              <a:t>S</a:t>
            </a:r>
            <a:r>
              <a:rPr lang="en-US" dirty="0"/>
              <a:t>, is the heat content, </a:t>
            </a:r>
            <a:r>
              <a:rPr lang="en-US" b="1" dirty="0"/>
              <a:t>Q</a:t>
            </a:r>
            <a:r>
              <a:rPr lang="en-US" dirty="0"/>
              <a:t>, divided by the body's temperature.</a:t>
            </a:r>
          </a:p>
        </p:txBody>
      </p:sp>
    </p:spTree>
    <p:extLst>
      <p:ext uri="{BB962C8B-B14F-4D97-AF65-F5344CB8AC3E}">
        <p14:creationId xmlns:p14="http://schemas.microsoft.com/office/powerpoint/2010/main" val="16644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EA61-C0AE-40B8-8ABF-C7E066E089CF}"/>
              </a:ext>
            </a:extLst>
          </p:cNvPr>
          <p:cNvSpPr>
            <a:spLocks noGrp="1"/>
          </p:cNvSpPr>
          <p:nvPr>
            <p:ph idx="1"/>
          </p:nvPr>
        </p:nvSpPr>
        <p:spPr>
          <a:xfrm>
            <a:off x="838200" y="426128"/>
            <a:ext cx="10515600" cy="5750835"/>
          </a:xfrm>
        </p:spPr>
        <p:txBody>
          <a:bodyPr/>
          <a:lstStyle/>
          <a:p>
            <a:r>
              <a:rPr lang="en-US" dirty="0"/>
              <a:t>Another definition of entropy according to </a:t>
            </a:r>
            <a:r>
              <a:rPr lang="en-US" dirty="0" err="1"/>
              <a:t>Hougan</a:t>
            </a:r>
            <a:r>
              <a:rPr lang="en-US" dirty="0"/>
              <a:t> and Watson (1959) is related to degradation of energy</a:t>
            </a:r>
          </a:p>
          <a:p>
            <a:r>
              <a:rPr lang="en-US" dirty="0"/>
              <a:t>“</a:t>
            </a:r>
            <a:r>
              <a:rPr lang="en-US" i="1" dirty="0"/>
              <a:t>Entropy is an intrinsic property of matter so defined that an increase in the degradation of total energy of the system will lead to increase in entropy.”</a:t>
            </a:r>
          </a:p>
          <a:p>
            <a:endParaRPr lang="en-US" i="1" dirty="0"/>
          </a:p>
        </p:txBody>
      </p:sp>
      <p:pic>
        <p:nvPicPr>
          <p:cNvPr id="4" name="Picture 3">
            <a:extLst>
              <a:ext uri="{FF2B5EF4-FFF2-40B4-BE49-F238E27FC236}">
                <a16:creationId xmlns:a16="http://schemas.microsoft.com/office/drawing/2014/main" id="{BE69D712-C449-489C-B88D-AF73E8693152}"/>
              </a:ext>
            </a:extLst>
          </p:cNvPr>
          <p:cNvPicPr>
            <a:picLocks noChangeAspect="1"/>
          </p:cNvPicPr>
          <p:nvPr/>
        </p:nvPicPr>
        <p:blipFill>
          <a:blip r:embed="rId2"/>
          <a:stretch>
            <a:fillRect/>
          </a:stretch>
        </p:blipFill>
        <p:spPr>
          <a:xfrm>
            <a:off x="3535994" y="2724150"/>
            <a:ext cx="3752850" cy="3238500"/>
          </a:xfrm>
          <a:prstGeom prst="rect">
            <a:avLst/>
          </a:prstGeom>
        </p:spPr>
      </p:pic>
    </p:spTree>
    <p:extLst>
      <p:ext uri="{BB962C8B-B14F-4D97-AF65-F5344CB8AC3E}">
        <p14:creationId xmlns:p14="http://schemas.microsoft.com/office/powerpoint/2010/main" val="48215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7655-CA9C-4938-BACE-F539A9D31608}"/>
              </a:ext>
            </a:extLst>
          </p:cNvPr>
          <p:cNvSpPr>
            <a:spLocks noGrp="1"/>
          </p:cNvSpPr>
          <p:nvPr>
            <p:ph type="title"/>
          </p:nvPr>
        </p:nvSpPr>
        <p:spPr>
          <a:xfrm>
            <a:off x="838200" y="365126"/>
            <a:ext cx="10515600" cy="513764"/>
          </a:xfrm>
        </p:spPr>
        <p:txBody>
          <a:bodyPr>
            <a:normAutofit/>
          </a:bodyPr>
          <a:lstStyle/>
          <a:p>
            <a:r>
              <a:rPr lang="en-US" sz="2800" b="1" dirty="0">
                <a:latin typeface="+mn-lt"/>
              </a:rPr>
              <a:t>Examples of entropy</a:t>
            </a:r>
          </a:p>
        </p:txBody>
      </p:sp>
      <p:sp>
        <p:nvSpPr>
          <p:cNvPr id="3" name="Content Placeholder 2">
            <a:extLst>
              <a:ext uri="{FF2B5EF4-FFF2-40B4-BE49-F238E27FC236}">
                <a16:creationId xmlns:a16="http://schemas.microsoft.com/office/drawing/2014/main" id="{4B7FE6A8-61FE-48E8-BC84-ACF7455F383E}"/>
              </a:ext>
            </a:extLst>
          </p:cNvPr>
          <p:cNvSpPr>
            <a:spLocks noGrp="1"/>
          </p:cNvSpPr>
          <p:nvPr>
            <p:ph idx="1"/>
          </p:nvPr>
        </p:nvSpPr>
        <p:spPr>
          <a:xfrm>
            <a:off x="838200" y="878890"/>
            <a:ext cx="6361590" cy="5298073"/>
          </a:xfrm>
        </p:spPr>
        <p:txBody>
          <a:bodyPr>
            <a:normAutofit fontScale="85000" lnSpcReduction="10000"/>
          </a:bodyPr>
          <a:lstStyle/>
          <a:p>
            <a:r>
              <a:rPr lang="en-US" dirty="0"/>
              <a:t>Molecules in the gas phase possess a considerable amount of kinetic energy. </a:t>
            </a:r>
          </a:p>
          <a:p>
            <a:r>
              <a:rPr lang="en-US" dirty="0"/>
              <a:t>However, we know that no matter how large their kinetic energies are, the gas molecules do not rotate a paddle wheel inserted into the container and produce work. </a:t>
            </a:r>
          </a:p>
          <a:p>
            <a:r>
              <a:rPr lang="en-US" dirty="0"/>
              <a:t>This is because the gas molecules, and the energy they possess, are disorganized. </a:t>
            </a:r>
          </a:p>
          <a:p>
            <a:r>
              <a:rPr lang="en-US" dirty="0"/>
              <a:t>Probably the number of molecules trying to rotate the wheel in one direction at any instant is equal to the number of molecules that are trying to rotate it in the opposite direction, causing the wheel to remain motionless. </a:t>
            </a:r>
          </a:p>
          <a:p>
            <a:r>
              <a:rPr lang="en-US" dirty="0"/>
              <a:t>Therefore, we cannot extract any useful work directly from disorganized energy (Fig. 7–22).</a:t>
            </a:r>
          </a:p>
        </p:txBody>
      </p:sp>
      <p:pic>
        <p:nvPicPr>
          <p:cNvPr id="4" name="Picture 3">
            <a:extLst>
              <a:ext uri="{FF2B5EF4-FFF2-40B4-BE49-F238E27FC236}">
                <a16:creationId xmlns:a16="http://schemas.microsoft.com/office/drawing/2014/main" id="{F54B4B40-E6F4-4F93-8D37-005B31992BBA}"/>
              </a:ext>
            </a:extLst>
          </p:cNvPr>
          <p:cNvPicPr>
            <a:picLocks noChangeAspect="1"/>
          </p:cNvPicPr>
          <p:nvPr/>
        </p:nvPicPr>
        <p:blipFill>
          <a:blip r:embed="rId2"/>
          <a:stretch>
            <a:fillRect/>
          </a:stretch>
        </p:blipFill>
        <p:spPr>
          <a:xfrm>
            <a:off x="8117057" y="752475"/>
            <a:ext cx="3486150" cy="2676525"/>
          </a:xfrm>
          <a:prstGeom prst="rect">
            <a:avLst/>
          </a:prstGeom>
        </p:spPr>
      </p:pic>
    </p:spTree>
    <p:extLst>
      <p:ext uri="{BB962C8B-B14F-4D97-AF65-F5344CB8AC3E}">
        <p14:creationId xmlns:p14="http://schemas.microsoft.com/office/powerpoint/2010/main" val="7209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D70EB-5B0B-4F83-8EC6-6D394C35E49E}"/>
              </a:ext>
            </a:extLst>
          </p:cNvPr>
          <p:cNvSpPr>
            <a:spLocks noGrp="1"/>
          </p:cNvSpPr>
          <p:nvPr>
            <p:ph idx="1"/>
          </p:nvPr>
        </p:nvSpPr>
        <p:spPr>
          <a:xfrm>
            <a:off x="838199" y="328474"/>
            <a:ext cx="7568953" cy="6116714"/>
          </a:xfrm>
        </p:spPr>
        <p:txBody>
          <a:bodyPr>
            <a:normAutofit fontScale="85000" lnSpcReduction="20000"/>
          </a:bodyPr>
          <a:lstStyle/>
          <a:p>
            <a:r>
              <a:rPr lang="en-US" dirty="0"/>
              <a:t>Now consider a rotating shaft shown in Fig. 7–23. </a:t>
            </a:r>
          </a:p>
          <a:p>
            <a:r>
              <a:rPr lang="en-US" dirty="0"/>
              <a:t>This time the energy of the molecules is completely organized since the molecules of the shaft are rotating in the same direction together. </a:t>
            </a:r>
          </a:p>
          <a:p>
            <a:r>
              <a:rPr lang="en-US" dirty="0"/>
              <a:t>This organized energy can readily be used to perform useful tasks such as raising a weight or generating electricity.</a:t>
            </a:r>
          </a:p>
          <a:p>
            <a:r>
              <a:rPr lang="en-US" dirty="0"/>
              <a:t>Being an organized form of energy, work is free of disorder or randomness and thus free of entropy.</a:t>
            </a:r>
          </a:p>
          <a:p>
            <a:r>
              <a:rPr lang="en-US" dirty="0"/>
              <a:t>There is no entropy transfer associated wit energy transfer as work. </a:t>
            </a:r>
          </a:p>
          <a:p>
            <a:r>
              <a:rPr lang="en-US" dirty="0"/>
              <a:t>Therefore, in the absence of any friction, the process of raising a weight by a rotating shaft (or a flywheel) does not produce any entropy. </a:t>
            </a:r>
          </a:p>
          <a:p>
            <a:r>
              <a:rPr lang="en-US" dirty="0"/>
              <a:t>Any process that does not produce a net entropy is reversible, and thus the process just described can be reversed by lowering the weight.</a:t>
            </a:r>
          </a:p>
          <a:p>
            <a:r>
              <a:rPr lang="en-US" dirty="0"/>
              <a:t>Therefore, energy is not degraded during this process, and no potential to do work is lost.</a:t>
            </a:r>
          </a:p>
        </p:txBody>
      </p:sp>
      <p:pic>
        <p:nvPicPr>
          <p:cNvPr id="4" name="Picture 3">
            <a:extLst>
              <a:ext uri="{FF2B5EF4-FFF2-40B4-BE49-F238E27FC236}">
                <a16:creationId xmlns:a16="http://schemas.microsoft.com/office/drawing/2014/main" id="{0454EC34-BFD0-41C4-86A6-7BFBBE022D72}"/>
              </a:ext>
            </a:extLst>
          </p:cNvPr>
          <p:cNvPicPr>
            <a:picLocks noChangeAspect="1"/>
          </p:cNvPicPr>
          <p:nvPr/>
        </p:nvPicPr>
        <p:blipFill>
          <a:blip r:embed="rId2"/>
          <a:stretch>
            <a:fillRect/>
          </a:stretch>
        </p:blipFill>
        <p:spPr>
          <a:xfrm>
            <a:off x="8703538" y="67553"/>
            <a:ext cx="3476625" cy="5000625"/>
          </a:xfrm>
          <a:prstGeom prst="rect">
            <a:avLst/>
          </a:prstGeom>
        </p:spPr>
      </p:pic>
    </p:spTree>
    <p:extLst>
      <p:ext uri="{BB962C8B-B14F-4D97-AF65-F5344CB8AC3E}">
        <p14:creationId xmlns:p14="http://schemas.microsoft.com/office/powerpoint/2010/main" val="232608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2428</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MathematicalPi-One</vt:lpstr>
      <vt:lpstr>Times-Roman</vt:lpstr>
      <vt:lpstr>TradeGothic</vt:lpstr>
      <vt:lpstr>TradeGothic-Oblique</vt:lpstr>
      <vt:lpstr>Office Theme</vt:lpstr>
      <vt:lpstr>PowerPoint Presentation</vt:lpstr>
      <vt:lpstr>Second law of thermodynamics and Entropy </vt:lpstr>
      <vt:lpstr>PowerPoint Presentation</vt:lpstr>
      <vt:lpstr>PowerPoint Presentation</vt:lpstr>
      <vt:lpstr>PowerPoint Presentation</vt:lpstr>
      <vt:lpstr>PowerPoint Presentation</vt:lpstr>
      <vt:lpstr>PowerPoint Presentation</vt:lpstr>
      <vt:lpstr>Examples of entropy</vt:lpstr>
      <vt:lpstr>PowerPoint Presentation</vt:lpstr>
      <vt:lpstr>PowerPoint Presentation</vt:lpstr>
      <vt:lpstr>PowerPoint Presentation</vt:lpstr>
      <vt:lpstr>PowerPoint Presentation</vt:lpstr>
      <vt:lpstr>Reversible Isothermal Heat Transfer Processes</vt:lpstr>
      <vt:lpstr>PowerPoint Presentation</vt:lpstr>
      <vt:lpstr>ISENTROPIC PROCESSES</vt:lpstr>
      <vt:lpstr>Third law of thermodynamics</vt:lpstr>
      <vt:lpstr>PowerPoint Presentation</vt:lpstr>
      <vt:lpstr>ENTROPY CHANGE OF PURE SUBSTANCES</vt:lpstr>
      <vt:lpstr>PowerPoint Presentation</vt:lpstr>
      <vt:lpstr>THE INCREASE OF ENTROPY PRINCIPLE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PROPERTY DIAGRAMS INVOLVING ENTROPY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 (PGR)</dc:creator>
  <cp:lastModifiedBy>Abdul Rehman (PGR)</cp:lastModifiedBy>
  <cp:revision>42</cp:revision>
  <dcterms:created xsi:type="dcterms:W3CDTF">2019-12-26T14:48:25Z</dcterms:created>
  <dcterms:modified xsi:type="dcterms:W3CDTF">2020-01-02T15:44:58Z</dcterms:modified>
</cp:coreProperties>
</file>