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1" r:id="rId18"/>
    <p:sldId id="272" r:id="rId19"/>
    <p:sldId id="274" r:id="rId20"/>
    <p:sldId id="275" r:id="rId21"/>
    <p:sldId id="273"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5" r:id="rId36"/>
    <p:sldId id="291" r:id="rId37"/>
    <p:sldId id="292" r:id="rId38"/>
    <p:sldId id="293" r:id="rId39"/>
    <p:sldId id="294" r:id="rId40"/>
    <p:sldId id="296" r:id="rId41"/>
    <p:sldId id="297" r:id="rId42"/>
    <p:sldId id="298" r:id="rId43"/>
    <p:sldId id="299" r:id="rId44"/>
    <p:sldId id="300" r:id="rId45"/>
    <p:sldId id="301" r:id="rId46"/>
    <p:sldId id="302" r:id="rId47"/>
    <p:sldId id="304" r:id="rId48"/>
    <p:sldId id="305" r:id="rId49"/>
    <p:sldId id="306" r:id="rId50"/>
    <p:sldId id="307" r:id="rId51"/>
    <p:sldId id="309" r:id="rId52"/>
    <p:sldId id="316" r:id="rId53"/>
    <p:sldId id="317" r:id="rId54"/>
    <p:sldId id="308" r:id="rId55"/>
    <p:sldId id="311" r:id="rId56"/>
    <p:sldId id="312" r:id="rId57"/>
    <p:sldId id="313" r:id="rId58"/>
    <p:sldId id="314" r:id="rId59"/>
    <p:sldId id="310"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9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108" d="100"/>
          <a:sy n="108"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0B8C1-EFD0-49A9-9C2A-01E56B21C75A}"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0E572-F0A0-4623-AA0D-F42E8F958335}" type="slidenum">
              <a:rPr lang="en-US" smtClean="0"/>
              <a:t>‹#›</a:t>
            </a:fld>
            <a:endParaRPr lang="en-US"/>
          </a:p>
        </p:txBody>
      </p:sp>
    </p:spTree>
    <p:extLst>
      <p:ext uri="{BB962C8B-B14F-4D97-AF65-F5344CB8AC3E}">
        <p14:creationId xmlns:p14="http://schemas.microsoft.com/office/powerpoint/2010/main" val="3392152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Flammable and inflammable do not mean the same thing. If something is flammable it means it can be set fire to, such as a piece of wood. However, inflammable means that a substance is </a:t>
            </a:r>
            <a:r>
              <a:rPr lang="en-US" dirty="0" err="1"/>
              <a:t>capabble</a:t>
            </a:r>
            <a:r>
              <a:rPr lang="en-US" dirty="0"/>
              <a:t> of bursting into flames without the need for any ignition</a:t>
            </a:r>
          </a:p>
          <a:p>
            <a:r>
              <a:rPr lang="en-US" sz="1200" b="1" i="0" kern="1200" dirty="0">
                <a:solidFill>
                  <a:schemeClr val="tx1"/>
                </a:solidFill>
                <a:effectLst/>
                <a:latin typeface="+mn-lt"/>
                <a:ea typeface="+mn-ea"/>
                <a:cs typeface="+mn-cs"/>
              </a:rPr>
              <a:t>End gas</a:t>
            </a:r>
            <a:r>
              <a:rPr lang="en-US" sz="1200" b="0" i="0" kern="1200" dirty="0">
                <a:solidFill>
                  <a:schemeClr val="tx1"/>
                </a:solidFill>
                <a:effectLst/>
                <a:latin typeface="+mn-lt"/>
                <a:ea typeface="+mn-ea"/>
                <a:cs typeface="+mn-cs"/>
              </a:rPr>
              <a:t> definition. The last part of the </a:t>
            </a:r>
            <a:r>
              <a:rPr lang="en-US" sz="1200" b="1" i="0" kern="1200" dirty="0">
                <a:solidFill>
                  <a:schemeClr val="tx1"/>
                </a:solidFill>
                <a:effectLst/>
                <a:latin typeface="+mn-lt"/>
                <a:ea typeface="+mn-ea"/>
                <a:cs typeface="+mn-cs"/>
              </a:rPr>
              <a:t>fuel</a:t>
            </a:r>
            <a:r>
              <a:rPr lang="en-US" sz="1200" b="0" i="0" kern="1200" dirty="0">
                <a:solidFill>
                  <a:schemeClr val="tx1"/>
                </a:solidFill>
                <a:effectLst/>
                <a:latin typeface="+mn-lt"/>
                <a:ea typeface="+mn-ea"/>
                <a:cs typeface="+mn-cs"/>
              </a:rPr>
              <a:t>-air mixture that has been introduced into the cylinder , but has not yet been consumed in the normal flame-front reaction.</a:t>
            </a:r>
            <a:endParaRPr lang="en-US" dirty="0"/>
          </a:p>
        </p:txBody>
      </p:sp>
      <p:sp>
        <p:nvSpPr>
          <p:cNvPr id="4" name="Slide Number Placeholder 3"/>
          <p:cNvSpPr>
            <a:spLocks noGrp="1"/>
          </p:cNvSpPr>
          <p:nvPr>
            <p:ph type="sldNum" sz="quarter" idx="5"/>
          </p:nvPr>
        </p:nvSpPr>
        <p:spPr/>
        <p:txBody>
          <a:bodyPr/>
          <a:lstStyle/>
          <a:p>
            <a:fld id="{1710E572-F0A0-4623-AA0D-F42E8F958335}" type="slidenum">
              <a:rPr lang="en-US" smtClean="0"/>
              <a:t>27</a:t>
            </a:fld>
            <a:endParaRPr lang="en-US"/>
          </a:p>
        </p:txBody>
      </p:sp>
    </p:spTree>
    <p:extLst>
      <p:ext uri="{BB962C8B-B14F-4D97-AF65-F5344CB8AC3E}">
        <p14:creationId xmlns:p14="http://schemas.microsoft.com/office/powerpoint/2010/main" val="359540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2A73-F54B-4DF0-A0FB-A5991C6B2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8704B-6745-4D35-ABA7-B3D6AA9087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70189E-D5A4-4087-AA1E-2C7AEDA85387}"/>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5" name="Footer Placeholder 4">
            <a:extLst>
              <a:ext uri="{FF2B5EF4-FFF2-40B4-BE49-F238E27FC236}">
                <a16:creationId xmlns:a16="http://schemas.microsoft.com/office/drawing/2014/main" id="{53F25274-EDDD-4F8F-BE89-2F8EDCA774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5CEBA-2482-4B57-BE5E-165144819056}"/>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93261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D4AA-ED11-45DA-BB57-A58A8C5718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3DD83A-10BA-4D97-827F-B96CAE45D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8A342-785E-4E50-ABED-3B380D42D5C6}"/>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5" name="Footer Placeholder 4">
            <a:extLst>
              <a:ext uri="{FF2B5EF4-FFF2-40B4-BE49-F238E27FC236}">
                <a16:creationId xmlns:a16="http://schemas.microsoft.com/office/drawing/2014/main" id="{2E03A247-20C4-44D3-BD2E-3F1914C6D7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4A017-5199-4E89-95DE-8A11435811E4}"/>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138691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13E2C-9267-4311-9BCB-612EDECD9F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6F60AC-9EA3-4470-9FE5-8B2C075956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BBAE6-452A-4682-8C66-02C2C4D8CF4E}"/>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5" name="Footer Placeholder 4">
            <a:extLst>
              <a:ext uri="{FF2B5EF4-FFF2-40B4-BE49-F238E27FC236}">
                <a16:creationId xmlns:a16="http://schemas.microsoft.com/office/drawing/2014/main" id="{E5C8CD02-B303-4E8C-AEA3-C9162F588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F6835-971C-4167-B6EE-CFE0420A4514}"/>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147987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C69C3-F2CF-475B-ABF5-61B511C11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E5797-591B-4D3D-9880-0C3FA04383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56CFE-24D8-4AB3-B278-0C9217ADE045}"/>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5" name="Footer Placeholder 4">
            <a:extLst>
              <a:ext uri="{FF2B5EF4-FFF2-40B4-BE49-F238E27FC236}">
                <a16:creationId xmlns:a16="http://schemas.microsoft.com/office/drawing/2014/main" id="{D6EFFDFA-6747-40FD-8009-1469BE3B5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378EE-2170-4E27-BC5D-A3BAD606C2BF}"/>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80020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A5E9-B2DD-4869-AC50-6A00E02AB6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542340-2544-415D-940F-7E42D41E53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4BD42-1DBD-4048-A67A-8F9D2B68667E}"/>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5" name="Footer Placeholder 4">
            <a:extLst>
              <a:ext uri="{FF2B5EF4-FFF2-40B4-BE49-F238E27FC236}">
                <a16:creationId xmlns:a16="http://schemas.microsoft.com/office/drawing/2014/main" id="{BB5C9049-87E1-47FF-8D70-E49DC240E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D566C-E6BE-4AFB-9ACE-C90D83EB2B9A}"/>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135909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4FEA-39F5-44EC-AB16-96050E36B9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C06307-3AF2-45ED-B731-56C96DCA02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782B53-032A-499B-A3DC-B84BA66435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53BAE4-7231-4350-825F-963E7F760589}"/>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6" name="Footer Placeholder 5">
            <a:extLst>
              <a:ext uri="{FF2B5EF4-FFF2-40B4-BE49-F238E27FC236}">
                <a16:creationId xmlns:a16="http://schemas.microsoft.com/office/drawing/2014/main" id="{1C4D6F40-7E61-4E58-9CFB-B0F8B2543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96F05-49D0-4A90-A29D-FBB6372DE89E}"/>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172939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FA33-23B0-4C37-B0AE-1F8D474823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11373C-6273-48B6-B766-D748123B3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96F4F-2C61-481F-A0CA-DB381C2C33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A54EC-33CA-4CFD-973F-4A6CEB13B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910FC3-7209-4259-81E6-F4D9C583C2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D5AEFA-F364-4889-BFE2-AA0CAB89E90C}"/>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8" name="Footer Placeholder 7">
            <a:extLst>
              <a:ext uri="{FF2B5EF4-FFF2-40B4-BE49-F238E27FC236}">
                <a16:creationId xmlns:a16="http://schemas.microsoft.com/office/drawing/2014/main" id="{51169603-85D5-4560-AE6A-A5705584B3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7323EC-96D8-4570-92A7-5FB293AFC90E}"/>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44560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7CC8-39CA-4B6B-B98B-00A62AEAFC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71994F-12EC-47EE-A901-C9CB7CC089BD}"/>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4" name="Footer Placeholder 3">
            <a:extLst>
              <a:ext uri="{FF2B5EF4-FFF2-40B4-BE49-F238E27FC236}">
                <a16:creationId xmlns:a16="http://schemas.microsoft.com/office/drawing/2014/main" id="{49DE1777-354E-49AD-8F32-4EF9F1906B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E9A974-1F76-42BC-871C-601EE66D3EC3}"/>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100721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149D70-2C19-4FE7-BE71-620824668890}"/>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3" name="Footer Placeholder 2">
            <a:extLst>
              <a:ext uri="{FF2B5EF4-FFF2-40B4-BE49-F238E27FC236}">
                <a16:creationId xmlns:a16="http://schemas.microsoft.com/office/drawing/2014/main" id="{9300A453-DC17-483D-B20E-618260EF1A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D6CF55-51BB-41B6-966D-C3E7D8937CEC}"/>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9829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3D37-D358-4C1D-9E4A-126F1DCA9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A24BCE-032F-4950-9361-C6421CE73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C7C4F-4EA1-4D84-AB97-6D30BF340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6FEA4-2958-400A-8709-9C7ACFE9A972}"/>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6" name="Footer Placeholder 5">
            <a:extLst>
              <a:ext uri="{FF2B5EF4-FFF2-40B4-BE49-F238E27FC236}">
                <a16:creationId xmlns:a16="http://schemas.microsoft.com/office/drawing/2014/main" id="{CA54E056-8B8C-402B-B211-6DB49DC52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DC1E2D-3764-4910-AF2A-11CBAAAEF188}"/>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89482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46D8-DA30-4954-8204-2172C0E05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EDB4F2-B81C-4E9C-95B8-A0FAAAC6D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2F8586-336A-440B-B11A-0316481B1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FE425-39E6-4DFA-A7C3-1FF62A66150E}"/>
              </a:ext>
            </a:extLst>
          </p:cNvPr>
          <p:cNvSpPr>
            <a:spLocks noGrp="1"/>
          </p:cNvSpPr>
          <p:nvPr>
            <p:ph type="dt" sz="half" idx="10"/>
          </p:nvPr>
        </p:nvSpPr>
        <p:spPr/>
        <p:txBody>
          <a:bodyPr/>
          <a:lstStyle/>
          <a:p>
            <a:fld id="{C60782D1-99BD-4902-8CBB-5663F35639DE}" type="datetimeFigureOut">
              <a:rPr lang="en-US" smtClean="0"/>
              <a:t>1/13/2020</a:t>
            </a:fld>
            <a:endParaRPr lang="en-US"/>
          </a:p>
        </p:txBody>
      </p:sp>
      <p:sp>
        <p:nvSpPr>
          <p:cNvPr id="6" name="Footer Placeholder 5">
            <a:extLst>
              <a:ext uri="{FF2B5EF4-FFF2-40B4-BE49-F238E27FC236}">
                <a16:creationId xmlns:a16="http://schemas.microsoft.com/office/drawing/2014/main" id="{034C71F8-BB2A-458F-B1EF-EBB1F69622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C02BE-A4BE-420A-8997-7B5E99C29FBD}"/>
              </a:ext>
            </a:extLst>
          </p:cNvPr>
          <p:cNvSpPr>
            <a:spLocks noGrp="1"/>
          </p:cNvSpPr>
          <p:nvPr>
            <p:ph type="sldNum" sz="quarter" idx="12"/>
          </p:nvPr>
        </p:nvSpPr>
        <p:spPr/>
        <p:txBody>
          <a:bodyPr/>
          <a:lstStyle/>
          <a:p>
            <a:fld id="{045A4375-F412-4D34-9D2E-4F716BF5695F}" type="slidenum">
              <a:rPr lang="en-US" smtClean="0"/>
              <a:t>‹#›</a:t>
            </a:fld>
            <a:endParaRPr lang="en-US"/>
          </a:p>
        </p:txBody>
      </p:sp>
    </p:spTree>
    <p:extLst>
      <p:ext uri="{BB962C8B-B14F-4D97-AF65-F5344CB8AC3E}">
        <p14:creationId xmlns:p14="http://schemas.microsoft.com/office/powerpoint/2010/main" val="126483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A202B-A644-4DC4-8AF9-7E5AF065D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81E96A-2202-4237-AA3B-8A8D66572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CCE8E-2691-49E8-9AA2-F6C76BFCB3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782D1-99BD-4902-8CBB-5663F35639DE}" type="datetimeFigureOut">
              <a:rPr lang="en-US" smtClean="0"/>
              <a:t>1/13/2020</a:t>
            </a:fld>
            <a:endParaRPr lang="en-US"/>
          </a:p>
        </p:txBody>
      </p:sp>
      <p:sp>
        <p:nvSpPr>
          <p:cNvPr id="5" name="Footer Placeholder 4">
            <a:extLst>
              <a:ext uri="{FF2B5EF4-FFF2-40B4-BE49-F238E27FC236}">
                <a16:creationId xmlns:a16="http://schemas.microsoft.com/office/drawing/2014/main" id="{D550AD1D-7FAC-4AC0-B1E2-9C4943334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A9A268-21F2-4C83-AAD9-35CE169C3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A4375-F412-4D34-9D2E-4F716BF5695F}" type="slidenum">
              <a:rPr lang="en-US" smtClean="0"/>
              <a:t>‹#›</a:t>
            </a:fld>
            <a:endParaRPr lang="en-US"/>
          </a:p>
        </p:txBody>
      </p:sp>
    </p:spTree>
    <p:extLst>
      <p:ext uri="{BB962C8B-B14F-4D97-AF65-F5344CB8AC3E}">
        <p14:creationId xmlns:p14="http://schemas.microsoft.com/office/powerpoint/2010/main" val="13486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image" Target="../media/image58.jpeg"/><Relationship Id="rId1" Type="http://schemas.openxmlformats.org/officeDocument/2006/relationships/slideLayout" Target="../slideLayouts/slideLayout2.xml"/><Relationship Id="rId5" Type="http://schemas.openxmlformats.org/officeDocument/2006/relationships/image" Target="../media/image61.jpeg"/><Relationship Id="rId4" Type="http://schemas.openxmlformats.org/officeDocument/2006/relationships/image" Target="../media/image60.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52.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C37D-814B-4CA9-8BE5-0C520E8FC375}"/>
              </a:ext>
            </a:extLst>
          </p:cNvPr>
          <p:cNvSpPr>
            <a:spLocks noGrp="1"/>
          </p:cNvSpPr>
          <p:nvPr>
            <p:ph type="ctrTitle"/>
          </p:nvPr>
        </p:nvSpPr>
        <p:spPr/>
        <p:txBody>
          <a:bodyPr/>
          <a:lstStyle/>
          <a:p>
            <a:r>
              <a:rPr lang="en-US" b="1" dirty="0"/>
              <a:t>GAS POWER CYCLES</a:t>
            </a:r>
            <a:endParaRPr lang="en-US" dirty="0"/>
          </a:p>
        </p:txBody>
      </p:sp>
    </p:spTree>
    <p:extLst>
      <p:ext uri="{BB962C8B-B14F-4D97-AF65-F5344CB8AC3E}">
        <p14:creationId xmlns:p14="http://schemas.microsoft.com/office/powerpoint/2010/main" val="2584825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000E0B-ABCA-49EB-ABB8-A279B082D58A}"/>
              </a:ext>
            </a:extLst>
          </p:cNvPr>
          <p:cNvSpPr>
            <a:spLocks noGrp="1"/>
          </p:cNvSpPr>
          <p:nvPr>
            <p:ph idx="1"/>
          </p:nvPr>
        </p:nvSpPr>
        <p:spPr>
          <a:xfrm>
            <a:off x="838200" y="411163"/>
            <a:ext cx="10515600" cy="5765800"/>
          </a:xfrm>
        </p:spPr>
        <p:txBody>
          <a:bodyPr/>
          <a:lstStyle/>
          <a:p>
            <a:r>
              <a:rPr lang="en-US" dirty="0"/>
              <a:t>Another assumption that is often utilized to simplify the analysis even more is that air has constant specific heats whose values are determined at </a:t>
            </a:r>
            <a:r>
              <a:rPr lang="en-US" i="1" dirty="0"/>
              <a:t>room temperature </a:t>
            </a:r>
            <a:r>
              <a:rPr lang="en-US" dirty="0"/>
              <a:t>(25°C, or 77°F). </a:t>
            </a:r>
          </a:p>
          <a:p>
            <a:r>
              <a:rPr lang="en-US" dirty="0"/>
              <a:t>When this assumption is utilized, the air-standard assumptions are called the </a:t>
            </a:r>
            <a:r>
              <a:rPr lang="en-US" b="1" dirty="0"/>
              <a:t>cold-air-standard assumptions.</a:t>
            </a:r>
          </a:p>
          <a:p>
            <a:r>
              <a:rPr lang="en-US" dirty="0"/>
              <a:t>A cycle for which the air-standard assumptions are applicable is frequently referred to as an </a:t>
            </a:r>
            <a:r>
              <a:rPr lang="en-US" b="1" dirty="0"/>
              <a:t>air-standard cycle.</a:t>
            </a:r>
            <a:endParaRPr lang="en-US" dirty="0"/>
          </a:p>
        </p:txBody>
      </p:sp>
    </p:spTree>
    <p:extLst>
      <p:ext uri="{BB962C8B-B14F-4D97-AF65-F5344CB8AC3E}">
        <p14:creationId xmlns:p14="http://schemas.microsoft.com/office/powerpoint/2010/main" val="1901547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42BC-3277-4A11-A6E1-8C53140CB698}"/>
              </a:ext>
            </a:extLst>
          </p:cNvPr>
          <p:cNvSpPr>
            <a:spLocks noGrp="1"/>
          </p:cNvSpPr>
          <p:nvPr>
            <p:ph type="title"/>
          </p:nvPr>
        </p:nvSpPr>
        <p:spPr>
          <a:xfrm>
            <a:off x="838200" y="365126"/>
            <a:ext cx="10515600" cy="567936"/>
          </a:xfrm>
        </p:spPr>
        <p:txBody>
          <a:bodyPr>
            <a:normAutofit/>
          </a:bodyPr>
          <a:lstStyle/>
          <a:p>
            <a:r>
              <a:rPr lang="en-US" sz="2800" b="1" dirty="0">
                <a:latin typeface="+mn-lt"/>
              </a:rPr>
              <a:t>AN OVERVIEW OF RECIPROCATING ENGINES</a:t>
            </a:r>
          </a:p>
        </p:txBody>
      </p:sp>
      <p:sp>
        <p:nvSpPr>
          <p:cNvPr id="3" name="Content Placeholder 2">
            <a:extLst>
              <a:ext uri="{FF2B5EF4-FFF2-40B4-BE49-F238E27FC236}">
                <a16:creationId xmlns:a16="http://schemas.microsoft.com/office/drawing/2014/main" id="{A8CE1825-7A1C-49E6-AEA2-1BD61E284059}"/>
              </a:ext>
            </a:extLst>
          </p:cNvPr>
          <p:cNvSpPr>
            <a:spLocks noGrp="1"/>
          </p:cNvSpPr>
          <p:nvPr>
            <p:ph idx="1"/>
          </p:nvPr>
        </p:nvSpPr>
        <p:spPr>
          <a:xfrm>
            <a:off x="838199" y="1156996"/>
            <a:ext cx="7494037" cy="5701004"/>
          </a:xfrm>
        </p:spPr>
        <p:txBody>
          <a:bodyPr>
            <a:normAutofit fontScale="85000" lnSpcReduction="20000"/>
          </a:bodyPr>
          <a:lstStyle/>
          <a:p>
            <a:r>
              <a:rPr lang="en-US" dirty="0"/>
              <a:t>Despite its simplicity, the reciprocating engine (basically a piston–cylinder device) is one of the rare inventions that has proved to be very versatile and to have a wide range of applications. </a:t>
            </a:r>
          </a:p>
          <a:p>
            <a:r>
              <a:rPr lang="en-US" dirty="0"/>
              <a:t>It is the powerhouse of most automobiles, trucks, light aircraft, ships, and electric power generators, as well as many other devices.</a:t>
            </a:r>
          </a:p>
          <a:p>
            <a:r>
              <a:rPr lang="en-US" dirty="0"/>
              <a:t>The basic components of a reciprocating engine are shown in Fig. 9–10.</a:t>
            </a:r>
          </a:p>
          <a:p>
            <a:r>
              <a:rPr lang="en-US" dirty="0"/>
              <a:t>The piston reciprocates in the cylinder between two fixed positions called the </a:t>
            </a:r>
            <a:r>
              <a:rPr lang="en-US" b="1" dirty="0"/>
              <a:t>top dead center </a:t>
            </a:r>
            <a:r>
              <a:rPr lang="en-US" dirty="0"/>
              <a:t>(TDC)—the position of the piston when it forms the smallest volume in the cylinder—and the </a:t>
            </a:r>
            <a:r>
              <a:rPr lang="en-US" b="1" dirty="0"/>
              <a:t>bottom dead center </a:t>
            </a:r>
            <a:r>
              <a:rPr lang="en-US" dirty="0"/>
              <a:t>(BDC)—the position of the piston when it forms the largest volume in the cylinder.</a:t>
            </a:r>
          </a:p>
          <a:p>
            <a:r>
              <a:rPr lang="en-US" dirty="0"/>
              <a:t>The distance between the TDC and the BDC is the largest distance that the piston can travel in one direction, and it is called the </a:t>
            </a:r>
            <a:r>
              <a:rPr lang="en-US" b="1" dirty="0"/>
              <a:t>stroke </a:t>
            </a:r>
            <a:r>
              <a:rPr lang="en-US" dirty="0"/>
              <a:t>of the engine.</a:t>
            </a:r>
          </a:p>
        </p:txBody>
      </p:sp>
      <p:pic>
        <p:nvPicPr>
          <p:cNvPr id="5" name="Picture 4">
            <a:extLst>
              <a:ext uri="{FF2B5EF4-FFF2-40B4-BE49-F238E27FC236}">
                <a16:creationId xmlns:a16="http://schemas.microsoft.com/office/drawing/2014/main" id="{BD7B7B3A-C405-4B68-A303-ADF743A453E9}"/>
              </a:ext>
            </a:extLst>
          </p:cNvPr>
          <p:cNvPicPr>
            <a:picLocks noChangeAspect="1"/>
          </p:cNvPicPr>
          <p:nvPr/>
        </p:nvPicPr>
        <p:blipFill>
          <a:blip r:embed="rId2"/>
          <a:stretch>
            <a:fillRect/>
          </a:stretch>
        </p:blipFill>
        <p:spPr>
          <a:xfrm>
            <a:off x="8479516" y="373225"/>
            <a:ext cx="3712484" cy="4975063"/>
          </a:xfrm>
          <a:prstGeom prst="rect">
            <a:avLst/>
          </a:prstGeom>
        </p:spPr>
      </p:pic>
    </p:spTree>
    <p:extLst>
      <p:ext uri="{BB962C8B-B14F-4D97-AF65-F5344CB8AC3E}">
        <p14:creationId xmlns:p14="http://schemas.microsoft.com/office/powerpoint/2010/main" val="1477314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CB8031-C786-4181-8A63-B04E381AB16E}"/>
              </a:ext>
            </a:extLst>
          </p:cNvPr>
          <p:cNvPicPr>
            <a:picLocks noChangeAspect="1"/>
          </p:cNvPicPr>
          <p:nvPr/>
        </p:nvPicPr>
        <p:blipFill>
          <a:blip r:embed="rId2"/>
          <a:stretch>
            <a:fillRect/>
          </a:stretch>
        </p:blipFill>
        <p:spPr>
          <a:xfrm>
            <a:off x="8216953" y="134594"/>
            <a:ext cx="3975047" cy="5202516"/>
          </a:xfrm>
          <a:prstGeom prst="rect">
            <a:avLst/>
          </a:prstGeom>
        </p:spPr>
      </p:pic>
      <p:sp>
        <p:nvSpPr>
          <p:cNvPr id="3" name="Content Placeholder 2">
            <a:extLst>
              <a:ext uri="{FF2B5EF4-FFF2-40B4-BE49-F238E27FC236}">
                <a16:creationId xmlns:a16="http://schemas.microsoft.com/office/drawing/2014/main" id="{A8CE1825-7A1C-49E6-AEA2-1BD61E284059}"/>
              </a:ext>
            </a:extLst>
          </p:cNvPr>
          <p:cNvSpPr>
            <a:spLocks noGrp="1"/>
          </p:cNvSpPr>
          <p:nvPr>
            <p:ph idx="1"/>
          </p:nvPr>
        </p:nvSpPr>
        <p:spPr>
          <a:xfrm>
            <a:off x="838199" y="270588"/>
            <a:ext cx="7494037" cy="6587412"/>
          </a:xfrm>
        </p:spPr>
        <p:txBody>
          <a:bodyPr>
            <a:normAutofit/>
          </a:bodyPr>
          <a:lstStyle/>
          <a:p>
            <a:r>
              <a:rPr lang="en-US" sz="2400" dirty="0"/>
              <a:t>The diameter of the piston is called the </a:t>
            </a:r>
            <a:r>
              <a:rPr lang="en-US" sz="2400" b="1" dirty="0"/>
              <a:t>bore. </a:t>
            </a:r>
          </a:p>
          <a:p>
            <a:r>
              <a:rPr lang="en-US" sz="2400" dirty="0"/>
              <a:t>The air or air–fuel mixture is drawn into the cylinder through the </a:t>
            </a:r>
            <a:r>
              <a:rPr lang="en-US" sz="2400" b="1" dirty="0"/>
              <a:t>intake valve, </a:t>
            </a:r>
            <a:r>
              <a:rPr lang="en-US" sz="2400" dirty="0"/>
              <a:t>and the combustion products are expelled from the cylinder through the </a:t>
            </a:r>
            <a:r>
              <a:rPr lang="en-US" sz="2400" b="1" dirty="0"/>
              <a:t>exhaust valve.</a:t>
            </a:r>
          </a:p>
          <a:p>
            <a:r>
              <a:rPr lang="en-US" sz="2400" dirty="0"/>
              <a:t>The minimum volume formed in the cylinder when the piston is at TDC is called the </a:t>
            </a:r>
            <a:r>
              <a:rPr lang="en-US" sz="2400" b="1" dirty="0"/>
              <a:t>clearance volume </a:t>
            </a:r>
            <a:r>
              <a:rPr lang="en-US" sz="2400" dirty="0"/>
              <a:t>(Fig. 9 –11).</a:t>
            </a:r>
          </a:p>
          <a:p>
            <a:r>
              <a:rPr lang="en-US" sz="2400" dirty="0"/>
              <a:t>The volume displaced by the piston as it moves between TDC and BDC is called the </a:t>
            </a:r>
            <a:r>
              <a:rPr lang="en-US" sz="2400" b="1" dirty="0"/>
              <a:t>displacement volume.</a:t>
            </a:r>
          </a:p>
          <a:p>
            <a:r>
              <a:rPr lang="en-US" sz="2400" dirty="0"/>
              <a:t>The ratio of the maximum volume formed in the cylinder to the minimum (clearance) volume is called the </a:t>
            </a:r>
            <a:r>
              <a:rPr lang="en-US" sz="2400" b="1" dirty="0"/>
              <a:t>compression ratio </a:t>
            </a:r>
            <a:r>
              <a:rPr lang="en-US" sz="2400" i="1" dirty="0"/>
              <a:t>r </a:t>
            </a:r>
            <a:r>
              <a:rPr lang="en-US" sz="2400" dirty="0"/>
              <a:t>of the engine:</a:t>
            </a:r>
          </a:p>
          <a:p>
            <a:endParaRPr lang="en-US" sz="2400" dirty="0"/>
          </a:p>
          <a:p>
            <a:pPr marL="0" indent="0">
              <a:buNone/>
            </a:pPr>
            <a:endParaRPr lang="en-US" sz="2400" dirty="0"/>
          </a:p>
          <a:p>
            <a:r>
              <a:rPr lang="en-US" sz="2400" dirty="0"/>
              <a:t>Notice that the compression ratio is a </a:t>
            </a:r>
            <a:r>
              <a:rPr lang="en-US" sz="2400" i="1" dirty="0"/>
              <a:t>volume ratio </a:t>
            </a:r>
            <a:r>
              <a:rPr lang="en-US" sz="2400" dirty="0"/>
              <a:t>and should not be confused with the pressure ratio.</a:t>
            </a:r>
          </a:p>
          <a:p>
            <a:endParaRPr lang="en-US" sz="2400" dirty="0"/>
          </a:p>
        </p:txBody>
      </p:sp>
      <p:pic>
        <p:nvPicPr>
          <p:cNvPr id="7" name="Picture 6">
            <a:extLst>
              <a:ext uri="{FF2B5EF4-FFF2-40B4-BE49-F238E27FC236}">
                <a16:creationId xmlns:a16="http://schemas.microsoft.com/office/drawing/2014/main" id="{B26D64A9-AEC9-46AE-BF31-A63C40167311}"/>
              </a:ext>
            </a:extLst>
          </p:cNvPr>
          <p:cNvPicPr>
            <a:picLocks noChangeAspect="1"/>
          </p:cNvPicPr>
          <p:nvPr/>
        </p:nvPicPr>
        <p:blipFill>
          <a:blip r:embed="rId3"/>
          <a:stretch>
            <a:fillRect/>
          </a:stretch>
        </p:blipFill>
        <p:spPr>
          <a:xfrm>
            <a:off x="1430785" y="5264673"/>
            <a:ext cx="6000750" cy="866775"/>
          </a:xfrm>
          <a:prstGeom prst="rect">
            <a:avLst/>
          </a:prstGeom>
        </p:spPr>
      </p:pic>
    </p:spTree>
    <p:extLst>
      <p:ext uri="{BB962C8B-B14F-4D97-AF65-F5344CB8AC3E}">
        <p14:creationId xmlns:p14="http://schemas.microsoft.com/office/powerpoint/2010/main" val="20431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79FE2-A084-4EA8-A083-A58F5928374F}"/>
              </a:ext>
            </a:extLst>
          </p:cNvPr>
          <p:cNvSpPr>
            <a:spLocks noGrp="1"/>
          </p:cNvSpPr>
          <p:nvPr>
            <p:ph idx="1"/>
          </p:nvPr>
        </p:nvSpPr>
        <p:spPr>
          <a:xfrm>
            <a:off x="838201" y="429208"/>
            <a:ext cx="6756918" cy="6428792"/>
          </a:xfrm>
        </p:spPr>
        <p:txBody>
          <a:bodyPr>
            <a:noAutofit/>
          </a:bodyPr>
          <a:lstStyle/>
          <a:p>
            <a:r>
              <a:rPr lang="en-US" sz="2400" dirty="0"/>
              <a:t>Another term frequently used in conjunction with reciprocating engines is the </a:t>
            </a:r>
            <a:r>
              <a:rPr lang="en-US" sz="2400" b="1" dirty="0"/>
              <a:t>mean effective pressure </a:t>
            </a:r>
            <a:r>
              <a:rPr lang="en-US" sz="2400" dirty="0"/>
              <a:t>(MEP).</a:t>
            </a:r>
          </a:p>
          <a:p>
            <a:r>
              <a:rPr lang="en-US" sz="2400" dirty="0"/>
              <a:t>It is a fictitious pressure that, if it acted on the piston during the entire power stroke, would produce the same amount of net work as that produced during the actual cycle (Fig. 9–12).</a:t>
            </a:r>
          </a:p>
          <a:p>
            <a:endParaRPr lang="en-US" sz="2400" dirty="0"/>
          </a:p>
          <a:p>
            <a:pPr marL="0" indent="0">
              <a:buNone/>
            </a:pPr>
            <a:endParaRPr lang="en-US" sz="2400" dirty="0"/>
          </a:p>
          <a:p>
            <a:pPr marL="0" indent="0">
              <a:buNone/>
            </a:pPr>
            <a:endParaRPr lang="en-US" sz="2400" dirty="0"/>
          </a:p>
          <a:p>
            <a:r>
              <a:rPr lang="en-US" sz="2400" dirty="0"/>
              <a:t>The mean effective pressure can be used as a parameter to compare the performances of reciprocating engines of equal size. </a:t>
            </a:r>
          </a:p>
          <a:p>
            <a:r>
              <a:rPr lang="en-US" sz="2400" dirty="0"/>
              <a:t>The engine with a larger value of MEP delivers more net work per cycle and thus performs better.</a:t>
            </a:r>
          </a:p>
          <a:p>
            <a:endParaRPr lang="en-US" sz="2400" dirty="0"/>
          </a:p>
        </p:txBody>
      </p:sp>
      <p:pic>
        <p:nvPicPr>
          <p:cNvPr id="4" name="Picture 3">
            <a:extLst>
              <a:ext uri="{FF2B5EF4-FFF2-40B4-BE49-F238E27FC236}">
                <a16:creationId xmlns:a16="http://schemas.microsoft.com/office/drawing/2014/main" id="{279E3BF6-884B-4A80-AF1D-39533FF6E434}"/>
              </a:ext>
            </a:extLst>
          </p:cNvPr>
          <p:cNvPicPr>
            <a:picLocks noChangeAspect="1"/>
          </p:cNvPicPr>
          <p:nvPr/>
        </p:nvPicPr>
        <p:blipFill>
          <a:blip r:embed="rId2"/>
          <a:stretch>
            <a:fillRect/>
          </a:stretch>
        </p:blipFill>
        <p:spPr>
          <a:xfrm>
            <a:off x="7867458" y="0"/>
            <a:ext cx="4145507" cy="6858000"/>
          </a:xfrm>
          <a:prstGeom prst="rect">
            <a:avLst/>
          </a:prstGeom>
        </p:spPr>
      </p:pic>
      <p:pic>
        <p:nvPicPr>
          <p:cNvPr id="5" name="Picture 4">
            <a:extLst>
              <a:ext uri="{FF2B5EF4-FFF2-40B4-BE49-F238E27FC236}">
                <a16:creationId xmlns:a16="http://schemas.microsoft.com/office/drawing/2014/main" id="{32F111E8-CE81-4328-9008-A9B58D1BFD81}"/>
              </a:ext>
            </a:extLst>
          </p:cNvPr>
          <p:cNvPicPr>
            <a:picLocks noChangeAspect="1"/>
          </p:cNvPicPr>
          <p:nvPr/>
        </p:nvPicPr>
        <p:blipFill>
          <a:blip r:embed="rId3"/>
          <a:stretch>
            <a:fillRect/>
          </a:stretch>
        </p:blipFill>
        <p:spPr>
          <a:xfrm>
            <a:off x="689365" y="3023067"/>
            <a:ext cx="6596937" cy="1241074"/>
          </a:xfrm>
          <a:prstGeom prst="rect">
            <a:avLst/>
          </a:prstGeom>
        </p:spPr>
      </p:pic>
    </p:spTree>
    <p:extLst>
      <p:ext uri="{BB962C8B-B14F-4D97-AF65-F5344CB8AC3E}">
        <p14:creationId xmlns:p14="http://schemas.microsoft.com/office/powerpoint/2010/main" val="101443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3D4365-E9F0-42ED-B105-6124146B6A04}"/>
              </a:ext>
            </a:extLst>
          </p:cNvPr>
          <p:cNvSpPr>
            <a:spLocks noGrp="1"/>
          </p:cNvSpPr>
          <p:nvPr>
            <p:ph idx="1"/>
          </p:nvPr>
        </p:nvSpPr>
        <p:spPr>
          <a:xfrm>
            <a:off x="838200" y="233265"/>
            <a:ext cx="10515600" cy="5943698"/>
          </a:xfrm>
        </p:spPr>
        <p:txBody>
          <a:bodyPr/>
          <a:lstStyle/>
          <a:p>
            <a:r>
              <a:rPr lang="en-US" dirty="0"/>
              <a:t>Reciprocating engines are classified as:</a:t>
            </a:r>
          </a:p>
          <a:p>
            <a:r>
              <a:rPr lang="en-US" b="1" dirty="0"/>
              <a:t>Spark-ignition (SI) engines </a:t>
            </a:r>
          </a:p>
          <a:p>
            <a:r>
              <a:rPr lang="en-US" b="1" dirty="0"/>
              <a:t>Compression-ignition (CI) engines </a:t>
            </a:r>
          </a:p>
          <a:p>
            <a:pPr marL="0" indent="0">
              <a:buNone/>
            </a:pPr>
            <a:r>
              <a:rPr lang="en-US" b="1" dirty="0"/>
              <a:t> </a:t>
            </a:r>
            <a:r>
              <a:rPr lang="en-US" dirty="0"/>
              <a:t>depending on how the combustion process in the cylinder is initiated.</a:t>
            </a:r>
          </a:p>
          <a:p>
            <a:r>
              <a:rPr lang="en-US" dirty="0"/>
              <a:t>In SI engines, the combustion of the air–fuel mixture is initiated by a spark plug.</a:t>
            </a:r>
          </a:p>
          <a:p>
            <a:r>
              <a:rPr lang="en-US" dirty="0"/>
              <a:t>In CI engines, the air–fuel mixture is self-ignited as a result of compressing the mixture above its self-ignition temperature.</a:t>
            </a:r>
          </a:p>
        </p:txBody>
      </p:sp>
    </p:spTree>
    <p:extLst>
      <p:ext uri="{BB962C8B-B14F-4D97-AF65-F5344CB8AC3E}">
        <p14:creationId xmlns:p14="http://schemas.microsoft.com/office/powerpoint/2010/main" val="335386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F906-3F6D-4925-BCF9-A6D6E77BAD0C}"/>
              </a:ext>
            </a:extLst>
          </p:cNvPr>
          <p:cNvSpPr>
            <a:spLocks noGrp="1"/>
          </p:cNvSpPr>
          <p:nvPr>
            <p:ph type="title"/>
          </p:nvPr>
        </p:nvSpPr>
        <p:spPr>
          <a:xfrm>
            <a:off x="838200" y="365125"/>
            <a:ext cx="10515600" cy="1325563"/>
          </a:xfrm>
        </p:spPr>
        <p:txBody>
          <a:bodyPr>
            <a:normAutofit/>
          </a:bodyPr>
          <a:lstStyle/>
          <a:p>
            <a:r>
              <a:rPr lang="en-US" sz="4200" b="1">
                <a:solidFill>
                  <a:schemeClr val="accent1"/>
                </a:solidFill>
                <a:latin typeface="+mn-lt"/>
              </a:rPr>
              <a:t>OTTO CYCLE: THE IDEAL CYCLE FOR SPARK-IGNITION ENGINES</a:t>
            </a:r>
          </a:p>
        </p:txBody>
      </p:sp>
      <p:sp>
        <p:nvSpPr>
          <p:cNvPr id="3" name="Content Placeholder 2">
            <a:extLst>
              <a:ext uri="{FF2B5EF4-FFF2-40B4-BE49-F238E27FC236}">
                <a16:creationId xmlns:a16="http://schemas.microsoft.com/office/drawing/2014/main" id="{B237C261-E42D-4555-8FDD-14227EFA7371}"/>
              </a:ext>
            </a:extLst>
          </p:cNvPr>
          <p:cNvSpPr>
            <a:spLocks noGrp="1"/>
          </p:cNvSpPr>
          <p:nvPr>
            <p:ph idx="1"/>
          </p:nvPr>
        </p:nvSpPr>
        <p:spPr>
          <a:xfrm>
            <a:off x="840860" y="1825625"/>
            <a:ext cx="6717792" cy="4351338"/>
          </a:xfrm>
        </p:spPr>
        <p:txBody>
          <a:bodyPr>
            <a:normAutofit/>
          </a:bodyPr>
          <a:lstStyle/>
          <a:p>
            <a:r>
              <a:rPr lang="en-US" sz="2200"/>
              <a:t>The Otto cycle is the ideal cycle for spark-ignition reciprocating engines. </a:t>
            </a:r>
          </a:p>
          <a:p>
            <a:r>
              <a:rPr lang="en-US" sz="2200"/>
              <a:t>It is named after Nikolaus A. Otto, who built a successful four-stroke engine in 1876 in Germany using the cycle proposed by Frenchman de Rochas in 1862.</a:t>
            </a:r>
          </a:p>
          <a:p>
            <a:r>
              <a:rPr lang="en-US" sz="2200"/>
              <a:t>In most spark-ignition engines, the piston executes four complete strokes (two mechanical cycles) within the cylinder, and the crankshaft completes two revolutions. </a:t>
            </a:r>
          </a:p>
          <a:p>
            <a:r>
              <a:rPr lang="en-US" sz="2200"/>
              <a:t>These engines are called </a:t>
            </a:r>
            <a:r>
              <a:rPr lang="en-US" sz="2200" b="1"/>
              <a:t>four-stroke </a:t>
            </a:r>
            <a:r>
              <a:rPr lang="en-US" sz="2200"/>
              <a:t>internal combustion engines.</a:t>
            </a:r>
          </a:p>
        </p:txBody>
      </p:sp>
      <p:pic>
        <p:nvPicPr>
          <p:cNvPr id="4" name="Picture 6" descr="D:\Documents and Settings\陈宁\My Documents\My Pictures\naotto.jpg">
            <a:extLst>
              <a:ext uri="{FF2B5EF4-FFF2-40B4-BE49-F238E27FC236}">
                <a16:creationId xmlns:a16="http://schemas.microsoft.com/office/drawing/2014/main" id="{DC287143-5D59-4B22-BAA2-714451AF37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26"/>
          <a:stretch/>
        </p:blipFill>
        <p:spPr bwMode="auto">
          <a:xfrm>
            <a:off x="7992976" y="1904281"/>
            <a:ext cx="3374810" cy="4272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65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610C0-B51D-4DB9-98D5-3C71FD4CD82B}"/>
              </a:ext>
            </a:extLst>
          </p:cNvPr>
          <p:cNvSpPr>
            <a:spLocks noGrp="1"/>
          </p:cNvSpPr>
          <p:nvPr>
            <p:ph idx="1"/>
          </p:nvPr>
        </p:nvSpPr>
        <p:spPr>
          <a:xfrm>
            <a:off x="838200" y="270588"/>
            <a:ext cx="10515600" cy="5906375"/>
          </a:xfrm>
        </p:spPr>
        <p:txBody>
          <a:bodyPr/>
          <a:lstStyle/>
          <a:p>
            <a:r>
              <a:rPr lang="en-US" dirty="0"/>
              <a:t>A schematic of each stroke as well as a P-v diagram for an actual four-stroke spark-ignition engine is given in Fig. 9–13(a).</a:t>
            </a:r>
          </a:p>
        </p:txBody>
      </p:sp>
      <p:pic>
        <p:nvPicPr>
          <p:cNvPr id="4" name="Picture 3">
            <a:extLst>
              <a:ext uri="{FF2B5EF4-FFF2-40B4-BE49-F238E27FC236}">
                <a16:creationId xmlns:a16="http://schemas.microsoft.com/office/drawing/2014/main" id="{14E4E958-32F8-4CFB-8E05-19AACD51C187}"/>
              </a:ext>
            </a:extLst>
          </p:cNvPr>
          <p:cNvPicPr>
            <a:picLocks noChangeAspect="1"/>
          </p:cNvPicPr>
          <p:nvPr/>
        </p:nvPicPr>
        <p:blipFill>
          <a:blip r:embed="rId2"/>
          <a:stretch>
            <a:fillRect/>
          </a:stretch>
        </p:blipFill>
        <p:spPr>
          <a:xfrm>
            <a:off x="1913702" y="1269476"/>
            <a:ext cx="8488989" cy="5588523"/>
          </a:xfrm>
          <a:prstGeom prst="rect">
            <a:avLst/>
          </a:prstGeom>
        </p:spPr>
      </p:pic>
    </p:spTree>
    <p:extLst>
      <p:ext uri="{BB962C8B-B14F-4D97-AF65-F5344CB8AC3E}">
        <p14:creationId xmlns:p14="http://schemas.microsoft.com/office/powerpoint/2010/main" val="189216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uto0">
            <a:extLst>
              <a:ext uri="{FF2B5EF4-FFF2-40B4-BE49-F238E27FC236}">
                <a16:creationId xmlns:a16="http://schemas.microsoft.com/office/drawing/2014/main" id="{4507FD67-DA3D-4DF7-AA91-EE2D8CAF8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94" t="4366" b="26352"/>
          <a:stretch>
            <a:fillRect/>
          </a:stretch>
        </p:blipFill>
        <p:spPr bwMode="auto">
          <a:xfrm>
            <a:off x="2493052" y="459047"/>
            <a:ext cx="6943911" cy="491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078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5D4BD-23FC-4D4E-9B85-67C92BAC5B5D}"/>
              </a:ext>
            </a:extLst>
          </p:cNvPr>
          <p:cNvSpPr>
            <a:spLocks noGrp="1"/>
          </p:cNvSpPr>
          <p:nvPr>
            <p:ph idx="1"/>
          </p:nvPr>
        </p:nvSpPr>
        <p:spPr>
          <a:xfrm>
            <a:off x="838200" y="279918"/>
            <a:ext cx="10515600" cy="5897045"/>
          </a:xfrm>
        </p:spPr>
        <p:txBody>
          <a:bodyPr>
            <a:normAutofit/>
          </a:bodyPr>
          <a:lstStyle/>
          <a:p>
            <a:r>
              <a:rPr lang="en-US" sz="2400" dirty="0"/>
              <a:t>Initially, both the intake and the exhaust valves are closed, and the piston is at its lowest position (BDC). </a:t>
            </a:r>
          </a:p>
          <a:p>
            <a:r>
              <a:rPr lang="en-US" sz="2400" dirty="0"/>
              <a:t>During the </a:t>
            </a:r>
            <a:r>
              <a:rPr lang="en-US" sz="2400" i="1" dirty="0"/>
              <a:t>compression stroke, </a:t>
            </a:r>
            <a:r>
              <a:rPr lang="en-US" sz="2400" dirty="0"/>
              <a:t>the piston moves upward, compressing the air–fuel mixture. </a:t>
            </a:r>
          </a:p>
          <a:p>
            <a:r>
              <a:rPr lang="en-US" sz="2400" dirty="0"/>
              <a:t>Shortly before the piston reaches its highest position (TDC), the spark plug fires and the mixture ignites, increasing the pressure and temperature of the system.</a:t>
            </a:r>
          </a:p>
          <a:p>
            <a:r>
              <a:rPr lang="en-US" sz="2400" dirty="0"/>
              <a:t>The high-pressure gases force the piston down, which in turn forces the crankshaft to rotate, producing a useful work output during the </a:t>
            </a:r>
            <a:r>
              <a:rPr lang="en-US" sz="2400" i="1" dirty="0"/>
              <a:t>expansion </a:t>
            </a:r>
            <a:r>
              <a:rPr lang="en-US" sz="2400" dirty="0"/>
              <a:t>or </a:t>
            </a:r>
            <a:r>
              <a:rPr lang="en-US" sz="2400" i="1" dirty="0"/>
              <a:t>power stroke.</a:t>
            </a:r>
            <a:endParaRPr lang="en-US" sz="2400" dirty="0"/>
          </a:p>
        </p:txBody>
      </p:sp>
      <p:pic>
        <p:nvPicPr>
          <p:cNvPr id="4" name="Picture 3">
            <a:extLst>
              <a:ext uri="{FF2B5EF4-FFF2-40B4-BE49-F238E27FC236}">
                <a16:creationId xmlns:a16="http://schemas.microsoft.com/office/drawing/2014/main" id="{57F02C75-FF2F-4BD0-B4CD-E2CFE98C7757}"/>
              </a:ext>
            </a:extLst>
          </p:cNvPr>
          <p:cNvPicPr>
            <a:picLocks noChangeAspect="1"/>
          </p:cNvPicPr>
          <p:nvPr/>
        </p:nvPicPr>
        <p:blipFill>
          <a:blip r:embed="rId2"/>
          <a:stretch>
            <a:fillRect/>
          </a:stretch>
        </p:blipFill>
        <p:spPr>
          <a:xfrm>
            <a:off x="3201178" y="3505200"/>
            <a:ext cx="6629400" cy="3352800"/>
          </a:xfrm>
          <a:prstGeom prst="rect">
            <a:avLst/>
          </a:prstGeom>
        </p:spPr>
      </p:pic>
    </p:spTree>
    <p:extLst>
      <p:ext uri="{BB962C8B-B14F-4D97-AF65-F5344CB8AC3E}">
        <p14:creationId xmlns:p14="http://schemas.microsoft.com/office/powerpoint/2010/main" val="29933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5D4BD-23FC-4D4E-9B85-67C92BAC5B5D}"/>
              </a:ext>
            </a:extLst>
          </p:cNvPr>
          <p:cNvSpPr>
            <a:spLocks noGrp="1"/>
          </p:cNvSpPr>
          <p:nvPr>
            <p:ph idx="1"/>
          </p:nvPr>
        </p:nvSpPr>
        <p:spPr>
          <a:xfrm>
            <a:off x="838200" y="279918"/>
            <a:ext cx="10515600" cy="5897045"/>
          </a:xfrm>
        </p:spPr>
        <p:txBody>
          <a:bodyPr>
            <a:normAutofit/>
          </a:bodyPr>
          <a:lstStyle/>
          <a:p>
            <a:r>
              <a:rPr lang="en-US" sz="2400" dirty="0"/>
              <a:t>At the end of this stroke, the piston is at its lowest position (the completion of the first mechanical cycle), and the cylinder is filled with combustion products.</a:t>
            </a:r>
          </a:p>
          <a:p>
            <a:r>
              <a:rPr lang="en-US" sz="2400" dirty="0"/>
              <a:t>Now the piston moves upward one more time, purging the exhaust gases through the exhaust valve (the </a:t>
            </a:r>
            <a:r>
              <a:rPr lang="en-US" sz="2400" i="1" dirty="0"/>
              <a:t>exhaust stroke</a:t>
            </a:r>
            <a:r>
              <a:rPr lang="en-US" sz="2400" dirty="0"/>
              <a:t>), and down a second time, drawing in fresh air–fuel mixture through the intake valve (the </a:t>
            </a:r>
            <a:r>
              <a:rPr lang="en-US" sz="2400" i="1" dirty="0"/>
              <a:t>intake stroke</a:t>
            </a:r>
            <a:r>
              <a:rPr lang="en-US" sz="2400" dirty="0"/>
              <a:t>).</a:t>
            </a:r>
          </a:p>
          <a:p>
            <a:r>
              <a:rPr lang="en-US" sz="2400" dirty="0"/>
              <a:t>Notice that the pressure in the cylinder is slightly above the atmospheric value during the exhaust stroke and slightly below during the intake stroke.</a:t>
            </a:r>
          </a:p>
        </p:txBody>
      </p:sp>
      <p:pic>
        <p:nvPicPr>
          <p:cNvPr id="4" name="Picture 3">
            <a:extLst>
              <a:ext uri="{FF2B5EF4-FFF2-40B4-BE49-F238E27FC236}">
                <a16:creationId xmlns:a16="http://schemas.microsoft.com/office/drawing/2014/main" id="{57F02C75-FF2F-4BD0-B4CD-E2CFE98C7757}"/>
              </a:ext>
            </a:extLst>
          </p:cNvPr>
          <p:cNvPicPr>
            <a:picLocks noChangeAspect="1"/>
          </p:cNvPicPr>
          <p:nvPr/>
        </p:nvPicPr>
        <p:blipFill>
          <a:blip r:embed="rId2"/>
          <a:stretch>
            <a:fillRect/>
          </a:stretch>
        </p:blipFill>
        <p:spPr>
          <a:xfrm>
            <a:off x="2482721" y="3225282"/>
            <a:ext cx="6629400" cy="3352800"/>
          </a:xfrm>
          <a:prstGeom prst="rect">
            <a:avLst/>
          </a:prstGeom>
        </p:spPr>
      </p:pic>
    </p:spTree>
    <p:extLst>
      <p:ext uri="{BB962C8B-B14F-4D97-AF65-F5344CB8AC3E}">
        <p14:creationId xmlns:p14="http://schemas.microsoft.com/office/powerpoint/2010/main" val="297440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22D9-3D3D-4331-98AF-790852524E53}"/>
              </a:ext>
            </a:extLst>
          </p:cNvPr>
          <p:cNvSpPr>
            <a:spLocks noGrp="1"/>
          </p:cNvSpPr>
          <p:nvPr>
            <p:ph type="title"/>
          </p:nvPr>
        </p:nvSpPr>
        <p:spPr>
          <a:xfrm>
            <a:off x="838200" y="365126"/>
            <a:ext cx="10515600" cy="620296"/>
          </a:xfrm>
        </p:spPr>
        <p:txBody>
          <a:bodyPr>
            <a:normAutofit/>
          </a:bodyPr>
          <a:lstStyle/>
          <a:p>
            <a:r>
              <a:rPr lang="en-US" sz="2800" b="1" dirty="0">
                <a:latin typeface="+mn-lt"/>
              </a:rPr>
              <a:t>THE CARNOT CYCLE AND ITS VALUE IN ENGINEERING</a:t>
            </a:r>
          </a:p>
        </p:txBody>
      </p:sp>
      <p:sp>
        <p:nvSpPr>
          <p:cNvPr id="3" name="Content Placeholder 2">
            <a:extLst>
              <a:ext uri="{FF2B5EF4-FFF2-40B4-BE49-F238E27FC236}">
                <a16:creationId xmlns:a16="http://schemas.microsoft.com/office/drawing/2014/main" id="{0F88BBE0-2539-4CC5-AEB7-699FC2EE3D7D}"/>
              </a:ext>
            </a:extLst>
          </p:cNvPr>
          <p:cNvSpPr>
            <a:spLocks noGrp="1"/>
          </p:cNvSpPr>
          <p:nvPr>
            <p:ph idx="1"/>
          </p:nvPr>
        </p:nvSpPr>
        <p:spPr>
          <a:xfrm>
            <a:off x="838200" y="1162975"/>
            <a:ext cx="5065450" cy="5013988"/>
          </a:xfrm>
        </p:spPr>
        <p:txBody>
          <a:bodyPr/>
          <a:lstStyle/>
          <a:p>
            <a:r>
              <a:rPr lang="en-US" dirty="0"/>
              <a:t>The Carnot cycle is composed of four totally reversible processes: </a:t>
            </a:r>
          </a:p>
          <a:p>
            <a:pPr marL="571500" indent="-571500">
              <a:buFont typeface="+mj-lt"/>
              <a:buAutoNum type="romanUcPeriod"/>
            </a:pPr>
            <a:r>
              <a:rPr lang="en-US" dirty="0"/>
              <a:t>Isothermal heat addition</a:t>
            </a:r>
          </a:p>
          <a:p>
            <a:pPr marL="571500" indent="-571500">
              <a:buFont typeface="+mj-lt"/>
              <a:buAutoNum type="romanUcPeriod"/>
            </a:pPr>
            <a:r>
              <a:rPr lang="en-US" dirty="0"/>
              <a:t>Isentropic expansion</a:t>
            </a:r>
          </a:p>
          <a:p>
            <a:pPr marL="571500" indent="-571500">
              <a:buFont typeface="+mj-lt"/>
              <a:buAutoNum type="romanUcPeriod"/>
            </a:pPr>
            <a:r>
              <a:rPr lang="en-US" dirty="0"/>
              <a:t>Isothermal heat rejection</a:t>
            </a:r>
          </a:p>
          <a:p>
            <a:pPr marL="571500" indent="-571500">
              <a:buFont typeface="+mj-lt"/>
              <a:buAutoNum type="romanUcPeriod"/>
            </a:pPr>
            <a:r>
              <a:rPr lang="en-US" dirty="0"/>
              <a:t>Isentropic compression</a:t>
            </a:r>
          </a:p>
          <a:p>
            <a:r>
              <a:rPr lang="en-US" dirty="0"/>
              <a:t>The P-v and T-s diagrams of a Carnot cycle are replotted in Fig. 9–6.</a:t>
            </a:r>
          </a:p>
        </p:txBody>
      </p:sp>
      <p:pic>
        <p:nvPicPr>
          <p:cNvPr id="4" name="Picture 3">
            <a:extLst>
              <a:ext uri="{FF2B5EF4-FFF2-40B4-BE49-F238E27FC236}">
                <a16:creationId xmlns:a16="http://schemas.microsoft.com/office/drawing/2014/main" id="{D4C0C03B-ADB6-47D5-A0BC-D59945E40663}"/>
              </a:ext>
            </a:extLst>
          </p:cNvPr>
          <p:cNvPicPr>
            <a:picLocks noChangeAspect="1"/>
          </p:cNvPicPr>
          <p:nvPr/>
        </p:nvPicPr>
        <p:blipFill>
          <a:blip r:embed="rId2"/>
          <a:stretch>
            <a:fillRect/>
          </a:stretch>
        </p:blipFill>
        <p:spPr>
          <a:xfrm>
            <a:off x="8852136" y="0"/>
            <a:ext cx="3152333" cy="6858000"/>
          </a:xfrm>
          <a:prstGeom prst="rect">
            <a:avLst/>
          </a:prstGeom>
        </p:spPr>
      </p:pic>
    </p:spTree>
    <p:extLst>
      <p:ext uri="{BB962C8B-B14F-4D97-AF65-F5344CB8AC3E}">
        <p14:creationId xmlns:p14="http://schemas.microsoft.com/office/powerpoint/2010/main" val="4018069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007F7-857F-4E62-A421-821CAB84618A}"/>
              </a:ext>
            </a:extLst>
          </p:cNvPr>
          <p:cNvSpPr>
            <a:spLocks noGrp="1"/>
          </p:cNvSpPr>
          <p:nvPr>
            <p:ph idx="1"/>
          </p:nvPr>
        </p:nvSpPr>
        <p:spPr>
          <a:xfrm>
            <a:off x="838200" y="419878"/>
            <a:ext cx="7018176" cy="5757085"/>
          </a:xfrm>
        </p:spPr>
        <p:txBody>
          <a:bodyPr>
            <a:normAutofit fontScale="85000" lnSpcReduction="20000"/>
          </a:bodyPr>
          <a:lstStyle/>
          <a:p>
            <a:r>
              <a:rPr lang="en-US" dirty="0"/>
              <a:t>In two-stroke engines, all four functions described above are executed in just two strokes: the power stroke and the compression stroke.</a:t>
            </a:r>
          </a:p>
          <a:p>
            <a:r>
              <a:rPr lang="en-US" dirty="0"/>
              <a:t>In these engines, the crankcase is sealed, and the outward motion of the piston is used to slightly pressurize the air–fuel mixture in the crankcase, as shown in Fig. 9–14.</a:t>
            </a:r>
          </a:p>
          <a:p>
            <a:r>
              <a:rPr lang="en-US" dirty="0"/>
              <a:t>Also, the intake and exhaust valves are replaced by openings in the lower portion of the cylinder wall.</a:t>
            </a:r>
          </a:p>
          <a:p>
            <a:r>
              <a:rPr lang="en-US" dirty="0"/>
              <a:t>During the latter part of the power stroke, the piston uncovers first the exhaust port, allowing the exhaust gases to be partially expelled, and then the intake port, allowing the fresh air–fuel mixture to rush in and drive most of the remaining exhaust gases out of the cylinder. </a:t>
            </a:r>
          </a:p>
          <a:p>
            <a:r>
              <a:rPr lang="en-US" dirty="0"/>
              <a:t>This mixture is then compressed as the piston moves upward during the compression stroke and is subsequently ignited by a spark plug.</a:t>
            </a:r>
          </a:p>
        </p:txBody>
      </p:sp>
      <p:pic>
        <p:nvPicPr>
          <p:cNvPr id="4" name="Picture 3">
            <a:extLst>
              <a:ext uri="{FF2B5EF4-FFF2-40B4-BE49-F238E27FC236}">
                <a16:creationId xmlns:a16="http://schemas.microsoft.com/office/drawing/2014/main" id="{21BA13ED-86B5-4277-844E-2447068BA4EB}"/>
              </a:ext>
            </a:extLst>
          </p:cNvPr>
          <p:cNvPicPr>
            <a:picLocks noChangeAspect="1"/>
          </p:cNvPicPr>
          <p:nvPr/>
        </p:nvPicPr>
        <p:blipFill>
          <a:blip r:embed="rId2"/>
          <a:stretch>
            <a:fillRect/>
          </a:stretch>
        </p:blipFill>
        <p:spPr>
          <a:xfrm>
            <a:off x="8006151" y="419878"/>
            <a:ext cx="3457575" cy="4991100"/>
          </a:xfrm>
          <a:prstGeom prst="rect">
            <a:avLst/>
          </a:prstGeom>
        </p:spPr>
      </p:pic>
    </p:spTree>
    <p:extLst>
      <p:ext uri="{BB962C8B-B14F-4D97-AF65-F5344CB8AC3E}">
        <p14:creationId xmlns:p14="http://schemas.microsoft.com/office/powerpoint/2010/main" val="608655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7EFE1-193A-47EB-B3FE-73B10AB43621}"/>
              </a:ext>
            </a:extLst>
          </p:cNvPr>
          <p:cNvSpPr>
            <a:spLocks noGrp="1"/>
          </p:cNvSpPr>
          <p:nvPr>
            <p:ph idx="1"/>
          </p:nvPr>
        </p:nvSpPr>
        <p:spPr>
          <a:xfrm>
            <a:off x="805543" y="382555"/>
            <a:ext cx="4834626" cy="5671111"/>
          </a:xfrm>
        </p:spPr>
        <p:txBody>
          <a:bodyPr anchor="t">
            <a:normAutofit/>
          </a:bodyPr>
          <a:lstStyle/>
          <a:p>
            <a:r>
              <a:rPr lang="en-US" sz="2400" dirty="0"/>
              <a:t>The two-stroke engines are generally less efficient than their four-stroke counterparts because of the incomplete expulsion of the exhaust gases and the partial expulsion of the fresh air–fuel mixture with the exhaust gases.</a:t>
            </a:r>
          </a:p>
          <a:p>
            <a:r>
              <a:rPr lang="en-US" sz="2400" dirty="0"/>
              <a:t>However, they are relatively simple and inexpensive, and they have high power-to-weight and power-to-volume ratios, which make them suitable for applications requiring small size and weight such as for motorcycles, chain saws, and lawn mowers (Fig. 9–15).</a:t>
            </a:r>
          </a:p>
        </p:txBody>
      </p:sp>
      <p:sp>
        <p:nvSpPr>
          <p:cNvPr id="73" name="Oval 72">
            <a:extLst>
              <a:ext uri="{FF2B5EF4-FFF2-40B4-BE49-F238E27FC236}">
                <a16:creationId xmlns:a16="http://schemas.microsoft.com/office/drawing/2014/main" id="{C99A8FB7-A79B-4BC9-9D56-B79587F6A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4761" y="2650637"/>
            <a:ext cx="3118104" cy="311810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B23893E2-3349-46D7-A7AA-B9E447957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6859" y="0"/>
            <a:ext cx="4198060" cy="3650200"/>
          </a:xfrm>
          <a:custGeom>
            <a:avLst/>
            <a:gdLst>
              <a:gd name="connsiteX0" fmla="*/ 262846 w 4198060"/>
              <a:gd name="connsiteY0" fmla="*/ 0 h 3650200"/>
              <a:gd name="connsiteX1" fmla="*/ 4198060 w 4198060"/>
              <a:gd name="connsiteY1" fmla="*/ 0 h 3650200"/>
              <a:gd name="connsiteX2" fmla="*/ 4198060 w 4198060"/>
              <a:gd name="connsiteY2" fmla="*/ 3021648 h 3650200"/>
              <a:gd name="connsiteX3" fmla="*/ 4142653 w 4198060"/>
              <a:gd name="connsiteY3" fmla="*/ 3072005 h 3650200"/>
              <a:gd name="connsiteX4" fmla="*/ 2532040 w 4198060"/>
              <a:gd name="connsiteY4" fmla="*/ 3650200 h 3650200"/>
              <a:gd name="connsiteX5" fmla="*/ 0 w 4198060"/>
              <a:gd name="connsiteY5" fmla="*/ 1118160 h 3650200"/>
              <a:gd name="connsiteX6" fmla="*/ 198981 w 4198060"/>
              <a:gd name="connsiteY6" fmla="*/ 132576 h 36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8060" h="3650200">
                <a:moveTo>
                  <a:pt x="262846" y="0"/>
                </a:moveTo>
                <a:lnTo>
                  <a:pt x="4198060" y="0"/>
                </a:lnTo>
                <a:lnTo>
                  <a:pt x="4198060" y="3021648"/>
                </a:lnTo>
                <a:lnTo>
                  <a:pt x="4142653" y="3072005"/>
                </a:lnTo>
                <a:cubicBezTo>
                  <a:pt x="3704967" y="3433216"/>
                  <a:pt x="3143843" y="3650200"/>
                  <a:pt x="2532040" y="3650200"/>
                </a:cubicBezTo>
                <a:cubicBezTo>
                  <a:pt x="1133633" y="3650200"/>
                  <a:pt x="0" y="2516567"/>
                  <a:pt x="0" y="1118160"/>
                </a:cubicBezTo>
                <a:cubicBezTo>
                  <a:pt x="0" y="768558"/>
                  <a:pt x="70852" y="435505"/>
                  <a:pt x="198981" y="132576"/>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89DE804-A430-4D60-9CEF-4800666773F1}"/>
              </a:ext>
            </a:extLst>
          </p:cNvPr>
          <p:cNvPicPr>
            <a:picLocks noChangeAspect="1"/>
          </p:cNvPicPr>
          <p:nvPr/>
        </p:nvPicPr>
        <p:blipFill rotWithShape="1">
          <a:blip r:embed="rId2"/>
          <a:srcRect r="-5" b="28497"/>
          <a:stretch/>
        </p:blipFill>
        <p:spPr>
          <a:xfrm>
            <a:off x="5969353" y="2815228"/>
            <a:ext cx="2788920" cy="2788920"/>
          </a:xfrm>
          <a:custGeom>
            <a:avLst/>
            <a:gdLst>
              <a:gd name="connsiteX0" fmla="*/ 1440180 w 2880360"/>
              <a:gd name="connsiteY0" fmla="*/ 0 h 2880360"/>
              <a:gd name="connsiteX1" fmla="*/ 2880360 w 2880360"/>
              <a:gd name="connsiteY1" fmla="*/ 1440180 h 2880360"/>
              <a:gd name="connsiteX2" fmla="*/ 1440180 w 2880360"/>
              <a:gd name="connsiteY2" fmla="*/ 2880360 h 2880360"/>
              <a:gd name="connsiteX3" fmla="*/ 0 w 2880360"/>
              <a:gd name="connsiteY3" fmla="*/ 1440180 h 2880360"/>
              <a:gd name="connsiteX4" fmla="*/ 1440180 w 2880360"/>
              <a:gd name="connsiteY4" fmla="*/ 0 h 2880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60" h="2880360">
                <a:moveTo>
                  <a:pt x="1440180" y="0"/>
                </a:moveTo>
                <a:cubicBezTo>
                  <a:pt x="2235569" y="0"/>
                  <a:pt x="2880360" y="644791"/>
                  <a:pt x="2880360" y="1440180"/>
                </a:cubicBezTo>
                <a:cubicBezTo>
                  <a:pt x="2880360" y="2235569"/>
                  <a:pt x="2235569" y="2880360"/>
                  <a:pt x="1440180" y="2880360"/>
                </a:cubicBezTo>
                <a:cubicBezTo>
                  <a:pt x="644791" y="2880360"/>
                  <a:pt x="0" y="2235569"/>
                  <a:pt x="0" y="1440180"/>
                </a:cubicBezTo>
                <a:cubicBezTo>
                  <a:pt x="0" y="644791"/>
                  <a:pt x="644791" y="0"/>
                  <a:pt x="1440180" y="0"/>
                </a:cubicBezTo>
                <a:close/>
              </a:path>
            </a:pathLst>
          </a:custGeom>
        </p:spPr>
      </p:pic>
      <p:pic>
        <p:nvPicPr>
          <p:cNvPr id="1026" name="Picture 2" descr="Image result for chain saws">
            <a:extLst>
              <a:ext uri="{FF2B5EF4-FFF2-40B4-BE49-F238E27FC236}">
                <a16:creationId xmlns:a16="http://schemas.microsoft.com/office/drawing/2014/main" id="{416E8AA5-C40B-4C85-AA67-3F1E1D179D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215" r="-2" b="364"/>
          <a:stretch/>
        </p:blipFill>
        <p:spPr bwMode="auto">
          <a:xfrm>
            <a:off x="8160603" y="2"/>
            <a:ext cx="4034316" cy="3486455"/>
          </a:xfrm>
          <a:custGeom>
            <a:avLst/>
            <a:gdLst>
              <a:gd name="connsiteX0" fmla="*/ 280681 w 4034316"/>
              <a:gd name="connsiteY0" fmla="*/ 0 h 3486455"/>
              <a:gd name="connsiteX1" fmla="*/ 4034316 w 4034316"/>
              <a:gd name="connsiteY1" fmla="*/ 0 h 3486455"/>
              <a:gd name="connsiteX2" fmla="*/ 4034316 w 4034316"/>
              <a:gd name="connsiteY2" fmla="*/ 2800630 h 3486455"/>
              <a:gd name="connsiteX3" fmla="*/ 3874752 w 4034316"/>
              <a:gd name="connsiteY3" fmla="*/ 2945652 h 3486455"/>
              <a:gd name="connsiteX4" fmla="*/ 2368296 w 4034316"/>
              <a:gd name="connsiteY4" fmla="*/ 3486455 h 3486455"/>
              <a:gd name="connsiteX5" fmla="*/ 0 w 4034316"/>
              <a:gd name="connsiteY5" fmla="*/ 1118159 h 3486455"/>
              <a:gd name="connsiteX6" fmla="*/ 186113 w 4034316"/>
              <a:gd name="connsiteY6" fmla="*/ 196311 h 3486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4316" h="3486455">
                <a:moveTo>
                  <a:pt x="280681" y="0"/>
                </a:moveTo>
                <a:lnTo>
                  <a:pt x="4034316" y="0"/>
                </a:lnTo>
                <a:lnTo>
                  <a:pt x="4034316" y="2800630"/>
                </a:lnTo>
                <a:lnTo>
                  <a:pt x="3874752" y="2945652"/>
                </a:lnTo>
                <a:cubicBezTo>
                  <a:pt x="3465371" y="3283503"/>
                  <a:pt x="2940535" y="3486455"/>
                  <a:pt x="2368296" y="3486455"/>
                </a:cubicBezTo>
                <a:cubicBezTo>
                  <a:pt x="1060322" y="3486455"/>
                  <a:pt x="0" y="2426133"/>
                  <a:pt x="0" y="1118159"/>
                </a:cubicBezTo>
                <a:cubicBezTo>
                  <a:pt x="0" y="791166"/>
                  <a:pt x="66270" y="479650"/>
                  <a:pt x="186113" y="196311"/>
                </a:cubicBezTo>
                <a:close/>
              </a:path>
            </a:pathLst>
          </a:custGeom>
          <a:noFill/>
          <a:extLst>
            <a:ext uri="{909E8E84-426E-40DD-AFC4-6F175D3DCCD1}">
              <a14:hiddenFill xmlns:a14="http://schemas.microsoft.com/office/drawing/2010/main">
                <a:solidFill>
                  <a:srgbClr val="FFFFFF"/>
                </a:solidFill>
              </a14:hiddenFill>
            </a:ext>
          </a:extLst>
        </p:spPr>
      </p:pic>
      <p:sp>
        <p:nvSpPr>
          <p:cNvPr id="77" name="Freeform: Shape 76">
            <a:extLst>
              <a:ext uri="{FF2B5EF4-FFF2-40B4-BE49-F238E27FC236}">
                <a16:creationId xmlns:a16="http://schemas.microsoft.com/office/drawing/2014/main" id="{2B7592FE-10D1-4664-B623-353F47C8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8132" y="4032250"/>
            <a:ext cx="3303868" cy="2825750"/>
          </a:xfrm>
          <a:custGeom>
            <a:avLst/>
            <a:gdLst>
              <a:gd name="connsiteX0" fmla="*/ 1888600 w 3303868"/>
              <a:gd name="connsiteY0" fmla="*/ 0 h 2825750"/>
              <a:gd name="connsiteX1" fmla="*/ 3224042 w 3303868"/>
              <a:gd name="connsiteY1" fmla="*/ 553158 h 2825750"/>
              <a:gd name="connsiteX2" fmla="*/ 3303868 w 3303868"/>
              <a:gd name="connsiteY2" fmla="*/ 640989 h 2825750"/>
              <a:gd name="connsiteX3" fmla="*/ 3303868 w 3303868"/>
              <a:gd name="connsiteY3" fmla="*/ 2825750 h 2825750"/>
              <a:gd name="connsiteX4" fmla="*/ 250380 w 3303868"/>
              <a:gd name="connsiteY4" fmla="*/ 2825750 h 2825750"/>
              <a:gd name="connsiteX5" fmla="*/ 227944 w 3303868"/>
              <a:gd name="connsiteY5" fmla="*/ 2788819 h 2825750"/>
              <a:gd name="connsiteX6" fmla="*/ 0 w 3303868"/>
              <a:gd name="connsiteY6" fmla="*/ 1888600 h 2825750"/>
              <a:gd name="connsiteX7" fmla="*/ 1888600 w 3303868"/>
              <a:gd name="connsiteY7" fmla="*/ 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3868" h="2825750">
                <a:moveTo>
                  <a:pt x="1888600" y="0"/>
                </a:moveTo>
                <a:cubicBezTo>
                  <a:pt x="2410123" y="0"/>
                  <a:pt x="2882273" y="211389"/>
                  <a:pt x="3224042" y="553158"/>
                </a:cubicBezTo>
                <a:lnTo>
                  <a:pt x="3303868" y="640989"/>
                </a:lnTo>
                <a:lnTo>
                  <a:pt x="3303868" y="2825750"/>
                </a:lnTo>
                <a:lnTo>
                  <a:pt x="250380" y="2825750"/>
                </a:lnTo>
                <a:lnTo>
                  <a:pt x="227944" y="2788819"/>
                </a:lnTo>
                <a:cubicBezTo>
                  <a:pt x="82574" y="2521217"/>
                  <a:pt x="0" y="2214552"/>
                  <a:pt x="0" y="1888600"/>
                </a:cubicBezTo>
                <a:cubicBezTo>
                  <a:pt x="0" y="845555"/>
                  <a:pt x="845555" y="0"/>
                  <a:pt x="188860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Image result for lawn mowers">
            <a:extLst>
              <a:ext uri="{FF2B5EF4-FFF2-40B4-BE49-F238E27FC236}">
                <a16:creationId xmlns:a16="http://schemas.microsoft.com/office/drawing/2014/main" id="{C882AD6F-A868-4D9E-899B-43FE37A2F8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232" r="2" b="2"/>
          <a:stretch/>
        </p:blipFill>
        <p:spPr bwMode="auto">
          <a:xfrm>
            <a:off x="9053088" y="4197217"/>
            <a:ext cx="3138912" cy="2660795"/>
          </a:xfrm>
          <a:custGeom>
            <a:avLst/>
            <a:gdLst>
              <a:gd name="connsiteX0" fmla="*/ 1723644 w 3138912"/>
              <a:gd name="connsiteY0" fmla="*/ 0 h 2660795"/>
              <a:gd name="connsiteX1" fmla="*/ 3053691 w 3138912"/>
              <a:gd name="connsiteY1" fmla="*/ 627247 h 2660795"/>
              <a:gd name="connsiteX2" fmla="*/ 3138912 w 3138912"/>
              <a:gd name="connsiteY2" fmla="*/ 741211 h 2660795"/>
              <a:gd name="connsiteX3" fmla="*/ 3138912 w 3138912"/>
              <a:gd name="connsiteY3" fmla="*/ 2660795 h 2660795"/>
              <a:gd name="connsiteX4" fmla="*/ 278239 w 3138912"/>
              <a:gd name="connsiteY4" fmla="*/ 2660795 h 2660795"/>
              <a:gd name="connsiteX5" fmla="*/ 208035 w 3138912"/>
              <a:gd name="connsiteY5" fmla="*/ 2545235 h 2660795"/>
              <a:gd name="connsiteX6" fmla="*/ 0 w 3138912"/>
              <a:gd name="connsiteY6" fmla="*/ 1723644 h 2660795"/>
              <a:gd name="connsiteX7" fmla="*/ 1723644 w 3138912"/>
              <a:gd name="connsiteY7" fmla="*/ 0 h 266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8912" h="2660795">
                <a:moveTo>
                  <a:pt x="1723644" y="0"/>
                </a:moveTo>
                <a:cubicBezTo>
                  <a:pt x="2259111" y="0"/>
                  <a:pt x="2737550" y="244172"/>
                  <a:pt x="3053691" y="627247"/>
                </a:cubicBezTo>
                <a:lnTo>
                  <a:pt x="3138912" y="741211"/>
                </a:lnTo>
                <a:lnTo>
                  <a:pt x="3138912" y="2660795"/>
                </a:lnTo>
                <a:lnTo>
                  <a:pt x="278239" y="2660795"/>
                </a:lnTo>
                <a:lnTo>
                  <a:pt x="208035" y="2545235"/>
                </a:lnTo>
                <a:cubicBezTo>
                  <a:pt x="75362" y="2301006"/>
                  <a:pt x="0" y="2021126"/>
                  <a:pt x="0" y="1723644"/>
                </a:cubicBezTo>
                <a:cubicBezTo>
                  <a:pt x="0" y="771702"/>
                  <a:pt x="771702" y="0"/>
                  <a:pt x="172364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041299"/>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59B4D-89E6-4DA5-819A-310CE17FB8CF}"/>
              </a:ext>
            </a:extLst>
          </p:cNvPr>
          <p:cNvSpPr>
            <a:spLocks noGrp="1"/>
          </p:cNvSpPr>
          <p:nvPr>
            <p:ph idx="1"/>
          </p:nvPr>
        </p:nvSpPr>
        <p:spPr>
          <a:xfrm>
            <a:off x="838200" y="177282"/>
            <a:ext cx="6775580" cy="5999681"/>
          </a:xfrm>
        </p:spPr>
        <p:txBody>
          <a:bodyPr>
            <a:normAutofit fontScale="92500" lnSpcReduction="20000"/>
          </a:bodyPr>
          <a:lstStyle/>
          <a:p>
            <a:r>
              <a:rPr lang="en-US" dirty="0"/>
              <a:t>The thermodynamic analysis of the actual four-stroke or two-stroke cycles described is not a simple task. </a:t>
            </a:r>
          </a:p>
          <a:p>
            <a:r>
              <a:rPr lang="en-US" dirty="0"/>
              <a:t>However, the analysis can be simplified significantly if the air-standard assumptions are utilized. </a:t>
            </a:r>
          </a:p>
          <a:p>
            <a:r>
              <a:rPr lang="en-US" dirty="0"/>
              <a:t>The resulting cycle, which closely resembles the actual operating conditions, is the ideal Otto cycle. </a:t>
            </a:r>
          </a:p>
          <a:p>
            <a:r>
              <a:rPr lang="en-US" dirty="0"/>
              <a:t>It consists of four internally reversible processes:</a:t>
            </a:r>
          </a:p>
          <a:p>
            <a:pPr marL="0" indent="0">
              <a:buNone/>
            </a:pPr>
            <a:r>
              <a:rPr lang="en-US" dirty="0"/>
              <a:t>1-2 Isentropic compression</a:t>
            </a:r>
          </a:p>
          <a:p>
            <a:pPr marL="0" indent="0">
              <a:buNone/>
            </a:pPr>
            <a:r>
              <a:rPr lang="en-US" dirty="0"/>
              <a:t>2-3 Constant-volume heat addition</a:t>
            </a:r>
          </a:p>
          <a:p>
            <a:pPr marL="0" indent="0">
              <a:buNone/>
            </a:pPr>
            <a:r>
              <a:rPr lang="en-US" dirty="0"/>
              <a:t>3-4 Isentropic expansion</a:t>
            </a:r>
          </a:p>
          <a:p>
            <a:pPr marL="0" indent="0">
              <a:buNone/>
            </a:pPr>
            <a:r>
              <a:rPr lang="en-US" dirty="0"/>
              <a:t>4-1 Constant-volume heat rejection</a:t>
            </a:r>
          </a:p>
          <a:p>
            <a:r>
              <a:rPr lang="en-US" dirty="0"/>
              <a:t>The </a:t>
            </a:r>
            <a:r>
              <a:rPr lang="en-US" i="1" dirty="0"/>
              <a:t>T</a:t>
            </a:r>
            <a:r>
              <a:rPr lang="en-US" dirty="0"/>
              <a:t>-</a:t>
            </a:r>
            <a:r>
              <a:rPr lang="en-US" i="1" dirty="0"/>
              <a:t>s </a:t>
            </a:r>
            <a:r>
              <a:rPr lang="en-US" dirty="0"/>
              <a:t>diagram of the Otto cycle is given in Fig. 9–16.</a:t>
            </a:r>
          </a:p>
        </p:txBody>
      </p:sp>
      <p:pic>
        <p:nvPicPr>
          <p:cNvPr id="4" name="Picture 3">
            <a:extLst>
              <a:ext uri="{FF2B5EF4-FFF2-40B4-BE49-F238E27FC236}">
                <a16:creationId xmlns:a16="http://schemas.microsoft.com/office/drawing/2014/main" id="{B87F4DD5-113B-4B55-B301-882148058E62}"/>
              </a:ext>
            </a:extLst>
          </p:cNvPr>
          <p:cNvPicPr>
            <a:picLocks noChangeAspect="1"/>
          </p:cNvPicPr>
          <p:nvPr/>
        </p:nvPicPr>
        <p:blipFill>
          <a:blip r:embed="rId2"/>
          <a:stretch>
            <a:fillRect/>
          </a:stretch>
        </p:blipFill>
        <p:spPr>
          <a:xfrm>
            <a:off x="8131435" y="514932"/>
            <a:ext cx="3524250" cy="3943350"/>
          </a:xfrm>
          <a:prstGeom prst="rect">
            <a:avLst/>
          </a:prstGeom>
        </p:spPr>
      </p:pic>
    </p:spTree>
    <p:extLst>
      <p:ext uri="{BB962C8B-B14F-4D97-AF65-F5344CB8AC3E}">
        <p14:creationId xmlns:p14="http://schemas.microsoft.com/office/powerpoint/2010/main" val="528554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7C216-5FD5-471C-98EC-C724FE612675}"/>
              </a:ext>
            </a:extLst>
          </p:cNvPr>
          <p:cNvSpPr>
            <a:spLocks noGrp="1"/>
          </p:cNvSpPr>
          <p:nvPr>
            <p:ph idx="1"/>
          </p:nvPr>
        </p:nvSpPr>
        <p:spPr>
          <a:xfrm>
            <a:off x="838200" y="317241"/>
            <a:ext cx="10515600" cy="5859722"/>
          </a:xfrm>
        </p:spPr>
        <p:txBody>
          <a:bodyPr/>
          <a:lstStyle/>
          <a:p>
            <a:r>
              <a:rPr lang="en-US" dirty="0"/>
              <a:t>The execution of the Otto cycle in a piston–cylinder device together with a P-v diagram is illustrated in Fig. 9–13b.</a:t>
            </a:r>
          </a:p>
        </p:txBody>
      </p:sp>
      <p:pic>
        <p:nvPicPr>
          <p:cNvPr id="4" name="Picture 3">
            <a:extLst>
              <a:ext uri="{FF2B5EF4-FFF2-40B4-BE49-F238E27FC236}">
                <a16:creationId xmlns:a16="http://schemas.microsoft.com/office/drawing/2014/main" id="{E3EDB10E-BAE5-4CBA-A855-6AE6E1768186}"/>
              </a:ext>
            </a:extLst>
          </p:cNvPr>
          <p:cNvPicPr>
            <a:picLocks noChangeAspect="1"/>
          </p:cNvPicPr>
          <p:nvPr/>
        </p:nvPicPr>
        <p:blipFill>
          <a:blip r:embed="rId2"/>
          <a:stretch>
            <a:fillRect/>
          </a:stretch>
        </p:blipFill>
        <p:spPr>
          <a:xfrm>
            <a:off x="838200" y="1353036"/>
            <a:ext cx="10868025" cy="3648075"/>
          </a:xfrm>
          <a:prstGeom prst="rect">
            <a:avLst/>
          </a:prstGeom>
        </p:spPr>
      </p:pic>
    </p:spTree>
    <p:extLst>
      <p:ext uri="{BB962C8B-B14F-4D97-AF65-F5344CB8AC3E}">
        <p14:creationId xmlns:p14="http://schemas.microsoft.com/office/powerpoint/2010/main" val="1932225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B1B31-FE57-4FA4-AA24-271F8A01ED7C}"/>
              </a:ext>
            </a:extLst>
          </p:cNvPr>
          <p:cNvSpPr>
            <a:spLocks noGrp="1"/>
          </p:cNvSpPr>
          <p:nvPr>
            <p:ph idx="1"/>
          </p:nvPr>
        </p:nvSpPr>
        <p:spPr>
          <a:xfrm>
            <a:off x="838200" y="251927"/>
            <a:ext cx="10515600" cy="5887714"/>
          </a:xfrm>
        </p:spPr>
        <p:txBody>
          <a:bodyPr/>
          <a:lstStyle/>
          <a:p>
            <a:r>
              <a:rPr lang="en-US" dirty="0"/>
              <a:t>The Otto cycle is executed in a closed system, and disregarding the changes in kinetic and potential energies, the energy balance for any of the processes is expressed, on a unit-mass basis, as</a:t>
            </a:r>
          </a:p>
          <a:p>
            <a:endParaRPr lang="en-US" dirty="0"/>
          </a:p>
          <a:p>
            <a:pPr marL="0" indent="0">
              <a:buNone/>
            </a:pPr>
            <a:endParaRPr lang="en-US" dirty="0"/>
          </a:p>
          <a:p>
            <a:pPr marL="0" indent="0">
              <a:buNone/>
            </a:pPr>
            <a:r>
              <a:rPr lang="en-US" dirty="0"/>
              <a:t>No work is involved during the two heat transfer processes since both take place at constant volume. </a:t>
            </a:r>
          </a:p>
          <a:p>
            <a:r>
              <a:rPr lang="en-US" dirty="0"/>
              <a:t>Therefore, heat transfer to and from the working fluid can be expressed as</a:t>
            </a:r>
          </a:p>
          <a:p>
            <a:endParaRPr lang="en-US" dirty="0"/>
          </a:p>
        </p:txBody>
      </p:sp>
      <p:pic>
        <p:nvPicPr>
          <p:cNvPr id="4" name="Picture 3">
            <a:extLst>
              <a:ext uri="{FF2B5EF4-FFF2-40B4-BE49-F238E27FC236}">
                <a16:creationId xmlns:a16="http://schemas.microsoft.com/office/drawing/2014/main" id="{0D875BF6-0D99-4985-874D-9C7F15C4E8B2}"/>
              </a:ext>
            </a:extLst>
          </p:cNvPr>
          <p:cNvPicPr>
            <a:picLocks noChangeAspect="1"/>
          </p:cNvPicPr>
          <p:nvPr/>
        </p:nvPicPr>
        <p:blipFill>
          <a:blip r:embed="rId2"/>
          <a:stretch>
            <a:fillRect/>
          </a:stretch>
        </p:blipFill>
        <p:spPr>
          <a:xfrm>
            <a:off x="2948425" y="1801924"/>
            <a:ext cx="6295150" cy="640559"/>
          </a:xfrm>
          <a:prstGeom prst="rect">
            <a:avLst/>
          </a:prstGeom>
        </p:spPr>
      </p:pic>
      <p:pic>
        <p:nvPicPr>
          <p:cNvPr id="5" name="Picture 4">
            <a:extLst>
              <a:ext uri="{FF2B5EF4-FFF2-40B4-BE49-F238E27FC236}">
                <a16:creationId xmlns:a16="http://schemas.microsoft.com/office/drawing/2014/main" id="{E7BFF905-4013-4C28-843B-EB36D69585F2}"/>
              </a:ext>
            </a:extLst>
          </p:cNvPr>
          <p:cNvPicPr>
            <a:picLocks noChangeAspect="1"/>
          </p:cNvPicPr>
          <p:nvPr/>
        </p:nvPicPr>
        <p:blipFill>
          <a:blip r:embed="rId3"/>
          <a:stretch>
            <a:fillRect/>
          </a:stretch>
        </p:blipFill>
        <p:spPr>
          <a:xfrm>
            <a:off x="1857375" y="4415517"/>
            <a:ext cx="6648450" cy="1162050"/>
          </a:xfrm>
          <a:prstGeom prst="rect">
            <a:avLst/>
          </a:prstGeom>
        </p:spPr>
      </p:pic>
    </p:spTree>
    <p:extLst>
      <p:ext uri="{BB962C8B-B14F-4D97-AF65-F5344CB8AC3E}">
        <p14:creationId xmlns:p14="http://schemas.microsoft.com/office/powerpoint/2010/main" val="4005284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2ED48-065E-404E-898C-5301D6514382}"/>
              </a:ext>
            </a:extLst>
          </p:cNvPr>
          <p:cNvSpPr>
            <a:spLocks noGrp="1"/>
          </p:cNvSpPr>
          <p:nvPr>
            <p:ph idx="1"/>
          </p:nvPr>
        </p:nvSpPr>
        <p:spPr>
          <a:xfrm>
            <a:off x="838200" y="233264"/>
            <a:ext cx="7615335" cy="6512769"/>
          </a:xfrm>
        </p:spPr>
        <p:txBody>
          <a:bodyPr>
            <a:normAutofit lnSpcReduction="10000"/>
          </a:bodyPr>
          <a:lstStyle/>
          <a:p>
            <a:r>
              <a:rPr lang="en-US" sz="2400" dirty="0"/>
              <a:t>Then the thermal efficiency of the ideal Otto cycle under the cold air standard assumptions becomes</a:t>
            </a:r>
          </a:p>
          <a:p>
            <a:endParaRPr lang="en-US" sz="2400" dirty="0"/>
          </a:p>
          <a:p>
            <a:endParaRPr lang="en-US" sz="2400" dirty="0"/>
          </a:p>
          <a:p>
            <a:endParaRPr lang="en-US" sz="2400" dirty="0"/>
          </a:p>
          <a:p>
            <a:endParaRPr lang="en-US" sz="2400" dirty="0"/>
          </a:p>
          <a:p>
            <a:endParaRPr lang="en-US" sz="2400" dirty="0"/>
          </a:p>
          <a:p>
            <a:r>
              <a:rPr lang="en-US" sz="2400" dirty="0"/>
              <a:t>Substituting these equations into the thermal efficiency relation and simplifying give</a:t>
            </a:r>
          </a:p>
          <a:p>
            <a:endParaRPr lang="en-US" sz="2400" dirty="0"/>
          </a:p>
          <a:p>
            <a:endParaRPr lang="en-US" sz="2400" dirty="0"/>
          </a:p>
          <a:p>
            <a:endParaRPr lang="en-US" sz="2400" dirty="0"/>
          </a:p>
          <a:p>
            <a:endParaRPr lang="en-US" sz="2400" dirty="0"/>
          </a:p>
          <a:p>
            <a:endParaRPr lang="en-US" sz="2400" dirty="0"/>
          </a:p>
          <a:p>
            <a:r>
              <a:rPr lang="en-US" sz="2600" dirty="0"/>
              <a:t>is the </a:t>
            </a:r>
            <a:r>
              <a:rPr lang="en-US" sz="2600" b="1" dirty="0"/>
              <a:t>compression ratio </a:t>
            </a:r>
            <a:r>
              <a:rPr lang="en-US" sz="2600" dirty="0"/>
              <a:t>of engine and </a:t>
            </a:r>
            <a:r>
              <a:rPr lang="en-US" sz="2600" i="1" dirty="0"/>
              <a:t>k </a:t>
            </a:r>
            <a:r>
              <a:rPr lang="en-US" sz="2600" dirty="0"/>
              <a:t>is the </a:t>
            </a:r>
            <a:r>
              <a:rPr lang="en-US" sz="2600" b="1" dirty="0"/>
              <a:t>specific heat ratio</a:t>
            </a:r>
            <a:r>
              <a:rPr lang="en-US" sz="2600" dirty="0"/>
              <a:t> </a:t>
            </a:r>
            <a:r>
              <a:rPr lang="en-US" sz="2600" i="1" dirty="0"/>
              <a:t>c</a:t>
            </a:r>
            <a:r>
              <a:rPr lang="en-US" sz="2600" i="1" baseline="-25000" dirty="0"/>
              <a:t>p</a:t>
            </a:r>
            <a:r>
              <a:rPr lang="en-US" sz="2600" i="1" dirty="0"/>
              <a:t> </a:t>
            </a:r>
            <a:r>
              <a:rPr lang="en-US" sz="2600" dirty="0"/>
              <a:t>/</a:t>
            </a:r>
            <a:r>
              <a:rPr lang="en-US" sz="2600" i="1" dirty="0"/>
              <a:t>c</a:t>
            </a:r>
            <a:r>
              <a:rPr lang="en-US" sz="2600" i="1" baseline="-25000" dirty="0"/>
              <a:t>v </a:t>
            </a:r>
            <a:r>
              <a:rPr lang="en-US" sz="2600" dirty="0"/>
              <a:t>of the working fluid. </a:t>
            </a:r>
          </a:p>
          <a:p>
            <a:endParaRPr lang="en-US" sz="2400" dirty="0"/>
          </a:p>
        </p:txBody>
      </p:sp>
      <p:pic>
        <p:nvPicPr>
          <p:cNvPr id="4" name="Picture 3">
            <a:extLst>
              <a:ext uri="{FF2B5EF4-FFF2-40B4-BE49-F238E27FC236}">
                <a16:creationId xmlns:a16="http://schemas.microsoft.com/office/drawing/2014/main" id="{E2F90EA3-593E-453A-8BCA-F198C1C7B47E}"/>
              </a:ext>
            </a:extLst>
          </p:cNvPr>
          <p:cNvPicPr>
            <a:picLocks noChangeAspect="1"/>
          </p:cNvPicPr>
          <p:nvPr/>
        </p:nvPicPr>
        <p:blipFill>
          <a:blip r:embed="rId2"/>
          <a:stretch>
            <a:fillRect/>
          </a:stretch>
        </p:blipFill>
        <p:spPr>
          <a:xfrm>
            <a:off x="253189" y="851518"/>
            <a:ext cx="8524875" cy="2133600"/>
          </a:xfrm>
          <a:prstGeom prst="rect">
            <a:avLst/>
          </a:prstGeom>
        </p:spPr>
      </p:pic>
      <p:pic>
        <p:nvPicPr>
          <p:cNvPr id="5" name="Picture 4">
            <a:extLst>
              <a:ext uri="{FF2B5EF4-FFF2-40B4-BE49-F238E27FC236}">
                <a16:creationId xmlns:a16="http://schemas.microsoft.com/office/drawing/2014/main" id="{625EDA1B-0ADD-4933-962B-905232915610}"/>
              </a:ext>
            </a:extLst>
          </p:cNvPr>
          <p:cNvPicPr>
            <a:picLocks noChangeAspect="1"/>
          </p:cNvPicPr>
          <p:nvPr/>
        </p:nvPicPr>
        <p:blipFill>
          <a:blip r:embed="rId3"/>
          <a:stretch>
            <a:fillRect/>
          </a:stretch>
        </p:blipFill>
        <p:spPr>
          <a:xfrm>
            <a:off x="8667750" y="440094"/>
            <a:ext cx="3524250" cy="3943350"/>
          </a:xfrm>
          <a:prstGeom prst="rect">
            <a:avLst/>
          </a:prstGeom>
        </p:spPr>
      </p:pic>
      <p:pic>
        <p:nvPicPr>
          <p:cNvPr id="7" name="Picture 6">
            <a:extLst>
              <a:ext uri="{FF2B5EF4-FFF2-40B4-BE49-F238E27FC236}">
                <a16:creationId xmlns:a16="http://schemas.microsoft.com/office/drawing/2014/main" id="{A2797307-717B-412D-A0AE-076FC2D3C470}"/>
              </a:ext>
            </a:extLst>
          </p:cNvPr>
          <p:cNvPicPr>
            <a:picLocks noChangeAspect="1"/>
          </p:cNvPicPr>
          <p:nvPr/>
        </p:nvPicPr>
        <p:blipFill>
          <a:blip r:embed="rId4"/>
          <a:stretch>
            <a:fillRect/>
          </a:stretch>
        </p:blipFill>
        <p:spPr>
          <a:xfrm>
            <a:off x="1346394" y="3739718"/>
            <a:ext cx="5596035" cy="1879918"/>
          </a:xfrm>
          <a:prstGeom prst="rect">
            <a:avLst/>
          </a:prstGeom>
        </p:spPr>
      </p:pic>
      <p:pic>
        <p:nvPicPr>
          <p:cNvPr id="8" name="Picture 7">
            <a:extLst>
              <a:ext uri="{FF2B5EF4-FFF2-40B4-BE49-F238E27FC236}">
                <a16:creationId xmlns:a16="http://schemas.microsoft.com/office/drawing/2014/main" id="{9B7CEE1C-216C-4C2D-8F62-B925AF6CB5D5}"/>
              </a:ext>
            </a:extLst>
          </p:cNvPr>
          <p:cNvPicPr>
            <a:picLocks noChangeAspect="1"/>
          </p:cNvPicPr>
          <p:nvPr/>
        </p:nvPicPr>
        <p:blipFill>
          <a:blip r:embed="rId5"/>
          <a:stretch>
            <a:fillRect/>
          </a:stretch>
        </p:blipFill>
        <p:spPr>
          <a:xfrm>
            <a:off x="8667750" y="4781251"/>
            <a:ext cx="3133725" cy="1943100"/>
          </a:xfrm>
          <a:prstGeom prst="rect">
            <a:avLst/>
          </a:prstGeom>
          <a:ln w="19050"/>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848781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C13C1-3860-4763-9F02-97C114C1CF5D}"/>
              </a:ext>
            </a:extLst>
          </p:cNvPr>
          <p:cNvSpPr>
            <a:spLocks noGrp="1"/>
          </p:cNvSpPr>
          <p:nvPr>
            <p:ph idx="1"/>
          </p:nvPr>
        </p:nvSpPr>
        <p:spPr>
          <a:xfrm>
            <a:off x="838200" y="390617"/>
            <a:ext cx="6440643" cy="6285391"/>
          </a:xfrm>
        </p:spPr>
        <p:txBody>
          <a:bodyPr>
            <a:normAutofit fontScale="92500" lnSpcReduction="20000"/>
          </a:bodyPr>
          <a:lstStyle/>
          <a:p>
            <a:r>
              <a:rPr lang="en-US" dirty="0"/>
              <a:t>Above equation shows that under the cold-air-standard assumptions, the thermal efficiency of an ideal Otto cycle depends on the </a:t>
            </a:r>
            <a:r>
              <a:rPr lang="en-US" b="1" dirty="0"/>
              <a:t>compression ratio </a:t>
            </a:r>
            <a:r>
              <a:rPr lang="en-US" dirty="0"/>
              <a:t>of the engine and the </a:t>
            </a:r>
            <a:r>
              <a:rPr lang="en-US" b="1" dirty="0"/>
              <a:t>specific heat ratio </a:t>
            </a:r>
            <a:r>
              <a:rPr lang="en-US" dirty="0"/>
              <a:t>of the working fluid. </a:t>
            </a:r>
          </a:p>
          <a:p>
            <a:r>
              <a:rPr lang="en-US" dirty="0"/>
              <a:t>The thermal efficiency of the ideal Otto cycle increases with both the </a:t>
            </a:r>
            <a:r>
              <a:rPr lang="en-US" b="1" dirty="0"/>
              <a:t>compression ratio </a:t>
            </a:r>
            <a:r>
              <a:rPr lang="en-US" dirty="0"/>
              <a:t>and the </a:t>
            </a:r>
            <a:r>
              <a:rPr lang="en-US" b="1" dirty="0"/>
              <a:t>specific heat ratio.</a:t>
            </a:r>
          </a:p>
          <a:p>
            <a:r>
              <a:rPr lang="en-US" dirty="0"/>
              <a:t>This is also true for actual spark-ignition internal combustion engines.</a:t>
            </a:r>
          </a:p>
          <a:p>
            <a:r>
              <a:rPr lang="en-US" dirty="0"/>
              <a:t>A plot of thermal efficiency versus the compression ratio is given in Fig. 9–17 for </a:t>
            </a:r>
            <a:r>
              <a:rPr lang="en-US" i="1" dirty="0"/>
              <a:t>k </a:t>
            </a:r>
            <a:r>
              <a:rPr lang="en-US" dirty="0"/>
              <a:t> 1.4, which is the specific heat ratio value of air at room temperature. </a:t>
            </a:r>
          </a:p>
          <a:p>
            <a:r>
              <a:rPr lang="en-US" dirty="0"/>
              <a:t>For a given compression ratio, the thermal efficiency of an actual spark-ignition engine is less than that of an ideal Otto cycle because of the irreversibilities, such as friction, and other factors such as incomplete combustion.</a:t>
            </a:r>
          </a:p>
        </p:txBody>
      </p:sp>
      <p:pic>
        <p:nvPicPr>
          <p:cNvPr id="5" name="Picture 4">
            <a:extLst>
              <a:ext uri="{FF2B5EF4-FFF2-40B4-BE49-F238E27FC236}">
                <a16:creationId xmlns:a16="http://schemas.microsoft.com/office/drawing/2014/main" id="{0C440E21-4880-480D-BE5C-DF8D81BB5A41}"/>
              </a:ext>
            </a:extLst>
          </p:cNvPr>
          <p:cNvPicPr>
            <a:picLocks noChangeAspect="1"/>
          </p:cNvPicPr>
          <p:nvPr/>
        </p:nvPicPr>
        <p:blipFill>
          <a:blip r:embed="rId2"/>
          <a:stretch>
            <a:fillRect/>
          </a:stretch>
        </p:blipFill>
        <p:spPr>
          <a:xfrm>
            <a:off x="7278843" y="93216"/>
            <a:ext cx="4788869" cy="6285391"/>
          </a:xfrm>
          <a:prstGeom prst="rect">
            <a:avLst/>
          </a:prstGeom>
        </p:spPr>
      </p:pic>
    </p:spTree>
    <p:extLst>
      <p:ext uri="{BB962C8B-B14F-4D97-AF65-F5344CB8AC3E}">
        <p14:creationId xmlns:p14="http://schemas.microsoft.com/office/powerpoint/2010/main" val="2240555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E1A25B-403E-4A51-8224-BE729F2834F6}"/>
              </a:ext>
            </a:extLst>
          </p:cNvPr>
          <p:cNvSpPr>
            <a:spLocks noGrp="1"/>
          </p:cNvSpPr>
          <p:nvPr>
            <p:ph idx="1"/>
          </p:nvPr>
        </p:nvSpPr>
        <p:spPr>
          <a:xfrm>
            <a:off x="326572" y="251927"/>
            <a:ext cx="7119257" cy="5925036"/>
          </a:xfrm>
        </p:spPr>
        <p:txBody>
          <a:bodyPr>
            <a:normAutofit fontScale="92500" lnSpcReduction="10000"/>
          </a:bodyPr>
          <a:lstStyle/>
          <a:p>
            <a:r>
              <a:rPr lang="en-US" dirty="0"/>
              <a:t>We can observe from Fig. 9–17 that the thermal efficiency curve is rather steep at low compression ratios but flattens out starting with a compression ratio value of about 8.</a:t>
            </a:r>
          </a:p>
          <a:p>
            <a:r>
              <a:rPr lang="en-US" dirty="0"/>
              <a:t>Therefore, the increase in thermal efficiency with the compression ratio is not as pronounced at high compression ratios.</a:t>
            </a:r>
          </a:p>
          <a:p>
            <a:r>
              <a:rPr lang="en-US" dirty="0"/>
              <a:t>Also, when high compression ratios are used, the temperature of the air–fuel mixture rises above the autoignition temperature of the fuel (the temperature at which the fuel ignites without the help of a spark), causing an early and rapid burn of the fuel.</a:t>
            </a:r>
          </a:p>
          <a:p>
            <a:r>
              <a:rPr lang="en-US" dirty="0"/>
              <a:t>This premature ignition of the fuel, called </a:t>
            </a:r>
            <a:r>
              <a:rPr lang="en-US" b="1" dirty="0"/>
              <a:t>autoignition, </a:t>
            </a:r>
            <a:r>
              <a:rPr lang="en-US" dirty="0"/>
              <a:t>produces an audible noise, which is called </a:t>
            </a:r>
            <a:r>
              <a:rPr lang="en-US" b="1" dirty="0"/>
              <a:t>engine knock.</a:t>
            </a:r>
            <a:endParaRPr lang="en-US" dirty="0"/>
          </a:p>
        </p:txBody>
      </p:sp>
      <p:pic>
        <p:nvPicPr>
          <p:cNvPr id="3" name="Picture 2">
            <a:extLst>
              <a:ext uri="{FF2B5EF4-FFF2-40B4-BE49-F238E27FC236}">
                <a16:creationId xmlns:a16="http://schemas.microsoft.com/office/drawing/2014/main" id="{2BD5B69E-EF05-43FE-B0EE-4AC0A7AA8553}"/>
              </a:ext>
            </a:extLst>
          </p:cNvPr>
          <p:cNvPicPr>
            <a:picLocks noChangeAspect="1"/>
          </p:cNvPicPr>
          <p:nvPr/>
        </p:nvPicPr>
        <p:blipFill>
          <a:blip r:embed="rId3"/>
          <a:stretch>
            <a:fillRect/>
          </a:stretch>
        </p:blipFill>
        <p:spPr>
          <a:xfrm>
            <a:off x="7403131" y="139869"/>
            <a:ext cx="4788869" cy="6285391"/>
          </a:xfrm>
          <a:prstGeom prst="rect">
            <a:avLst/>
          </a:prstGeom>
        </p:spPr>
      </p:pic>
    </p:spTree>
    <p:extLst>
      <p:ext uri="{BB962C8B-B14F-4D97-AF65-F5344CB8AC3E}">
        <p14:creationId xmlns:p14="http://schemas.microsoft.com/office/powerpoint/2010/main" val="1312935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7DF66B-1308-4571-8DB4-5DEFAA926DCC}"/>
              </a:ext>
            </a:extLst>
          </p:cNvPr>
          <p:cNvPicPr>
            <a:picLocks noChangeAspect="1"/>
          </p:cNvPicPr>
          <p:nvPr/>
        </p:nvPicPr>
        <p:blipFill>
          <a:blip r:embed="rId2"/>
          <a:stretch>
            <a:fillRect/>
          </a:stretch>
        </p:blipFill>
        <p:spPr>
          <a:xfrm>
            <a:off x="2524125" y="2828051"/>
            <a:ext cx="7143750" cy="3619500"/>
          </a:xfrm>
          <a:prstGeom prst="rect">
            <a:avLst/>
          </a:prstGeom>
        </p:spPr>
      </p:pic>
      <p:sp>
        <p:nvSpPr>
          <p:cNvPr id="6" name="Content Placeholder 5">
            <a:extLst>
              <a:ext uri="{FF2B5EF4-FFF2-40B4-BE49-F238E27FC236}">
                <a16:creationId xmlns:a16="http://schemas.microsoft.com/office/drawing/2014/main" id="{776F57EB-57B2-49C4-8BFE-FD6D2D785AA7}"/>
              </a:ext>
            </a:extLst>
          </p:cNvPr>
          <p:cNvSpPr>
            <a:spLocks noGrp="1"/>
          </p:cNvSpPr>
          <p:nvPr>
            <p:ph idx="1"/>
          </p:nvPr>
        </p:nvSpPr>
        <p:spPr>
          <a:xfrm>
            <a:off x="838200" y="289249"/>
            <a:ext cx="10515600" cy="5887714"/>
          </a:xfrm>
        </p:spPr>
        <p:txBody>
          <a:bodyPr/>
          <a:lstStyle/>
          <a:p>
            <a:r>
              <a:rPr lang="en-US" dirty="0"/>
              <a:t>Autoignition in spark-ignition engines cannot be tolerated because it hurts performance and can cause engine damage.</a:t>
            </a:r>
          </a:p>
          <a:p>
            <a:r>
              <a:rPr lang="en-US" dirty="0"/>
              <a:t>The requirement that autoignition not be allowed places an upper limit on the compression ratios that can be used in spark ignition internal combustion engines.</a:t>
            </a:r>
          </a:p>
        </p:txBody>
      </p:sp>
    </p:spTree>
    <p:extLst>
      <p:ext uri="{BB962C8B-B14F-4D97-AF65-F5344CB8AC3E}">
        <p14:creationId xmlns:p14="http://schemas.microsoft.com/office/powerpoint/2010/main" val="1508781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5024B-858A-4342-BFDA-2B5F5342F2E1}"/>
              </a:ext>
            </a:extLst>
          </p:cNvPr>
          <p:cNvSpPr>
            <a:spLocks noGrp="1"/>
          </p:cNvSpPr>
          <p:nvPr>
            <p:ph idx="1"/>
          </p:nvPr>
        </p:nvSpPr>
        <p:spPr>
          <a:xfrm>
            <a:off x="838200" y="298580"/>
            <a:ext cx="10515600" cy="5878383"/>
          </a:xfrm>
        </p:spPr>
        <p:txBody>
          <a:bodyPr>
            <a:normAutofit/>
          </a:bodyPr>
          <a:lstStyle/>
          <a:p>
            <a:r>
              <a:rPr lang="en-US" dirty="0"/>
              <a:t>Improvement of the thermal efficiency of gasoline engines by utilizing higher compression ratios (up to about 12) without facing the autoignition problem has been made possible by using gasoline blends that have good antiknock characteristics, such as gasoline mixed with tetraethyl lead.</a:t>
            </a:r>
          </a:p>
          <a:p>
            <a:r>
              <a:rPr lang="en-US" dirty="0"/>
              <a:t>Tetraethyl lead had been added to gasoline since the 1920s because it is an inexpensive method of raising the </a:t>
            </a:r>
            <a:r>
              <a:rPr lang="en-US" i="1" dirty="0"/>
              <a:t>octane rating, </a:t>
            </a:r>
            <a:r>
              <a:rPr lang="en-US" dirty="0"/>
              <a:t>which is a measure of the engine knock resistance of a fuel.</a:t>
            </a:r>
          </a:p>
          <a:p>
            <a:r>
              <a:rPr lang="en-US" dirty="0"/>
              <a:t>Leaded gasoline, however, has a very undesirable side effect: it forms compounds during the combustion process that are hazardous to health and pollute the environment.</a:t>
            </a:r>
          </a:p>
          <a:p>
            <a:r>
              <a:rPr lang="en-US" dirty="0"/>
              <a:t>In an effort to combat air pollution, the government adopted a policy in the mid-1970s that resulted in the eventual phase-out of leaded gasoline.</a:t>
            </a:r>
          </a:p>
        </p:txBody>
      </p:sp>
    </p:spTree>
    <p:extLst>
      <p:ext uri="{BB962C8B-B14F-4D97-AF65-F5344CB8AC3E}">
        <p14:creationId xmlns:p14="http://schemas.microsoft.com/office/powerpoint/2010/main" val="68673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AA2643-9EC7-498F-AB86-4F956A718D21}"/>
              </a:ext>
            </a:extLst>
          </p:cNvPr>
          <p:cNvPicPr>
            <a:picLocks noChangeAspect="1"/>
          </p:cNvPicPr>
          <p:nvPr/>
        </p:nvPicPr>
        <p:blipFill>
          <a:blip r:embed="rId2"/>
          <a:stretch>
            <a:fillRect/>
          </a:stretch>
        </p:blipFill>
        <p:spPr>
          <a:xfrm>
            <a:off x="744893" y="2589580"/>
            <a:ext cx="6858000" cy="3514725"/>
          </a:xfrm>
          <a:prstGeom prst="rect">
            <a:avLst/>
          </a:prstGeom>
        </p:spPr>
      </p:pic>
      <p:sp>
        <p:nvSpPr>
          <p:cNvPr id="3" name="Content Placeholder 2">
            <a:extLst>
              <a:ext uri="{FF2B5EF4-FFF2-40B4-BE49-F238E27FC236}">
                <a16:creationId xmlns:a16="http://schemas.microsoft.com/office/drawing/2014/main" id="{F2623642-9BEA-459E-9F19-7DE9453FE0C9}"/>
              </a:ext>
            </a:extLst>
          </p:cNvPr>
          <p:cNvSpPr>
            <a:spLocks noGrp="1"/>
          </p:cNvSpPr>
          <p:nvPr>
            <p:ph idx="1"/>
          </p:nvPr>
        </p:nvSpPr>
        <p:spPr>
          <a:xfrm>
            <a:off x="838200" y="317241"/>
            <a:ext cx="7447384" cy="5859722"/>
          </a:xfrm>
        </p:spPr>
        <p:txBody>
          <a:bodyPr/>
          <a:lstStyle/>
          <a:p>
            <a:r>
              <a:rPr lang="en-US" dirty="0"/>
              <a:t>The Carnot cycle can be executed in a closed system (a piston–cylinder device , as shown in Fig. 6–37) or a steady-flow system (utilizing two turbines and two compressors, as shown in Fig. 9–7), and either a gas or a vapor can be utilized as the working fluid.</a:t>
            </a:r>
          </a:p>
        </p:txBody>
      </p:sp>
      <p:pic>
        <p:nvPicPr>
          <p:cNvPr id="5" name="Picture 4">
            <a:extLst>
              <a:ext uri="{FF2B5EF4-FFF2-40B4-BE49-F238E27FC236}">
                <a16:creationId xmlns:a16="http://schemas.microsoft.com/office/drawing/2014/main" id="{A62F7D26-A468-4FCB-A7A6-9233D577A5BA}"/>
              </a:ext>
            </a:extLst>
          </p:cNvPr>
          <p:cNvPicPr>
            <a:picLocks noChangeAspect="1"/>
          </p:cNvPicPr>
          <p:nvPr/>
        </p:nvPicPr>
        <p:blipFill>
          <a:blip r:embed="rId3"/>
          <a:stretch>
            <a:fillRect/>
          </a:stretch>
        </p:blipFill>
        <p:spPr>
          <a:xfrm>
            <a:off x="9522393" y="0"/>
            <a:ext cx="2344479" cy="6858000"/>
          </a:xfrm>
          <a:prstGeom prst="rect">
            <a:avLst/>
          </a:prstGeom>
        </p:spPr>
      </p:pic>
      <p:pic>
        <p:nvPicPr>
          <p:cNvPr id="6" name="Picture 5">
            <a:extLst>
              <a:ext uri="{FF2B5EF4-FFF2-40B4-BE49-F238E27FC236}">
                <a16:creationId xmlns:a16="http://schemas.microsoft.com/office/drawing/2014/main" id="{3D7DD24F-C2EA-4D5E-990C-D1F811DA42FC}"/>
              </a:ext>
            </a:extLst>
          </p:cNvPr>
          <p:cNvPicPr>
            <a:picLocks noChangeAspect="1"/>
          </p:cNvPicPr>
          <p:nvPr/>
        </p:nvPicPr>
        <p:blipFill>
          <a:blip r:embed="rId4"/>
          <a:stretch>
            <a:fillRect/>
          </a:stretch>
        </p:blipFill>
        <p:spPr>
          <a:xfrm>
            <a:off x="2768955" y="6176963"/>
            <a:ext cx="2809875" cy="647700"/>
          </a:xfrm>
          <a:prstGeom prst="rect">
            <a:avLst/>
          </a:prstGeom>
        </p:spPr>
      </p:pic>
    </p:spTree>
    <p:extLst>
      <p:ext uri="{BB962C8B-B14F-4D97-AF65-F5344CB8AC3E}">
        <p14:creationId xmlns:p14="http://schemas.microsoft.com/office/powerpoint/2010/main" val="429272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F4ED2-9F5F-44A6-8AEA-DC3389D729CA}"/>
              </a:ext>
            </a:extLst>
          </p:cNvPr>
          <p:cNvSpPr>
            <a:spLocks noGrp="1"/>
          </p:cNvSpPr>
          <p:nvPr>
            <p:ph idx="1"/>
          </p:nvPr>
        </p:nvSpPr>
        <p:spPr>
          <a:xfrm>
            <a:off x="838200" y="251926"/>
            <a:ext cx="7745963" cy="6391469"/>
          </a:xfrm>
        </p:spPr>
        <p:txBody>
          <a:bodyPr>
            <a:normAutofit fontScale="92500" lnSpcReduction="10000"/>
          </a:bodyPr>
          <a:lstStyle/>
          <a:p>
            <a:r>
              <a:rPr lang="en-US" dirty="0"/>
              <a:t>Unable to use lead, the refiners developed other techniques to improve the antiknock characteristics of gasoline.</a:t>
            </a:r>
          </a:p>
          <a:p>
            <a:r>
              <a:rPr lang="en-US" dirty="0"/>
              <a:t>Most cars made since 1975 have been designed to use unleaded gasoline, and the compression ratios had to be lowered to avoid engine knock.</a:t>
            </a:r>
          </a:p>
          <a:p>
            <a:r>
              <a:rPr lang="en-US" dirty="0"/>
              <a:t>The ready availability of high-octane fuels made it possible to raise the compression ratios again in recent years.</a:t>
            </a:r>
          </a:p>
          <a:p>
            <a:r>
              <a:rPr lang="en-US" dirty="0"/>
              <a:t>Also, owing to the improvements in other areas (reduction in overall automobile weight, improved aerodynamic design, etc.), today’s cars have better fuel economy and consequently get more miles per gallon of fuel.</a:t>
            </a:r>
          </a:p>
          <a:p>
            <a:r>
              <a:rPr lang="en-US" dirty="0"/>
              <a:t>This is an example of how engineering decisions involve compromises, and efficiency is only one of the considerations in final design.</a:t>
            </a:r>
          </a:p>
        </p:txBody>
      </p:sp>
      <p:pic>
        <p:nvPicPr>
          <p:cNvPr id="1026" name="Picture 2" descr="Image result for improved aerodynamic design">
            <a:extLst>
              <a:ext uri="{FF2B5EF4-FFF2-40B4-BE49-F238E27FC236}">
                <a16:creationId xmlns:a16="http://schemas.microsoft.com/office/drawing/2014/main" id="{0BF5CEBF-D2F7-44C0-98EE-AA09BACDD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9754" y="3060309"/>
            <a:ext cx="3732245" cy="2795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mproved aerodynamic design">
            <a:extLst>
              <a:ext uri="{FF2B5EF4-FFF2-40B4-BE49-F238E27FC236}">
                <a16:creationId xmlns:a16="http://schemas.microsoft.com/office/drawing/2014/main" id="{FF41E565-4032-414E-80C1-454BC5554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0225" y="5125113"/>
            <a:ext cx="277177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7846E5A-8A94-415E-B78B-EBD8FAD38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8389" y="176866"/>
            <a:ext cx="2539384" cy="16831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523510F-F09F-47C0-8CB1-5399120DC187}"/>
              </a:ext>
            </a:extLst>
          </p:cNvPr>
          <p:cNvSpPr/>
          <p:nvPr/>
        </p:nvSpPr>
        <p:spPr>
          <a:xfrm>
            <a:off x="8671732" y="1859980"/>
            <a:ext cx="3432699" cy="1200329"/>
          </a:xfrm>
          <a:prstGeom prst="rect">
            <a:avLst/>
          </a:prstGeom>
        </p:spPr>
        <p:txBody>
          <a:bodyPr wrap="square">
            <a:spAutoFit/>
          </a:bodyPr>
          <a:lstStyle/>
          <a:p>
            <a:r>
              <a:rPr lang="en-US" b="1" dirty="0"/>
              <a:t>2,2,4-Trimethylpentane (iso-octane) (upper) has an octane rating of 100, whereas n-heptane has an octane rating of 0.</a:t>
            </a:r>
          </a:p>
        </p:txBody>
      </p:sp>
    </p:spTree>
    <p:extLst>
      <p:ext uri="{BB962C8B-B14F-4D97-AF65-F5344CB8AC3E}">
        <p14:creationId xmlns:p14="http://schemas.microsoft.com/office/powerpoint/2010/main" val="4187950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B32445-4D1F-4539-8222-129D565254F5}"/>
              </a:ext>
            </a:extLst>
          </p:cNvPr>
          <p:cNvSpPr>
            <a:spLocks noGrp="1"/>
          </p:cNvSpPr>
          <p:nvPr>
            <p:ph idx="1"/>
          </p:nvPr>
        </p:nvSpPr>
        <p:spPr>
          <a:xfrm>
            <a:off x="838199" y="447868"/>
            <a:ext cx="7036837" cy="6410131"/>
          </a:xfrm>
        </p:spPr>
        <p:txBody>
          <a:bodyPr>
            <a:normAutofit fontScale="85000" lnSpcReduction="10000"/>
          </a:bodyPr>
          <a:lstStyle/>
          <a:p>
            <a:r>
              <a:rPr lang="en-US" dirty="0"/>
              <a:t>The second parameter affecting the thermal efficiency of an ideal Otto cycle is the </a:t>
            </a:r>
            <a:r>
              <a:rPr lang="en-US" b="1" dirty="0"/>
              <a:t>specific heat ratio </a:t>
            </a:r>
            <a:r>
              <a:rPr lang="en-US" b="1" i="1" dirty="0"/>
              <a:t>k</a:t>
            </a:r>
            <a:r>
              <a:rPr lang="en-US" b="1" dirty="0"/>
              <a:t>.</a:t>
            </a:r>
          </a:p>
          <a:p>
            <a:r>
              <a:rPr lang="en-US" dirty="0"/>
              <a:t>For a given compression ratio, an ideal Otto cycle using a monatomic gas (such as argon or helium, </a:t>
            </a:r>
            <a:r>
              <a:rPr lang="en-US" i="1" dirty="0"/>
              <a:t>k =</a:t>
            </a:r>
            <a:r>
              <a:rPr lang="en-US" dirty="0"/>
              <a:t> 1.667) as the working fluid will have the highest thermal efficiency.</a:t>
            </a:r>
          </a:p>
          <a:p>
            <a:r>
              <a:rPr lang="en-US" dirty="0"/>
              <a:t>The specific heat ratio </a:t>
            </a:r>
            <a:r>
              <a:rPr lang="en-US" i="1" dirty="0"/>
              <a:t>k</a:t>
            </a:r>
            <a:r>
              <a:rPr lang="en-US" dirty="0"/>
              <a:t>, and thus the thermal efficiency of the ideal Otto cycle, decreases as the molecules of the working fluid get larger (Fig. 9–18). </a:t>
            </a:r>
          </a:p>
          <a:p>
            <a:r>
              <a:rPr lang="en-US" dirty="0"/>
              <a:t>At room temperature it is 1.4 for air, 1.3 for carbon dioxide, and 1.2 for ethane.</a:t>
            </a:r>
          </a:p>
          <a:p>
            <a:r>
              <a:rPr lang="en-US" dirty="0"/>
              <a:t>The working fluid in actual engines contains larger molecules such as carbon dioxide, and the specific heat ratio decreases with temperature, which is one of the reasons that the actual cycles have lower thermal efficiencies than the ideal Otto cycle. </a:t>
            </a:r>
          </a:p>
          <a:p>
            <a:r>
              <a:rPr lang="en-US" dirty="0"/>
              <a:t>The thermal efficiencies of actual spark-ignition engines range from about 25 to 30 percent.</a:t>
            </a:r>
          </a:p>
        </p:txBody>
      </p:sp>
      <p:pic>
        <p:nvPicPr>
          <p:cNvPr id="8" name="Picture 7">
            <a:extLst>
              <a:ext uri="{FF2B5EF4-FFF2-40B4-BE49-F238E27FC236}">
                <a16:creationId xmlns:a16="http://schemas.microsoft.com/office/drawing/2014/main" id="{029FEDC4-E3F0-4747-BFC5-BB04197F5FF3}"/>
              </a:ext>
            </a:extLst>
          </p:cNvPr>
          <p:cNvPicPr>
            <a:picLocks noChangeAspect="1"/>
          </p:cNvPicPr>
          <p:nvPr/>
        </p:nvPicPr>
        <p:blipFill>
          <a:blip r:embed="rId2"/>
          <a:stretch>
            <a:fillRect/>
          </a:stretch>
        </p:blipFill>
        <p:spPr>
          <a:xfrm>
            <a:off x="8010361" y="224907"/>
            <a:ext cx="4181639" cy="5084211"/>
          </a:xfrm>
          <a:prstGeom prst="rect">
            <a:avLst/>
          </a:prstGeom>
        </p:spPr>
      </p:pic>
    </p:spTree>
    <p:extLst>
      <p:ext uri="{BB962C8B-B14F-4D97-AF65-F5344CB8AC3E}">
        <p14:creationId xmlns:p14="http://schemas.microsoft.com/office/powerpoint/2010/main" val="3215559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1303-D2DE-4AA9-BE85-CFF3FAFD85C0}"/>
              </a:ext>
            </a:extLst>
          </p:cNvPr>
          <p:cNvSpPr>
            <a:spLocks noGrp="1"/>
          </p:cNvSpPr>
          <p:nvPr>
            <p:ph type="title"/>
          </p:nvPr>
        </p:nvSpPr>
        <p:spPr>
          <a:xfrm>
            <a:off x="838200" y="365126"/>
            <a:ext cx="10515600" cy="315912"/>
          </a:xfrm>
        </p:spPr>
        <p:txBody>
          <a:bodyPr>
            <a:normAutofit fontScale="90000"/>
          </a:bodyPr>
          <a:lstStyle/>
          <a:p>
            <a:r>
              <a:rPr lang="en-US" sz="2800" b="1" dirty="0">
                <a:latin typeface="+mn-lt"/>
              </a:rPr>
              <a:t>DIESEL CYCLE: THE IDEAL CYCLE FOR COMPRESSION-IGNITION ENGINES</a:t>
            </a:r>
          </a:p>
        </p:txBody>
      </p:sp>
      <p:sp>
        <p:nvSpPr>
          <p:cNvPr id="3" name="Content Placeholder 2">
            <a:extLst>
              <a:ext uri="{FF2B5EF4-FFF2-40B4-BE49-F238E27FC236}">
                <a16:creationId xmlns:a16="http://schemas.microsoft.com/office/drawing/2014/main" id="{86A95BDE-8CC0-4702-9F38-7CF72CD4142A}"/>
              </a:ext>
            </a:extLst>
          </p:cNvPr>
          <p:cNvSpPr>
            <a:spLocks noGrp="1"/>
          </p:cNvSpPr>
          <p:nvPr>
            <p:ph idx="1"/>
          </p:nvPr>
        </p:nvSpPr>
        <p:spPr>
          <a:xfrm>
            <a:off x="838199" y="958788"/>
            <a:ext cx="7799774" cy="5655076"/>
          </a:xfrm>
        </p:spPr>
        <p:txBody>
          <a:bodyPr>
            <a:normAutofit fontScale="92500" lnSpcReduction="20000"/>
          </a:bodyPr>
          <a:lstStyle/>
          <a:p>
            <a:r>
              <a:rPr lang="en-US" dirty="0"/>
              <a:t>The Diesel cycle is the ideal cycle for CI reciprocating engines. </a:t>
            </a:r>
          </a:p>
          <a:p>
            <a:r>
              <a:rPr lang="en-US" dirty="0"/>
              <a:t>The CI engine, first proposed by Rudolph Diesel in the 1890s, is very similar to the SI engine discussed in the last section, differing mainly in the method of initiating combustion.</a:t>
            </a:r>
          </a:p>
          <a:p>
            <a:r>
              <a:rPr lang="en-US" dirty="0"/>
              <a:t>In spark-ignition engines (also known as </a:t>
            </a:r>
            <a:r>
              <a:rPr lang="en-US" i="1" dirty="0"/>
              <a:t>gasoline engines</a:t>
            </a:r>
            <a:r>
              <a:rPr lang="en-US" dirty="0"/>
              <a:t>), the air–fuel mixture is compressed to a temperature that is below the autoignition temperature of the fuel, and the combustion process is initiated by firing a spark plug.</a:t>
            </a:r>
          </a:p>
          <a:p>
            <a:r>
              <a:rPr lang="en-US" dirty="0"/>
              <a:t>In CI engines (also known as </a:t>
            </a:r>
            <a:r>
              <a:rPr lang="en-US" i="1" dirty="0"/>
              <a:t>diesel engines</a:t>
            </a:r>
            <a:r>
              <a:rPr lang="en-US" dirty="0"/>
              <a:t>), the air is compressed to a temperature that is above the autoignition temperature of the fuel, and combustion starts on contact as the fuel is injected into this hot air.</a:t>
            </a:r>
          </a:p>
          <a:p>
            <a:r>
              <a:rPr lang="en-US" dirty="0"/>
              <a:t>Therefore, the spark plug and carburetor are replaced by a fuel </a:t>
            </a:r>
            <a:r>
              <a:rPr lang="nl-NL" dirty="0"/>
              <a:t>injector in diesel engines (Fig. 9–20).</a:t>
            </a:r>
            <a:endParaRPr lang="en-US" dirty="0"/>
          </a:p>
        </p:txBody>
      </p:sp>
      <p:pic>
        <p:nvPicPr>
          <p:cNvPr id="4" name="Picture 3">
            <a:extLst>
              <a:ext uri="{FF2B5EF4-FFF2-40B4-BE49-F238E27FC236}">
                <a16:creationId xmlns:a16="http://schemas.microsoft.com/office/drawing/2014/main" id="{187D4FAD-E7EB-4998-9B38-ACA13BEAFD06}"/>
              </a:ext>
            </a:extLst>
          </p:cNvPr>
          <p:cNvPicPr>
            <a:picLocks noChangeAspect="1"/>
          </p:cNvPicPr>
          <p:nvPr/>
        </p:nvPicPr>
        <p:blipFill>
          <a:blip r:embed="rId2"/>
          <a:stretch>
            <a:fillRect/>
          </a:stretch>
        </p:blipFill>
        <p:spPr>
          <a:xfrm>
            <a:off x="8951696" y="1102403"/>
            <a:ext cx="2828925" cy="3676650"/>
          </a:xfrm>
          <a:prstGeom prst="rect">
            <a:avLst/>
          </a:prstGeom>
        </p:spPr>
      </p:pic>
    </p:spTree>
    <p:extLst>
      <p:ext uri="{BB962C8B-B14F-4D97-AF65-F5344CB8AC3E}">
        <p14:creationId xmlns:p14="http://schemas.microsoft.com/office/powerpoint/2010/main" val="505142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D8C48-66C6-4DB3-8993-F4F3B3D853D4}"/>
              </a:ext>
            </a:extLst>
          </p:cNvPr>
          <p:cNvSpPr>
            <a:spLocks noGrp="1"/>
          </p:cNvSpPr>
          <p:nvPr>
            <p:ph idx="1"/>
          </p:nvPr>
        </p:nvSpPr>
        <p:spPr>
          <a:xfrm>
            <a:off x="145742" y="134737"/>
            <a:ext cx="8625396" cy="6565037"/>
          </a:xfrm>
        </p:spPr>
        <p:txBody>
          <a:bodyPr>
            <a:noAutofit/>
          </a:bodyPr>
          <a:lstStyle/>
          <a:p>
            <a:r>
              <a:rPr lang="en-US" sz="2300" dirty="0"/>
              <a:t>In gasoline engines, a mixture of air and fuel is compressed during the compression stroke, and the compression ratios are limited by the onset of autoignition or engine knock.</a:t>
            </a:r>
          </a:p>
          <a:p>
            <a:r>
              <a:rPr lang="en-US" sz="2300" dirty="0"/>
              <a:t>In diesel engines, only air is compressed during the compression stroke, eliminating the possibility of autoignition.</a:t>
            </a:r>
          </a:p>
          <a:p>
            <a:r>
              <a:rPr lang="en-US" sz="2300" dirty="0"/>
              <a:t>Therefore, diesel engines can be designed to operate at much higher compression ratios, typically between 12 and 24.</a:t>
            </a:r>
          </a:p>
          <a:p>
            <a:r>
              <a:rPr lang="en-US" sz="2300" dirty="0"/>
              <a:t>Not having to deal with the problem of autoignition has another benefit: many of the strict requirements placed on the gasoline can now be removed, and fuels that are less refined (thus less expensive) can be used in diesel engines.</a:t>
            </a:r>
          </a:p>
          <a:p>
            <a:r>
              <a:rPr lang="en-US" sz="2300" dirty="0"/>
              <a:t>The fuel injection process in diesel engines starts when the piston approaches TDC and continues during the first part of the power stroke.</a:t>
            </a:r>
          </a:p>
          <a:p>
            <a:r>
              <a:rPr lang="en-US" sz="2300" dirty="0"/>
              <a:t>Therefore, the combustion process in these engines takes place over a longer interval.</a:t>
            </a:r>
          </a:p>
        </p:txBody>
      </p:sp>
      <p:pic>
        <p:nvPicPr>
          <p:cNvPr id="4" name="Picture 3">
            <a:extLst>
              <a:ext uri="{FF2B5EF4-FFF2-40B4-BE49-F238E27FC236}">
                <a16:creationId xmlns:a16="http://schemas.microsoft.com/office/drawing/2014/main" id="{261BB44C-E00F-40AD-BF6D-D51D0BEAFFC9}"/>
              </a:ext>
            </a:extLst>
          </p:cNvPr>
          <p:cNvPicPr>
            <a:picLocks noChangeAspect="1"/>
          </p:cNvPicPr>
          <p:nvPr/>
        </p:nvPicPr>
        <p:blipFill>
          <a:blip r:embed="rId2"/>
          <a:stretch>
            <a:fillRect/>
          </a:stretch>
        </p:blipFill>
        <p:spPr>
          <a:xfrm>
            <a:off x="9363075" y="134737"/>
            <a:ext cx="2828925" cy="3676650"/>
          </a:xfrm>
          <a:prstGeom prst="rect">
            <a:avLst/>
          </a:prstGeom>
        </p:spPr>
      </p:pic>
    </p:spTree>
    <p:extLst>
      <p:ext uri="{BB962C8B-B14F-4D97-AF65-F5344CB8AC3E}">
        <p14:creationId xmlns:p14="http://schemas.microsoft.com/office/powerpoint/2010/main" val="3209720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D8C48-66C6-4DB3-8993-F4F3B3D853D4}"/>
              </a:ext>
            </a:extLst>
          </p:cNvPr>
          <p:cNvSpPr>
            <a:spLocks noGrp="1"/>
          </p:cNvSpPr>
          <p:nvPr>
            <p:ph idx="1"/>
          </p:nvPr>
        </p:nvSpPr>
        <p:spPr>
          <a:xfrm>
            <a:off x="838199" y="292962"/>
            <a:ext cx="7223449" cy="5986539"/>
          </a:xfrm>
        </p:spPr>
        <p:txBody>
          <a:bodyPr>
            <a:normAutofit/>
          </a:bodyPr>
          <a:lstStyle/>
          <a:p>
            <a:r>
              <a:rPr lang="en-US" dirty="0"/>
              <a:t>Because of this longer duration, the combustion process in the ideal Diesel cycle is approximated as a constant-pressure heat-addition process.</a:t>
            </a:r>
          </a:p>
          <a:p>
            <a:r>
              <a:rPr lang="en-US" dirty="0"/>
              <a:t>In fact, this is the only process where the Otto and the Diesel cycles differ.</a:t>
            </a:r>
          </a:p>
          <a:p>
            <a:r>
              <a:rPr lang="en-US" dirty="0"/>
              <a:t>The remaining three processes are the same for both ideal cycles.</a:t>
            </a:r>
          </a:p>
          <a:p>
            <a:r>
              <a:rPr lang="en-US" dirty="0"/>
              <a:t>That is, process 1-2 is isentropic compression, 3-4 is isentropic expansion, and 4-1 is constant-volume heat rejection.</a:t>
            </a:r>
          </a:p>
          <a:p>
            <a:r>
              <a:rPr lang="en-US" dirty="0"/>
              <a:t>The similarity between the two cycles is also apparent from the </a:t>
            </a:r>
            <a:r>
              <a:rPr lang="en-US" i="1" dirty="0"/>
              <a:t>P-v </a:t>
            </a:r>
            <a:r>
              <a:rPr lang="en-US" dirty="0"/>
              <a:t>and </a:t>
            </a:r>
            <a:r>
              <a:rPr lang="en-US" i="1" dirty="0"/>
              <a:t>T</a:t>
            </a:r>
            <a:r>
              <a:rPr lang="en-US" dirty="0"/>
              <a:t>-</a:t>
            </a:r>
            <a:r>
              <a:rPr lang="en-US" i="1" dirty="0"/>
              <a:t>s </a:t>
            </a:r>
            <a:r>
              <a:rPr lang="en-US" dirty="0"/>
              <a:t>diagrams of the Diesel cycle, shown in Fig. 9–21.</a:t>
            </a:r>
          </a:p>
        </p:txBody>
      </p:sp>
      <p:pic>
        <p:nvPicPr>
          <p:cNvPr id="4" name="Picture 3">
            <a:extLst>
              <a:ext uri="{FF2B5EF4-FFF2-40B4-BE49-F238E27FC236}">
                <a16:creationId xmlns:a16="http://schemas.microsoft.com/office/drawing/2014/main" id="{38DD0D93-47AB-49C5-814B-B3F5A0B3A63A}"/>
              </a:ext>
            </a:extLst>
          </p:cNvPr>
          <p:cNvPicPr>
            <a:picLocks noChangeAspect="1"/>
          </p:cNvPicPr>
          <p:nvPr/>
        </p:nvPicPr>
        <p:blipFill>
          <a:blip r:embed="rId2"/>
          <a:stretch>
            <a:fillRect/>
          </a:stretch>
        </p:blipFill>
        <p:spPr>
          <a:xfrm>
            <a:off x="8590240" y="0"/>
            <a:ext cx="2979861" cy="6858000"/>
          </a:xfrm>
          <a:prstGeom prst="rect">
            <a:avLst/>
          </a:prstGeom>
        </p:spPr>
      </p:pic>
    </p:spTree>
    <p:extLst>
      <p:ext uri="{BB962C8B-B14F-4D97-AF65-F5344CB8AC3E}">
        <p14:creationId xmlns:p14="http://schemas.microsoft.com/office/powerpoint/2010/main" val="526570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4CAEC17-52A4-4686-AF7E-DCBBFE3565E0}"/>
              </a:ext>
            </a:extLst>
          </p:cNvPr>
          <p:cNvGrpSpPr/>
          <p:nvPr/>
        </p:nvGrpSpPr>
        <p:grpSpPr>
          <a:xfrm>
            <a:off x="175455" y="485775"/>
            <a:ext cx="4067446" cy="6372225"/>
            <a:chOff x="353008" y="0"/>
            <a:chExt cx="4067446" cy="6372225"/>
          </a:xfrm>
        </p:grpSpPr>
        <p:pic>
          <p:nvPicPr>
            <p:cNvPr id="4" name="Picture 3">
              <a:extLst>
                <a:ext uri="{FF2B5EF4-FFF2-40B4-BE49-F238E27FC236}">
                  <a16:creationId xmlns:a16="http://schemas.microsoft.com/office/drawing/2014/main" id="{60C3F7CC-686F-4B9D-B5C4-02EE993AA5AA}"/>
                </a:ext>
              </a:extLst>
            </p:cNvPr>
            <p:cNvPicPr>
              <a:picLocks noChangeAspect="1"/>
            </p:cNvPicPr>
            <p:nvPr/>
          </p:nvPicPr>
          <p:blipFill>
            <a:blip r:embed="rId2"/>
            <a:stretch>
              <a:fillRect/>
            </a:stretch>
          </p:blipFill>
          <p:spPr>
            <a:xfrm>
              <a:off x="467579" y="0"/>
              <a:ext cx="3952875" cy="3114675"/>
            </a:xfrm>
            <a:prstGeom prst="rect">
              <a:avLst/>
            </a:prstGeom>
          </p:spPr>
        </p:pic>
        <p:pic>
          <p:nvPicPr>
            <p:cNvPr id="5" name="Picture 4">
              <a:extLst>
                <a:ext uri="{FF2B5EF4-FFF2-40B4-BE49-F238E27FC236}">
                  <a16:creationId xmlns:a16="http://schemas.microsoft.com/office/drawing/2014/main" id="{BA173FCF-62D5-4ADE-BA39-D52F614418A0}"/>
                </a:ext>
              </a:extLst>
            </p:cNvPr>
            <p:cNvPicPr>
              <a:picLocks noChangeAspect="1"/>
            </p:cNvPicPr>
            <p:nvPr/>
          </p:nvPicPr>
          <p:blipFill>
            <a:blip r:embed="rId3"/>
            <a:stretch>
              <a:fillRect/>
            </a:stretch>
          </p:blipFill>
          <p:spPr>
            <a:xfrm>
              <a:off x="353008" y="3114675"/>
              <a:ext cx="3457575" cy="3257550"/>
            </a:xfrm>
            <a:prstGeom prst="rect">
              <a:avLst/>
            </a:prstGeom>
          </p:spPr>
        </p:pic>
      </p:grpSp>
      <p:pic>
        <p:nvPicPr>
          <p:cNvPr id="6" name="Picture 5">
            <a:extLst>
              <a:ext uri="{FF2B5EF4-FFF2-40B4-BE49-F238E27FC236}">
                <a16:creationId xmlns:a16="http://schemas.microsoft.com/office/drawing/2014/main" id="{C430CEF5-EB81-4D6C-AA47-51EF748BD3A5}"/>
              </a:ext>
            </a:extLst>
          </p:cNvPr>
          <p:cNvPicPr>
            <a:picLocks noChangeAspect="1"/>
          </p:cNvPicPr>
          <p:nvPr/>
        </p:nvPicPr>
        <p:blipFill>
          <a:blip r:embed="rId4"/>
          <a:stretch>
            <a:fillRect/>
          </a:stretch>
        </p:blipFill>
        <p:spPr>
          <a:xfrm>
            <a:off x="6399913" y="714375"/>
            <a:ext cx="3371850" cy="6143625"/>
          </a:xfrm>
          <a:prstGeom prst="rect">
            <a:avLst/>
          </a:prstGeom>
        </p:spPr>
      </p:pic>
      <p:sp>
        <p:nvSpPr>
          <p:cNvPr id="8" name="TextBox 7">
            <a:extLst>
              <a:ext uri="{FF2B5EF4-FFF2-40B4-BE49-F238E27FC236}">
                <a16:creationId xmlns:a16="http://schemas.microsoft.com/office/drawing/2014/main" id="{354E4219-42E4-47FF-B33E-A6C44CB394ED}"/>
              </a:ext>
            </a:extLst>
          </p:cNvPr>
          <p:cNvSpPr txBox="1"/>
          <p:nvPr/>
        </p:nvSpPr>
        <p:spPr>
          <a:xfrm>
            <a:off x="1020932" y="17755"/>
            <a:ext cx="2237173" cy="372862"/>
          </a:xfrm>
          <a:prstGeom prst="rect">
            <a:avLst/>
          </a:prstGeom>
          <a:noFill/>
        </p:spPr>
        <p:txBody>
          <a:bodyPr wrap="square" rtlCol="0">
            <a:spAutoFit/>
          </a:bodyPr>
          <a:lstStyle/>
          <a:p>
            <a:r>
              <a:rPr lang="en-US" b="1" dirty="0"/>
              <a:t>Otto Cycle</a:t>
            </a:r>
          </a:p>
        </p:txBody>
      </p:sp>
      <p:sp>
        <p:nvSpPr>
          <p:cNvPr id="9" name="TextBox 8">
            <a:extLst>
              <a:ext uri="{FF2B5EF4-FFF2-40B4-BE49-F238E27FC236}">
                <a16:creationId xmlns:a16="http://schemas.microsoft.com/office/drawing/2014/main" id="{46AED819-6D65-457C-9A27-60D8B2B69218}"/>
              </a:ext>
            </a:extLst>
          </p:cNvPr>
          <p:cNvSpPr txBox="1"/>
          <p:nvPr/>
        </p:nvSpPr>
        <p:spPr>
          <a:xfrm>
            <a:off x="6855040" y="53266"/>
            <a:ext cx="2237173" cy="372862"/>
          </a:xfrm>
          <a:prstGeom prst="rect">
            <a:avLst/>
          </a:prstGeom>
          <a:noFill/>
        </p:spPr>
        <p:txBody>
          <a:bodyPr wrap="square" rtlCol="0">
            <a:spAutoFit/>
          </a:bodyPr>
          <a:lstStyle/>
          <a:p>
            <a:r>
              <a:rPr lang="en-US" b="1" dirty="0"/>
              <a:t>Diesel Cycle</a:t>
            </a:r>
          </a:p>
        </p:txBody>
      </p:sp>
    </p:spTree>
    <p:extLst>
      <p:ext uri="{BB962C8B-B14F-4D97-AF65-F5344CB8AC3E}">
        <p14:creationId xmlns:p14="http://schemas.microsoft.com/office/powerpoint/2010/main" val="3529911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575A3-0864-4036-A8B7-8A37733D2D7A}"/>
              </a:ext>
            </a:extLst>
          </p:cNvPr>
          <p:cNvSpPr>
            <a:spLocks noGrp="1"/>
          </p:cNvSpPr>
          <p:nvPr>
            <p:ph idx="1"/>
          </p:nvPr>
        </p:nvSpPr>
        <p:spPr>
          <a:xfrm>
            <a:off x="838200" y="279918"/>
            <a:ext cx="10515600" cy="5897045"/>
          </a:xfrm>
        </p:spPr>
        <p:txBody>
          <a:bodyPr/>
          <a:lstStyle/>
          <a:p>
            <a:r>
              <a:rPr lang="en-US" dirty="0"/>
              <a:t>Noting that the Diesel cycle is executed in a piston–cylinder device, which forms a closed system, the amount of heat transferred to the working fluid at constant pressure and rejected from it at constant volume can be expressed as</a:t>
            </a:r>
          </a:p>
          <a:p>
            <a:endParaRPr lang="en-US" dirty="0"/>
          </a:p>
          <a:p>
            <a:endParaRPr lang="en-US" dirty="0"/>
          </a:p>
          <a:p>
            <a:endParaRPr lang="en-US" dirty="0"/>
          </a:p>
          <a:p>
            <a:endParaRPr lang="en-US" dirty="0"/>
          </a:p>
          <a:p>
            <a:r>
              <a:rPr lang="en-US" dirty="0"/>
              <a:t>Then the thermal efficiency of the ideal Diesel cycle under the cold-air standard assumptions becomes</a:t>
            </a:r>
          </a:p>
          <a:p>
            <a:endParaRPr lang="en-US" dirty="0"/>
          </a:p>
        </p:txBody>
      </p:sp>
      <p:pic>
        <p:nvPicPr>
          <p:cNvPr id="4" name="Picture 3">
            <a:extLst>
              <a:ext uri="{FF2B5EF4-FFF2-40B4-BE49-F238E27FC236}">
                <a16:creationId xmlns:a16="http://schemas.microsoft.com/office/drawing/2014/main" id="{0E7381B4-C4E4-4D6E-BBF0-5C39DADE1E68}"/>
              </a:ext>
            </a:extLst>
          </p:cNvPr>
          <p:cNvPicPr>
            <a:picLocks noChangeAspect="1"/>
          </p:cNvPicPr>
          <p:nvPr/>
        </p:nvPicPr>
        <p:blipFill>
          <a:blip r:embed="rId2"/>
          <a:stretch>
            <a:fillRect/>
          </a:stretch>
        </p:blipFill>
        <p:spPr>
          <a:xfrm>
            <a:off x="2281237" y="2033587"/>
            <a:ext cx="7629525" cy="1876425"/>
          </a:xfrm>
          <a:prstGeom prst="rect">
            <a:avLst/>
          </a:prstGeom>
        </p:spPr>
      </p:pic>
      <p:pic>
        <p:nvPicPr>
          <p:cNvPr id="6" name="Picture 5">
            <a:extLst>
              <a:ext uri="{FF2B5EF4-FFF2-40B4-BE49-F238E27FC236}">
                <a16:creationId xmlns:a16="http://schemas.microsoft.com/office/drawing/2014/main" id="{579B33B4-30F5-4BB0-8CA9-C58555191801}"/>
              </a:ext>
            </a:extLst>
          </p:cNvPr>
          <p:cNvPicPr>
            <a:picLocks noChangeAspect="1"/>
          </p:cNvPicPr>
          <p:nvPr/>
        </p:nvPicPr>
        <p:blipFill>
          <a:blip r:embed="rId3"/>
          <a:stretch>
            <a:fillRect/>
          </a:stretch>
        </p:blipFill>
        <p:spPr>
          <a:xfrm>
            <a:off x="2281237" y="5160314"/>
            <a:ext cx="7696200" cy="866775"/>
          </a:xfrm>
          <a:prstGeom prst="rect">
            <a:avLst/>
          </a:prstGeom>
        </p:spPr>
      </p:pic>
    </p:spTree>
    <p:extLst>
      <p:ext uri="{BB962C8B-B14F-4D97-AF65-F5344CB8AC3E}">
        <p14:creationId xmlns:p14="http://schemas.microsoft.com/office/powerpoint/2010/main" val="3123387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054E6-C02B-4532-BE3C-B901BD135F65}"/>
              </a:ext>
            </a:extLst>
          </p:cNvPr>
          <p:cNvSpPr>
            <a:spLocks noGrp="1"/>
          </p:cNvSpPr>
          <p:nvPr>
            <p:ph idx="1"/>
          </p:nvPr>
        </p:nvSpPr>
        <p:spPr>
          <a:xfrm>
            <a:off x="838200" y="390617"/>
            <a:ext cx="10515600" cy="5786346"/>
          </a:xfrm>
        </p:spPr>
        <p:txBody>
          <a:bodyPr/>
          <a:lstStyle/>
          <a:p>
            <a:r>
              <a:rPr lang="en-US" dirty="0"/>
              <a:t>We now define a new quantity, the </a:t>
            </a:r>
            <a:r>
              <a:rPr lang="en-US" b="1" dirty="0"/>
              <a:t>cutoff ratio </a:t>
            </a:r>
            <a:r>
              <a:rPr lang="en-US" i="1" dirty="0"/>
              <a:t>r</a:t>
            </a:r>
            <a:r>
              <a:rPr lang="en-US" i="1" baseline="-25000" dirty="0"/>
              <a:t>c </a:t>
            </a:r>
            <a:r>
              <a:rPr lang="en-US" i="1" dirty="0"/>
              <a:t>, </a:t>
            </a:r>
            <a:r>
              <a:rPr lang="en-US" dirty="0"/>
              <a:t>as the ratio of the cylinder volumes after and before the combustion process:</a:t>
            </a:r>
          </a:p>
          <a:p>
            <a:endParaRPr lang="en-US" dirty="0"/>
          </a:p>
          <a:p>
            <a:endParaRPr lang="en-US" dirty="0"/>
          </a:p>
          <a:p>
            <a:r>
              <a:rPr lang="en-US" dirty="0"/>
              <a:t>Utilizing this definition and the isentropic ideal-gas relations for processes 1-2 and 3-4, we see that the thermal efficiency relation reduces to</a:t>
            </a:r>
          </a:p>
          <a:p>
            <a:endParaRPr lang="en-US" dirty="0"/>
          </a:p>
          <a:p>
            <a:endParaRPr lang="en-US" dirty="0"/>
          </a:p>
          <a:p>
            <a:r>
              <a:rPr lang="en-US" dirty="0"/>
              <a:t>where </a:t>
            </a:r>
            <a:r>
              <a:rPr lang="en-US" i="1" dirty="0"/>
              <a:t>r </a:t>
            </a:r>
            <a:r>
              <a:rPr lang="en-US" dirty="0"/>
              <a:t>is the compression ratio</a:t>
            </a:r>
          </a:p>
          <a:p>
            <a:endParaRPr lang="en-US" dirty="0"/>
          </a:p>
        </p:txBody>
      </p:sp>
      <p:pic>
        <p:nvPicPr>
          <p:cNvPr id="5" name="Picture 4">
            <a:extLst>
              <a:ext uri="{FF2B5EF4-FFF2-40B4-BE49-F238E27FC236}">
                <a16:creationId xmlns:a16="http://schemas.microsoft.com/office/drawing/2014/main" id="{8871EF43-8C51-4336-8B86-3C7F79DF0636}"/>
              </a:ext>
            </a:extLst>
          </p:cNvPr>
          <p:cNvPicPr>
            <a:picLocks noChangeAspect="1"/>
          </p:cNvPicPr>
          <p:nvPr/>
        </p:nvPicPr>
        <p:blipFill>
          <a:blip r:embed="rId2"/>
          <a:stretch>
            <a:fillRect/>
          </a:stretch>
        </p:blipFill>
        <p:spPr>
          <a:xfrm>
            <a:off x="4720839" y="1383345"/>
            <a:ext cx="1933575" cy="895350"/>
          </a:xfrm>
          <a:prstGeom prst="rect">
            <a:avLst/>
          </a:prstGeom>
        </p:spPr>
      </p:pic>
      <p:pic>
        <p:nvPicPr>
          <p:cNvPr id="6" name="Picture 5">
            <a:extLst>
              <a:ext uri="{FF2B5EF4-FFF2-40B4-BE49-F238E27FC236}">
                <a16:creationId xmlns:a16="http://schemas.microsoft.com/office/drawing/2014/main" id="{5A55E4A5-435B-4160-AA6E-EC424B140C2C}"/>
              </a:ext>
            </a:extLst>
          </p:cNvPr>
          <p:cNvPicPr>
            <a:picLocks noChangeAspect="1"/>
          </p:cNvPicPr>
          <p:nvPr/>
        </p:nvPicPr>
        <p:blipFill>
          <a:blip r:embed="rId3"/>
          <a:stretch>
            <a:fillRect/>
          </a:stretch>
        </p:blipFill>
        <p:spPr>
          <a:xfrm>
            <a:off x="3974052" y="3429000"/>
            <a:ext cx="3924300" cy="971550"/>
          </a:xfrm>
          <a:prstGeom prst="rect">
            <a:avLst/>
          </a:prstGeom>
        </p:spPr>
      </p:pic>
    </p:spTree>
    <p:extLst>
      <p:ext uri="{BB962C8B-B14F-4D97-AF65-F5344CB8AC3E}">
        <p14:creationId xmlns:p14="http://schemas.microsoft.com/office/powerpoint/2010/main" val="1430286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B1300-8AE5-4A94-8E7E-6F4AE8FF404B}"/>
              </a:ext>
            </a:extLst>
          </p:cNvPr>
          <p:cNvSpPr>
            <a:spLocks noGrp="1"/>
          </p:cNvSpPr>
          <p:nvPr>
            <p:ph idx="1"/>
          </p:nvPr>
        </p:nvSpPr>
        <p:spPr>
          <a:xfrm>
            <a:off x="838200" y="310718"/>
            <a:ext cx="6810375" cy="5866245"/>
          </a:xfrm>
        </p:spPr>
        <p:txBody>
          <a:bodyPr>
            <a:normAutofit fontScale="92500" lnSpcReduction="10000"/>
          </a:bodyPr>
          <a:lstStyle/>
          <a:p>
            <a:endParaRPr lang="en-US" dirty="0"/>
          </a:p>
          <a:p>
            <a:endParaRPr lang="en-US" dirty="0"/>
          </a:p>
          <a:p>
            <a:r>
              <a:rPr lang="en-US" dirty="0"/>
              <a:t>Looking at above equation carefully, one would notice that under the cold-air-standard assumptions, the efficiency of a Diesel cycle differs from the efficiency of an Otto cycle by the quantity in the brackets. This quantity is always greater than 1. </a:t>
            </a:r>
          </a:p>
          <a:p>
            <a:r>
              <a:rPr lang="en-US" dirty="0"/>
              <a:t>Therefore,</a:t>
            </a:r>
          </a:p>
          <a:p>
            <a:endParaRPr lang="en-US" dirty="0"/>
          </a:p>
          <a:p>
            <a:pPr marL="0" indent="0">
              <a:buNone/>
            </a:pPr>
            <a:r>
              <a:rPr lang="en-US" dirty="0"/>
              <a:t>when both cycles operate on the same compression ratio.</a:t>
            </a:r>
          </a:p>
          <a:p>
            <a:r>
              <a:rPr lang="en-US" dirty="0"/>
              <a:t>Also, as the cutoff ratio decreases, the efficiency of the Diesel cycle increases (Fig. 9–22).</a:t>
            </a:r>
          </a:p>
        </p:txBody>
      </p:sp>
      <p:pic>
        <p:nvPicPr>
          <p:cNvPr id="4" name="Picture 3">
            <a:extLst>
              <a:ext uri="{FF2B5EF4-FFF2-40B4-BE49-F238E27FC236}">
                <a16:creationId xmlns:a16="http://schemas.microsoft.com/office/drawing/2014/main" id="{600C4142-B4F6-44F0-9CC6-B2A715ABAB9A}"/>
              </a:ext>
            </a:extLst>
          </p:cNvPr>
          <p:cNvPicPr>
            <a:picLocks noChangeAspect="1"/>
          </p:cNvPicPr>
          <p:nvPr/>
        </p:nvPicPr>
        <p:blipFill>
          <a:blip r:embed="rId2"/>
          <a:stretch>
            <a:fillRect/>
          </a:stretch>
        </p:blipFill>
        <p:spPr>
          <a:xfrm>
            <a:off x="1719124" y="195262"/>
            <a:ext cx="3924300" cy="971550"/>
          </a:xfrm>
          <a:prstGeom prst="rect">
            <a:avLst/>
          </a:prstGeom>
        </p:spPr>
      </p:pic>
      <p:pic>
        <p:nvPicPr>
          <p:cNvPr id="5" name="Picture 4">
            <a:extLst>
              <a:ext uri="{FF2B5EF4-FFF2-40B4-BE49-F238E27FC236}">
                <a16:creationId xmlns:a16="http://schemas.microsoft.com/office/drawing/2014/main" id="{9BCDCA6A-6449-42D6-A9CD-AC792AB3DBC9}"/>
              </a:ext>
            </a:extLst>
          </p:cNvPr>
          <p:cNvPicPr>
            <a:picLocks noChangeAspect="1"/>
          </p:cNvPicPr>
          <p:nvPr/>
        </p:nvPicPr>
        <p:blipFill>
          <a:blip r:embed="rId3"/>
          <a:stretch>
            <a:fillRect/>
          </a:stretch>
        </p:blipFill>
        <p:spPr>
          <a:xfrm>
            <a:off x="2128699" y="3552270"/>
            <a:ext cx="3105150" cy="552450"/>
          </a:xfrm>
          <a:prstGeom prst="rect">
            <a:avLst/>
          </a:prstGeom>
        </p:spPr>
      </p:pic>
      <p:pic>
        <p:nvPicPr>
          <p:cNvPr id="6" name="Picture 5">
            <a:extLst>
              <a:ext uri="{FF2B5EF4-FFF2-40B4-BE49-F238E27FC236}">
                <a16:creationId xmlns:a16="http://schemas.microsoft.com/office/drawing/2014/main" id="{A30954A6-2136-4449-896B-ED72DB86A850}"/>
              </a:ext>
            </a:extLst>
          </p:cNvPr>
          <p:cNvPicPr>
            <a:picLocks noChangeAspect="1"/>
          </p:cNvPicPr>
          <p:nvPr/>
        </p:nvPicPr>
        <p:blipFill>
          <a:blip r:embed="rId4"/>
          <a:stretch>
            <a:fillRect/>
          </a:stretch>
        </p:blipFill>
        <p:spPr>
          <a:xfrm>
            <a:off x="7648575" y="262515"/>
            <a:ext cx="4524375" cy="5962650"/>
          </a:xfrm>
          <a:prstGeom prst="rect">
            <a:avLst/>
          </a:prstGeom>
        </p:spPr>
      </p:pic>
    </p:spTree>
    <p:extLst>
      <p:ext uri="{BB962C8B-B14F-4D97-AF65-F5344CB8AC3E}">
        <p14:creationId xmlns:p14="http://schemas.microsoft.com/office/powerpoint/2010/main" val="3484946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B075DB-647B-461A-AAAC-88CB65A5DA28}"/>
              </a:ext>
            </a:extLst>
          </p:cNvPr>
          <p:cNvSpPr>
            <a:spLocks noGrp="1"/>
          </p:cNvSpPr>
          <p:nvPr>
            <p:ph idx="1"/>
          </p:nvPr>
        </p:nvSpPr>
        <p:spPr>
          <a:xfrm>
            <a:off x="838200" y="239697"/>
            <a:ext cx="10515600" cy="5937266"/>
          </a:xfrm>
        </p:spPr>
        <p:txBody>
          <a:bodyPr>
            <a:normAutofit fontScale="92500" lnSpcReduction="10000"/>
          </a:bodyPr>
          <a:lstStyle/>
          <a:p>
            <a:r>
              <a:rPr lang="en-US" dirty="0"/>
              <a:t>Remember, though, that diesel engines operate at much higher compression ratios and thus are usually more efficient than the spark-ignition (gasoline) engines.</a:t>
            </a:r>
          </a:p>
          <a:p>
            <a:r>
              <a:rPr lang="en-US" dirty="0"/>
              <a:t>The diesel engines also burn the fuel more completely since they usually operate at lower revolutions per minute and the air–fuel mass ratio is much higher than spark-ignition engines.</a:t>
            </a:r>
          </a:p>
          <a:p>
            <a:r>
              <a:rPr lang="en-US" dirty="0"/>
              <a:t>Thermal efficiencies of large diesel engines range from about 35 to 40 percent.</a:t>
            </a:r>
          </a:p>
          <a:p>
            <a:r>
              <a:rPr lang="en-US" dirty="0"/>
              <a:t>The higher efficiency and lower fuel costs of diesel engines make them attractive in applications requiring relatively large amounts of power, such as in locomotive engines, emergency power generation units, large ships, and heavy trucks.</a:t>
            </a:r>
          </a:p>
          <a:p>
            <a:r>
              <a:rPr lang="en-US" dirty="0"/>
              <a:t>As an example of how large a diesel engine can be, a 12- cylinder diesel engine built in 1964 by the Fiat Corporation of Italy had a normal power output of 25,200 hp (18.8 MW) at 122 rpm, a cylinder bore of 90 cm, and a stroke of 91 cm.</a:t>
            </a:r>
          </a:p>
        </p:txBody>
      </p:sp>
    </p:spTree>
    <p:extLst>
      <p:ext uri="{BB962C8B-B14F-4D97-AF65-F5344CB8AC3E}">
        <p14:creationId xmlns:p14="http://schemas.microsoft.com/office/powerpoint/2010/main" val="268866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45324-D044-4C00-9E18-9E02CDBA9719}"/>
              </a:ext>
            </a:extLst>
          </p:cNvPr>
          <p:cNvSpPr>
            <a:spLocks noGrp="1"/>
          </p:cNvSpPr>
          <p:nvPr>
            <p:ph idx="1"/>
          </p:nvPr>
        </p:nvSpPr>
        <p:spPr>
          <a:xfrm>
            <a:off x="838200" y="438539"/>
            <a:ext cx="10515600" cy="5738424"/>
          </a:xfrm>
        </p:spPr>
        <p:txBody>
          <a:bodyPr>
            <a:normAutofit/>
          </a:bodyPr>
          <a:lstStyle/>
          <a:p>
            <a:r>
              <a:rPr lang="en-US" dirty="0"/>
              <a:t>The Carnot cycle is the most efficient cycle that can be executed between a heat source at temperature T</a:t>
            </a:r>
            <a:r>
              <a:rPr lang="en-US" baseline="-25000" dirty="0"/>
              <a:t>H</a:t>
            </a:r>
            <a:r>
              <a:rPr lang="en-US" dirty="0"/>
              <a:t> and a sink at temperature T</a:t>
            </a:r>
            <a:r>
              <a:rPr lang="en-US" baseline="-25000" dirty="0"/>
              <a:t>L</a:t>
            </a:r>
            <a:r>
              <a:rPr lang="en-US" dirty="0"/>
              <a:t>, and its thermal efficiency is expressed as:</a:t>
            </a:r>
          </a:p>
          <a:p>
            <a:endParaRPr lang="en-US" dirty="0"/>
          </a:p>
          <a:p>
            <a:pPr marL="0" indent="0">
              <a:buNone/>
            </a:pPr>
            <a:endParaRPr lang="en-US" dirty="0"/>
          </a:p>
          <a:p>
            <a:r>
              <a:rPr lang="en-US" dirty="0"/>
              <a:t>Reversible isothermal heat transfer is very difficult to achieve because it would require very large heat exchangers and it would take a very long time (a power cycle in a typical engine is completed in a fraction of a second).</a:t>
            </a:r>
          </a:p>
          <a:p>
            <a:r>
              <a:rPr lang="en-US" dirty="0"/>
              <a:t>Therefore, it is not practical to build an engine that would operate on a cycle that closely approximates the Carnot cycle.</a:t>
            </a:r>
          </a:p>
          <a:p>
            <a:r>
              <a:rPr lang="en-US" dirty="0"/>
              <a:t>The real value of the Carnot cycle comes from its being a standard against which the actual cycles can be compared.</a:t>
            </a:r>
          </a:p>
          <a:p>
            <a:endParaRPr lang="en-US" dirty="0"/>
          </a:p>
        </p:txBody>
      </p:sp>
      <p:pic>
        <p:nvPicPr>
          <p:cNvPr id="4" name="Picture 3">
            <a:extLst>
              <a:ext uri="{FF2B5EF4-FFF2-40B4-BE49-F238E27FC236}">
                <a16:creationId xmlns:a16="http://schemas.microsoft.com/office/drawing/2014/main" id="{3FFBB614-749D-44BA-9972-E5B9F601716A}"/>
              </a:ext>
            </a:extLst>
          </p:cNvPr>
          <p:cNvPicPr>
            <a:picLocks noChangeAspect="1"/>
          </p:cNvPicPr>
          <p:nvPr/>
        </p:nvPicPr>
        <p:blipFill>
          <a:blip r:embed="rId2"/>
          <a:stretch>
            <a:fillRect/>
          </a:stretch>
        </p:blipFill>
        <p:spPr>
          <a:xfrm>
            <a:off x="4822177" y="1801877"/>
            <a:ext cx="2305050" cy="895350"/>
          </a:xfrm>
          <a:prstGeom prst="rect">
            <a:avLst/>
          </a:prstGeom>
        </p:spPr>
      </p:pic>
    </p:spTree>
    <p:extLst>
      <p:ext uri="{BB962C8B-B14F-4D97-AF65-F5344CB8AC3E}">
        <p14:creationId xmlns:p14="http://schemas.microsoft.com/office/powerpoint/2010/main" val="2432538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A5F3-8FAA-4063-B3F8-9A8BF41CD855}"/>
              </a:ext>
            </a:extLst>
          </p:cNvPr>
          <p:cNvSpPr>
            <a:spLocks noGrp="1"/>
          </p:cNvSpPr>
          <p:nvPr>
            <p:ph type="title"/>
          </p:nvPr>
        </p:nvSpPr>
        <p:spPr>
          <a:xfrm>
            <a:off x="838200" y="107673"/>
            <a:ext cx="10515600" cy="815605"/>
          </a:xfrm>
        </p:spPr>
        <p:txBody>
          <a:bodyPr>
            <a:normAutofit/>
          </a:bodyPr>
          <a:lstStyle/>
          <a:p>
            <a:r>
              <a:rPr lang="en-US" sz="2800" b="1" dirty="0">
                <a:latin typeface="+mn-lt"/>
              </a:rPr>
              <a:t>BRAYTON CYCLE: THE IDEAL CYCLE FOR GAS-TURBINE ENGINES</a:t>
            </a:r>
          </a:p>
        </p:txBody>
      </p:sp>
      <p:sp>
        <p:nvSpPr>
          <p:cNvPr id="3" name="Content Placeholder 2">
            <a:extLst>
              <a:ext uri="{FF2B5EF4-FFF2-40B4-BE49-F238E27FC236}">
                <a16:creationId xmlns:a16="http://schemas.microsoft.com/office/drawing/2014/main" id="{2AFEE8FF-22B3-4922-A22B-FF6662031000}"/>
              </a:ext>
            </a:extLst>
          </p:cNvPr>
          <p:cNvSpPr>
            <a:spLocks noGrp="1"/>
          </p:cNvSpPr>
          <p:nvPr>
            <p:ph idx="1"/>
          </p:nvPr>
        </p:nvSpPr>
        <p:spPr>
          <a:xfrm>
            <a:off x="838200" y="1100831"/>
            <a:ext cx="5864441" cy="5076132"/>
          </a:xfrm>
        </p:spPr>
        <p:txBody>
          <a:bodyPr/>
          <a:lstStyle/>
          <a:p>
            <a:r>
              <a:rPr lang="en-US" dirty="0"/>
              <a:t>The Brayton cycle was first proposed by George Brayton for use in the reciprocating oil-burning engine that he developed around 1870.</a:t>
            </a:r>
          </a:p>
          <a:p>
            <a:r>
              <a:rPr lang="en-US" dirty="0"/>
              <a:t>Today, it is used for gas turbines only where both the compression and expansion processes take place in rotating machinery.</a:t>
            </a:r>
          </a:p>
          <a:p>
            <a:r>
              <a:rPr lang="en-US" dirty="0"/>
              <a:t>Gas turbines usually operate on an </a:t>
            </a:r>
            <a:r>
              <a:rPr lang="en-US" i="1" dirty="0"/>
              <a:t>open cycle, </a:t>
            </a:r>
            <a:r>
              <a:rPr lang="en-US" dirty="0"/>
              <a:t>as shown in Fig. 9–29.</a:t>
            </a:r>
          </a:p>
        </p:txBody>
      </p:sp>
      <p:pic>
        <p:nvPicPr>
          <p:cNvPr id="4" name="Picture 3">
            <a:extLst>
              <a:ext uri="{FF2B5EF4-FFF2-40B4-BE49-F238E27FC236}">
                <a16:creationId xmlns:a16="http://schemas.microsoft.com/office/drawing/2014/main" id="{F2074EA2-71F2-4923-B203-45FF5A32FF10}"/>
              </a:ext>
            </a:extLst>
          </p:cNvPr>
          <p:cNvPicPr>
            <a:picLocks noChangeAspect="1"/>
          </p:cNvPicPr>
          <p:nvPr/>
        </p:nvPicPr>
        <p:blipFill>
          <a:blip r:embed="rId2"/>
          <a:stretch>
            <a:fillRect/>
          </a:stretch>
        </p:blipFill>
        <p:spPr>
          <a:xfrm>
            <a:off x="6924463" y="1100831"/>
            <a:ext cx="5267537" cy="4033778"/>
          </a:xfrm>
          <a:prstGeom prst="rect">
            <a:avLst/>
          </a:prstGeom>
        </p:spPr>
      </p:pic>
    </p:spTree>
    <p:extLst>
      <p:ext uri="{BB962C8B-B14F-4D97-AF65-F5344CB8AC3E}">
        <p14:creationId xmlns:p14="http://schemas.microsoft.com/office/powerpoint/2010/main" val="965423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EE8FF-22B3-4922-A22B-FF6662031000}"/>
              </a:ext>
            </a:extLst>
          </p:cNvPr>
          <p:cNvSpPr>
            <a:spLocks noGrp="1"/>
          </p:cNvSpPr>
          <p:nvPr>
            <p:ph idx="1"/>
          </p:nvPr>
        </p:nvSpPr>
        <p:spPr>
          <a:xfrm>
            <a:off x="838200" y="457200"/>
            <a:ext cx="5864441" cy="5719763"/>
          </a:xfrm>
        </p:spPr>
        <p:txBody>
          <a:bodyPr>
            <a:normAutofit lnSpcReduction="10000"/>
          </a:bodyPr>
          <a:lstStyle/>
          <a:p>
            <a:r>
              <a:rPr lang="en-US" dirty="0"/>
              <a:t>Fresh air at ambient conditions is drawn into the compressor, where its temperature and pressure are raised.</a:t>
            </a:r>
          </a:p>
          <a:p>
            <a:r>
              <a:rPr lang="en-US" dirty="0"/>
              <a:t>The high-pressure air proceeds into the combustion chamber, where the fuel is burned at constant pressure. </a:t>
            </a:r>
          </a:p>
          <a:p>
            <a:r>
              <a:rPr lang="en-US" dirty="0"/>
              <a:t>The resulting high-temperature gases then enter the turbine, where they expand to the atmospheric pressure while producing power. </a:t>
            </a:r>
          </a:p>
          <a:p>
            <a:r>
              <a:rPr lang="en-US" dirty="0"/>
              <a:t>The exhaust gases leaving the turbine are thrown out (not recirculated), causing the cycle to be classified as an open cycle.</a:t>
            </a:r>
          </a:p>
        </p:txBody>
      </p:sp>
      <p:pic>
        <p:nvPicPr>
          <p:cNvPr id="4" name="Picture 3">
            <a:extLst>
              <a:ext uri="{FF2B5EF4-FFF2-40B4-BE49-F238E27FC236}">
                <a16:creationId xmlns:a16="http://schemas.microsoft.com/office/drawing/2014/main" id="{F2074EA2-71F2-4923-B203-45FF5A32FF10}"/>
              </a:ext>
            </a:extLst>
          </p:cNvPr>
          <p:cNvPicPr>
            <a:picLocks noChangeAspect="1"/>
          </p:cNvPicPr>
          <p:nvPr/>
        </p:nvPicPr>
        <p:blipFill>
          <a:blip r:embed="rId2"/>
          <a:stretch>
            <a:fillRect/>
          </a:stretch>
        </p:blipFill>
        <p:spPr>
          <a:xfrm>
            <a:off x="6924463" y="1100831"/>
            <a:ext cx="5267537" cy="4033778"/>
          </a:xfrm>
          <a:prstGeom prst="rect">
            <a:avLst/>
          </a:prstGeom>
        </p:spPr>
      </p:pic>
    </p:spTree>
    <p:extLst>
      <p:ext uri="{BB962C8B-B14F-4D97-AF65-F5344CB8AC3E}">
        <p14:creationId xmlns:p14="http://schemas.microsoft.com/office/powerpoint/2010/main" val="3825349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EE8FF-22B3-4922-A22B-FF6662031000}"/>
              </a:ext>
            </a:extLst>
          </p:cNvPr>
          <p:cNvSpPr>
            <a:spLocks noGrp="1"/>
          </p:cNvSpPr>
          <p:nvPr>
            <p:ph idx="1"/>
          </p:nvPr>
        </p:nvSpPr>
        <p:spPr>
          <a:xfrm>
            <a:off x="838200" y="419878"/>
            <a:ext cx="5864441" cy="5757085"/>
          </a:xfrm>
        </p:spPr>
        <p:txBody>
          <a:bodyPr>
            <a:normAutofit/>
          </a:bodyPr>
          <a:lstStyle/>
          <a:p>
            <a:r>
              <a:rPr lang="en-US" dirty="0"/>
              <a:t>The open gas-turbine cycle described above can be modeled as a </a:t>
            </a:r>
            <a:r>
              <a:rPr lang="en-US" i="1" dirty="0"/>
              <a:t>closed cycle, </a:t>
            </a:r>
            <a:r>
              <a:rPr lang="en-US" dirty="0"/>
              <a:t>as shown in Fig. 9–30, by utilizing the air-standard assumptions.</a:t>
            </a:r>
          </a:p>
          <a:p>
            <a:r>
              <a:rPr lang="en-US" dirty="0"/>
              <a:t>Here the compression and expansion processes remain the same, but the combustion process is replaced by a constant-pressure heat-addition process from an external source, </a:t>
            </a:r>
          </a:p>
          <a:p>
            <a:r>
              <a:rPr lang="en-US" dirty="0"/>
              <a:t>and the exhaust process is replaced by a constant pressure heat-rejection process to the ambient air.</a:t>
            </a:r>
          </a:p>
        </p:txBody>
      </p:sp>
      <p:pic>
        <p:nvPicPr>
          <p:cNvPr id="6" name="Picture 5">
            <a:extLst>
              <a:ext uri="{FF2B5EF4-FFF2-40B4-BE49-F238E27FC236}">
                <a16:creationId xmlns:a16="http://schemas.microsoft.com/office/drawing/2014/main" id="{B1159D09-1566-44BA-AA59-00F96FF7DCBD}"/>
              </a:ext>
            </a:extLst>
          </p:cNvPr>
          <p:cNvPicPr>
            <a:picLocks noChangeAspect="1"/>
          </p:cNvPicPr>
          <p:nvPr/>
        </p:nvPicPr>
        <p:blipFill>
          <a:blip r:embed="rId2"/>
          <a:stretch>
            <a:fillRect/>
          </a:stretch>
        </p:blipFill>
        <p:spPr>
          <a:xfrm>
            <a:off x="6697632" y="0"/>
            <a:ext cx="5488299" cy="5514392"/>
          </a:xfrm>
          <a:prstGeom prst="rect">
            <a:avLst/>
          </a:prstGeom>
        </p:spPr>
      </p:pic>
    </p:spTree>
    <p:extLst>
      <p:ext uri="{BB962C8B-B14F-4D97-AF65-F5344CB8AC3E}">
        <p14:creationId xmlns:p14="http://schemas.microsoft.com/office/powerpoint/2010/main" val="341631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EE8FF-22B3-4922-A22B-FF6662031000}"/>
              </a:ext>
            </a:extLst>
          </p:cNvPr>
          <p:cNvSpPr>
            <a:spLocks noGrp="1"/>
          </p:cNvSpPr>
          <p:nvPr>
            <p:ph idx="1"/>
          </p:nvPr>
        </p:nvSpPr>
        <p:spPr>
          <a:xfrm>
            <a:off x="838200" y="419878"/>
            <a:ext cx="5864441" cy="5757085"/>
          </a:xfrm>
        </p:spPr>
        <p:txBody>
          <a:bodyPr>
            <a:normAutofit/>
          </a:bodyPr>
          <a:lstStyle/>
          <a:p>
            <a:r>
              <a:rPr lang="en-US" dirty="0"/>
              <a:t>The ideal cycle that the working fluid undergoes in this closed loop is the </a:t>
            </a:r>
            <a:r>
              <a:rPr lang="en-US" b="1" dirty="0"/>
              <a:t>Brayton cycle, </a:t>
            </a:r>
            <a:r>
              <a:rPr lang="en-US" dirty="0"/>
              <a:t>which is made up of four internally reversible processes:</a:t>
            </a:r>
          </a:p>
          <a:p>
            <a:r>
              <a:rPr lang="it-IT" dirty="0"/>
              <a:t>1-2 Isentropic compression (in a compressor)</a:t>
            </a:r>
          </a:p>
          <a:p>
            <a:r>
              <a:rPr lang="en-US" dirty="0"/>
              <a:t>2-3 Constant-pressure heat addition</a:t>
            </a:r>
          </a:p>
          <a:p>
            <a:r>
              <a:rPr lang="en-US" dirty="0"/>
              <a:t>3-4 Isentropic expansion (in a turbine)</a:t>
            </a:r>
          </a:p>
          <a:p>
            <a:r>
              <a:rPr lang="en-US" dirty="0"/>
              <a:t>4-1 Constant-pressure heat rejection</a:t>
            </a:r>
            <a:endParaRPr lang="en-US" b="1" dirty="0"/>
          </a:p>
        </p:txBody>
      </p:sp>
      <p:pic>
        <p:nvPicPr>
          <p:cNvPr id="6" name="Picture 5">
            <a:extLst>
              <a:ext uri="{FF2B5EF4-FFF2-40B4-BE49-F238E27FC236}">
                <a16:creationId xmlns:a16="http://schemas.microsoft.com/office/drawing/2014/main" id="{B1159D09-1566-44BA-AA59-00F96FF7DCBD}"/>
              </a:ext>
            </a:extLst>
          </p:cNvPr>
          <p:cNvPicPr>
            <a:picLocks noChangeAspect="1"/>
          </p:cNvPicPr>
          <p:nvPr/>
        </p:nvPicPr>
        <p:blipFill>
          <a:blip r:embed="rId2"/>
          <a:stretch>
            <a:fillRect/>
          </a:stretch>
        </p:blipFill>
        <p:spPr>
          <a:xfrm>
            <a:off x="6697632" y="0"/>
            <a:ext cx="5488299" cy="5514392"/>
          </a:xfrm>
          <a:prstGeom prst="rect">
            <a:avLst/>
          </a:prstGeom>
        </p:spPr>
      </p:pic>
    </p:spTree>
    <p:extLst>
      <p:ext uri="{BB962C8B-B14F-4D97-AF65-F5344CB8AC3E}">
        <p14:creationId xmlns:p14="http://schemas.microsoft.com/office/powerpoint/2010/main" val="2057358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1E738-F1F5-4957-9222-405257B4D5C3}"/>
              </a:ext>
            </a:extLst>
          </p:cNvPr>
          <p:cNvSpPr>
            <a:spLocks noGrp="1"/>
          </p:cNvSpPr>
          <p:nvPr>
            <p:ph idx="1"/>
          </p:nvPr>
        </p:nvSpPr>
        <p:spPr>
          <a:xfrm>
            <a:off x="838200" y="354562"/>
            <a:ext cx="8008415" cy="6419461"/>
          </a:xfrm>
        </p:spPr>
        <p:txBody>
          <a:bodyPr/>
          <a:lstStyle/>
          <a:p>
            <a:r>
              <a:rPr lang="en-US" dirty="0"/>
              <a:t>The T-s and P-v diagrams of an ideal Brayton cycle are shown in Fig. 9–31.</a:t>
            </a:r>
          </a:p>
          <a:p>
            <a:r>
              <a:rPr lang="en-US" dirty="0"/>
              <a:t>Notice that all four processes of the Brayton cycle are executed in steady flow devices; thus, they should be analyzed as steady-flow processes.</a:t>
            </a:r>
          </a:p>
          <a:p>
            <a:r>
              <a:rPr lang="en-US" dirty="0"/>
              <a:t>When the changes in kinetic and potential energies are neglected, the energy balance for a steady-flow process can be expressed, on a unit–mass basis, as</a:t>
            </a:r>
          </a:p>
          <a:p>
            <a:endParaRPr lang="en-US" dirty="0"/>
          </a:p>
        </p:txBody>
      </p:sp>
      <p:pic>
        <p:nvPicPr>
          <p:cNvPr id="4" name="Picture 3">
            <a:extLst>
              <a:ext uri="{FF2B5EF4-FFF2-40B4-BE49-F238E27FC236}">
                <a16:creationId xmlns:a16="http://schemas.microsoft.com/office/drawing/2014/main" id="{7EC7BCC5-7DC7-462C-8B7D-E78FF5C7F409}"/>
              </a:ext>
            </a:extLst>
          </p:cNvPr>
          <p:cNvPicPr>
            <a:picLocks noChangeAspect="1"/>
          </p:cNvPicPr>
          <p:nvPr/>
        </p:nvPicPr>
        <p:blipFill>
          <a:blip r:embed="rId2"/>
          <a:stretch>
            <a:fillRect/>
          </a:stretch>
        </p:blipFill>
        <p:spPr>
          <a:xfrm>
            <a:off x="8846615" y="0"/>
            <a:ext cx="3035920" cy="6858000"/>
          </a:xfrm>
          <a:prstGeom prst="rect">
            <a:avLst/>
          </a:prstGeom>
        </p:spPr>
      </p:pic>
      <p:pic>
        <p:nvPicPr>
          <p:cNvPr id="5" name="Picture 4">
            <a:extLst>
              <a:ext uri="{FF2B5EF4-FFF2-40B4-BE49-F238E27FC236}">
                <a16:creationId xmlns:a16="http://schemas.microsoft.com/office/drawing/2014/main" id="{EC764CFE-D3DB-4F03-873E-7CC8D0801281}"/>
              </a:ext>
            </a:extLst>
          </p:cNvPr>
          <p:cNvPicPr>
            <a:picLocks noChangeAspect="1"/>
          </p:cNvPicPr>
          <p:nvPr/>
        </p:nvPicPr>
        <p:blipFill>
          <a:blip r:embed="rId3"/>
          <a:stretch>
            <a:fillRect/>
          </a:stretch>
        </p:blipFill>
        <p:spPr>
          <a:xfrm>
            <a:off x="1509129" y="4072812"/>
            <a:ext cx="5572125" cy="1828800"/>
          </a:xfrm>
          <a:prstGeom prst="rect">
            <a:avLst/>
          </a:prstGeom>
        </p:spPr>
      </p:pic>
    </p:spTree>
    <p:extLst>
      <p:ext uri="{BB962C8B-B14F-4D97-AF65-F5344CB8AC3E}">
        <p14:creationId xmlns:p14="http://schemas.microsoft.com/office/powerpoint/2010/main" val="2427127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489D3-8C4F-4640-A5D8-B8CAB153075C}"/>
              </a:ext>
            </a:extLst>
          </p:cNvPr>
          <p:cNvSpPr>
            <a:spLocks noGrp="1"/>
          </p:cNvSpPr>
          <p:nvPr>
            <p:ph idx="1"/>
          </p:nvPr>
        </p:nvSpPr>
        <p:spPr>
          <a:xfrm>
            <a:off x="838200" y="326570"/>
            <a:ext cx="10515600" cy="6288833"/>
          </a:xfrm>
        </p:spPr>
        <p:txBody>
          <a:bodyPr>
            <a:normAutofit/>
          </a:bodyPr>
          <a:lstStyle/>
          <a:p>
            <a:r>
              <a:rPr lang="en-US" dirty="0"/>
              <a:t>Then the thermal efficiency of the ideal Brayton cycle under the cold-air standard assumptions becomes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is the </a:t>
            </a:r>
            <a:r>
              <a:rPr lang="en-US" b="1" dirty="0"/>
              <a:t>pressure ratio </a:t>
            </a:r>
            <a:r>
              <a:rPr lang="en-US" dirty="0"/>
              <a:t>and </a:t>
            </a:r>
            <a:r>
              <a:rPr lang="en-US" i="1" dirty="0"/>
              <a:t>k </a:t>
            </a:r>
            <a:r>
              <a:rPr lang="en-US" dirty="0"/>
              <a:t>is the specific heat ratio.</a:t>
            </a:r>
          </a:p>
        </p:txBody>
      </p:sp>
      <p:pic>
        <p:nvPicPr>
          <p:cNvPr id="4" name="Picture 3">
            <a:extLst>
              <a:ext uri="{FF2B5EF4-FFF2-40B4-BE49-F238E27FC236}">
                <a16:creationId xmlns:a16="http://schemas.microsoft.com/office/drawing/2014/main" id="{6C1ECE4E-4C06-435B-9315-F686C9FE5C19}"/>
              </a:ext>
            </a:extLst>
          </p:cNvPr>
          <p:cNvPicPr>
            <a:picLocks noChangeAspect="1"/>
          </p:cNvPicPr>
          <p:nvPr/>
        </p:nvPicPr>
        <p:blipFill>
          <a:blip r:embed="rId2"/>
          <a:stretch>
            <a:fillRect/>
          </a:stretch>
        </p:blipFill>
        <p:spPr>
          <a:xfrm>
            <a:off x="838200" y="1357313"/>
            <a:ext cx="8098875" cy="3349482"/>
          </a:xfrm>
          <a:prstGeom prst="rect">
            <a:avLst/>
          </a:prstGeom>
        </p:spPr>
      </p:pic>
      <p:pic>
        <p:nvPicPr>
          <p:cNvPr id="5" name="Picture 4">
            <a:extLst>
              <a:ext uri="{FF2B5EF4-FFF2-40B4-BE49-F238E27FC236}">
                <a16:creationId xmlns:a16="http://schemas.microsoft.com/office/drawing/2014/main" id="{D468CF58-D31C-4A3E-9810-723F0CA70BAB}"/>
              </a:ext>
            </a:extLst>
          </p:cNvPr>
          <p:cNvPicPr>
            <a:picLocks noChangeAspect="1"/>
          </p:cNvPicPr>
          <p:nvPr/>
        </p:nvPicPr>
        <p:blipFill>
          <a:blip r:embed="rId3"/>
          <a:stretch>
            <a:fillRect/>
          </a:stretch>
        </p:blipFill>
        <p:spPr>
          <a:xfrm>
            <a:off x="709048" y="4537388"/>
            <a:ext cx="4991100" cy="1200150"/>
          </a:xfrm>
          <a:prstGeom prst="rect">
            <a:avLst/>
          </a:prstGeom>
        </p:spPr>
      </p:pic>
      <p:pic>
        <p:nvPicPr>
          <p:cNvPr id="6" name="Picture 5">
            <a:extLst>
              <a:ext uri="{FF2B5EF4-FFF2-40B4-BE49-F238E27FC236}">
                <a16:creationId xmlns:a16="http://schemas.microsoft.com/office/drawing/2014/main" id="{3FB0CAFC-4FE8-44D2-9F19-501702F44F9F}"/>
              </a:ext>
            </a:extLst>
          </p:cNvPr>
          <p:cNvPicPr>
            <a:picLocks noChangeAspect="1"/>
          </p:cNvPicPr>
          <p:nvPr/>
        </p:nvPicPr>
        <p:blipFill>
          <a:blip r:embed="rId4"/>
          <a:stretch>
            <a:fillRect/>
          </a:stretch>
        </p:blipFill>
        <p:spPr>
          <a:xfrm>
            <a:off x="8715375" y="2158904"/>
            <a:ext cx="3476625" cy="1104900"/>
          </a:xfrm>
          <a:prstGeom prst="rect">
            <a:avLst/>
          </a:prstGeom>
        </p:spPr>
      </p:pic>
      <p:pic>
        <p:nvPicPr>
          <p:cNvPr id="7" name="Picture 6">
            <a:extLst>
              <a:ext uri="{FF2B5EF4-FFF2-40B4-BE49-F238E27FC236}">
                <a16:creationId xmlns:a16="http://schemas.microsoft.com/office/drawing/2014/main" id="{DAA411AD-DB3C-4573-A87A-6A3BE1250F47}"/>
              </a:ext>
            </a:extLst>
          </p:cNvPr>
          <p:cNvPicPr>
            <a:picLocks noChangeAspect="1"/>
          </p:cNvPicPr>
          <p:nvPr/>
        </p:nvPicPr>
        <p:blipFill>
          <a:blip r:embed="rId5"/>
          <a:stretch>
            <a:fillRect/>
          </a:stretch>
        </p:blipFill>
        <p:spPr>
          <a:xfrm>
            <a:off x="3802603" y="3934703"/>
            <a:ext cx="2667000" cy="923925"/>
          </a:xfrm>
          <a:prstGeom prst="rect">
            <a:avLst/>
          </a:prstGeom>
        </p:spPr>
      </p:pic>
    </p:spTree>
    <p:extLst>
      <p:ext uri="{BB962C8B-B14F-4D97-AF65-F5344CB8AC3E}">
        <p14:creationId xmlns:p14="http://schemas.microsoft.com/office/powerpoint/2010/main" val="1662998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FD469-C4B0-4CD7-916F-0204ABFA4240}"/>
              </a:ext>
            </a:extLst>
          </p:cNvPr>
          <p:cNvSpPr>
            <a:spLocks noGrp="1"/>
          </p:cNvSpPr>
          <p:nvPr>
            <p:ph idx="1"/>
          </p:nvPr>
        </p:nvSpPr>
        <p:spPr>
          <a:xfrm>
            <a:off x="838200" y="298580"/>
            <a:ext cx="5609253" cy="5878383"/>
          </a:xfrm>
        </p:spPr>
        <p:txBody>
          <a:bodyPr>
            <a:normAutofit lnSpcReduction="10000"/>
          </a:bodyPr>
          <a:lstStyle/>
          <a:p>
            <a:r>
              <a:rPr lang="en-US" dirty="0"/>
              <a:t>Above equation shows that under the cold-air-standard assumptions, the thermal efficiency of an ideal Brayton cycle depends on the pressure ratio of the gas turbine and the specific heat ratio of the working fluid.</a:t>
            </a:r>
          </a:p>
          <a:p>
            <a:r>
              <a:rPr lang="en-US" dirty="0"/>
              <a:t>The thermal efficiency increases with both of these parameters, which is also the case for actual gas turbines.</a:t>
            </a:r>
          </a:p>
          <a:p>
            <a:r>
              <a:rPr lang="en-US" dirty="0"/>
              <a:t>A plot of thermal efficiency versus the pressure ratio is given in Fig. 9–32 for </a:t>
            </a:r>
            <a:r>
              <a:rPr lang="en-US" i="1" dirty="0"/>
              <a:t>k </a:t>
            </a:r>
            <a:r>
              <a:rPr lang="en-US" dirty="0"/>
              <a:t> 1.4, which is the specific-heat-ratio value of air at room temperature.</a:t>
            </a:r>
          </a:p>
        </p:txBody>
      </p:sp>
      <p:pic>
        <p:nvPicPr>
          <p:cNvPr id="4" name="Picture 3">
            <a:extLst>
              <a:ext uri="{FF2B5EF4-FFF2-40B4-BE49-F238E27FC236}">
                <a16:creationId xmlns:a16="http://schemas.microsoft.com/office/drawing/2014/main" id="{D65C3652-7F54-4065-8C44-AD2BD92EFBB0}"/>
              </a:ext>
            </a:extLst>
          </p:cNvPr>
          <p:cNvPicPr>
            <a:picLocks noChangeAspect="1"/>
          </p:cNvPicPr>
          <p:nvPr/>
        </p:nvPicPr>
        <p:blipFill>
          <a:blip r:embed="rId2"/>
          <a:stretch>
            <a:fillRect/>
          </a:stretch>
        </p:blipFill>
        <p:spPr>
          <a:xfrm>
            <a:off x="7030034" y="371475"/>
            <a:ext cx="4476750" cy="6115050"/>
          </a:xfrm>
          <a:prstGeom prst="rect">
            <a:avLst/>
          </a:prstGeom>
        </p:spPr>
      </p:pic>
    </p:spTree>
    <p:extLst>
      <p:ext uri="{BB962C8B-B14F-4D97-AF65-F5344CB8AC3E}">
        <p14:creationId xmlns:p14="http://schemas.microsoft.com/office/powerpoint/2010/main" val="1284669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183763-18C4-4E0C-988B-D5E4EDF854A3}"/>
              </a:ext>
            </a:extLst>
          </p:cNvPr>
          <p:cNvSpPr>
            <a:spLocks noGrp="1"/>
          </p:cNvSpPr>
          <p:nvPr>
            <p:ph idx="1"/>
          </p:nvPr>
        </p:nvSpPr>
        <p:spPr>
          <a:xfrm>
            <a:off x="838200" y="270588"/>
            <a:ext cx="6411686" cy="5906375"/>
          </a:xfrm>
        </p:spPr>
        <p:txBody>
          <a:bodyPr/>
          <a:lstStyle/>
          <a:p>
            <a:r>
              <a:rPr lang="en-US" dirty="0"/>
              <a:t>The highest temperature in the cycle occurs at the end of the combustion process (state 3), and it is limited by the maximum temperature that the turbine blades can withstand.</a:t>
            </a:r>
          </a:p>
          <a:p>
            <a:r>
              <a:rPr lang="en-US" dirty="0"/>
              <a:t>This also limits the pressure ratios that can be used in the cycle.</a:t>
            </a:r>
          </a:p>
        </p:txBody>
      </p:sp>
      <p:pic>
        <p:nvPicPr>
          <p:cNvPr id="4" name="Picture 3">
            <a:extLst>
              <a:ext uri="{FF2B5EF4-FFF2-40B4-BE49-F238E27FC236}">
                <a16:creationId xmlns:a16="http://schemas.microsoft.com/office/drawing/2014/main" id="{1A5772EA-13AE-4E87-B335-B210ACA49300}"/>
              </a:ext>
            </a:extLst>
          </p:cNvPr>
          <p:cNvPicPr>
            <a:picLocks noChangeAspect="1"/>
          </p:cNvPicPr>
          <p:nvPr/>
        </p:nvPicPr>
        <p:blipFill>
          <a:blip r:embed="rId2"/>
          <a:stretch>
            <a:fillRect/>
          </a:stretch>
        </p:blipFill>
        <p:spPr>
          <a:xfrm>
            <a:off x="8649478" y="1"/>
            <a:ext cx="3380499" cy="3238660"/>
          </a:xfrm>
          <a:prstGeom prst="rect">
            <a:avLst/>
          </a:prstGeom>
        </p:spPr>
      </p:pic>
      <p:pic>
        <p:nvPicPr>
          <p:cNvPr id="5" name="Picture 4">
            <a:extLst>
              <a:ext uri="{FF2B5EF4-FFF2-40B4-BE49-F238E27FC236}">
                <a16:creationId xmlns:a16="http://schemas.microsoft.com/office/drawing/2014/main" id="{AFF9B934-23EA-4C51-91AB-AF0B82639306}"/>
              </a:ext>
            </a:extLst>
          </p:cNvPr>
          <p:cNvPicPr>
            <a:picLocks noChangeAspect="1"/>
          </p:cNvPicPr>
          <p:nvPr/>
        </p:nvPicPr>
        <p:blipFill>
          <a:blip r:embed="rId3"/>
          <a:stretch>
            <a:fillRect/>
          </a:stretch>
        </p:blipFill>
        <p:spPr>
          <a:xfrm>
            <a:off x="3156027" y="3429000"/>
            <a:ext cx="3752773" cy="2873801"/>
          </a:xfrm>
          <a:prstGeom prst="rect">
            <a:avLst/>
          </a:prstGeom>
        </p:spPr>
      </p:pic>
    </p:spTree>
    <p:extLst>
      <p:ext uri="{BB962C8B-B14F-4D97-AF65-F5344CB8AC3E}">
        <p14:creationId xmlns:p14="http://schemas.microsoft.com/office/powerpoint/2010/main" val="1459776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E5A1F-19DB-44B6-9EE1-AADCFFE191B9}"/>
              </a:ext>
            </a:extLst>
          </p:cNvPr>
          <p:cNvSpPr>
            <a:spLocks noGrp="1"/>
          </p:cNvSpPr>
          <p:nvPr>
            <p:ph idx="1"/>
          </p:nvPr>
        </p:nvSpPr>
        <p:spPr>
          <a:xfrm>
            <a:off x="838200" y="213064"/>
            <a:ext cx="6086263" cy="6565037"/>
          </a:xfrm>
        </p:spPr>
        <p:txBody>
          <a:bodyPr>
            <a:normAutofit fontScale="77500" lnSpcReduction="20000"/>
          </a:bodyPr>
          <a:lstStyle/>
          <a:p>
            <a:r>
              <a:rPr lang="en-US" dirty="0"/>
              <a:t>The air in gas turbines performs two important functions:</a:t>
            </a:r>
          </a:p>
          <a:p>
            <a:pPr marL="514350" indent="-514350">
              <a:buFont typeface="+mj-lt"/>
              <a:buAutoNum type="arabicPeriod"/>
            </a:pPr>
            <a:r>
              <a:rPr lang="en-US" dirty="0"/>
              <a:t>It supplies the necessary oxidant for the combustion of the fuel, and</a:t>
            </a:r>
          </a:p>
          <a:p>
            <a:pPr marL="514350" indent="-514350">
              <a:buFont typeface="+mj-lt"/>
              <a:buAutoNum type="arabicPeriod"/>
            </a:pPr>
            <a:r>
              <a:rPr lang="en-US" dirty="0"/>
              <a:t>It serves as a coolant to keep the temperature of various components within safe limits.</a:t>
            </a:r>
          </a:p>
          <a:p>
            <a:r>
              <a:rPr lang="en-US" dirty="0"/>
              <a:t>The second function is accomplished by drawing in more air than is needed for the complete combustion of the fuel.</a:t>
            </a:r>
          </a:p>
          <a:p>
            <a:r>
              <a:rPr lang="en-US" dirty="0"/>
              <a:t>In gas turbines, an air–fuel mass ratio of 50 or above is common.</a:t>
            </a:r>
          </a:p>
          <a:p>
            <a:r>
              <a:rPr lang="en-US" dirty="0"/>
              <a:t>Therefore, in a cycle analysis, treating the combustion gases as air does not cause any appreciable error.</a:t>
            </a:r>
          </a:p>
          <a:p>
            <a:r>
              <a:rPr lang="en-US" dirty="0"/>
              <a:t>Also, the mass flow rate through the turbine is greater than that through the compressor, the difference being equal to the mass flow rate of the fuel.</a:t>
            </a:r>
          </a:p>
          <a:p>
            <a:r>
              <a:rPr lang="en-US" dirty="0"/>
              <a:t>Thus, assuming a constant mass flow rate throughout the cycle yields moderate results for open-loop gas-turbine engines.</a:t>
            </a:r>
          </a:p>
        </p:txBody>
      </p:sp>
      <p:pic>
        <p:nvPicPr>
          <p:cNvPr id="4" name="Picture 3">
            <a:extLst>
              <a:ext uri="{FF2B5EF4-FFF2-40B4-BE49-F238E27FC236}">
                <a16:creationId xmlns:a16="http://schemas.microsoft.com/office/drawing/2014/main" id="{CC1FAD03-B6A4-4270-A3CC-44F4FCF2E129}"/>
              </a:ext>
            </a:extLst>
          </p:cNvPr>
          <p:cNvPicPr>
            <a:picLocks noChangeAspect="1"/>
          </p:cNvPicPr>
          <p:nvPr/>
        </p:nvPicPr>
        <p:blipFill>
          <a:blip r:embed="rId2"/>
          <a:stretch>
            <a:fillRect/>
          </a:stretch>
        </p:blipFill>
        <p:spPr>
          <a:xfrm>
            <a:off x="6924463" y="79899"/>
            <a:ext cx="5267537" cy="4033778"/>
          </a:xfrm>
          <a:prstGeom prst="rect">
            <a:avLst/>
          </a:prstGeom>
        </p:spPr>
      </p:pic>
    </p:spTree>
    <p:extLst>
      <p:ext uri="{BB962C8B-B14F-4D97-AF65-F5344CB8AC3E}">
        <p14:creationId xmlns:p14="http://schemas.microsoft.com/office/powerpoint/2010/main" val="3461842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E5A1F-19DB-44B6-9EE1-AADCFFE191B9}"/>
              </a:ext>
            </a:extLst>
          </p:cNvPr>
          <p:cNvSpPr>
            <a:spLocks noGrp="1"/>
          </p:cNvSpPr>
          <p:nvPr>
            <p:ph idx="1"/>
          </p:nvPr>
        </p:nvSpPr>
        <p:spPr>
          <a:xfrm>
            <a:off x="294813" y="146481"/>
            <a:ext cx="6086263" cy="6565037"/>
          </a:xfrm>
        </p:spPr>
        <p:txBody>
          <a:bodyPr>
            <a:normAutofit fontScale="85000" lnSpcReduction="20000"/>
          </a:bodyPr>
          <a:lstStyle/>
          <a:p>
            <a:r>
              <a:rPr lang="en-US" dirty="0"/>
              <a:t>The two major application areas of gas-turbine engines are </a:t>
            </a:r>
            <a:r>
              <a:rPr lang="en-US" i="1" dirty="0"/>
              <a:t>aircraft propulsion </a:t>
            </a:r>
            <a:r>
              <a:rPr lang="en-US" dirty="0"/>
              <a:t>and </a:t>
            </a:r>
            <a:r>
              <a:rPr lang="en-US" i="1" dirty="0"/>
              <a:t>electric power generation. </a:t>
            </a:r>
          </a:p>
          <a:p>
            <a:r>
              <a:rPr lang="en-US" dirty="0"/>
              <a:t>When it is used for aircraft propulsion, the gas turbine produces just enough power to drive the compressor and a small generator to power the auxiliary equipment.</a:t>
            </a:r>
          </a:p>
          <a:p>
            <a:r>
              <a:rPr lang="en-US" dirty="0"/>
              <a:t>The high-velocity exhaust gases are responsible for producing the necessary thrust to propel the aircraft.</a:t>
            </a:r>
          </a:p>
          <a:p>
            <a:r>
              <a:rPr lang="en-US" dirty="0"/>
              <a:t>Gas turbines are also used as stationary power plants to generate electricity as stand-alone units or in conjunction with steam power plants on the high-temperature side.</a:t>
            </a:r>
          </a:p>
          <a:p>
            <a:r>
              <a:rPr lang="en-US" dirty="0"/>
              <a:t>In these plants, the exhaust gases of the gas turbine serve as the heat source for the steam.</a:t>
            </a:r>
          </a:p>
          <a:p>
            <a:r>
              <a:rPr lang="en-US" dirty="0"/>
              <a:t>The gas-turbine cycle can also be executed as a closed cycle for use in nuclear power plants. </a:t>
            </a:r>
          </a:p>
          <a:p>
            <a:r>
              <a:rPr lang="en-US" dirty="0"/>
              <a:t>This time the working fluid is not limited to air, and a gas with more desirable characteristics (such as helium) can be used.</a:t>
            </a:r>
          </a:p>
        </p:txBody>
      </p:sp>
      <p:pic>
        <p:nvPicPr>
          <p:cNvPr id="1026" name="Picture 2">
            <a:extLst>
              <a:ext uri="{FF2B5EF4-FFF2-40B4-BE49-F238E27FC236}">
                <a16:creationId xmlns:a16="http://schemas.microsoft.com/office/drawing/2014/main" id="{4AE06E0E-999F-48D5-96BD-0D0771CCF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517" y="79899"/>
            <a:ext cx="5067670" cy="20270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lectric power generation">
            <a:extLst>
              <a:ext uri="{FF2B5EF4-FFF2-40B4-BE49-F238E27FC236}">
                <a16:creationId xmlns:a16="http://schemas.microsoft.com/office/drawing/2014/main" id="{F4BD77BC-1238-4A60-B511-06B88F6B1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7553" y="4003829"/>
            <a:ext cx="4483273" cy="27397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ircraft propulsion">
            <a:extLst>
              <a:ext uri="{FF2B5EF4-FFF2-40B4-BE49-F238E27FC236}">
                <a16:creationId xmlns:a16="http://schemas.microsoft.com/office/drawing/2014/main" id="{9ED1CBF2-93E6-41B6-8968-37D39B8A8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6425" y="2106967"/>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7F6BA2F-87F7-4374-AD67-9FD89381D0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8627" y="2106967"/>
            <a:ext cx="274779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254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6CBF3-B8F9-4E80-AB8D-842F21E219EE}"/>
              </a:ext>
            </a:extLst>
          </p:cNvPr>
          <p:cNvSpPr>
            <a:spLocks noGrp="1"/>
          </p:cNvSpPr>
          <p:nvPr>
            <p:ph idx="1"/>
          </p:nvPr>
        </p:nvSpPr>
        <p:spPr>
          <a:xfrm>
            <a:off x="838200" y="261257"/>
            <a:ext cx="10515600" cy="5915706"/>
          </a:xfrm>
        </p:spPr>
        <p:txBody>
          <a:bodyPr>
            <a:normAutofit fontScale="92500" lnSpcReduction="20000"/>
          </a:bodyPr>
          <a:lstStyle/>
          <a:p>
            <a:r>
              <a:rPr lang="en-US" dirty="0"/>
              <a:t>The thermal efficiency of the Carnot cycle is a function of the sink and source temperatures only (Eq. 9–2) , </a:t>
            </a:r>
          </a:p>
          <a:p>
            <a:endParaRPr lang="en-US" dirty="0"/>
          </a:p>
          <a:p>
            <a:endParaRPr lang="en-US" dirty="0"/>
          </a:p>
          <a:p>
            <a:endParaRPr lang="en-US" dirty="0"/>
          </a:p>
          <a:p>
            <a:r>
              <a:rPr lang="en-US" dirty="0"/>
              <a:t>The thermal efficiency relation for the Carnot cycle conveys an important message that is equally applicable to both ideal and actual cycles: </a:t>
            </a:r>
          </a:p>
          <a:p>
            <a:r>
              <a:rPr lang="en-US" i="1" dirty="0"/>
              <a:t>“Thermal efficiency increases with an increase in the average temperature at which heat is supplied to the system or with a decrease in the average temperature at which heat is rejected from the system.”</a:t>
            </a:r>
          </a:p>
          <a:p>
            <a:r>
              <a:rPr lang="en-US" dirty="0"/>
              <a:t>However, The source and sink temperatures that can be used in practice are not without limits.</a:t>
            </a:r>
          </a:p>
          <a:p>
            <a:r>
              <a:rPr lang="en-US" dirty="0"/>
              <a:t>The highest temperature in the cycle is limited by the maximum temperature that the components of the heat engine, such as the piston or the turbine blades, can withstand.</a:t>
            </a:r>
          </a:p>
          <a:p>
            <a:r>
              <a:rPr lang="en-US" dirty="0"/>
              <a:t>The lowest temperature is limited by the temperature of the cooling medium utilized in the cycle such as a lake, a river, or the atmospheric air.</a:t>
            </a:r>
          </a:p>
          <a:p>
            <a:endParaRPr lang="en-US" i="1" dirty="0"/>
          </a:p>
        </p:txBody>
      </p:sp>
      <p:pic>
        <p:nvPicPr>
          <p:cNvPr id="4" name="Picture 3">
            <a:extLst>
              <a:ext uri="{FF2B5EF4-FFF2-40B4-BE49-F238E27FC236}">
                <a16:creationId xmlns:a16="http://schemas.microsoft.com/office/drawing/2014/main" id="{FBAC55CB-11C3-4F5D-B647-F20699F671F6}"/>
              </a:ext>
            </a:extLst>
          </p:cNvPr>
          <p:cNvPicPr>
            <a:picLocks noChangeAspect="1"/>
          </p:cNvPicPr>
          <p:nvPr/>
        </p:nvPicPr>
        <p:blipFill>
          <a:blip r:embed="rId2"/>
          <a:stretch>
            <a:fillRect/>
          </a:stretch>
        </p:blipFill>
        <p:spPr>
          <a:xfrm>
            <a:off x="4673793" y="1177633"/>
            <a:ext cx="2305050" cy="895350"/>
          </a:xfrm>
          <a:prstGeom prst="rect">
            <a:avLst/>
          </a:prstGeom>
        </p:spPr>
      </p:pic>
    </p:spTree>
    <p:extLst>
      <p:ext uri="{BB962C8B-B14F-4D97-AF65-F5344CB8AC3E}">
        <p14:creationId xmlns:p14="http://schemas.microsoft.com/office/powerpoint/2010/main" val="39937870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A7502F1-A9E3-444F-B771-F24DF7B8B408}"/>
              </a:ext>
            </a:extLst>
          </p:cNvPr>
          <p:cNvGrpSpPr/>
          <p:nvPr/>
        </p:nvGrpSpPr>
        <p:grpSpPr>
          <a:xfrm>
            <a:off x="831274" y="22243"/>
            <a:ext cx="10353962" cy="5722901"/>
            <a:chOff x="831274" y="22243"/>
            <a:chExt cx="10353962" cy="5722901"/>
          </a:xfrm>
        </p:grpSpPr>
        <p:pic>
          <p:nvPicPr>
            <p:cNvPr id="2050" name="Picture 2">
              <a:extLst>
                <a:ext uri="{FF2B5EF4-FFF2-40B4-BE49-F238E27FC236}">
                  <a16:creationId xmlns:a16="http://schemas.microsoft.com/office/drawing/2014/main" id="{3018CDB4-B792-4B3A-899C-0F81C6571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4" y="224379"/>
              <a:ext cx="10353962" cy="55207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352E550-42C6-447A-801B-3FAE5D76CFA2}"/>
                </a:ext>
              </a:extLst>
            </p:cNvPr>
            <p:cNvPicPr>
              <a:picLocks noChangeAspect="1"/>
            </p:cNvPicPr>
            <p:nvPr/>
          </p:nvPicPr>
          <p:blipFill>
            <a:blip r:embed="rId3"/>
            <a:stretch>
              <a:fillRect/>
            </a:stretch>
          </p:blipFill>
          <p:spPr>
            <a:xfrm>
              <a:off x="3324514" y="22243"/>
              <a:ext cx="6134100" cy="2065175"/>
            </a:xfrm>
            <a:prstGeom prst="rect">
              <a:avLst/>
            </a:prstGeom>
          </p:spPr>
        </p:pic>
        <p:pic>
          <p:nvPicPr>
            <p:cNvPr id="5" name="Picture 4">
              <a:extLst>
                <a:ext uri="{FF2B5EF4-FFF2-40B4-BE49-F238E27FC236}">
                  <a16:creationId xmlns:a16="http://schemas.microsoft.com/office/drawing/2014/main" id="{69C04037-94C0-4410-8A4A-646F27ADCC25}"/>
                </a:ext>
              </a:extLst>
            </p:cNvPr>
            <p:cNvPicPr>
              <a:picLocks noChangeAspect="1"/>
            </p:cNvPicPr>
            <p:nvPr/>
          </p:nvPicPr>
          <p:blipFill>
            <a:blip r:embed="rId3"/>
            <a:stretch>
              <a:fillRect/>
            </a:stretch>
          </p:blipFill>
          <p:spPr>
            <a:xfrm>
              <a:off x="4187825" y="722023"/>
              <a:ext cx="6134100" cy="2181225"/>
            </a:xfrm>
            <a:prstGeom prst="rect">
              <a:avLst/>
            </a:prstGeom>
          </p:spPr>
        </p:pic>
        <p:pic>
          <p:nvPicPr>
            <p:cNvPr id="6" name="Picture 5">
              <a:extLst>
                <a:ext uri="{FF2B5EF4-FFF2-40B4-BE49-F238E27FC236}">
                  <a16:creationId xmlns:a16="http://schemas.microsoft.com/office/drawing/2014/main" id="{E42065B8-C8B6-40A8-BCF3-6C70F7C441F7}"/>
                </a:ext>
              </a:extLst>
            </p:cNvPr>
            <p:cNvPicPr>
              <a:picLocks noChangeAspect="1"/>
            </p:cNvPicPr>
            <p:nvPr/>
          </p:nvPicPr>
          <p:blipFill>
            <a:blip r:embed="rId3"/>
            <a:stretch>
              <a:fillRect/>
            </a:stretch>
          </p:blipFill>
          <p:spPr>
            <a:xfrm>
              <a:off x="3500004" y="224379"/>
              <a:ext cx="6134100" cy="2181225"/>
            </a:xfrm>
            <a:prstGeom prst="rect">
              <a:avLst/>
            </a:prstGeom>
          </p:spPr>
        </p:pic>
      </p:grpSp>
    </p:spTree>
    <p:extLst>
      <p:ext uri="{BB962C8B-B14F-4D97-AF65-F5344CB8AC3E}">
        <p14:creationId xmlns:p14="http://schemas.microsoft.com/office/powerpoint/2010/main" val="301440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0E24C-017B-43AE-A22C-A6D6BB9689A8}"/>
              </a:ext>
            </a:extLst>
          </p:cNvPr>
          <p:cNvSpPr>
            <a:spLocks noGrp="1"/>
          </p:cNvSpPr>
          <p:nvPr>
            <p:ph idx="1"/>
          </p:nvPr>
        </p:nvSpPr>
        <p:spPr>
          <a:xfrm>
            <a:off x="838200" y="248575"/>
            <a:ext cx="6903128" cy="5928388"/>
          </a:xfrm>
        </p:spPr>
        <p:txBody>
          <a:bodyPr>
            <a:normAutofit fontScale="85000" lnSpcReduction="20000"/>
          </a:bodyPr>
          <a:lstStyle/>
          <a:p>
            <a:r>
              <a:rPr lang="en-US" dirty="0"/>
              <a:t>The majority of the Western world’s naval fleets already use gas-turbine engines for propulsion and electric power generation</a:t>
            </a:r>
          </a:p>
          <a:p>
            <a:r>
              <a:rPr lang="en-US" dirty="0"/>
              <a:t>The General Electric LM2500 gas turbines used to power ships have a simple-cycle thermal efficiency of 37 percent.</a:t>
            </a:r>
          </a:p>
          <a:p>
            <a:r>
              <a:rPr lang="en-US" dirty="0"/>
              <a:t>The General Electric WR-21 gas turbines equipped with intercooling and regeneration have a thermal efficiency of 43 percent and produce 21.6 MW (29,040 hp). </a:t>
            </a:r>
          </a:p>
          <a:p>
            <a:r>
              <a:rPr lang="en-US" dirty="0"/>
              <a:t>The regeneration also reduces the exhaust temperature from 600°C (1100°F) to 350°C (650°F).</a:t>
            </a:r>
          </a:p>
          <a:p>
            <a:r>
              <a:rPr lang="en-US" dirty="0"/>
              <a:t>Compared to steam-turbine and diesel propulsion systems, the gas turbine offers greater power for a given size and weight, high reliability, long life, and more convenient operation.</a:t>
            </a:r>
          </a:p>
          <a:p>
            <a:r>
              <a:rPr lang="en-US" dirty="0"/>
              <a:t>The engine start-up time has been reduced from 4 h required for a typical steam propulsion system to less than 2 min for a gas turbine.</a:t>
            </a:r>
          </a:p>
        </p:txBody>
      </p:sp>
      <p:pic>
        <p:nvPicPr>
          <p:cNvPr id="3074" name="Picture 2" descr="Image result for general electric lm2500 gas turbines">
            <a:extLst>
              <a:ext uri="{FF2B5EF4-FFF2-40B4-BE49-F238E27FC236}">
                <a16:creationId xmlns:a16="http://schemas.microsoft.com/office/drawing/2014/main" id="{D7C1DAF5-01AE-4B80-B89F-1AE414359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1311" y="1669719"/>
            <a:ext cx="295275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general electric lm2500 gas turbines">
            <a:extLst>
              <a:ext uri="{FF2B5EF4-FFF2-40B4-BE49-F238E27FC236}">
                <a16:creationId xmlns:a16="http://schemas.microsoft.com/office/drawing/2014/main" id="{D61B9E37-1B80-46F5-9546-CB581B971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2236" y="248575"/>
            <a:ext cx="3390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lated image">
            <a:extLst>
              <a:ext uri="{FF2B5EF4-FFF2-40B4-BE49-F238E27FC236}">
                <a16:creationId xmlns:a16="http://schemas.microsoft.com/office/drawing/2014/main" id="{361081CD-675B-407A-955C-54DB65493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9011" y="3429000"/>
            <a:ext cx="230505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190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A61FF-F327-4151-B456-07123B1EA57A}"/>
              </a:ext>
            </a:extLst>
          </p:cNvPr>
          <p:cNvSpPr>
            <a:spLocks noGrp="1"/>
          </p:cNvSpPr>
          <p:nvPr>
            <p:ph idx="1"/>
          </p:nvPr>
        </p:nvSpPr>
        <p:spPr>
          <a:xfrm>
            <a:off x="838200" y="230819"/>
            <a:ext cx="6343835" cy="5946144"/>
          </a:xfrm>
        </p:spPr>
        <p:txBody>
          <a:bodyPr/>
          <a:lstStyle/>
          <a:p>
            <a:r>
              <a:rPr lang="en-US" dirty="0"/>
              <a:t>Many modern marine propulsion systems use gas turbines together with diesel engines because of the high fuel consumption of simple-cycle gas-turbine engines. </a:t>
            </a:r>
          </a:p>
          <a:p>
            <a:r>
              <a:rPr lang="en-US" dirty="0"/>
              <a:t>In combined diesel and gas-turbine systems, diesel is used to provide for efficient low-power and cruise operation, and gas turbine is used when high speeds are needed.</a:t>
            </a:r>
          </a:p>
        </p:txBody>
      </p:sp>
      <p:pic>
        <p:nvPicPr>
          <p:cNvPr id="4098" name="Picture 2" descr="Image result for cruise ship meaning">
            <a:extLst>
              <a:ext uri="{FF2B5EF4-FFF2-40B4-BE49-F238E27FC236}">
                <a16:creationId xmlns:a16="http://schemas.microsoft.com/office/drawing/2014/main" id="{9E70C358-0E21-4343-AC9E-CD6E76C41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547" y="230819"/>
            <a:ext cx="2893243" cy="204802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cruise ship meaning">
            <a:extLst>
              <a:ext uri="{FF2B5EF4-FFF2-40B4-BE49-F238E27FC236}">
                <a16:creationId xmlns:a16="http://schemas.microsoft.com/office/drawing/2014/main" id="{C68F3EAD-89EB-4C71-BB40-30B406069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5112" y="2353276"/>
            <a:ext cx="2944678" cy="19595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high speeds propulsion of naval fleets">
            <a:extLst>
              <a:ext uri="{FF2B5EF4-FFF2-40B4-BE49-F238E27FC236}">
                <a16:creationId xmlns:a16="http://schemas.microsoft.com/office/drawing/2014/main" id="{F3A9D9B9-3F82-43F4-B3EA-9E58F109C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5112" y="4466849"/>
            <a:ext cx="2944681" cy="195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152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889DC-2CF1-4C39-A680-1F7F23F2AA19}"/>
              </a:ext>
            </a:extLst>
          </p:cNvPr>
          <p:cNvSpPr>
            <a:spLocks noGrp="1"/>
          </p:cNvSpPr>
          <p:nvPr>
            <p:ph idx="1"/>
          </p:nvPr>
        </p:nvSpPr>
        <p:spPr>
          <a:xfrm>
            <a:off x="838200" y="488272"/>
            <a:ext cx="6769963" cy="5688691"/>
          </a:xfrm>
        </p:spPr>
        <p:txBody>
          <a:bodyPr>
            <a:normAutofit fontScale="85000" lnSpcReduction="20000"/>
          </a:bodyPr>
          <a:lstStyle/>
          <a:p>
            <a:r>
              <a:rPr lang="en-US" dirty="0"/>
              <a:t>In gas-turbine power plants, the ratio of the compressor work to the turbine work, called the </a:t>
            </a:r>
            <a:r>
              <a:rPr lang="en-US" b="1" dirty="0"/>
              <a:t>back-work ratio, </a:t>
            </a:r>
            <a:r>
              <a:rPr lang="en-US" dirty="0"/>
              <a:t>is very high (Fig. 9–34).</a:t>
            </a:r>
          </a:p>
          <a:p>
            <a:r>
              <a:rPr lang="en-US" dirty="0"/>
              <a:t>Usually more than one-half of the turbine work output is used to drive the compressor.</a:t>
            </a:r>
          </a:p>
          <a:p>
            <a:r>
              <a:rPr lang="en-US" dirty="0"/>
              <a:t>The situation is even worse when the isentropic efficiencies of the compressor and the turbine are low.</a:t>
            </a:r>
          </a:p>
          <a:p>
            <a:r>
              <a:rPr lang="en-US" dirty="0"/>
              <a:t>This is quite in contrast to steam power plants, where the back-work ratio is only a few percent. </a:t>
            </a:r>
          </a:p>
          <a:p>
            <a:r>
              <a:rPr lang="en-US" dirty="0"/>
              <a:t>This is not surprising, however, since a liquid is compressed in steam power plants instead of a gas</a:t>
            </a:r>
          </a:p>
          <a:p>
            <a:r>
              <a:rPr lang="en-US" dirty="0"/>
              <a:t>A power plant with a high back work ratio requires a larger turbine to provide the additional power requirements of the compressor. </a:t>
            </a:r>
          </a:p>
          <a:p>
            <a:r>
              <a:rPr lang="en-US" dirty="0"/>
              <a:t>Therefore, the turbines used in gas-turbine power plants are larger than those used in steam power plants of the same net power output.</a:t>
            </a:r>
          </a:p>
        </p:txBody>
      </p:sp>
      <p:pic>
        <p:nvPicPr>
          <p:cNvPr id="4" name="Picture 3">
            <a:extLst>
              <a:ext uri="{FF2B5EF4-FFF2-40B4-BE49-F238E27FC236}">
                <a16:creationId xmlns:a16="http://schemas.microsoft.com/office/drawing/2014/main" id="{997DDE06-F5C4-42FE-A376-284E19318756}"/>
              </a:ext>
            </a:extLst>
          </p:cNvPr>
          <p:cNvPicPr>
            <a:picLocks noChangeAspect="1"/>
          </p:cNvPicPr>
          <p:nvPr/>
        </p:nvPicPr>
        <p:blipFill>
          <a:blip r:embed="rId2"/>
          <a:stretch>
            <a:fillRect/>
          </a:stretch>
        </p:blipFill>
        <p:spPr>
          <a:xfrm>
            <a:off x="8127004" y="257452"/>
            <a:ext cx="3852485" cy="3524435"/>
          </a:xfrm>
          <a:prstGeom prst="rect">
            <a:avLst/>
          </a:prstGeom>
        </p:spPr>
      </p:pic>
      <p:pic>
        <p:nvPicPr>
          <p:cNvPr id="5" name="Picture 4">
            <a:extLst>
              <a:ext uri="{FF2B5EF4-FFF2-40B4-BE49-F238E27FC236}">
                <a16:creationId xmlns:a16="http://schemas.microsoft.com/office/drawing/2014/main" id="{06300260-0D58-4DF6-BED1-9DEF41D8BE83}"/>
              </a:ext>
            </a:extLst>
          </p:cNvPr>
          <p:cNvPicPr>
            <a:picLocks noChangeAspect="1"/>
          </p:cNvPicPr>
          <p:nvPr/>
        </p:nvPicPr>
        <p:blipFill>
          <a:blip r:embed="rId3"/>
          <a:stretch>
            <a:fillRect/>
          </a:stretch>
        </p:blipFill>
        <p:spPr>
          <a:xfrm>
            <a:off x="8127004" y="3994952"/>
            <a:ext cx="3551777" cy="2719882"/>
          </a:xfrm>
          <a:prstGeom prst="rect">
            <a:avLst/>
          </a:prstGeom>
        </p:spPr>
      </p:pic>
    </p:spTree>
    <p:extLst>
      <p:ext uri="{BB962C8B-B14F-4D97-AF65-F5344CB8AC3E}">
        <p14:creationId xmlns:p14="http://schemas.microsoft.com/office/powerpoint/2010/main" val="2786384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103904-D3C1-4EA3-9458-8F0E5F6CB83A}"/>
              </a:ext>
            </a:extLst>
          </p:cNvPr>
          <p:cNvSpPr>
            <a:spLocks noGrp="1"/>
          </p:cNvSpPr>
          <p:nvPr>
            <p:ph type="title"/>
          </p:nvPr>
        </p:nvSpPr>
        <p:spPr>
          <a:xfrm>
            <a:off x="838200" y="365125"/>
            <a:ext cx="10515600" cy="315911"/>
          </a:xfrm>
        </p:spPr>
        <p:txBody>
          <a:bodyPr>
            <a:noAutofit/>
          </a:bodyPr>
          <a:lstStyle/>
          <a:p>
            <a:r>
              <a:rPr lang="en-US" sz="2800" b="1" dirty="0">
                <a:latin typeface="+mn-lt"/>
              </a:rPr>
              <a:t>THE BRAYTON CYCLE WITH REGENERATION</a:t>
            </a:r>
          </a:p>
        </p:txBody>
      </p:sp>
      <p:sp>
        <p:nvSpPr>
          <p:cNvPr id="4" name="Content Placeholder 3">
            <a:extLst>
              <a:ext uri="{FF2B5EF4-FFF2-40B4-BE49-F238E27FC236}">
                <a16:creationId xmlns:a16="http://schemas.microsoft.com/office/drawing/2014/main" id="{61A4BE89-E8C3-4AFF-B856-75778747A07D}"/>
              </a:ext>
            </a:extLst>
          </p:cNvPr>
          <p:cNvSpPr>
            <a:spLocks noGrp="1"/>
          </p:cNvSpPr>
          <p:nvPr>
            <p:ph idx="1"/>
          </p:nvPr>
        </p:nvSpPr>
        <p:spPr>
          <a:xfrm>
            <a:off x="838200" y="942109"/>
            <a:ext cx="5590309" cy="5234854"/>
          </a:xfrm>
        </p:spPr>
        <p:txBody>
          <a:bodyPr>
            <a:normAutofit fontScale="92500" lnSpcReduction="20000"/>
          </a:bodyPr>
          <a:lstStyle/>
          <a:p>
            <a:r>
              <a:rPr lang="en-US" dirty="0"/>
              <a:t>In gas-turbine engines, the temperature of the exhaust gas leaving the turbine is often considerably higher than the temperature of the air leaving the compressor.</a:t>
            </a:r>
          </a:p>
          <a:p>
            <a:r>
              <a:rPr lang="en-US" dirty="0"/>
              <a:t>Therefore, the high-pressure air leaving the compressor can be heated by transferring heat to it from the hot exhaust gases in a counter-flow heat exchanger, which is also known as a </a:t>
            </a:r>
            <a:r>
              <a:rPr lang="en-US" i="1" dirty="0"/>
              <a:t>regenerator </a:t>
            </a:r>
            <a:r>
              <a:rPr lang="en-US" dirty="0"/>
              <a:t>or a </a:t>
            </a:r>
            <a:r>
              <a:rPr lang="en-US" i="1" dirty="0"/>
              <a:t>recuperator.</a:t>
            </a:r>
          </a:p>
          <a:p>
            <a:r>
              <a:rPr lang="en-US" dirty="0"/>
              <a:t>A sketch of the gas-turbine engine utilizing a regenerator and the </a:t>
            </a:r>
            <a:r>
              <a:rPr lang="en-US" i="1" dirty="0"/>
              <a:t>T</a:t>
            </a:r>
            <a:r>
              <a:rPr lang="en-US" dirty="0"/>
              <a:t>-</a:t>
            </a:r>
            <a:r>
              <a:rPr lang="en-US" i="1" dirty="0"/>
              <a:t>s </a:t>
            </a:r>
            <a:r>
              <a:rPr lang="en-US" dirty="0"/>
              <a:t>diagram of the new cycle are shown in Figs. 9–38 and 9–39, respectively.</a:t>
            </a:r>
          </a:p>
        </p:txBody>
      </p:sp>
      <p:pic>
        <p:nvPicPr>
          <p:cNvPr id="5" name="Picture 4">
            <a:extLst>
              <a:ext uri="{FF2B5EF4-FFF2-40B4-BE49-F238E27FC236}">
                <a16:creationId xmlns:a16="http://schemas.microsoft.com/office/drawing/2014/main" id="{EF265C38-1A75-4FE5-8081-3529815AEC7B}"/>
              </a:ext>
            </a:extLst>
          </p:cNvPr>
          <p:cNvPicPr>
            <a:picLocks noChangeAspect="1"/>
          </p:cNvPicPr>
          <p:nvPr/>
        </p:nvPicPr>
        <p:blipFill>
          <a:blip r:embed="rId2"/>
          <a:stretch>
            <a:fillRect/>
          </a:stretch>
        </p:blipFill>
        <p:spPr>
          <a:xfrm>
            <a:off x="6324824" y="681036"/>
            <a:ext cx="5867176" cy="2256128"/>
          </a:xfrm>
          <a:prstGeom prst="rect">
            <a:avLst/>
          </a:prstGeom>
        </p:spPr>
      </p:pic>
      <p:pic>
        <p:nvPicPr>
          <p:cNvPr id="6" name="Picture 5">
            <a:extLst>
              <a:ext uri="{FF2B5EF4-FFF2-40B4-BE49-F238E27FC236}">
                <a16:creationId xmlns:a16="http://schemas.microsoft.com/office/drawing/2014/main" id="{F22237B1-C88E-41EB-829C-17338D4B2E29}"/>
              </a:ext>
            </a:extLst>
          </p:cNvPr>
          <p:cNvPicPr>
            <a:picLocks noChangeAspect="1"/>
          </p:cNvPicPr>
          <p:nvPr/>
        </p:nvPicPr>
        <p:blipFill>
          <a:blip r:embed="rId3"/>
          <a:stretch>
            <a:fillRect/>
          </a:stretch>
        </p:blipFill>
        <p:spPr>
          <a:xfrm>
            <a:off x="7490114" y="2781734"/>
            <a:ext cx="3261013" cy="4076266"/>
          </a:xfrm>
          <a:prstGeom prst="rect">
            <a:avLst/>
          </a:prstGeom>
        </p:spPr>
      </p:pic>
    </p:spTree>
    <p:extLst>
      <p:ext uri="{BB962C8B-B14F-4D97-AF65-F5344CB8AC3E}">
        <p14:creationId xmlns:p14="http://schemas.microsoft.com/office/powerpoint/2010/main" val="419832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3AFE2-E875-4560-AD75-B98CFBFF99AC}"/>
              </a:ext>
            </a:extLst>
          </p:cNvPr>
          <p:cNvSpPr>
            <a:spLocks noGrp="1"/>
          </p:cNvSpPr>
          <p:nvPr>
            <p:ph idx="1"/>
          </p:nvPr>
        </p:nvSpPr>
        <p:spPr>
          <a:xfrm>
            <a:off x="367145" y="289914"/>
            <a:ext cx="5728855" cy="5798273"/>
          </a:xfrm>
        </p:spPr>
        <p:txBody>
          <a:bodyPr>
            <a:normAutofit fontScale="85000" lnSpcReduction="10000"/>
          </a:bodyPr>
          <a:lstStyle/>
          <a:p>
            <a:r>
              <a:rPr lang="en-US" dirty="0"/>
              <a:t>The thermal efficiency of the Brayton cycle increases as a result of regeneration since the portion of energy of the exhaust gases that is normally rejected to the surroundings is now used to preheat the air entering the combustion chamber.</a:t>
            </a:r>
          </a:p>
          <a:p>
            <a:r>
              <a:rPr lang="en-US" dirty="0"/>
              <a:t>This, in turn, decreases the heat input (thus fuel) requirements for the same net work output.</a:t>
            </a:r>
          </a:p>
          <a:p>
            <a:r>
              <a:rPr lang="en-US" dirty="0"/>
              <a:t>Note, however, that the use of a regenerator is recommended only when the turbine exhaust temperature is higher than the compressor exit temperature.</a:t>
            </a:r>
          </a:p>
          <a:p>
            <a:r>
              <a:rPr lang="en-US" dirty="0"/>
              <a:t>Otherwise, heat will flow in the reverse direction (</a:t>
            </a:r>
            <a:r>
              <a:rPr lang="en-US" i="1" dirty="0"/>
              <a:t>to </a:t>
            </a:r>
            <a:r>
              <a:rPr lang="en-US" dirty="0"/>
              <a:t>the exhaust gases), decreasing the efficiency. This situation is encountered in gas-turbine engines operating at very high-pressure ratios.</a:t>
            </a:r>
          </a:p>
        </p:txBody>
      </p:sp>
      <p:pic>
        <p:nvPicPr>
          <p:cNvPr id="4" name="Picture 3">
            <a:extLst>
              <a:ext uri="{FF2B5EF4-FFF2-40B4-BE49-F238E27FC236}">
                <a16:creationId xmlns:a16="http://schemas.microsoft.com/office/drawing/2014/main" id="{F5B95227-5450-4311-8100-16328AFA9B16}"/>
              </a:ext>
            </a:extLst>
          </p:cNvPr>
          <p:cNvPicPr>
            <a:picLocks noChangeAspect="1"/>
          </p:cNvPicPr>
          <p:nvPr/>
        </p:nvPicPr>
        <p:blipFill>
          <a:blip r:embed="rId2"/>
          <a:stretch>
            <a:fillRect/>
          </a:stretch>
        </p:blipFill>
        <p:spPr>
          <a:xfrm>
            <a:off x="6324824" y="681036"/>
            <a:ext cx="5867176" cy="2256128"/>
          </a:xfrm>
          <a:prstGeom prst="rect">
            <a:avLst/>
          </a:prstGeom>
        </p:spPr>
      </p:pic>
    </p:spTree>
    <p:extLst>
      <p:ext uri="{BB962C8B-B14F-4D97-AF65-F5344CB8AC3E}">
        <p14:creationId xmlns:p14="http://schemas.microsoft.com/office/powerpoint/2010/main" val="1230469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3AFE2-E875-4560-AD75-B98CFBFF99AC}"/>
              </a:ext>
            </a:extLst>
          </p:cNvPr>
          <p:cNvSpPr>
            <a:spLocks noGrp="1"/>
          </p:cNvSpPr>
          <p:nvPr>
            <p:ph idx="1"/>
          </p:nvPr>
        </p:nvSpPr>
        <p:spPr>
          <a:xfrm>
            <a:off x="595969" y="378691"/>
            <a:ext cx="5728855" cy="5798273"/>
          </a:xfrm>
        </p:spPr>
        <p:txBody>
          <a:bodyPr>
            <a:normAutofit/>
          </a:bodyPr>
          <a:lstStyle/>
          <a:p>
            <a:r>
              <a:rPr lang="en-US" dirty="0"/>
              <a:t>The highest temperature occurring within the regenerator is </a:t>
            </a:r>
            <a:r>
              <a:rPr lang="en-US" i="1" dirty="0"/>
              <a:t>T</a:t>
            </a:r>
            <a:r>
              <a:rPr lang="en-US" baseline="-25000" dirty="0"/>
              <a:t>4</a:t>
            </a:r>
            <a:r>
              <a:rPr lang="en-US" dirty="0"/>
              <a:t>, the temperature of the exhaust gases leaving the turbine and entering the regenerator.</a:t>
            </a:r>
          </a:p>
          <a:p>
            <a:r>
              <a:rPr lang="en-US" dirty="0"/>
              <a:t>Under no conditions can the air be preheated in the regenerator to a temperature above this value.</a:t>
            </a:r>
          </a:p>
          <a:p>
            <a:r>
              <a:rPr lang="en-US" dirty="0"/>
              <a:t>Air normally leaves the regenerator at a lower temperature, </a:t>
            </a:r>
            <a:r>
              <a:rPr lang="en-US" i="1" dirty="0"/>
              <a:t>T</a:t>
            </a:r>
            <a:r>
              <a:rPr lang="en-US" baseline="-25000" dirty="0"/>
              <a:t>5</a:t>
            </a:r>
            <a:r>
              <a:rPr lang="en-US" dirty="0"/>
              <a:t>. In the limiting (ideal) case, the air exits the regenerator at the inlet temperature of the exhaust gases </a:t>
            </a:r>
            <a:r>
              <a:rPr lang="en-US" i="1" dirty="0"/>
              <a:t>T</a:t>
            </a:r>
            <a:r>
              <a:rPr lang="en-US" baseline="-25000" dirty="0"/>
              <a:t>4</a:t>
            </a:r>
            <a:r>
              <a:rPr lang="en-US" dirty="0"/>
              <a:t>.</a:t>
            </a:r>
          </a:p>
        </p:txBody>
      </p:sp>
      <p:pic>
        <p:nvPicPr>
          <p:cNvPr id="4" name="Picture 3">
            <a:extLst>
              <a:ext uri="{FF2B5EF4-FFF2-40B4-BE49-F238E27FC236}">
                <a16:creationId xmlns:a16="http://schemas.microsoft.com/office/drawing/2014/main" id="{F5B95227-5450-4311-8100-16328AFA9B16}"/>
              </a:ext>
            </a:extLst>
          </p:cNvPr>
          <p:cNvPicPr>
            <a:picLocks noChangeAspect="1"/>
          </p:cNvPicPr>
          <p:nvPr/>
        </p:nvPicPr>
        <p:blipFill>
          <a:blip r:embed="rId2"/>
          <a:stretch>
            <a:fillRect/>
          </a:stretch>
        </p:blipFill>
        <p:spPr>
          <a:xfrm>
            <a:off x="6324824" y="681036"/>
            <a:ext cx="5867176" cy="2256128"/>
          </a:xfrm>
          <a:prstGeom prst="rect">
            <a:avLst/>
          </a:prstGeom>
        </p:spPr>
      </p:pic>
      <p:pic>
        <p:nvPicPr>
          <p:cNvPr id="5" name="Picture 4">
            <a:extLst>
              <a:ext uri="{FF2B5EF4-FFF2-40B4-BE49-F238E27FC236}">
                <a16:creationId xmlns:a16="http://schemas.microsoft.com/office/drawing/2014/main" id="{25499CB8-FB44-4FE4-808D-236EDB1EC96C}"/>
              </a:ext>
            </a:extLst>
          </p:cNvPr>
          <p:cNvPicPr>
            <a:picLocks noChangeAspect="1"/>
          </p:cNvPicPr>
          <p:nvPr/>
        </p:nvPicPr>
        <p:blipFill>
          <a:blip r:embed="rId3"/>
          <a:stretch>
            <a:fillRect/>
          </a:stretch>
        </p:blipFill>
        <p:spPr>
          <a:xfrm>
            <a:off x="7627905" y="2744879"/>
            <a:ext cx="3261013" cy="4076266"/>
          </a:xfrm>
          <a:prstGeom prst="rect">
            <a:avLst/>
          </a:prstGeom>
        </p:spPr>
      </p:pic>
    </p:spTree>
    <p:extLst>
      <p:ext uri="{BB962C8B-B14F-4D97-AF65-F5344CB8AC3E}">
        <p14:creationId xmlns:p14="http://schemas.microsoft.com/office/powerpoint/2010/main" val="21880221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22129-EB4E-4D96-A506-1DFD93552183}"/>
              </a:ext>
            </a:extLst>
          </p:cNvPr>
          <p:cNvSpPr>
            <a:spLocks noGrp="1"/>
          </p:cNvSpPr>
          <p:nvPr>
            <p:ph idx="1"/>
          </p:nvPr>
        </p:nvSpPr>
        <p:spPr>
          <a:xfrm>
            <a:off x="838200" y="363985"/>
            <a:ext cx="8030592" cy="5761608"/>
          </a:xfrm>
        </p:spPr>
        <p:txBody>
          <a:bodyPr/>
          <a:lstStyle/>
          <a:p>
            <a:r>
              <a:rPr lang="en-US" dirty="0"/>
              <a:t>Assuming the regenerator to be well insulated and any changes in kinetic and potential energies to be negligible, the actual and maximum heat transfers from the exhaust gases to the air can be expressed as</a:t>
            </a:r>
          </a:p>
          <a:p>
            <a:endParaRPr lang="en-US" dirty="0"/>
          </a:p>
          <a:p>
            <a:endParaRPr lang="en-US" dirty="0"/>
          </a:p>
          <a:p>
            <a:endParaRPr lang="en-US" dirty="0"/>
          </a:p>
          <a:p>
            <a:r>
              <a:rPr lang="en-US" dirty="0"/>
              <a:t>The extent to which a regenerator approaches an ideal regenerator is called the </a:t>
            </a:r>
            <a:r>
              <a:rPr lang="en-US" b="1" dirty="0"/>
              <a:t>effectiveness</a:t>
            </a:r>
            <a:r>
              <a:rPr lang="en-US" dirty="0"/>
              <a:t> and is defined as:</a:t>
            </a:r>
          </a:p>
          <a:p>
            <a:endParaRPr lang="en-US" dirty="0"/>
          </a:p>
        </p:txBody>
      </p:sp>
      <p:pic>
        <p:nvPicPr>
          <p:cNvPr id="4" name="Picture 3">
            <a:extLst>
              <a:ext uri="{FF2B5EF4-FFF2-40B4-BE49-F238E27FC236}">
                <a16:creationId xmlns:a16="http://schemas.microsoft.com/office/drawing/2014/main" id="{706D5D9B-76FE-4D76-A0E6-E573FDC5D1D2}"/>
              </a:ext>
            </a:extLst>
          </p:cNvPr>
          <p:cNvPicPr>
            <a:picLocks noChangeAspect="1"/>
          </p:cNvPicPr>
          <p:nvPr/>
        </p:nvPicPr>
        <p:blipFill>
          <a:blip r:embed="rId2"/>
          <a:stretch>
            <a:fillRect/>
          </a:stretch>
        </p:blipFill>
        <p:spPr>
          <a:xfrm>
            <a:off x="1968212" y="2167030"/>
            <a:ext cx="6124575" cy="1476375"/>
          </a:xfrm>
          <a:prstGeom prst="rect">
            <a:avLst/>
          </a:prstGeom>
        </p:spPr>
      </p:pic>
      <p:pic>
        <p:nvPicPr>
          <p:cNvPr id="5" name="Picture 4">
            <a:extLst>
              <a:ext uri="{FF2B5EF4-FFF2-40B4-BE49-F238E27FC236}">
                <a16:creationId xmlns:a16="http://schemas.microsoft.com/office/drawing/2014/main" id="{2E9C110F-6A4C-40B2-AF4B-2D4FCD20E6DC}"/>
              </a:ext>
            </a:extLst>
          </p:cNvPr>
          <p:cNvPicPr>
            <a:picLocks noChangeAspect="1"/>
          </p:cNvPicPr>
          <p:nvPr/>
        </p:nvPicPr>
        <p:blipFill>
          <a:blip r:embed="rId3"/>
          <a:stretch>
            <a:fillRect/>
          </a:stretch>
        </p:blipFill>
        <p:spPr>
          <a:xfrm>
            <a:off x="8901066" y="363985"/>
            <a:ext cx="3261013" cy="4076266"/>
          </a:xfrm>
          <a:prstGeom prst="rect">
            <a:avLst/>
          </a:prstGeom>
        </p:spPr>
      </p:pic>
      <p:pic>
        <p:nvPicPr>
          <p:cNvPr id="6" name="Picture 5">
            <a:extLst>
              <a:ext uri="{FF2B5EF4-FFF2-40B4-BE49-F238E27FC236}">
                <a16:creationId xmlns:a16="http://schemas.microsoft.com/office/drawing/2014/main" id="{D8472B05-3C6E-4002-AA2B-90401E3E1CEE}"/>
              </a:ext>
            </a:extLst>
          </p:cNvPr>
          <p:cNvPicPr>
            <a:picLocks noChangeAspect="1"/>
          </p:cNvPicPr>
          <p:nvPr/>
        </p:nvPicPr>
        <p:blipFill>
          <a:blip r:embed="rId4"/>
          <a:stretch>
            <a:fillRect/>
          </a:stretch>
        </p:blipFill>
        <p:spPr>
          <a:xfrm>
            <a:off x="2953860" y="5336728"/>
            <a:ext cx="2857500" cy="942975"/>
          </a:xfrm>
          <a:prstGeom prst="rect">
            <a:avLst/>
          </a:prstGeom>
        </p:spPr>
      </p:pic>
    </p:spTree>
    <p:extLst>
      <p:ext uri="{BB962C8B-B14F-4D97-AF65-F5344CB8AC3E}">
        <p14:creationId xmlns:p14="http://schemas.microsoft.com/office/powerpoint/2010/main" val="976108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D3E59-FD02-41CD-B248-8A6B80217A16}"/>
              </a:ext>
            </a:extLst>
          </p:cNvPr>
          <p:cNvSpPr>
            <a:spLocks noGrp="1"/>
          </p:cNvSpPr>
          <p:nvPr>
            <p:ph idx="1"/>
          </p:nvPr>
        </p:nvSpPr>
        <p:spPr>
          <a:xfrm>
            <a:off x="838200" y="204186"/>
            <a:ext cx="10515600" cy="5972777"/>
          </a:xfrm>
        </p:spPr>
        <p:txBody>
          <a:bodyPr/>
          <a:lstStyle/>
          <a:p>
            <a:r>
              <a:rPr lang="en-US" dirty="0"/>
              <a:t>When the cold-air-standard assumptions are utilized, it reduces to</a:t>
            </a:r>
          </a:p>
          <a:p>
            <a:endParaRPr lang="en-US" dirty="0"/>
          </a:p>
          <a:p>
            <a:endParaRPr lang="en-US" dirty="0"/>
          </a:p>
          <a:p>
            <a:r>
              <a:rPr lang="en-US" dirty="0"/>
              <a:t>A regenerator with a higher effectiveness obviously saves a greater amount of fuel since it preheats the air to a higher temperature prior to combustion.</a:t>
            </a:r>
          </a:p>
          <a:p>
            <a:r>
              <a:rPr lang="en-US" dirty="0"/>
              <a:t>However, achieving a higher effectiveness requires the use of a larger regenerator, which carries a higher price tag and causes a larger pressure drop.</a:t>
            </a:r>
          </a:p>
          <a:p>
            <a:endParaRPr lang="en-US" dirty="0"/>
          </a:p>
        </p:txBody>
      </p:sp>
      <p:pic>
        <p:nvPicPr>
          <p:cNvPr id="4" name="Picture 3">
            <a:extLst>
              <a:ext uri="{FF2B5EF4-FFF2-40B4-BE49-F238E27FC236}">
                <a16:creationId xmlns:a16="http://schemas.microsoft.com/office/drawing/2014/main" id="{1D2C803A-6D3C-457A-AD58-377CEA9E43F8}"/>
              </a:ext>
            </a:extLst>
          </p:cNvPr>
          <p:cNvPicPr>
            <a:picLocks noChangeAspect="1"/>
          </p:cNvPicPr>
          <p:nvPr/>
        </p:nvPicPr>
        <p:blipFill>
          <a:blip r:embed="rId2"/>
          <a:stretch>
            <a:fillRect/>
          </a:stretch>
        </p:blipFill>
        <p:spPr>
          <a:xfrm>
            <a:off x="4327587" y="861270"/>
            <a:ext cx="1619250" cy="714375"/>
          </a:xfrm>
          <a:prstGeom prst="rect">
            <a:avLst/>
          </a:prstGeom>
        </p:spPr>
      </p:pic>
      <p:pic>
        <p:nvPicPr>
          <p:cNvPr id="5" name="Picture 4">
            <a:extLst>
              <a:ext uri="{FF2B5EF4-FFF2-40B4-BE49-F238E27FC236}">
                <a16:creationId xmlns:a16="http://schemas.microsoft.com/office/drawing/2014/main" id="{AF36BFEB-4EB4-4971-8685-4D45E9DDC003}"/>
              </a:ext>
            </a:extLst>
          </p:cNvPr>
          <p:cNvPicPr>
            <a:picLocks noChangeAspect="1"/>
          </p:cNvPicPr>
          <p:nvPr/>
        </p:nvPicPr>
        <p:blipFill>
          <a:blip r:embed="rId3"/>
          <a:stretch>
            <a:fillRect/>
          </a:stretch>
        </p:blipFill>
        <p:spPr>
          <a:xfrm>
            <a:off x="8608936" y="746969"/>
            <a:ext cx="2857500" cy="942975"/>
          </a:xfrm>
          <a:prstGeom prst="rect">
            <a:avLst/>
          </a:prstGeom>
          <a:ln w="28575">
            <a:solidFill>
              <a:srgbClr val="EF19B7"/>
            </a:solidFill>
          </a:ln>
        </p:spPr>
        <p:style>
          <a:lnRef idx="2">
            <a:schemeClr val="accent1"/>
          </a:lnRef>
          <a:fillRef idx="1">
            <a:schemeClr val="lt1"/>
          </a:fillRef>
          <a:effectRef idx="0">
            <a:schemeClr val="accent1"/>
          </a:effectRef>
          <a:fontRef idx="minor">
            <a:schemeClr val="dk1"/>
          </a:fontRef>
        </p:style>
      </p:pic>
      <p:pic>
        <p:nvPicPr>
          <p:cNvPr id="6" name="Picture 5">
            <a:extLst>
              <a:ext uri="{FF2B5EF4-FFF2-40B4-BE49-F238E27FC236}">
                <a16:creationId xmlns:a16="http://schemas.microsoft.com/office/drawing/2014/main" id="{892EA1B7-80FA-4905-85CC-200B4ACBD5A9}"/>
              </a:ext>
            </a:extLst>
          </p:cNvPr>
          <p:cNvPicPr>
            <a:picLocks noChangeAspect="1"/>
          </p:cNvPicPr>
          <p:nvPr/>
        </p:nvPicPr>
        <p:blipFill>
          <a:blip r:embed="rId4"/>
          <a:stretch>
            <a:fillRect/>
          </a:stretch>
        </p:blipFill>
        <p:spPr>
          <a:xfrm>
            <a:off x="3404070" y="4471801"/>
            <a:ext cx="5867176" cy="2256128"/>
          </a:xfrm>
          <a:prstGeom prst="rect">
            <a:avLst/>
          </a:prstGeom>
        </p:spPr>
      </p:pic>
    </p:spTree>
    <p:extLst>
      <p:ext uri="{BB962C8B-B14F-4D97-AF65-F5344CB8AC3E}">
        <p14:creationId xmlns:p14="http://schemas.microsoft.com/office/powerpoint/2010/main" val="3459363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17FBC0-16F1-4B0A-8F67-778D5497E646}"/>
              </a:ext>
            </a:extLst>
          </p:cNvPr>
          <p:cNvSpPr>
            <a:spLocks noGrp="1"/>
          </p:cNvSpPr>
          <p:nvPr>
            <p:ph idx="1"/>
          </p:nvPr>
        </p:nvSpPr>
        <p:spPr>
          <a:xfrm>
            <a:off x="838200" y="372862"/>
            <a:ext cx="10515600" cy="5804101"/>
          </a:xfrm>
        </p:spPr>
        <p:txBody>
          <a:bodyPr>
            <a:normAutofit/>
          </a:bodyPr>
          <a:lstStyle/>
          <a:p>
            <a:r>
              <a:rPr lang="en-US" dirty="0"/>
              <a:t>Therefore, the use of a regenerator with a very high effectiveness cannot be justified economically unless the savings from the fuel costs exceed the additional expenses involved. </a:t>
            </a:r>
          </a:p>
          <a:p>
            <a:r>
              <a:rPr lang="en-US" dirty="0"/>
              <a:t>The effectiveness of most regenerators used in practice is below 0.85.</a:t>
            </a:r>
          </a:p>
          <a:p>
            <a:r>
              <a:rPr lang="en-US" dirty="0"/>
              <a:t>Under the cold-air-standard assumptions, the thermal efficiency of an ideal Brayton cycle with regeneration is</a:t>
            </a:r>
          </a:p>
          <a:p>
            <a:endParaRPr lang="en-US" dirty="0"/>
          </a:p>
          <a:p>
            <a:endParaRPr lang="en-US" dirty="0"/>
          </a:p>
          <a:p>
            <a:r>
              <a:rPr lang="en-US" dirty="0"/>
              <a:t>Therefore, the thermal efficiency of an ideal Brayton cycle with regeneration depends on the ratio of the minimum to maximum temperatures as well as the pressure ratio.</a:t>
            </a:r>
          </a:p>
        </p:txBody>
      </p:sp>
      <p:pic>
        <p:nvPicPr>
          <p:cNvPr id="4" name="Picture 3">
            <a:extLst>
              <a:ext uri="{FF2B5EF4-FFF2-40B4-BE49-F238E27FC236}">
                <a16:creationId xmlns:a16="http://schemas.microsoft.com/office/drawing/2014/main" id="{6C02F101-B908-4D7C-9D8E-1CC82EB7B231}"/>
              </a:ext>
            </a:extLst>
          </p:cNvPr>
          <p:cNvPicPr>
            <a:picLocks noChangeAspect="1"/>
          </p:cNvPicPr>
          <p:nvPr/>
        </p:nvPicPr>
        <p:blipFill>
          <a:blip r:embed="rId2"/>
          <a:stretch>
            <a:fillRect/>
          </a:stretch>
        </p:blipFill>
        <p:spPr>
          <a:xfrm>
            <a:off x="4239873" y="3223865"/>
            <a:ext cx="3286125" cy="752475"/>
          </a:xfrm>
          <a:prstGeom prst="rect">
            <a:avLst/>
          </a:prstGeom>
        </p:spPr>
      </p:pic>
    </p:spTree>
    <p:extLst>
      <p:ext uri="{BB962C8B-B14F-4D97-AF65-F5344CB8AC3E}">
        <p14:creationId xmlns:p14="http://schemas.microsoft.com/office/powerpoint/2010/main" val="4983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4CA021-2F83-4B51-BE9B-28B2CB0AB16B}"/>
              </a:ext>
            </a:extLst>
          </p:cNvPr>
          <p:cNvPicPr>
            <a:picLocks noChangeAspect="1"/>
          </p:cNvPicPr>
          <p:nvPr/>
        </p:nvPicPr>
        <p:blipFill>
          <a:blip r:embed="rId2"/>
          <a:stretch>
            <a:fillRect/>
          </a:stretch>
        </p:blipFill>
        <p:spPr>
          <a:xfrm>
            <a:off x="107965" y="1"/>
            <a:ext cx="6311496" cy="2020922"/>
          </a:xfrm>
          <a:prstGeom prst="rect">
            <a:avLst/>
          </a:prstGeom>
        </p:spPr>
      </p:pic>
      <p:pic>
        <p:nvPicPr>
          <p:cNvPr id="5" name="Picture 4">
            <a:extLst>
              <a:ext uri="{FF2B5EF4-FFF2-40B4-BE49-F238E27FC236}">
                <a16:creationId xmlns:a16="http://schemas.microsoft.com/office/drawing/2014/main" id="{544F029C-A431-4135-A5A0-C8446D626D03}"/>
              </a:ext>
            </a:extLst>
          </p:cNvPr>
          <p:cNvPicPr>
            <a:picLocks noChangeAspect="1"/>
          </p:cNvPicPr>
          <p:nvPr/>
        </p:nvPicPr>
        <p:blipFill>
          <a:blip r:embed="rId3"/>
          <a:stretch>
            <a:fillRect/>
          </a:stretch>
        </p:blipFill>
        <p:spPr>
          <a:xfrm>
            <a:off x="191268" y="2020923"/>
            <a:ext cx="6228193" cy="3990033"/>
          </a:xfrm>
          <a:prstGeom prst="rect">
            <a:avLst/>
          </a:prstGeom>
        </p:spPr>
      </p:pic>
      <p:pic>
        <p:nvPicPr>
          <p:cNvPr id="6" name="Picture 5">
            <a:extLst>
              <a:ext uri="{FF2B5EF4-FFF2-40B4-BE49-F238E27FC236}">
                <a16:creationId xmlns:a16="http://schemas.microsoft.com/office/drawing/2014/main" id="{73F1C1D6-9590-429E-89A6-9AB0B9118B8D}"/>
              </a:ext>
            </a:extLst>
          </p:cNvPr>
          <p:cNvPicPr>
            <a:picLocks noChangeAspect="1"/>
          </p:cNvPicPr>
          <p:nvPr/>
        </p:nvPicPr>
        <p:blipFill>
          <a:blip r:embed="rId4"/>
          <a:stretch>
            <a:fillRect/>
          </a:stretch>
        </p:blipFill>
        <p:spPr>
          <a:xfrm>
            <a:off x="7679104" y="81643"/>
            <a:ext cx="4043976" cy="4574333"/>
          </a:xfrm>
          <a:prstGeom prst="rect">
            <a:avLst/>
          </a:prstGeom>
        </p:spPr>
      </p:pic>
      <p:pic>
        <p:nvPicPr>
          <p:cNvPr id="7" name="Picture 6">
            <a:extLst>
              <a:ext uri="{FF2B5EF4-FFF2-40B4-BE49-F238E27FC236}">
                <a16:creationId xmlns:a16="http://schemas.microsoft.com/office/drawing/2014/main" id="{6605F53A-FC20-4F6B-B5D3-6BD9372BBCC0}"/>
              </a:ext>
            </a:extLst>
          </p:cNvPr>
          <p:cNvPicPr>
            <a:picLocks noChangeAspect="1"/>
          </p:cNvPicPr>
          <p:nvPr/>
        </p:nvPicPr>
        <p:blipFill>
          <a:blip r:embed="rId5"/>
          <a:stretch>
            <a:fillRect/>
          </a:stretch>
        </p:blipFill>
        <p:spPr>
          <a:xfrm>
            <a:off x="6872687" y="4890360"/>
            <a:ext cx="5128045" cy="784694"/>
          </a:xfrm>
          <a:prstGeom prst="rect">
            <a:avLst/>
          </a:prstGeom>
        </p:spPr>
      </p:pic>
    </p:spTree>
    <p:extLst>
      <p:ext uri="{BB962C8B-B14F-4D97-AF65-F5344CB8AC3E}">
        <p14:creationId xmlns:p14="http://schemas.microsoft.com/office/powerpoint/2010/main" val="10814005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281AD-09B7-4F0E-A8BC-8CC6A61C505A}"/>
              </a:ext>
            </a:extLst>
          </p:cNvPr>
          <p:cNvSpPr>
            <a:spLocks noGrp="1"/>
          </p:cNvSpPr>
          <p:nvPr>
            <p:ph idx="1"/>
          </p:nvPr>
        </p:nvSpPr>
        <p:spPr>
          <a:xfrm>
            <a:off x="838200" y="372862"/>
            <a:ext cx="5180860" cy="5804101"/>
          </a:xfrm>
        </p:spPr>
        <p:txBody>
          <a:bodyPr/>
          <a:lstStyle/>
          <a:p>
            <a:r>
              <a:rPr lang="en-US" dirty="0"/>
              <a:t>The thermal efficiency is plotted in Fig. 9–40 for various pressure ratios and minimum-to-maximum temperature ratios.</a:t>
            </a:r>
          </a:p>
          <a:p>
            <a:r>
              <a:rPr lang="en-US" dirty="0"/>
              <a:t>This figure shows that regeneration is most effective at lower pressure ratios and low minimum-to-maximum temperature ratios.</a:t>
            </a:r>
          </a:p>
        </p:txBody>
      </p:sp>
      <p:pic>
        <p:nvPicPr>
          <p:cNvPr id="4" name="Picture 3">
            <a:extLst>
              <a:ext uri="{FF2B5EF4-FFF2-40B4-BE49-F238E27FC236}">
                <a16:creationId xmlns:a16="http://schemas.microsoft.com/office/drawing/2014/main" id="{34BDA1A5-B477-4705-B4EC-79A3D838F8BB}"/>
              </a:ext>
            </a:extLst>
          </p:cNvPr>
          <p:cNvPicPr>
            <a:picLocks noChangeAspect="1"/>
          </p:cNvPicPr>
          <p:nvPr/>
        </p:nvPicPr>
        <p:blipFill>
          <a:blip r:embed="rId2"/>
          <a:stretch>
            <a:fillRect/>
          </a:stretch>
        </p:blipFill>
        <p:spPr>
          <a:xfrm>
            <a:off x="8011537" y="90672"/>
            <a:ext cx="3908122" cy="5459629"/>
          </a:xfrm>
          <a:prstGeom prst="rect">
            <a:avLst/>
          </a:prstGeom>
        </p:spPr>
      </p:pic>
    </p:spTree>
    <p:extLst>
      <p:ext uri="{BB962C8B-B14F-4D97-AF65-F5344CB8AC3E}">
        <p14:creationId xmlns:p14="http://schemas.microsoft.com/office/powerpoint/2010/main" val="311589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42BC-3277-4A11-A6E1-8C53140CB698}"/>
              </a:ext>
            </a:extLst>
          </p:cNvPr>
          <p:cNvSpPr>
            <a:spLocks noGrp="1"/>
          </p:cNvSpPr>
          <p:nvPr>
            <p:ph type="title"/>
          </p:nvPr>
        </p:nvSpPr>
        <p:spPr>
          <a:xfrm>
            <a:off x="838200" y="365126"/>
            <a:ext cx="10515600" cy="567936"/>
          </a:xfrm>
        </p:spPr>
        <p:txBody>
          <a:bodyPr>
            <a:normAutofit/>
          </a:bodyPr>
          <a:lstStyle/>
          <a:p>
            <a:r>
              <a:rPr lang="en-US" sz="2800" b="1" dirty="0">
                <a:latin typeface="+mn-lt"/>
              </a:rPr>
              <a:t>AIR-STANDARD ASSUMPTIONS</a:t>
            </a:r>
          </a:p>
        </p:txBody>
      </p:sp>
      <p:sp>
        <p:nvSpPr>
          <p:cNvPr id="3" name="Content Placeholder 2">
            <a:extLst>
              <a:ext uri="{FF2B5EF4-FFF2-40B4-BE49-F238E27FC236}">
                <a16:creationId xmlns:a16="http://schemas.microsoft.com/office/drawing/2014/main" id="{A8CE1825-7A1C-49E6-AEA2-1BD61E284059}"/>
              </a:ext>
            </a:extLst>
          </p:cNvPr>
          <p:cNvSpPr>
            <a:spLocks noGrp="1"/>
          </p:cNvSpPr>
          <p:nvPr>
            <p:ph idx="1"/>
          </p:nvPr>
        </p:nvSpPr>
        <p:spPr>
          <a:xfrm>
            <a:off x="838200" y="1156996"/>
            <a:ext cx="7363408" cy="4805265"/>
          </a:xfrm>
        </p:spPr>
        <p:txBody>
          <a:bodyPr>
            <a:normAutofit fontScale="85000" lnSpcReduction="20000"/>
          </a:bodyPr>
          <a:lstStyle/>
          <a:p>
            <a:r>
              <a:rPr lang="en-US" dirty="0"/>
              <a:t>In gas power cycles, the working fluid remains a gas throughout the entire cycle. </a:t>
            </a:r>
          </a:p>
          <a:p>
            <a:r>
              <a:rPr lang="en-US" dirty="0"/>
              <a:t>Spark-ignition engines, diesel engines, and conventional gas turbines are familiar examples of devices that operate on gas cycles.</a:t>
            </a:r>
          </a:p>
          <a:p>
            <a:r>
              <a:rPr lang="en-US" dirty="0"/>
              <a:t>In all these engines, energy is provided by burning a fuel within the system boundaries. That is, they are </a:t>
            </a:r>
            <a:r>
              <a:rPr lang="en-US" i="1" dirty="0"/>
              <a:t>internal combustion engines.</a:t>
            </a:r>
          </a:p>
          <a:p>
            <a:r>
              <a:rPr lang="en-US" dirty="0"/>
              <a:t>Because of this combustion process, the composition of the working fluid changes from air and fuel to combustion products during the cycle.</a:t>
            </a:r>
          </a:p>
          <a:p>
            <a:r>
              <a:rPr lang="en-US" dirty="0"/>
              <a:t>However, considering that air is predominantly nitrogen that undergoes hardly any chemical reactions in the combustion chamber, the working fluid closely always resembles air .</a:t>
            </a:r>
          </a:p>
        </p:txBody>
      </p:sp>
      <p:pic>
        <p:nvPicPr>
          <p:cNvPr id="4" name="Picture 3">
            <a:extLst>
              <a:ext uri="{FF2B5EF4-FFF2-40B4-BE49-F238E27FC236}">
                <a16:creationId xmlns:a16="http://schemas.microsoft.com/office/drawing/2014/main" id="{E9C9557D-C911-4BB3-9F3F-8991656F1627}"/>
              </a:ext>
            </a:extLst>
          </p:cNvPr>
          <p:cNvPicPr>
            <a:picLocks noChangeAspect="1"/>
          </p:cNvPicPr>
          <p:nvPr/>
        </p:nvPicPr>
        <p:blipFill>
          <a:blip r:embed="rId2"/>
          <a:stretch>
            <a:fillRect/>
          </a:stretch>
        </p:blipFill>
        <p:spPr>
          <a:xfrm>
            <a:off x="8668741" y="1063690"/>
            <a:ext cx="3420623" cy="4176098"/>
          </a:xfrm>
          <a:prstGeom prst="rect">
            <a:avLst/>
          </a:prstGeom>
        </p:spPr>
      </p:pic>
    </p:spTree>
    <p:extLst>
      <p:ext uri="{BB962C8B-B14F-4D97-AF65-F5344CB8AC3E}">
        <p14:creationId xmlns:p14="http://schemas.microsoft.com/office/powerpoint/2010/main" val="289445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AE2084-1821-4A84-A831-5597291C636E}"/>
              </a:ext>
            </a:extLst>
          </p:cNvPr>
          <p:cNvSpPr>
            <a:spLocks noGrp="1"/>
          </p:cNvSpPr>
          <p:nvPr>
            <p:ph idx="1"/>
          </p:nvPr>
        </p:nvSpPr>
        <p:spPr>
          <a:xfrm>
            <a:off x="838200" y="214604"/>
            <a:ext cx="10515600" cy="5962359"/>
          </a:xfrm>
        </p:spPr>
        <p:txBody>
          <a:bodyPr/>
          <a:lstStyle/>
          <a:p>
            <a:r>
              <a:rPr lang="en-US" dirty="0"/>
              <a:t>Even though internal combustion engines operate on a mechanical cycle (the piston returns to its starting position at the end of each revolution), the working fluid does not undergo a complete thermodynamic cycle.</a:t>
            </a:r>
          </a:p>
          <a:p>
            <a:r>
              <a:rPr lang="en-US" dirty="0"/>
              <a:t>It is thrown out of the engine at some point in the cycle (as exhaust gases) instead of being returned to the initial state.</a:t>
            </a:r>
          </a:p>
          <a:p>
            <a:r>
              <a:rPr lang="en-US" dirty="0"/>
              <a:t>Working on an open cycle is the characteristic of all internal combustion engines.</a:t>
            </a:r>
          </a:p>
        </p:txBody>
      </p:sp>
    </p:spTree>
    <p:extLst>
      <p:ext uri="{BB962C8B-B14F-4D97-AF65-F5344CB8AC3E}">
        <p14:creationId xmlns:p14="http://schemas.microsoft.com/office/powerpoint/2010/main" val="69268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BC7EC-689F-4378-91E5-8F3A62444FFD}"/>
              </a:ext>
            </a:extLst>
          </p:cNvPr>
          <p:cNvSpPr>
            <a:spLocks noGrp="1"/>
          </p:cNvSpPr>
          <p:nvPr>
            <p:ph idx="1"/>
          </p:nvPr>
        </p:nvSpPr>
        <p:spPr>
          <a:xfrm>
            <a:off x="838200" y="317240"/>
            <a:ext cx="8128518" cy="6540760"/>
          </a:xfrm>
        </p:spPr>
        <p:txBody>
          <a:bodyPr>
            <a:normAutofit/>
          </a:bodyPr>
          <a:lstStyle/>
          <a:p>
            <a:r>
              <a:rPr lang="en-US" dirty="0"/>
              <a:t>The actual gas power cycles are rather complex. </a:t>
            </a:r>
          </a:p>
          <a:p>
            <a:r>
              <a:rPr lang="en-US" dirty="0"/>
              <a:t>To reduce the analysis to a manageable level, we utilize the following approximations, commonly known as the air-standard assumptions:</a:t>
            </a:r>
          </a:p>
          <a:p>
            <a:pPr marL="514350" indent="-514350">
              <a:buAutoNum type="arabicPeriod"/>
            </a:pPr>
            <a:r>
              <a:rPr lang="en-US" dirty="0"/>
              <a:t>The working fluid is air, which continuously circulates in a closed loop and always behaves as an ideal gas.</a:t>
            </a:r>
          </a:p>
          <a:p>
            <a:pPr marL="514350" indent="-514350">
              <a:buAutoNum type="arabicPeriod" startAt="2"/>
            </a:pPr>
            <a:r>
              <a:rPr lang="en-US" dirty="0"/>
              <a:t>All the processes that make up the cycle are internally reversible.</a:t>
            </a:r>
          </a:p>
          <a:p>
            <a:pPr marL="514350" indent="-514350">
              <a:buAutoNum type="arabicPeriod" startAt="3"/>
            </a:pPr>
            <a:r>
              <a:rPr lang="en-US" dirty="0"/>
              <a:t>The combustion process is replaced by a heat-addition process from an external source (Fig. 9–9).</a:t>
            </a:r>
          </a:p>
          <a:p>
            <a:pPr marL="0" indent="0">
              <a:buNone/>
            </a:pPr>
            <a:r>
              <a:rPr lang="en-US" dirty="0"/>
              <a:t>4.  The exhaust process is replaced by a heat-rejection   process that restores the working fluid to its initial state.</a:t>
            </a:r>
          </a:p>
        </p:txBody>
      </p:sp>
      <p:pic>
        <p:nvPicPr>
          <p:cNvPr id="4" name="Picture 3">
            <a:extLst>
              <a:ext uri="{FF2B5EF4-FFF2-40B4-BE49-F238E27FC236}">
                <a16:creationId xmlns:a16="http://schemas.microsoft.com/office/drawing/2014/main" id="{25632CA4-8415-46D2-9CE6-3FC85793F4A5}"/>
              </a:ext>
            </a:extLst>
          </p:cNvPr>
          <p:cNvPicPr>
            <a:picLocks noChangeAspect="1"/>
          </p:cNvPicPr>
          <p:nvPr/>
        </p:nvPicPr>
        <p:blipFill>
          <a:blip r:embed="rId2"/>
          <a:stretch>
            <a:fillRect/>
          </a:stretch>
        </p:blipFill>
        <p:spPr>
          <a:xfrm>
            <a:off x="8594096" y="317240"/>
            <a:ext cx="3420623" cy="4176098"/>
          </a:xfrm>
          <a:prstGeom prst="rect">
            <a:avLst/>
          </a:prstGeom>
        </p:spPr>
      </p:pic>
    </p:spTree>
    <p:extLst>
      <p:ext uri="{BB962C8B-B14F-4D97-AF65-F5344CB8AC3E}">
        <p14:creationId xmlns:p14="http://schemas.microsoft.com/office/powerpoint/2010/main" val="1047158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2164</TotalTime>
  <Words>5298</Words>
  <Application>Microsoft Office PowerPoint</Application>
  <PresentationFormat>Widescreen</PresentationFormat>
  <Paragraphs>285</Paragraphs>
  <Slides>60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GAS POWER CYCLES</vt:lpstr>
      <vt:lpstr>THE CARNOT CYCLE AND ITS VALUE IN ENGINEERING</vt:lpstr>
      <vt:lpstr>PowerPoint Presentation</vt:lpstr>
      <vt:lpstr>PowerPoint Presentation</vt:lpstr>
      <vt:lpstr>PowerPoint Presentation</vt:lpstr>
      <vt:lpstr>PowerPoint Presentation</vt:lpstr>
      <vt:lpstr>AIR-STANDARD ASSUMPTIONS</vt:lpstr>
      <vt:lpstr>PowerPoint Presentation</vt:lpstr>
      <vt:lpstr>PowerPoint Presentation</vt:lpstr>
      <vt:lpstr>PowerPoint Presentation</vt:lpstr>
      <vt:lpstr>AN OVERVIEW OF RECIPROCATING ENGINES</vt:lpstr>
      <vt:lpstr>PowerPoint Presentation</vt:lpstr>
      <vt:lpstr>PowerPoint Presentation</vt:lpstr>
      <vt:lpstr>PowerPoint Presentation</vt:lpstr>
      <vt:lpstr>OTTO CYCLE: THE IDEAL CYCLE FOR SPARK-IGNITION ENGINES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DIESEL CYCLE: THE IDEAL CYCLE FOR COMPRESSION-IGNITION ENGINES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BRAYTON CYCLE: THE IDEAL CYCLE FOR GAS-TURBINE ENGINES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BRAYTON CYCLE WITH REGENERATION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POWER CYCLES</dc:title>
  <dc:creator>Computer Clinic</dc:creator>
  <cp:lastModifiedBy>Abdul Rehman (PGR)</cp:lastModifiedBy>
  <cp:revision>71</cp:revision>
  <dcterms:created xsi:type="dcterms:W3CDTF">2020-01-06T13:08:10Z</dcterms:created>
  <dcterms:modified xsi:type="dcterms:W3CDTF">2020-01-13T17:57:31Z</dcterms:modified>
</cp:coreProperties>
</file>