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DF9D2-D105-4AC6-9656-23F718F993B1}"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6ED95-59DE-4A3E-BCCF-9B01AD33248B}" type="slidenum">
              <a:rPr lang="en-US" smtClean="0"/>
              <a:t>‹#›</a:t>
            </a:fld>
            <a:endParaRPr lang="en-US"/>
          </a:p>
        </p:txBody>
      </p:sp>
    </p:spTree>
    <p:extLst>
      <p:ext uri="{BB962C8B-B14F-4D97-AF65-F5344CB8AC3E}">
        <p14:creationId xmlns:p14="http://schemas.microsoft.com/office/powerpoint/2010/main" val="138866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gas</a:t>
            </a:r>
            <a:r>
              <a:rPr lang="en-US" sz="1200" b="0" i="0" kern="1200" dirty="0">
                <a:solidFill>
                  <a:schemeClr val="tx1"/>
                </a:solidFill>
                <a:effectLst/>
                <a:latin typeface="+mn-lt"/>
                <a:ea typeface="+mn-ea"/>
                <a:cs typeface="+mn-cs"/>
              </a:rPr>
              <a:t> refers to a substance that has a single defined thermodynamic state at room temperature whereas a </a:t>
            </a:r>
            <a:r>
              <a:rPr lang="en-US" sz="1200" b="1" i="0" kern="1200" dirty="0">
                <a:solidFill>
                  <a:schemeClr val="tx1"/>
                </a:solidFill>
                <a:effectLst/>
                <a:latin typeface="+mn-lt"/>
                <a:ea typeface="+mn-ea"/>
                <a:cs typeface="+mn-cs"/>
              </a:rPr>
              <a:t>vapor</a:t>
            </a:r>
            <a:r>
              <a:rPr lang="en-US" sz="1200" b="0" i="0" kern="1200" dirty="0">
                <a:solidFill>
                  <a:schemeClr val="tx1"/>
                </a:solidFill>
                <a:effectLst/>
                <a:latin typeface="+mn-lt"/>
                <a:ea typeface="+mn-ea"/>
                <a:cs typeface="+mn-cs"/>
              </a:rPr>
              <a:t> refers to a substance that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a mixture of two phases at room temperature, namely gaseous and liquid phase.</a:t>
            </a:r>
            <a:endParaRPr lang="en-US" dirty="0"/>
          </a:p>
        </p:txBody>
      </p:sp>
      <p:sp>
        <p:nvSpPr>
          <p:cNvPr id="4" name="Slide Number Placeholder 3"/>
          <p:cNvSpPr>
            <a:spLocks noGrp="1"/>
          </p:cNvSpPr>
          <p:nvPr>
            <p:ph type="sldNum" sz="quarter" idx="5"/>
          </p:nvPr>
        </p:nvSpPr>
        <p:spPr/>
        <p:txBody>
          <a:bodyPr/>
          <a:lstStyle/>
          <a:p>
            <a:fld id="{4396ED95-59DE-4A3E-BCCF-9B01AD33248B}" type="slidenum">
              <a:rPr lang="en-US" smtClean="0"/>
              <a:t>2</a:t>
            </a:fld>
            <a:endParaRPr lang="en-US"/>
          </a:p>
        </p:txBody>
      </p:sp>
    </p:spTree>
    <p:extLst>
      <p:ext uri="{BB962C8B-B14F-4D97-AF65-F5344CB8AC3E}">
        <p14:creationId xmlns:p14="http://schemas.microsoft.com/office/powerpoint/2010/main" val="427427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6ED95-59DE-4A3E-BCCF-9B01AD33248B}" type="slidenum">
              <a:rPr lang="en-US" smtClean="0"/>
              <a:t>10</a:t>
            </a:fld>
            <a:endParaRPr lang="en-US"/>
          </a:p>
        </p:txBody>
      </p:sp>
    </p:spTree>
    <p:extLst>
      <p:ext uri="{BB962C8B-B14F-4D97-AF65-F5344CB8AC3E}">
        <p14:creationId xmlns:p14="http://schemas.microsoft.com/office/powerpoint/2010/main" val="93428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EAA2-23A3-4BD5-8854-F2BC3A1DF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27003C-629D-4A8E-BA80-E9C42E92D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B73E43-B87E-47B2-ABBF-09D13BCEC7CD}"/>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5" name="Footer Placeholder 4">
            <a:extLst>
              <a:ext uri="{FF2B5EF4-FFF2-40B4-BE49-F238E27FC236}">
                <a16:creationId xmlns:a16="http://schemas.microsoft.com/office/drawing/2014/main" id="{855F73AB-776A-4AAF-8B42-525CF2737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65ADE-6F36-436C-B235-0A252C03050F}"/>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31531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9BEB-76AD-4B8B-AA93-E0DEBD6E9C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A7A489-B277-42F4-8C89-CF9CB26A8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FC19C-7D2B-4E28-971E-CA725E11966A}"/>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5" name="Footer Placeholder 4">
            <a:extLst>
              <a:ext uri="{FF2B5EF4-FFF2-40B4-BE49-F238E27FC236}">
                <a16:creationId xmlns:a16="http://schemas.microsoft.com/office/drawing/2014/main" id="{D3238517-BE75-44D3-A184-D8EDE3EB2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37351-81CF-42FE-A412-ABA00E10A2B8}"/>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51173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DF3FC-1040-4A3D-843F-DC09365D1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AA1FCC-DCF6-44BE-83D0-543F9C1E9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6A133-52C2-47D2-BC2B-91AFF0E923A5}"/>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5" name="Footer Placeholder 4">
            <a:extLst>
              <a:ext uri="{FF2B5EF4-FFF2-40B4-BE49-F238E27FC236}">
                <a16:creationId xmlns:a16="http://schemas.microsoft.com/office/drawing/2014/main" id="{23AD57CA-0D0C-4D3D-A373-BCA73B22A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BB8CC-606B-4B2C-B2D7-FD2992B655EE}"/>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259844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4019-B73F-48C2-98F5-0F6C67E5C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088CD2-30B6-462D-BB37-D4AFB6177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123BD-4FFB-42EA-9930-DCA4E1B77BE6}"/>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5" name="Footer Placeholder 4">
            <a:extLst>
              <a:ext uri="{FF2B5EF4-FFF2-40B4-BE49-F238E27FC236}">
                <a16:creationId xmlns:a16="http://schemas.microsoft.com/office/drawing/2014/main" id="{E53D61AA-63AB-400E-96DE-237F99D1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933D0-6184-4FA4-88A5-EDE6641A8606}"/>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234808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259B-9D64-4A58-83EC-4394BEC42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9B0E48-6758-4B3A-875B-407F8D365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217ADB-9448-4A50-8760-C32E0C4EE385}"/>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5" name="Footer Placeholder 4">
            <a:extLst>
              <a:ext uri="{FF2B5EF4-FFF2-40B4-BE49-F238E27FC236}">
                <a16:creationId xmlns:a16="http://schemas.microsoft.com/office/drawing/2014/main" id="{A6F16B17-54D9-4B53-86E2-A23623863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5BC8C-3D8B-44F3-B15B-D86B849B15F2}"/>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361038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6EAE-CE37-48D3-BFF4-0C7ECE9BF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DE6A8-28A3-4211-9D3F-29B95A451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CA8EE-0DA9-4B55-888E-19AB5B991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87A533-86A3-44EC-8333-C7809A8C67EB}"/>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6" name="Footer Placeholder 5">
            <a:extLst>
              <a:ext uri="{FF2B5EF4-FFF2-40B4-BE49-F238E27FC236}">
                <a16:creationId xmlns:a16="http://schemas.microsoft.com/office/drawing/2014/main" id="{5B3528C6-8D52-4DCD-95E5-4A8113958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4D03F-0B64-4DF1-AB65-A54FC54410AB}"/>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3425235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318D-01D0-4B74-AC4C-3CA514617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DB0308-632B-4785-8680-BDAF5B08C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3D024-89E8-4A1D-9F70-3A7A02FEC5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326FD5-C64E-4B5B-AF17-7D806B83E6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E6C07E-C85A-4557-8E00-4216940117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4A211D-2045-4466-85BC-C6082C5D0A06}"/>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8" name="Footer Placeholder 7">
            <a:extLst>
              <a:ext uri="{FF2B5EF4-FFF2-40B4-BE49-F238E27FC236}">
                <a16:creationId xmlns:a16="http://schemas.microsoft.com/office/drawing/2014/main" id="{89436985-3736-4300-882F-4F15E28C0E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B5E4FD-DD7C-4E81-B9EF-D1210E3CCD01}"/>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144716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47C6-7276-4611-9F30-D0055E401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14C6D-5519-4E89-B73F-DB77F922A658}"/>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4" name="Footer Placeholder 3">
            <a:extLst>
              <a:ext uri="{FF2B5EF4-FFF2-40B4-BE49-F238E27FC236}">
                <a16:creationId xmlns:a16="http://schemas.microsoft.com/office/drawing/2014/main" id="{FDC32A00-338E-4789-B39F-598BC983A1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8827C-1607-45B9-BC0A-E1D908884155}"/>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188205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DAE95-C394-4B93-84E5-174179EB6593}"/>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3" name="Footer Placeholder 2">
            <a:extLst>
              <a:ext uri="{FF2B5EF4-FFF2-40B4-BE49-F238E27FC236}">
                <a16:creationId xmlns:a16="http://schemas.microsoft.com/office/drawing/2014/main" id="{BF0455E3-3A96-4529-AD42-B4816D9166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51D712-9601-4640-A0C0-EDECC6DC63F8}"/>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400487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086D-C1D7-4555-B2AA-53504BDCF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7F9CF-D48B-45F2-9296-2050A1E05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3BE64C-F949-4C34-8017-EDEFC4BCD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A3B15-4BBA-4C78-AAF7-34E33E020628}"/>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6" name="Footer Placeholder 5">
            <a:extLst>
              <a:ext uri="{FF2B5EF4-FFF2-40B4-BE49-F238E27FC236}">
                <a16:creationId xmlns:a16="http://schemas.microsoft.com/office/drawing/2014/main" id="{392AC672-E73B-4122-8DE1-563F3BEE0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B415A-E52F-4A69-BBFE-E67C335F4170}"/>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194090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A2C5-B3CE-435B-8801-7C01E5804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06F91D-0787-4ECE-B6BD-49D716F8D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C5F44A-068A-4A2B-A8FA-44EB4507B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653DE-4B8B-4160-A834-470401EDE0F2}"/>
              </a:ext>
            </a:extLst>
          </p:cNvPr>
          <p:cNvSpPr>
            <a:spLocks noGrp="1"/>
          </p:cNvSpPr>
          <p:nvPr>
            <p:ph type="dt" sz="half" idx="10"/>
          </p:nvPr>
        </p:nvSpPr>
        <p:spPr/>
        <p:txBody>
          <a:bodyPr/>
          <a:lstStyle/>
          <a:p>
            <a:fld id="{09277F70-4DFB-4C73-92DC-992F37D4CD46}" type="datetimeFigureOut">
              <a:rPr lang="en-US" smtClean="0"/>
              <a:t>1/23/2020</a:t>
            </a:fld>
            <a:endParaRPr lang="en-US"/>
          </a:p>
        </p:txBody>
      </p:sp>
      <p:sp>
        <p:nvSpPr>
          <p:cNvPr id="6" name="Footer Placeholder 5">
            <a:extLst>
              <a:ext uri="{FF2B5EF4-FFF2-40B4-BE49-F238E27FC236}">
                <a16:creationId xmlns:a16="http://schemas.microsoft.com/office/drawing/2014/main" id="{EEC3BF34-0CEA-4956-8B92-582A104EB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FA9FB-4AA0-4F1C-908F-CF3C334B275C}"/>
              </a:ext>
            </a:extLst>
          </p:cNvPr>
          <p:cNvSpPr>
            <a:spLocks noGrp="1"/>
          </p:cNvSpPr>
          <p:nvPr>
            <p:ph type="sldNum" sz="quarter" idx="12"/>
          </p:nvPr>
        </p:nvSpPr>
        <p:spPr/>
        <p:txBody>
          <a:bodyPr/>
          <a:lstStyle/>
          <a:p>
            <a:fld id="{CBAA809F-110C-48B5-A4C5-D5932EC835FB}" type="slidenum">
              <a:rPr lang="en-US" smtClean="0"/>
              <a:t>‹#›</a:t>
            </a:fld>
            <a:endParaRPr lang="en-US"/>
          </a:p>
        </p:txBody>
      </p:sp>
    </p:spTree>
    <p:extLst>
      <p:ext uri="{BB962C8B-B14F-4D97-AF65-F5344CB8AC3E}">
        <p14:creationId xmlns:p14="http://schemas.microsoft.com/office/powerpoint/2010/main" val="429030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98DA2A-DDBB-46D9-A2D8-A61D8DC01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A7454-A0AB-4913-B0F7-B0F13E86A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C733D-46F9-4D54-A537-7FDD42E3E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77F70-4DFB-4C73-92DC-992F37D4CD46}" type="datetimeFigureOut">
              <a:rPr lang="en-US" smtClean="0"/>
              <a:t>1/23/2020</a:t>
            </a:fld>
            <a:endParaRPr lang="en-US"/>
          </a:p>
        </p:txBody>
      </p:sp>
      <p:sp>
        <p:nvSpPr>
          <p:cNvPr id="5" name="Footer Placeholder 4">
            <a:extLst>
              <a:ext uri="{FF2B5EF4-FFF2-40B4-BE49-F238E27FC236}">
                <a16:creationId xmlns:a16="http://schemas.microsoft.com/office/drawing/2014/main" id="{4435FF47-A266-494C-B734-847A4076E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F9CE91-A50D-4BE5-8FE4-9AFE3A131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A809F-110C-48B5-A4C5-D5932EC835FB}" type="slidenum">
              <a:rPr lang="en-US" smtClean="0"/>
              <a:t>‹#›</a:t>
            </a:fld>
            <a:endParaRPr lang="en-US"/>
          </a:p>
        </p:txBody>
      </p:sp>
    </p:spTree>
    <p:extLst>
      <p:ext uri="{BB962C8B-B14F-4D97-AF65-F5344CB8AC3E}">
        <p14:creationId xmlns:p14="http://schemas.microsoft.com/office/powerpoint/2010/main" val="380809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28.gif"/></Relationships>
</file>

<file path=ppt/slides/_rels/slide4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126F-58C3-4401-B967-7120D6D0BF97}"/>
              </a:ext>
            </a:extLst>
          </p:cNvPr>
          <p:cNvSpPr>
            <a:spLocks noGrp="1"/>
          </p:cNvSpPr>
          <p:nvPr>
            <p:ph type="ctrTitle"/>
          </p:nvPr>
        </p:nvSpPr>
        <p:spPr>
          <a:xfrm>
            <a:off x="1737064" y="1367160"/>
            <a:ext cx="9144000" cy="1343812"/>
          </a:xfrm>
        </p:spPr>
        <p:txBody>
          <a:bodyPr>
            <a:normAutofit/>
          </a:bodyPr>
          <a:lstStyle/>
          <a:p>
            <a:r>
              <a:rPr lang="en-US" sz="4000" b="1" dirty="0"/>
              <a:t>VAPOR AND COMBINED POWER CYCLES</a:t>
            </a:r>
          </a:p>
        </p:txBody>
      </p:sp>
    </p:spTree>
    <p:extLst>
      <p:ext uri="{BB962C8B-B14F-4D97-AF65-F5344CB8AC3E}">
        <p14:creationId xmlns:p14="http://schemas.microsoft.com/office/powerpoint/2010/main" val="3094323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BFD16-844F-4698-93CB-C595F2345315}"/>
              </a:ext>
            </a:extLst>
          </p:cNvPr>
          <p:cNvSpPr>
            <a:spLocks noGrp="1"/>
          </p:cNvSpPr>
          <p:nvPr>
            <p:ph idx="1"/>
          </p:nvPr>
        </p:nvSpPr>
        <p:spPr>
          <a:xfrm>
            <a:off x="838199" y="301840"/>
            <a:ext cx="7107315" cy="6556159"/>
          </a:xfrm>
        </p:spPr>
        <p:txBody>
          <a:bodyPr/>
          <a:lstStyle/>
          <a:p>
            <a:r>
              <a:rPr lang="en-US" b="1" dirty="0"/>
              <a:t>Rankine cycle </a:t>
            </a:r>
            <a:r>
              <a:rPr lang="en-US" dirty="0"/>
              <a:t>is the ideal cycle for vapor power plants. </a:t>
            </a:r>
          </a:p>
          <a:p>
            <a:r>
              <a:rPr lang="en-US" dirty="0"/>
              <a:t>The ideal Rankine cycle does not involve any internal </a:t>
            </a:r>
            <a:r>
              <a:rPr lang="en-US" dirty="0" err="1"/>
              <a:t>irreversibilities</a:t>
            </a:r>
            <a:r>
              <a:rPr lang="en-US" dirty="0"/>
              <a:t> and consists of the following four processes:</a:t>
            </a:r>
          </a:p>
          <a:p>
            <a:r>
              <a:rPr lang="en-US" dirty="0"/>
              <a:t>1-2 Isentropic compression in a pump</a:t>
            </a:r>
          </a:p>
          <a:p>
            <a:r>
              <a:rPr lang="en-US" dirty="0"/>
              <a:t>2-3 Constant pressure heat addition in a boiler</a:t>
            </a:r>
          </a:p>
          <a:p>
            <a:r>
              <a:rPr lang="en-US" dirty="0"/>
              <a:t>3-4 Isentropic expansion in a turbine</a:t>
            </a:r>
          </a:p>
          <a:p>
            <a:r>
              <a:rPr lang="en-US" dirty="0"/>
              <a:t>4-1 Constant pressure heat rejection in a condenser</a:t>
            </a:r>
          </a:p>
        </p:txBody>
      </p:sp>
      <p:pic>
        <p:nvPicPr>
          <p:cNvPr id="4" name="Picture 3">
            <a:extLst>
              <a:ext uri="{FF2B5EF4-FFF2-40B4-BE49-F238E27FC236}">
                <a16:creationId xmlns:a16="http://schemas.microsoft.com/office/drawing/2014/main" id="{77ED4F06-4EC6-45B5-A1A5-98A520F75A86}"/>
              </a:ext>
            </a:extLst>
          </p:cNvPr>
          <p:cNvPicPr>
            <a:picLocks noChangeAspect="1"/>
          </p:cNvPicPr>
          <p:nvPr/>
        </p:nvPicPr>
        <p:blipFill>
          <a:blip r:embed="rId3"/>
          <a:stretch>
            <a:fillRect/>
          </a:stretch>
        </p:blipFill>
        <p:spPr>
          <a:xfrm>
            <a:off x="8502865" y="152400"/>
            <a:ext cx="3105150" cy="3276600"/>
          </a:xfrm>
          <a:prstGeom prst="rect">
            <a:avLst/>
          </a:prstGeom>
        </p:spPr>
      </p:pic>
    </p:spTree>
    <p:extLst>
      <p:ext uri="{BB962C8B-B14F-4D97-AF65-F5344CB8AC3E}">
        <p14:creationId xmlns:p14="http://schemas.microsoft.com/office/powerpoint/2010/main" val="357389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BFD16-844F-4698-93CB-C595F2345315}"/>
              </a:ext>
            </a:extLst>
          </p:cNvPr>
          <p:cNvSpPr>
            <a:spLocks noGrp="1"/>
          </p:cNvSpPr>
          <p:nvPr>
            <p:ph idx="1"/>
          </p:nvPr>
        </p:nvSpPr>
        <p:spPr>
          <a:xfrm>
            <a:off x="323294" y="239696"/>
            <a:ext cx="7107315" cy="6556159"/>
          </a:xfrm>
        </p:spPr>
        <p:txBody>
          <a:bodyPr/>
          <a:lstStyle/>
          <a:p>
            <a:r>
              <a:rPr lang="en-US" dirty="0"/>
              <a:t>Water enters the </a:t>
            </a:r>
            <a:r>
              <a:rPr lang="en-US" i="1" dirty="0"/>
              <a:t>pump </a:t>
            </a:r>
            <a:r>
              <a:rPr lang="en-US" dirty="0"/>
              <a:t>at state 1 as saturated liquid and is compressed </a:t>
            </a:r>
            <a:r>
              <a:rPr lang="en-US" dirty="0" err="1"/>
              <a:t>isentropically</a:t>
            </a:r>
            <a:r>
              <a:rPr lang="en-US" dirty="0"/>
              <a:t> to the operating pressure of the boiler. </a:t>
            </a:r>
          </a:p>
          <a:p>
            <a:r>
              <a:rPr lang="en-US" dirty="0"/>
              <a:t>The water temperature increases somewhat during this isentropic compression process due to a slight decrease in the specific volume of water.</a:t>
            </a:r>
          </a:p>
          <a:p>
            <a:r>
              <a:rPr lang="en-US" dirty="0"/>
              <a:t>The vertical distance between states 1 and 2 on the </a:t>
            </a:r>
            <a:r>
              <a:rPr lang="en-US" i="1" dirty="0"/>
              <a:t>T-s </a:t>
            </a:r>
            <a:r>
              <a:rPr lang="en-US" dirty="0"/>
              <a:t>diagram is greatly exaggerated for clarity.</a:t>
            </a:r>
          </a:p>
        </p:txBody>
      </p:sp>
      <p:pic>
        <p:nvPicPr>
          <p:cNvPr id="2" name="Picture 1">
            <a:extLst>
              <a:ext uri="{FF2B5EF4-FFF2-40B4-BE49-F238E27FC236}">
                <a16:creationId xmlns:a16="http://schemas.microsoft.com/office/drawing/2014/main" id="{00D73615-63B6-4054-BCE3-CF1E753A8420}"/>
              </a:ext>
            </a:extLst>
          </p:cNvPr>
          <p:cNvPicPr>
            <a:picLocks noChangeAspect="1"/>
          </p:cNvPicPr>
          <p:nvPr/>
        </p:nvPicPr>
        <p:blipFill>
          <a:blip r:embed="rId2"/>
          <a:stretch>
            <a:fillRect/>
          </a:stretch>
        </p:blipFill>
        <p:spPr>
          <a:xfrm>
            <a:off x="7829550" y="0"/>
            <a:ext cx="4362450" cy="4572000"/>
          </a:xfrm>
          <a:prstGeom prst="rect">
            <a:avLst/>
          </a:prstGeom>
        </p:spPr>
      </p:pic>
    </p:spTree>
    <p:extLst>
      <p:ext uri="{BB962C8B-B14F-4D97-AF65-F5344CB8AC3E}">
        <p14:creationId xmlns:p14="http://schemas.microsoft.com/office/powerpoint/2010/main" val="360071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03B9B-1F3C-42FA-B0D0-78561453140C}"/>
              </a:ext>
            </a:extLst>
          </p:cNvPr>
          <p:cNvSpPr>
            <a:spLocks noGrp="1"/>
          </p:cNvSpPr>
          <p:nvPr>
            <p:ph idx="1"/>
          </p:nvPr>
        </p:nvSpPr>
        <p:spPr>
          <a:xfrm>
            <a:off x="838200" y="266330"/>
            <a:ext cx="6521388" cy="5910633"/>
          </a:xfrm>
        </p:spPr>
        <p:txBody>
          <a:bodyPr>
            <a:normAutofit/>
          </a:bodyPr>
          <a:lstStyle/>
          <a:p>
            <a:r>
              <a:rPr lang="en-US" dirty="0"/>
              <a:t>Water enters the </a:t>
            </a:r>
            <a:r>
              <a:rPr lang="en-US" i="1" dirty="0"/>
              <a:t>boiler </a:t>
            </a:r>
            <a:r>
              <a:rPr lang="en-US" dirty="0"/>
              <a:t>as a compressed liquid at state 2 and leaves as a superheated vapor at state 3. </a:t>
            </a:r>
          </a:p>
          <a:p>
            <a:r>
              <a:rPr lang="en-US" dirty="0"/>
              <a:t>The boiler is basically a large heat exchanger where the heat originating from combustion gases, nuclear reactors, or other sources is transferred to the water essentially at constant pressure.</a:t>
            </a:r>
          </a:p>
          <a:p>
            <a:r>
              <a:rPr lang="en-US" dirty="0"/>
              <a:t>The boiler, together with the section where the steam is superheated (the superheater), is often called the </a:t>
            </a:r>
            <a:r>
              <a:rPr lang="en-US" i="1" dirty="0"/>
              <a:t>steam generator</a:t>
            </a:r>
            <a:r>
              <a:rPr lang="en-US" dirty="0"/>
              <a:t>.</a:t>
            </a:r>
          </a:p>
        </p:txBody>
      </p:sp>
      <p:pic>
        <p:nvPicPr>
          <p:cNvPr id="4" name="Picture 3">
            <a:extLst>
              <a:ext uri="{FF2B5EF4-FFF2-40B4-BE49-F238E27FC236}">
                <a16:creationId xmlns:a16="http://schemas.microsoft.com/office/drawing/2014/main" id="{98C03A00-D771-4722-AE65-5B29FA0D04EA}"/>
              </a:ext>
            </a:extLst>
          </p:cNvPr>
          <p:cNvPicPr>
            <a:picLocks noChangeAspect="1"/>
          </p:cNvPicPr>
          <p:nvPr/>
        </p:nvPicPr>
        <p:blipFill>
          <a:blip r:embed="rId2"/>
          <a:stretch>
            <a:fillRect/>
          </a:stretch>
        </p:blipFill>
        <p:spPr>
          <a:xfrm>
            <a:off x="7829550" y="0"/>
            <a:ext cx="4362450" cy="4572000"/>
          </a:xfrm>
          <a:prstGeom prst="rect">
            <a:avLst/>
          </a:prstGeom>
        </p:spPr>
      </p:pic>
    </p:spTree>
    <p:extLst>
      <p:ext uri="{BB962C8B-B14F-4D97-AF65-F5344CB8AC3E}">
        <p14:creationId xmlns:p14="http://schemas.microsoft.com/office/powerpoint/2010/main" val="39598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03B9B-1F3C-42FA-B0D0-78561453140C}"/>
              </a:ext>
            </a:extLst>
          </p:cNvPr>
          <p:cNvSpPr>
            <a:spLocks noGrp="1"/>
          </p:cNvSpPr>
          <p:nvPr>
            <p:ph idx="1"/>
          </p:nvPr>
        </p:nvSpPr>
        <p:spPr>
          <a:xfrm>
            <a:off x="838200" y="266330"/>
            <a:ext cx="6521388" cy="5910633"/>
          </a:xfrm>
        </p:spPr>
        <p:txBody>
          <a:bodyPr>
            <a:normAutofit fontScale="92500" lnSpcReduction="20000"/>
          </a:bodyPr>
          <a:lstStyle/>
          <a:p>
            <a:r>
              <a:rPr lang="en-US" dirty="0"/>
              <a:t>The superheated vapor at state 3 enters the </a:t>
            </a:r>
            <a:r>
              <a:rPr lang="en-US" i="1" dirty="0"/>
              <a:t>turbine, </a:t>
            </a:r>
            <a:r>
              <a:rPr lang="en-US" dirty="0"/>
              <a:t>where it expands </a:t>
            </a:r>
            <a:r>
              <a:rPr lang="en-US" dirty="0" err="1"/>
              <a:t>isentropically</a:t>
            </a:r>
            <a:r>
              <a:rPr lang="en-US" dirty="0"/>
              <a:t> and produces work by rotating the shaft connected to an electric generator. </a:t>
            </a:r>
          </a:p>
          <a:p>
            <a:r>
              <a:rPr lang="en-US" dirty="0"/>
              <a:t>The pressure and the temperature of steam drop during this process to the values at state 4, where steam enters the </a:t>
            </a:r>
            <a:r>
              <a:rPr lang="en-US" i="1" dirty="0"/>
              <a:t>condenser.</a:t>
            </a:r>
          </a:p>
          <a:p>
            <a:r>
              <a:rPr lang="en-US" dirty="0"/>
              <a:t>At this state, steam is usually a saturated liquid–vapor mixture with a high quality.</a:t>
            </a:r>
          </a:p>
          <a:p>
            <a:r>
              <a:rPr lang="en-US" dirty="0"/>
              <a:t>Steam is condensed at constant pressure in the condenser, which is basically a large heat exchanger, by rejecting heat to a cooling medium such as a lake, a river, or the atmosphere. </a:t>
            </a:r>
          </a:p>
          <a:p>
            <a:r>
              <a:rPr lang="en-US" dirty="0"/>
              <a:t>Steam leaves the condenser as saturated liquid and enters the pump, completing the cycle.</a:t>
            </a:r>
          </a:p>
        </p:txBody>
      </p:sp>
      <p:pic>
        <p:nvPicPr>
          <p:cNvPr id="4" name="Picture 3">
            <a:extLst>
              <a:ext uri="{FF2B5EF4-FFF2-40B4-BE49-F238E27FC236}">
                <a16:creationId xmlns:a16="http://schemas.microsoft.com/office/drawing/2014/main" id="{98C03A00-D771-4722-AE65-5B29FA0D04EA}"/>
              </a:ext>
            </a:extLst>
          </p:cNvPr>
          <p:cNvPicPr>
            <a:picLocks noChangeAspect="1"/>
          </p:cNvPicPr>
          <p:nvPr/>
        </p:nvPicPr>
        <p:blipFill>
          <a:blip r:embed="rId2"/>
          <a:stretch>
            <a:fillRect/>
          </a:stretch>
        </p:blipFill>
        <p:spPr>
          <a:xfrm>
            <a:off x="7829550" y="0"/>
            <a:ext cx="4362450" cy="4572000"/>
          </a:xfrm>
          <a:prstGeom prst="rect">
            <a:avLst/>
          </a:prstGeom>
        </p:spPr>
      </p:pic>
    </p:spTree>
    <p:extLst>
      <p:ext uri="{BB962C8B-B14F-4D97-AF65-F5344CB8AC3E}">
        <p14:creationId xmlns:p14="http://schemas.microsoft.com/office/powerpoint/2010/main" val="68911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37EC4-11A0-43DA-A07A-9331ACF0822E}"/>
              </a:ext>
            </a:extLst>
          </p:cNvPr>
          <p:cNvSpPr>
            <a:spLocks noGrp="1"/>
          </p:cNvSpPr>
          <p:nvPr>
            <p:ph idx="1"/>
          </p:nvPr>
        </p:nvSpPr>
        <p:spPr>
          <a:xfrm>
            <a:off x="909221" y="298665"/>
            <a:ext cx="10515600" cy="6182033"/>
          </a:xfrm>
        </p:spPr>
        <p:txBody>
          <a:bodyPr>
            <a:normAutofit/>
          </a:bodyPr>
          <a:lstStyle/>
          <a:p>
            <a:r>
              <a:rPr lang="en-US" dirty="0"/>
              <a:t>In areas where water is precious, the power plants are cooled by air instead of water. </a:t>
            </a:r>
          </a:p>
          <a:p>
            <a:r>
              <a:rPr lang="en-US" dirty="0"/>
              <a:t>This method of cooling, which is also used in car engines, is called dry cooling. </a:t>
            </a:r>
          </a:p>
          <a:p>
            <a:r>
              <a:rPr lang="en-US" dirty="0"/>
              <a:t>Several power plants in the world, including some in the United States, use dry cooling to conserve water.</a:t>
            </a:r>
          </a:p>
          <a:p>
            <a:r>
              <a:rPr lang="en-US" dirty="0"/>
              <a:t>Remembering that the area under the process curve on a </a:t>
            </a:r>
            <a:r>
              <a:rPr lang="en-US" i="1" dirty="0"/>
              <a:t>T-s </a:t>
            </a:r>
            <a:r>
              <a:rPr lang="en-US" dirty="0"/>
              <a:t>diagram represents the heat transfer for internally reversible processes, we see that the area under process curve 2-3 represents the heat transferred to the water in the boiler </a:t>
            </a:r>
          </a:p>
          <a:p>
            <a:r>
              <a:rPr lang="en-US" dirty="0"/>
              <a:t>and the area under the process curve 4-1 represents the heat rejected in the condenser. </a:t>
            </a:r>
          </a:p>
          <a:p>
            <a:r>
              <a:rPr lang="en-US" dirty="0"/>
              <a:t>The difference between these two (the area enclosed by the cycle curve) is the net work produced during the cycle.</a:t>
            </a:r>
          </a:p>
        </p:txBody>
      </p:sp>
    </p:spTree>
    <p:extLst>
      <p:ext uri="{BB962C8B-B14F-4D97-AF65-F5344CB8AC3E}">
        <p14:creationId xmlns:p14="http://schemas.microsoft.com/office/powerpoint/2010/main" val="273640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A1B7-78D5-42F9-9647-C61FB475DF1F}"/>
              </a:ext>
            </a:extLst>
          </p:cNvPr>
          <p:cNvSpPr>
            <a:spLocks noGrp="1"/>
          </p:cNvSpPr>
          <p:nvPr>
            <p:ph type="title"/>
          </p:nvPr>
        </p:nvSpPr>
        <p:spPr>
          <a:xfrm>
            <a:off x="767179" y="0"/>
            <a:ext cx="10515600" cy="1325563"/>
          </a:xfrm>
        </p:spPr>
        <p:txBody>
          <a:bodyPr>
            <a:normAutofit/>
          </a:bodyPr>
          <a:lstStyle/>
          <a:p>
            <a:r>
              <a:rPr lang="en-US" sz="2800" b="1" dirty="0">
                <a:latin typeface="+mn-lt"/>
              </a:rPr>
              <a:t>Energy Analysis of the Ideal Rankine Cycle</a:t>
            </a:r>
            <a:endParaRPr lang="en-US" sz="2800" dirty="0">
              <a:latin typeface="+mn-lt"/>
            </a:endParaRPr>
          </a:p>
        </p:txBody>
      </p:sp>
      <p:sp>
        <p:nvSpPr>
          <p:cNvPr id="3" name="Content Placeholder 2">
            <a:extLst>
              <a:ext uri="{FF2B5EF4-FFF2-40B4-BE49-F238E27FC236}">
                <a16:creationId xmlns:a16="http://schemas.microsoft.com/office/drawing/2014/main" id="{5158B9BB-C3F7-438B-B48F-82484E388BE1}"/>
              </a:ext>
            </a:extLst>
          </p:cNvPr>
          <p:cNvSpPr>
            <a:spLocks noGrp="1"/>
          </p:cNvSpPr>
          <p:nvPr>
            <p:ph idx="1"/>
          </p:nvPr>
        </p:nvSpPr>
        <p:spPr>
          <a:xfrm>
            <a:off x="838200" y="1198485"/>
            <a:ext cx="10515600" cy="4978478"/>
          </a:xfrm>
        </p:spPr>
        <p:txBody>
          <a:bodyPr/>
          <a:lstStyle/>
          <a:p>
            <a:r>
              <a:rPr lang="en-US" dirty="0"/>
              <a:t>All four components associated with the Rankine cycle (the pump, boiler, turbine, and condenser) are steady-flow devices, and thus all four processes that make up the Rankine cycle can be analyzed as steady-flow processes.</a:t>
            </a:r>
          </a:p>
          <a:p>
            <a:r>
              <a:rPr lang="en-US" dirty="0"/>
              <a:t>The kinetic and potential energy changes of the steam are usually small relative to the work and heat transfer terms and are therefore usually neglected.</a:t>
            </a:r>
          </a:p>
          <a:p>
            <a:r>
              <a:rPr lang="en-US" dirty="0"/>
              <a:t>Then the </a:t>
            </a:r>
            <a:r>
              <a:rPr lang="en-US" i="1" dirty="0"/>
              <a:t>steady-flow energy equation </a:t>
            </a:r>
            <a:r>
              <a:rPr lang="en-US" dirty="0"/>
              <a:t>per unit mass of steam reduces to:</a:t>
            </a:r>
          </a:p>
          <a:p>
            <a:endParaRPr lang="en-US" dirty="0"/>
          </a:p>
        </p:txBody>
      </p:sp>
      <p:pic>
        <p:nvPicPr>
          <p:cNvPr id="4" name="Picture 3">
            <a:extLst>
              <a:ext uri="{FF2B5EF4-FFF2-40B4-BE49-F238E27FC236}">
                <a16:creationId xmlns:a16="http://schemas.microsoft.com/office/drawing/2014/main" id="{256052B2-272B-4432-BDD5-937DC7D8DA3C}"/>
              </a:ext>
            </a:extLst>
          </p:cNvPr>
          <p:cNvPicPr>
            <a:picLocks noChangeAspect="1"/>
          </p:cNvPicPr>
          <p:nvPr/>
        </p:nvPicPr>
        <p:blipFill>
          <a:blip r:embed="rId2"/>
          <a:stretch>
            <a:fillRect/>
          </a:stretch>
        </p:blipFill>
        <p:spPr>
          <a:xfrm>
            <a:off x="2316655" y="5066051"/>
            <a:ext cx="6848475" cy="809625"/>
          </a:xfrm>
          <a:prstGeom prst="rect">
            <a:avLst/>
          </a:prstGeom>
        </p:spPr>
      </p:pic>
    </p:spTree>
    <p:extLst>
      <p:ext uri="{BB962C8B-B14F-4D97-AF65-F5344CB8AC3E}">
        <p14:creationId xmlns:p14="http://schemas.microsoft.com/office/powerpoint/2010/main" val="3182572835"/>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4" name="Shape 1034"/>
        <p:cNvGrpSpPr/>
        <p:nvPr/>
      </p:nvGrpSpPr>
      <p:grpSpPr>
        <a:xfrm>
          <a:off x="0" y="0"/>
          <a:ext cx="0" cy="0"/>
          <a:chOff x="0" y="0"/>
          <a:chExt cx="0" cy="0"/>
        </a:xfrm>
      </p:grpSpPr>
      <p:sp>
        <p:nvSpPr>
          <p:cNvPr id="1035" name="Shape 1035"/>
          <p:cNvSpPr txBox="1"/>
          <p:nvPr>
            <p:ph idx="1" type="body"/>
          </p:nvPr>
        </p:nvSpPr>
        <p:spPr>
          <a:xfrm>
            <a:off x="767179" y="124286"/>
            <a:ext cx="10515600" cy="5821800"/>
          </a:xfrm>
          <a:prstGeom prst="rect">
            <a:avLst/>
          </a:prstGeom>
          <a:noFill/>
          <a:ln>
            <a:noFill/>
          </a:ln>
        </p:spPr>
        <p:txBody>
          <a:bodyPr anchorCtr="0" anchor="t" bIns="45700" lIns="91425" rIns="91425" tIns="45700">
            <a:normAutofit/>
          </a:bodyPr>
          <a:lstStyle/>
          <a:p>
            <a:pPr indent="-228600" lvl="0" marL="228600" rtl="0" algn="l">
              <a:lnSpc>
                <a:spcPct val="90000"/>
              </a:lnSpc>
              <a:spcBef>
                <a:spcPts val="0"/>
              </a:spcBef>
              <a:spcAft>
                <a:spcPts val="0"/>
              </a:spcAft>
              <a:buClr>
                <a:schemeClr val="dk1"/>
              </a:buClr>
              <a:buSzPct val="100000"/>
            </a:pPr>
            <a:r>
              <a:rPr lang="en-US"/>
              <a:t>The boiler and the condenser do not involve any work, and the pump and the turbine are assumed to be isentropic. </a:t>
            </a:r>
          </a:p>
          <a:p>
            <a:pPr indent="-228600" lvl="0" marL="228600" rtl="0" algn="l">
              <a:lnSpc>
                <a:spcPct val="90000"/>
              </a:lnSpc>
              <a:spcBef>
                <a:spcPts val="1000"/>
              </a:spcBef>
              <a:spcAft>
                <a:spcPts val="0"/>
              </a:spcAft>
              <a:buClr>
                <a:schemeClr val="dk1"/>
              </a:buClr>
              <a:buSzPct val="100000"/>
            </a:pPr>
            <a:r>
              <a:rPr lang="en-US"/>
              <a:t>Then the conservation of energy relation for each device can be expressed as follows:</a:t>
            </a:r>
          </a:p>
          <a:p>
            <a:pPr indent="-228600" lvl="0" marL="228600" rtl="0" algn="l">
              <a:lnSpc>
                <a:spcPct val="90000"/>
              </a:lnSpc>
              <a:spcBef>
                <a:spcPts val="1000"/>
              </a:spcBef>
              <a:buClr>
                <a:schemeClr val="dk1"/>
              </a:buClr>
              <a:buSzPct val="100000"/>
              <a:buNone/>
            </a:pPr>
            <a:r>
              <a:t/>
            </a:r>
            <a:endParaRPr/>
          </a:p>
        </p:txBody>
      </p:sp>
      <p:pic>
        <p:nvPicPr>
          <p:cNvPr id="1036" name="Shape 1036"/>
          <p:cNvPicPr preferRelativeResize="0"/>
          <p:nvPr/>
        </p:nvPicPr>
        <p:blipFill rotWithShape="1">
          <a:blip r:embed="rId2">
            <a:alphaModFix/>
          </a:blip>
          <a:srcRect b="0" l="0" r="0" t="0"/>
          <a:stretch/>
        </p:blipFill>
        <p:spPr>
          <a:xfrm>
            <a:off x="605409" y="1937723"/>
            <a:ext cx="4767300" cy="382500"/>
          </a:xfrm>
          <a:prstGeom prst="rect">
            <a:avLst/>
          </a:prstGeom>
          <a:noFill/>
          <a:ln>
            <a:noFill/>
          </a:ln>
        </p:spPr>
      </p:pic>
      <p:pic>
        <p:nvPicPr>
          <p:cNvPr id="1037" name="Shape 1037"/>
          <p:cNvPicPr preferRelativeResize="0"/>
          <p:nvPr/>
        </p:nvPicPr>
        <p:blipFill rotWithShape="1">
          <a:blip r:embed="rId3">
            <a:alphaModFix/>
          </a:blip>
          <a:srcRect b="0" l="0" r="0" t="0"/>
          <a:stretch/>
        </p:blipFill>
        <p:spPr>
          <a:xfrm>
            <a:off x="605409" y="2388092"/>
            <a:ext cx="5743200" cy="4470000"/>
          </a:xfrm>
          <a:prstGeom prst="rect">
            <a:avLst/>
          </a:prstGeom>
          <a:noFill/>
          <a:ln>
            <a:noFill/>
          </a:ln>
        </p:spPr>
      </p:pic>
      <p:pic>
        <p:nvPicPr>
          <p:cNvPr id="1038" name="Shape 1038"/>
          <p:cNvPicPr preferRelativeResize="0"/>
          <p:nvPr/>
        </p:nvPicPr>
        <p:blipFill rotWithShape="1">
          <a:blip r:embed="rId4">
            <a:alphaModFix/>
          </a:blip>
          <a:srcRect b="0" l="0" r="0" t="0"/>
          <a:stretch/>
        </p:blipFill>
        <p:spPr>
          <a:xfrm>
            <a:off x="7369099" y="1937721"/>
            <a:ext cx="4362600"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61AD3-C726-4B7C-9C50-4F992616BD36}"/>
              </a:ext>
            </a:extLst>
          </p:cNvPr>
          <p:cNvSpPr>
            <a:spLocks noGrp="1"/>
          </p:cNvSpPr>
          <p:nvPr>
            <p:ph idx="1"/>
          </p:nvPr>
        </p:nvSpPr>
        <p:spPr>
          <a:xfrm>
            <a:off x="838200" y="396320"/>
            <a:ext cx="10515600" cy="6057746"/>
          </a:xfrm>
        </p:spPr>
        <p:txBody>
          <a:bodyPr>
            <a:normAutofit/>
          </a:bodyPr>
          <a:lstStyle/>
          <a:p>
            <a:r>
              <a:rPr lang="en-US" dirty="0"/>
              <a:t>The conversion efficiency of power plants in the United States is often expressed in terms of </a:t>
            </a:r>
            <a:r>
              <a:rPr lang="en-US" b="1" dirty="0"/>
              <a:t>heat rate, </a:t>
            </a:r>
            <a:r>
              <a:rPr lang="en-US" dirty="0"/>
              <a:t>which is the amount of heat supplied, in Btu’s, to generate 1 kWh of electricity.</a:t>
            </a:r>
          </a:p>
          <a:p>
            <a:r>
              <a:rPr lang="en-US" dirty="0"/>
              <a:t>The smaller the heat rate, the greater the efficiency.</a:t>
            </a:r>
          </a:p>
          <a:p>
            <a:r>
              <a:rPr lang="en-US" dirty="0"/>
              <a:t>Considering that 1 kWh = 3412 Btu, the relation between the heat rate and the thermal efficiency can be expressed as:</a:t>
            </a:r>
          </a:p>
          <a:p>
            <a:endParaRPr lang="en-US" dirty="0"/>
          </a:p>
          <a:p>
            <a:endParaRPr lang="en-US" dirty="0"/>
          </a:p>
          <a:p>
            <a:pPr marL="0" indent="0">
              <a:buNone/>
            </a:pPr>
            <a:endParaRPr lang="en-US" dirty="0"/>
          </a:p>
          <a:p>
            <a:r>
              <a:rPr lang="en-US" dirty="0"/>
              <a:t>The thermal efficiency can also be interpreted as the ratio of the area enclosed by the cycle on a </a:t>
            </a:r>
            <a:r>
              <a:rPr lang="en-US" i="1" dirty="0"/>
              <a:t>T-s </a:t>
            </a:r>
            <a:r>
              <a:rPr lang="en-US" dirty="0"/>
              <a:t>diagram to the area under the heat-addition process.</a:t>
            </a:r>
          </a:p>
          <a:p>
            <a:endParaRPr lang="en-US" dirty="0"/>
          </a:p>
        </p:txBody>
      </p:sp>
      <p:pic>
        <p:nvPicPr>
          <p:cNvPr id="4" name="Picture 3">
            <a:extLst>
              <a:ext uri="{FF2B5EF4-FFF2-40B4-BE49-F238E27FC236}">
                <a16:creationId xmlns:a16="http://schemas.microsoft.com/office/drawing/2014/main" id="{99B2BE55-D981-4886-B659-55BA52814F46}"/>
              </a:ext>
            </a:extLst>
          </p:cNvPr>
          <p:cNvPicPr>
            <a:picLocks noChangeAspect="1"/>
          </p:cNvPicPr>
          <p:nvPr/>
        </p:nvPicPr>
        <p:blipFill>
          <a:blip r:embed="rId2"/>
          <a:stretch>
            <a:fillRect/>
          </a:stretch>
        </p:blipFill>
        <p:spPr>
          <a:xfrm>
            <a:off x="4083773" y="3425193"/>
            <a:ext cx="3438525" cy="1000125"/>
          </a:xfrm>
          <a:prstGeom prst="rect">
            <a:avLst/>
          </a:prstGeom>
        </p:spPr>
      </p:pic>
    </p:spTree>
    <p:extLst>
      <p:ext uri="{BB962C8B-B14F-4D97-AF65-F5344CB8AC3E}">
        <p14:creationId xmlns:p14="http://schemas.microsoft.com/office/powerpoint/2010/main" val="2654843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0772-4137-4E04-AB01-CA825616F356}"/>
              </a:ext>
            </a:extLst>
          </p:cNvPr>
          <p:cNvSpPr>
            <a:spLocks noGrp="1"/>
          </p:cNvSpPr>
          <p:nvPr>
            <p:ph type="title"/>
          </p:nvPr>
        </p:nvSpPr>
        <p:spPr>
          <a:xfrm>
            <a:off x="838200" y="-78758"/>
            <a:ext cx="10515600" cy="1325563"/>
          </a:xfrm>
        </p:spPr>
        <p:txBody>
          <a:bodyPr>
            <a:normAutofit/>
          </a:bodyPr>
          <a:lstStyle/>
          <a:p>
            <a:r>
              <a:rPr lang="en-US" sz="2800" b="1" dirty="0">
                <a:latin typeface="+mn-lt"/>
              </a:rPr>
              <a:t>DEVIATION OF ACTUAL VAPOR POWER CYCLES FROM IDEALIZED ONES</a:t>
            </a:r>
          </a:p>
        </p:txBody>
      </p:sp>
      <p:sp>
        <p:nvSpPr>
          <p:cNvPr id="3" name="Content Placeholder 2">
            <a:extLst>
              <a:ext uri="{FF2B5EF4-FFF2-40B4-BE49-F238E27FC236}">
                <a16:creationId xmlns:a16="http://schemas.microsoft.com/office/drawing/2014/main" id="{79A4321F-929C-4412-AF07-9DC9C538E114}"/>
              </a:ext>
            </a:extLst>
          </p:cNvPr>
          <p:cNvSpPr>
            <a:spLocks noGrp="1"/>
          </p:cNvSpPr>
          <p:nvPr>
            <p:ph idx="1"/>
          </p:nvPr>
        </p:nvSpPr>
        <p:spPr>
          <a:xfrm>
            <a:off x="838200" y="1384917"/>
            <a:ext cx="6432612" cy="4792046"/>
          </a:xfrm>
        </p:spPr>
        <p:txBody>
          <a:bodyPr/>
          <a:lstStyle/>
          <a:p>
            <a:r>
              <a:rPr lang="en-US" dirty="0"/>
              <a:t>The actual vapor power cycle differs from the ideal Rankine cycle, as illustrated in Fig. 10–4</a:t>
            </a:r>
            <a:r>
              <a:rPr lang="en-US" i="1" dirty="0"/>
              <a:t>a</a:t>
            </a:r>
            <a:r>
              <a:rPr lang="en-US" dirty="0"/>
              <a:t>, as a result of </a:t>
            </a:r>
            <a:r>
              <a:rPr lang="en-US" dirty="0" err="1"/>
              <a:t>irreversibilities</a:t>
            </a:r>
            <a:r>
              <a:rPr lang="en-US" dirty="0"/>
              <a:t> in various components.</a:t>
            </a:r>
          </a:p>
          <a:p>
            <a:r>
              <a:rPr lang="en-US" b="1" dirty="0"/>
              <a:t>Fluid friction </a:t>
            </a:r>
            <a:r>
              <a:rPr lang="en-US" dirty="0"/>
              <a:t>and</a:t>
            </a:r>
            <a:r>
              <a:rPr lang="en-US" b="1" dirty="0"/>
              <a:t> heat loss </a:t>
            </a:r>
            <a:r>
              <a:rPr lang="en-US" dirty="0"/>
              <a:t>to the surroundings are the two common sources of </a:t>
            </a:r>
            <a:r>
              <a:rPr lang="en-US" dirty="0" err="1"/>
              <a:t>irreversibilities</a:t>
            </a:r>
            <a:r>
              <a:rPr lang="en-US" dirty="0"/>
              <a:t>.</a:t>
            </a:r>
          </a:p>
        </p:txBody>
      </p:sp>
      <p:pic>
        <p:nvPicPr>
          <p:cNvPr id="4" name="Picture 3">
            <a:extLst>
              <a:ext uri="{FF2B5EF4-FFF2-40B4-BE49-F238E27FC236}">
                <a16:creationId xmlns:a16="http://schemas.microsoft.com/office/drawing/2014/main" id="{4F5B0CAF-311F-40A8-8749-7A27720BDF96}"/>
              </a:ext>
            </a:extLst>
          </p:cNvPr>
          <p:cNvPicPr>
            <a:picLocks noChangeAspect="1"/>
          </p:cNvPicPr>
          <p:nvPr/>
        </p:nvPicPr>
        <p:blipFill>
          <a:blip r:embed="rId2"/>
          <a:stretch>
            <a:fillRect/>
          </a:stretch>
        </p:blipFill>
        <p:spPr>
          <a:xfrm>
            <a:off x="7456318" y="1384917"/>
            <a:ext cx="3897482" cy="3832524"/>
          </a:xfrm>
          <a:prstGeom prst="rect">
            <a:avLst/>
          </a:prstGeom>
        </p:spPr>
      </p:pic>
    </p:spTree>
    <p:extLst>
      <p:ext uri="{BB962C8B-B14F-4D97-AF65-F5344CB8AC3E}">
        <p14:creationId xmlns:p14="http://schemas.microsoft.com/office/powerpoint/2010/main" val="24991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09E9-E9CD-403D-8889-4B858A85B7B9}"/>
              </a:ext>
            </a:extLst>
          </p:cNvPr>
          <p:cNvSpPr>
            <a:spLocks noGrp="1"/>
          </p:cNvSpPr>
          <p:nvPr>
            <p:ph type="title"/>
          </p:nvPr>
        </p:nvSpPr>
        <p:spPr>
          <a:xfrm>
            <a:off x="838200" y="365126"/>
            <a:ext cx="10515600" cy="584786"/>
          </a:xfrm>
        </p:spPr>
        <p:txBody>
          <a:bodyPr>
            <a:normAutofit/>
          </a:bodyPr>
          <a:lstStyle/>
          <a:p>
            <a:r>
              <a:rPr lang="en-US" sz="2800" b="1" dirty="0">
                <a:latin typeface="+mn-lt"/>
              </a:rPr>
              <a:t>Fluid friction</a:t>
            </a:r>
          </a:p>
        </p:txBody>
      </p:sp>
      <p:sp>
        <p:nvSpPr>
          <p:cNvPr id="3" name="Content Placeholder 2">
            <a:extLst>
              <a:ext uri="{FF2B5EF4-FFF2-40B4-BE49-F238E27FC236}">
                <a16:creationId xmlns:a16="http://schemas.microsoft.com/office/drawing/2014/main" id="{EA66B630-DA5B-451A-A9DA-587543157341}"/>
              </a:ext>
            </a:extLst>
          </p:cNvPr>
          <p:cNvSpPr>
            <a:spLocks noGrp="1"/>
          </p:cNvSpPr>
          <p:nvPr>
            <p:ph idx="1"/>
          </p:nvPr>
        </p:nvSpPr>
        <p:spPr>
          <a:xfrm>
            <a:off x="838200" y="1038687"/>
            <a:ext cx="6281691" cy="5138276"/>
          </a:xfrm>
        </p:spPr>
        <p:txBody>
          <a:bodyPr>
            <a:normAutofit fontScale="92500" lnSpcReduction="20000"/>
          </a:bodyPr>
          <a:lstStyle/>
          <a:p>
            <a:r>
              <a:rPr lang="en-US" dirty="0"/>
              <a:t>Fluid friction causes pressure drops in the boiler, the condenser, and the piping between various components. </a:t>
            </a:r>
          </a:p>
          <a:p>
            <a:r>
              <a:rPr lang="en-US" dirty="0"/>
              <a:t>As a result, steam leaves the boiler at a somewhat lower pressure.</a:t>
            </a:r>
          </a:p>
          <a:p>
            <a:r>
              <a:rPr lang="en-US" dirty="0"/>
              <a:t>Also, the pressure at the turbine inlet is somewhat lower than that at the boiler exit due to the pressure drop in the connecting pipes.</a:t>
            </a:r>
          </a:p>
          <a:p>
            <a:r>
              <a:rPr lang="en-US" dirty="0"/>
              <a:t>To compensate for these pressure drops, the water must be pumped to a sufficiently higher pressure than the ideal cycle calls for. </a:t>
            </a:r>
          </a:p>
          <a:p>
            <a:r>
              <a:rPr lang="en-US" dirty="0"/>
              <a:t>This requires a larger pump and larger work input to the pump.</a:t>
            </a:r>
          </a:p>
        </p:txBody>
      </p:sp>
      <p:pic>
        <p:nvPicPr>
          <p:cNvPr id="4" name="Picture 3">
            <a:extLst>
              <a:ext uri="{FF2B5EF4-FFF2-40B4-BE49-F238E27FC236}">
                <a16:creationId xmlns:a16="http://schemas.microsoft.com/office/drawing/2014/main" id="{F9E0F771-8154-49B6-8293-E3F58D12CCAC}"/>
              </a:ext>
            </a:extLst>
          </p:cNvPr>
          <p:cNvPicPr>
            <a:picLocks noChangeAspect="1"/>
          </p:cNvPicPr>
          <p:nvPr/>
        </p:nvPicPr>
        <p:blipFill>
          <a:blip r:embed="rId2"/>
          <a:stretch>
            <a:fillRect/>
          </a:stretch>
        </p:blipFill>
        <p:spPr>
          <a:xfrm>
            <a:off x="7829550" y="949912"/>
            <a:ext cx="4362450" cy="4572000"/>
          </a:xfrm>
          <a:prstGeom prst="rect">
            <a:avLst/>
          </a:prstGeom>
        </p:spPr>
      </p:pic>
    </p:spTree>
    <p:extLst>
      <p:ext uri="{BB962C8B-B14F-4D97-AF65-F5344CB8AC3E}">
        <p14:creationId xmlns:p14="http://schemas.microsoft.com/office/powerpoint/2010/main" val="317294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E6124-4655-4D89-8503-9CF8B0AA8DC9}"/>
              </a:ext>
            </a:extLst>
          </p:cNvPr>
          <p:cNvSpPr>
            <a:spLocks noGrp="1"/>
          </p:cNvSpPr>
          <p:nvPr>
            <p:ph idx="1"/>
          </p:nvPr>
        </p:nvSpPr>
        <p:spPr>
          <a:xfrm>
            <a:off x="838200" y="408373"/>
            <a:ext cx="10515600" cy="5768590"/>
          </a:xfrm>
        </p:spPr>
        <p:txBody>
          <a:bodyPr>
            <a:normAutofit/>
          </a:bodyPr>
          <a:lstStyle/>
          <a:p>
            <a:r>
              <a:rPr lang="en-US" dirty="0"/>
              <a:t>In previous Chapter, we discussed gas power cycles for which the working fluid remains a gas throughout the entire cycle. </a:t>
            </a:r>
          </a:p>
          <a:p>
            <a:r>
              <a:rPr lang="en-US" dirty="0"/>
              <a:t>In this chapter, we consider </a:t>
            </a:r>
            <a:r>
              <a:rPr lang="en-US" i="1" dirty="0"/>
              <a:t>vapor power cycles </a:t>
            </a:r>
            <a:r>
              <a:rPr lang="en-US" dirty="0"/>
              <a:t>in which the working fluid is alternatively vaporized and condensed.</a:t>
            </a:r>
          </a:p>
          <a:p>
            <a:r>
              <a:rPr lang="en-US" dirty="0"/>
              <a:t>Steam is the most common working fluid used in vapor power cycles because of its many desirable characteristics, such as low cost, availability, and high enthalpy of vaporization.</a:t>
            </a:r>
          </a:p>
          <a:p>
            <a:r>
              <a:rPr lang="en-US" dirty="0"/>
              <a:t>Steam power plants are commonly referred to as </a:t>
            </a:r>
            <a:r>
              <a:rPr lang="en-US" i="1" dirty="0"/>
              <a:t>coal plants, nuclear plants, </a:t>
            </a:r>
            <a:r>
              <a:rPr lang="en-US" dirty="0"/>
              <a:t>or </a:t>
            </a:r>
            <a:r>
              <a:rPr lang="en-US" i="1" dirty="0"/>
              <a:t>natural gas plants, </a:t>
            </a:r>
            <a:r>
              <a:rPr lang="en-US" dirty="0"/>
              <a:t>depending on the type of fuel used to supply heat to the steam.</a:t>
            </a:r>
          </a:p>
          <a:p>
            <a:r>
              <a:rPr lang="en-US" dirty="0"/>
              <a:t>However, the steam goes through the same basic cycle in all of them.</a:t>
            </a:r>
          </a:p>
          <a:p>
            <a:r>
              <a:rPr lang="en-US" dirty="0"/>
              <a:t>Throughout the discussions, we assume </a:t>
            </a:r>
            <a:r>
              <a:rPr lang="en-US" i="1" dirty="0"/>
              <a:t>steam </a:t>
            </a:r>
            <a:r>
              <a:rPr lang="en-US" dirty="0"/>
              <a:t>to be the working fluid since it is the working fluid predominantly used in vapor power cycles</a:t>
            </a:r>
          </a:p>
        </p:txBody>
      </p:sp>
    </p:spTree>
    <p:extLst>
      <p:ext uri="{BB962C8B-B14F-4D97-AF65-F5344CB8AC3E}">
        <p14:creationId xmlns:p14="http://schemas.microsoft.com/office/powerpoint/2010/main" val="30415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44CC-D798-4428-AD73-A9B767D9AE2C}"/>
              </a:ext>
            </a:extLst>
          </p:cNvPr>
          <p:cNvSpPr>
            <a:spLocks noGrp="1"/>
          </p:cNvSpPr>
          <p:nvPr>
            <p:ph type="title"/>
          </p:nvPr>
        </p:nvSpPr>
        <p:spPr>
          <a:xfrm>
            <a:off x="838200" y="231961"/>
            <a:ext cx="10515600" cy="567030"/>
          </a:xfrm>
        </p:spPr>
        <p:txBody>
          <a:bodyPr>
            <a:normAutofit/>
          </a:bodyPr>
          <a:lstStyle/>
          <a:p>
            <a:r>
              <a:rPr lang="en-US" sz="2800" b="1" dirty="0">
                <a:latin typeface="+mn-lt"/>
              </a:rPr>
              <a:t>Heat loss</a:t>
            </a:r>
          </a:p>
        </p:txBody>
      </p:sp>
      <p:sp>
        <p:nvSpPr>
          <p:cNvPr id="3" name="Content Placeholder 2">
            <a:extLst>
              <a:ext uri="{FF2B5EF4-FFF2-40B4-BE49-F238E27FC236}">
                <a16:creationId xmlns:a16="http://schemas.microsoft.com/office/drawing/2014/main" id="{56EE37FD-EAC6-4907-B015-4EFEDDF13647}"/>
              </a:ext>
            </a:extLst>
          </p:cNvPr>
          <p:cNvSpPr>
            <a:spLocks noGrp="1"/>
          </p:cNvSpPr>
          <p:nvPr>
            <p:ph idx="1"/>
          </p:nvPr>
        </p:nvSpPr>
        <p:spPr>
          <a:xfrm>
            <a:off x="838200" y="976544"/>
            <a:ext cx="10515600" cy="5200419"/>
          </a:xfrm>
        </p:spPr>
        <p:txBody>
          <a:bodyPr/>
          <a:lstStyle/>
          <a:p>
            <a:r>
              <a:rPr lang="en-US" dirty="0"/>
              <a:t>The other major source of irreversibility is the heat loss from the steam to the surroundings as the steam flows through various components.</a:t>
            </a:r>
          </a:p>
          <a:p>
            <a:r>
              <a:rPr lang="en-US" dirty="0"/>
              <a:t>As a result, cycle efficiency decreases.</a:t>
            </a:r>
          </a:p>
          <a:p>
            <a:r>
              <a:rPr lang="en-US" dirty="0"/>
              <a:t>To maintain the same level of net work output, more heat needs to be transferred to the steam in the boiler to compensate for these undesired heat losses. </a:t>
            </a:r>
          </a:p>
        </p:txBody>
      </p:sp>
    </p:spTree>
    <p:extLst>
      <p:ext uri="{BB962C8B-B14F-4D97-AF65-F5344CB8AC3E}">
        <p14:creationId xmlns:p14="http://schemas.microsoft.com/office/powerpoint/2010/main" val="290772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7E150-ED51-4457-9CD7-FEAA39BD6150}"/>
              </a:ext>
            </a:extLst>
          </p:cNvPr>
          <p:cNvSpPr>
            <a:spLocks noGrp="1"/>
          </p:cNvSpPr>
          <p:nvPr>
            <p:ph idx="1"/>
          </p:nvPr>
        </p:nvSpPr>
        <p:spPr>
          <a:xfrm>
            <a:off x="838200" y="381740"/>
            <a:ext cx="6743330" cy="5795223"/>
          </a:xfrm>
        </p:spPr>
        <p:txBody>
          <a:bodyPr>
            <a:normAutofit/>
          </a:bodyPr>
          <a:lstStyle/>
          <a:p>
            <a:r>
              <a:rPr lang="en-US" sz="2400" dirty="0"/>
              <a:t>Of particular importance are the </a:t>
            </a:r>
            <a:r>
              <a:rPr lang="en-US" sz="2400" dirty="0" err="1"/>
              <a:t>irreversibilities</a:t>
            </a:r>
            <a:r>
              <a:rPr lang="en-US" sz="2400" dirty="0"/>
              <a:t> occurring within the pump and the turbine.</a:t>
            </a:r>
          </a:p>
          <a:p>
            <a:r>
              <a:rPr lang="en-US" sz="2400" dirty="0"/>
              <a:t>A pump requires a greater work input, and a turbine produces a smaller work output as a result of </a:t>
            </a:r>
            <a:r>
              <a:rPr lang="en-US" sz="2400" dirty="0" err="1"/>
              <a:t>irreversibilities</a:t>
            </a:r>
            <a:r>
              <a:rPr lang="en-US" sz="2400" dirty="0"/>
              <a:t>.</a:t>
            </a:r>
          </a:p>
          <a:p>
            <a:r>
              <a:rPr lang="en-US" sz="2400" dirty="0"/>
              <a:t>Under ideal conditions, the flow through these devices is isentropic.</a:t>
            </a:r>
          </a:p>
          <a:p>
            <a:r>
              <a:rPr lang="en-US" sz="2400" dirty="0"/>
              <a:t>The deviation of actual pumps and turbines from the isentropic ones can be accounted for by utilizing </a:t>
            </a:r>
            <a:r>
              <a:rPr lang="en-US" sz="2400" i="1" dirty="0"/>
              <a:t>isentropic efficiencies, </a:t>
            </a:r>
            <a:r>
              <a:rPr lang="en-US" sz="2400" dirty="0"/>
              <a:t>defined as</a:t>
            </a:r>
          </a:p>
        </p:txBody>
      </p:sp>
      <p:pic>
        <p:nvPicPr>
          <p:cNvPr id="4" name="Picture 3">
            <a:extLst>
              <a:ext uri="{FF2B5EF4-FFF2-40B4-BE49-F238E27FC236}">
                <a16:creationId xmlns:a16="http://schemas.microsoft.com/office/drawing/2014/main" id="{4C7914D7-06C9-4204-BD0A-30300FDAF879}"/>
              </a:ext>
            </a:extLst>
          </p:cNvPr>
          <p:cNvPicPr>
            <a:picLocks noChangeAspect="1"/>
          </p:cNvPicPr>
          <p:nvPr/>
        </p:nvPicPr>
        <p:blipFill>
          <a:blip r:embed="rId2"/>
          <a:stretch>
            <a:fillRect/>
          </a:stretch>
        </p:blipFill>
        <p:spPr>
          <a:xfrm>
            <a:off x="7766317" y="0"/>
            <a:ext cx="4425683" cy="4333829"/>
          </a:xfrm>
          <a:prstGeom prst="rect">
            <a:avLst/>
          </a:prstGeom>
        </p:spPr>
      </p:pic>
      <p:sp>
        <p:nvSpPr>
          <p:cNvPr id="5" name="Rectangle 4">
            <a:extLst>
              <a:ext uri="{FF2B5EF4-FFF2-40B4-BE49-F238E27FC236}">
                <a16:creationId xmlns:a16="http://schemas.microsoft.com/office/drawing/2014/main" id="{E57B984E-96F3-4DB1-B4A7-C305C0B8071D}"/>
              </a:ext>
            </a:extLst>
          </p:cNvPr>
          <p:cNvSpPr/>
          <p:nvPr/>
        </p:nvSpPr>
        <p:spPr>
          <a:xfrm>
            <a:off x="7881726" y="4317600"/>
            <a:ext cx="4310274" cy="584775"/>
          </a:xfrm>
          <a:prstGeom prst="rect">
            <a:avLst/>
          </a:prstGeom>
        </p:spPr>
        <p:txBody>
          <a:bodyPr wrap="square">
            <a:spAutoFit/>
          </a:bodyPr>
          <a:lstStyle/>
          <a:p>
            <a:r>
              <a:rPr lang="en-US" sz="1600" dirty="0">
                <a:latin typeface="Times-Roman"/>
              </a:rPr>
              <a:t>The effect of pump and turbine </a:t>
            </a:r>
            <a:r>
              <a:rPr lang="en-US" sz="1600" dirty="0" err="1">
                <a:latin typeface="Times-Roman"/>
              </a:rPr>
              <a:t>irreversibilities</a:t>
            </a:r>
            <a:r>
              <a:rPr lang="en-US" sz="1600" dirty="0">
                <a:latin typeface="Times-Roman"/>
              </a:rPr>
              <a:t> on </a:t>
            </a:r>
          </a:p>
          <a:p>
            <a:r>
              <a:rPr lang="en-US" sz="1600" dirty="0">
                <a:latin typeface="Times-Roman"/>
              </a:rPr>
              <a:t>the ideal Rankine cycle.</a:t>
            </a:r>
            <a:endParaRPr lang="en-US" sz="1600" dirty="0"/>
          </a:p>
        </p:txBody>
      </p:sp>
      <p:pic>
        <p:nvPicPr>
          <p:cNvPr id="6" name="Picture 5">
            <a:extLst>
              <a:ext uri="{FF2B5EF4-FFF2-40B4-BE49-F238E27FC236}">
                <a16:creationId xmlns:a16="http://schemas.microsoft.com/office/drawing/2014/main" id="{0B934E22-6B12-4404-954A-D2D86DBC9B75}"/>
              </a:ext>
            </a:extLst>
          </p:cNvPr>
          <p:cNvPicPr>
            <a:picLocks noChangeAspect="1"/>
          </p:cNvPicPr>
          <p:nvPr/>
        </p:nvPicPr>
        <p:blipFill>
          <a:blip r:embed="rId3"/>
          <a:stretch>
            <a:fillRect/>
          </a:stretch>
        </p:blipFill>
        <p:spPr>
          <a:xfrm>
            <a:off x="761445" y="4502880"/>
            <a:ext cx="6038850" cy="2152650"/>
          </a:xfrm>
          <a:prstGeom prst="rect">
            <a:avLst/>
          </a:prstGeom>
        </p:spPr>
      </p:pic>
    </p:spTree>
    <p:extLst>
      <p:ext uri="{BB962C8B-B14F-4D97-AF65-F5344CB8AC3E}">
        <p14:creationId xmlns:p14="http://schemas.microsoft.com/office/powerpoint/2010/main" val="1456135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A0354-4FC0-4C13-8B10-35DD869D3208}"/>
              </a:ext>
            </a:extLst>
          </p:cNvPr>
          <p:cNvSpPr>
            <a:spLocks noGrp="1"/>
          </p:cNvSpPr>
          <p:nvPr>
            <p:ph idx="1"/>
          </p:nvPr>
        </p:nvSpPr>
        <p:spPr>
          <a:xfrm>
            <a:off x="838200" y="337351"/>
            <a:ext cx="6192915" cy="5839612"/>
          </a:xfrm>
        </p:spPr>
        <p:txBody>
          <a:bodyPr/>
          <a:lstStyle/>
          <a:p>
            <a:r>
              <a:rPr lang="en-US" dirty="0"/>
              <a:t>where states 2a and 4a are the actual exit states of the pump and the turbine, respectively, and 2s and 4s are the corresponding states for the isentropic case (Fig. 10–4b).</a:t>
            </a:r>
          </a:p>
        </p:txBody>
      </p:sp>
      <p:pic>
        <p:nvPicPr>
          <p:cNvPr id="4" name="Picture 3">
            <a:extLst>
              <a:ext uri="{FF2B5EF4-FFF2-40B4-BE49-F238E27FC236}">
                <a16:creationId xmlns:a16="http://schemas.microsoft.com/office/drawing/2014/main" id="{690690DD-EC94-45FE-ACEB-FEEB9D53BB7A}"/>
              </a:ext>
            </a:extLst>
          </p:cNvPr>
          <p:cNvPicPr>
            <a:picLocks noChangeAspect="1"/>
          </p:cNvPicPr>
          <p:nvPr/>
        </p:nvPicPr>
        <p:blipFill>
          <a:blip r:embed="rId2"/>
          <a:stretch>
            <a:fillRect/>
          </a:stretch>
        </p:blipFill>
        <p:spPr>
          <a:xfrm>
            <a:off x="7766317" y="0"/>
            <a:ext cx="4425683" cy="4333829"/>
          </a:xfrm>
          <a:prstGeom prst="rect">
            <a:avLst/>
          </a:prstGeom>
        </p:spPr>
      </p:pic>
      <p:sp>
        <p:nvSpPr>
          <p:cNvPr id="5" name="Rectangle 4">
            <a:extLst>
              <a:ext uri="{FF2B5EF4-FFF2-40B4-BE49-F238E27FC236}">
                <a16:creationId xmlns:a16="http://schemas.microsoft.com/office/drawing/2014/main" id="{C385E216-9203-409C-A369-DB7B1D8F2857}"/>
              </a:ext>
            </a:extLst>
          </p:cNvPr>
          <p:cNvSpPr/>
          <p:nvPr/>
        </p:nvSpPr>
        <p:spPr>
          <a:xfrm>
            <a:off x="7881726" y="4317600"/>
            <a:ext cx="4310274" cy="584775"/>
          </a:xfrm>
          <a:prstGeom prst="rect">
            <a:avLst/>
          </a:prstGeom>
        </p:spPr>
        <p:txBody>
          <a:bodyPr wrap="square">
            <a:spAutoFit/>
          </a:bodyPr>
          <a:lstStyle/>
          <a:p>
            <a:r>
              <a:rPr lang="en-US" sz="1600" dirty="0">
                <a:latin typeface="Times-Roman"/>
              </a:rPr>
              <a:t>The effect of pump and turbine </a:t>
            </a:r>
            <a:r>
              <a:rPr lang="en-US" sz="1600" dirty="0" err="1">
                <a:latin typeface="Times-Roman"/>
              </a:rPr>
              <a:t>irreversibilities</a:t>
            </a:r>
            <a:r>
              <a:rPr lang="en-US" sz="1600" dirty="0">
                <a:latin typeface="Times-Roman"/>
              </a:rPr>
              <a:t> on </a:t>
            </a:r>
          </a:p>
          <a:p>
            <a:r>
              <a:rPr lang="en-US" sz="1600" dirty="0">
                <a:latin typeface="Times-Roman"/>
              </a:rPr>
              <a:t>the ideal Rankine cycle.</a:t>
            </a:r>
            <a:endParaRPr lang="en-US" sz="1600" dirty="0"/>
          </a:p>
        </p:txBody>
      </p:sp>
    </p:spTree>
    <p:extLst>
      <p:ext uri="{BB962C8B-B14F-4D97-AF65-F5344CB8AC3E}">
        <p14:creationId xmlns:p14="http://schemas.microsoft.com/office/powerpoint/2010/main" val="2107837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3D5A-F4F9-4554-B60A-82C4CFF80FDE}"/>
              </a:ext>
            </a:extLst>
          </p:cNvPr>
          <p:cNvSpPr>
            <a:spLocks noGrp="1"/>
          </p:cNvSpPr>
          <p:nvPr>
            <p:ph type="title"/>
          </p:nvPr>
        </p:nvSpPr>
        <p:spPr>
          <a:xfrm>
            <a:off x="838200" y="-96514"/>
            <a:ext cx="10515600" cy="1325563"/>
          </a:xfrm>
        </p:spPr>
        <p:txBody>
          <a:bodyPr>
            <a:normAutofit/>
          </a:bodyPr>
          <a:lstStyle/>
          <a:p>
            <a:r>
              <a:rPr lang="en-US" sz="2800" b="1" dirty="0">
                <a:latin typeface="+mn-lt"/>
              </a:rPr>
              <a:t>HOW CAN WE INCREASE THE EFFICIENCY OF THE RANKINE CYCLE?</a:t>
            </a:r>
          </a:p>
        </p:txBody>
      </p:sp>
      <p:sp>
        <p:nvSpPr>
          <p:cNvPr id="3" name="Content Placeholder 2">
            <a:extLst>
              <a:ext uri="{FF2B5EF4-FFF2-40B4-BE49-F238E27FC236}">
                <a16:creationId xmlns:a16="http://schemas.microsoft.com/office/drawing/2014/main" id="{E2457B7F-17F5-4FFC-9AF9-F0A90816E2AD}"/>
              </a:ext>
            </a:extLst>
          </p:cNvPr>
          <p:cNvSpPr>
            <a:spLocks noGrp="1"/>
          </p:cNvSpPr>
          <p:nvPr>
            <p:ph idx="1"/>
          </p:nvPr>
        </p:nvSpPr>
        <p:spPr>
          <a:xfrm>
            <a:off x="838200" y="1083076"/>
            <a:ext cx="10515600" cy="5450889"/>
          </a:xfrm>
        </p:spPr>
        <p:txBody>
          <a:bodyPr>
            <a:normAutofit fontScale="85000" lnSpcReduction="20000"/>
          </a:bodyPr>
          <a:lstStyle/>
          <a:p>
            <a:r>
              <a:rPr lang="en-US" dirty="0"/>
              <a:t>Steam power plants are responsible for the production of most electric power in the world, and even small increases in thermal efficiency can mean large savings from the fuel requirements.</a:t>
            </a:r>
          </a:p>
          <a:p>
            <a:r>
              <a:rPr lang="en-US" dirty="0"/>
              <a:t>Therefore, every effort is made to improve the efficiency of the cycle on which steam power plants operate.</a:t>
            </a:r>
          </a:p>
          <a:p>
            <a:r>
              <a:rPr lang="en-US" dirty="0"/>
              <a:t>The basic idea behind all the modifications to increase the thermal efficiency of a power cycle is the same: </a:t>
            </a:r>
          </a:p>
          <a:p>
            <a:endParaRPr lang="en-US" dirty="0"/>
          </a:p>
          <a:p>
            <a:r>
              <a:rPr lang="en-US" i="1" dirty="0"/>
              <a:t>Increase the average temperature at which heat is transferred to the working fluid in the boiler, </a:t>
            </a:r>
          </a:p>
          <a:p>
            <a:pPr marL="0" indent="0" algn="ctr">
              <a:buNone/>
            </a:pPr>
            <a:r>
              <a:rPr lang="en-US" i="1" dirty="0"/>
              <a:t>or </a:t>
            </a:r>
          </a:p>
          <a:p>
            <a:r>
              <a:rPr lang="en-US" i="1" dirty="0"/>
              <a:t>decrease the average temperature at which heat is rejected from the working fluid in the condenser.</a:t>
            </a:r>
          </a:p>
          <a:p>
            <a:endParaRPr lang="en-US" i="1" dirty="0"/>
          </a:p>
          <a:p>
            <a:r>
              <a:rPr lang="en-US" dirty="0"/>
              <a:t>That is, the average fluid temperature should be as high as possible during heat addition and as low as possible during heat rejection.</a:t>
            </a:r>
          </a:p>
        </p:txBody>
      </p:sp>
    </p:spTree>
    <p:extLst>
      <p:ext uri="{BB962C8B-B14F-4D97-AF65-F5344CB8AC3E}">
        <p14:creationId xmlns:p14="http://schemas.microsoft.com/office/powerpoint/2010/main" val="2430077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C78A-E2E7-4923-A028-82C8CD119194}"/>
              </a:ext>
            </a:extLst>
          </p:cNvPr>
          <p:cNvSpPr>
            <a:spLocks noGrp="1"/>
          </p:cNvSpPr>
          <p:nvPr>
            <p:ph type="title"/>
          </p:nvPr>
        </p:nvSpPr>
        <p:spPr>
          <a:xfrm>
            <a:off x="838200" y="152061"/>
            <a:ext cx="10515600" cy="1325563"/>
          </a:xfrm>
        </p:spPr>
        <p:txBody>
          <a:bodyPr>
            <a:normAutofit/>
          </a:bodyPr>
          <a:lstStyle/>
          <a:p>
            <a:r>
              <a:rPr lang="en-US" sz="2800" b="1" dirty="0">
                <a:latin typeface="+mn-lt"/>
              </a:rPr>
              <a:t>Lowering the Condenser Pressure (Lowers T</a:t>
            </a:r>
            <a:r>
              <a:rPr lang="en-US" sz="2800" b="1" baseline="-25000" dirty="0">
                <a:latin typeface="+mn-lt"/>
              </a:rPr>
              <a:t>low,avg</a:t>
            </a:r>
            <a:r>
              <a:rPr lang="en-US" sz="2800" b="1" dirty="0">
                <a:latin typeface="+mn-lt"/>
              </a:rPr>
              <a:t>)</a:t>
            </a:r>
          </a:p>
        </p:txBody>
      </p:sp>
      <p:sp>
        <p:nvSpPr>
          <p:cNvPr id="3" name="Content Placeholder 2">
            <a:extLst>
              <a:ext uri="{FF2B5EF4-FFF2-40B4-BE49-F238E27FC236}">
                <a16:creationId xmlns:a16="http://schemas.microsoft.com/office/drawing/2014/main" id="{A41F102A-039D-4645-992F-7C6AC5B5C80D}"/>
              </a:ext>
            </a:extLst>
          </p:cNvPr>
          <p:cNvSpPr>
            <a:spLocks noGrp="1"/>
          </p:cNvSpPr>
          <p:nvPr>
            <p:ph idx="1"/>
          </p:nvPr>
        </p:nvSpPr>
        <p:spPr>
          <a:xfrm>
            <a:off x="838200" y="1242874"/>
            <a:ext cx="6619043" cy="4934089"/>
          </a:xfrm>
        </p:spPr>
        <p:txBody>
          <a:bodyPr>
            <a:normAutofit/>
          </a:bodyPr>
          <a:lstStyle/>
          <a:p>
            <a:r>
              <a:rPr lang="en-US" dirty="0"/>
              <a:t>Steam exists as a saturated mixture in the condenser at the saturation temperature corresponding to the pressure inside the condenser.</a:t>
            </a:r>
          </a:p>
          <a:p>
            <a:r>
              <a:rPr lang="en-US" dirty="0"/>
              <a:t>Therefore, lowering the operating pressure of the condenser automatically lowers the temperature of the steam, and thus the temperature at which heat is rejected.</a:t>
            </a:r>
          </a:p>
          <a:p>
            <a:r>
              <a:rPr lang="en-US" dirty="0"/>
              <a:t>The effect of lowering the condenser pressure on the Rankine cycle efficiency is illustrated on a </a:t>
            </a:r>
            <a:r>
              <a:rPr lang="en-US" i="1" dirty="0"/>
              <a:t>T-s </a:t>
            </a:r>
            <a:r>
              <a:rPr lang="en-US" dirty="0"/>
              <a:t>diagram in Fig. 10–6.</a:t>
            </a:r>
          </a:p>
        </p:txBody>
      </p:sp>
      <p:pic>
        <p:nvPicPr>
          <p:cNvPr id="4" name="Picture 3">
            <a:extLst>
              <a:ext uri="{FF2B5EF4-FFF2-40B4-BE49-F238E27FC236}">
                <a16:creationId xmlns:a16="http://schemas.microsoft.com/office/drawing/2014/main" id="{98CFC954-E402-4BD3-83E4-91A894F6536F}"/>
              </a:ext>
            </a:extLst>
          </p:cNvPr>
          <p:cNvPicPr>
            <a:picLocks noChangeAspect="1"/>
          </p:cNvPicPr>
          <p:nvPr/>
        </p:nvPicPr>
        <p:blipFill>
          <a:blip r:embed="rId2"/>
          <a:stretch>
            <a:fillRect/>
          </a:stretch>
        </p:blipFill>
        <p:spPr>
          <a:xfrm>
            <a:off x="8690395" y="1825625"/>
            <a:ext cx="3152775" cy="3924300"/>
          </a:xfrm>
          <a:prstGeom prst="rect">
            <a:avLst/>
          </a:prstGeom>
        </p:spPr>
      </p:pic>
    </p:spTree>
    <p:extLst>
      <p:ext uri="{BB962C8B-B14F-4D97-AF65-F5344CB8AC3E}">
        <p14:creationId xmlns:p14="http://schemas.microsoft.com/office/powerpoint/2010/main" val="2492583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F102A-039D-4645-992F-7C6AC5B5C80D}"/>
              </a:ext>
            </a:extLst>
          </p:cNvPr>
          <p:cNvSpPr>
            <a:spLocks noGrp="1"/>
          </p:cNvSpPr>
          <p:nvPr>
            <p:ph idx="1"/>
          </p:nvPr>
        </p:nvSpPr>
        <p:spPr>
          <a:xfrm>
            <a:off x="838200" y="233265"/>
            <a:ext cx="6619043" cy="5943698"/>
          </a:xfrm>
        </p:spPr>
        <p:txBody>
          <a:bodyPr>
            <a:normAutofit/>
          </a:bodyPr>
          <a:lstStyle/>
          <a:p>
            <a:r>
              <a:rPr lang="en-US" dirty="0"/>
              <a:t>For comparison purposes, the turbine inlet state is maintained the same. </a:t>
            </a:r>
          </a:p>
          <a:p>
            <a:r>
              <a:rPr lang="en-US" dirty="0"/>
              <a:t>The colored area on this diagram represents the increase in net work output as a result of lowering the condenser pressure from </a:t>
            </a:r>
            <a:r>
              <a:rPr lang="en-US" i="1" dirty="0"/>
              <a:t>P</a:t>
            </a:r>
            <a:r>
              <a:rPr lang="en-US" baseline="-25000" dirty="0"/>
              <a:t>4</a:t>
            </a:r>
            <a:r>
              <a:rPr lang="en-US" dirty="0"/>
              <a:t> to </a:t>
            </a:r>
            <a:r>
              <a:rPr lang="en-US" i="1" dirty="0"/>
              <a:t>P’</a:t>
            </a:r>
            <a:r>
              <a:rPr lang="en-US" baseline="-25000" dirty="0"/>
              <a:t>4</a:t>
            </a:r>
          </a:p>
          <a:p>
            <a:r>
              <a:rPr lang="en-US" dirty="0"/>
              <a:t>The heat input requirements also increase (represented by the area under curve 2’-2), but this increase is very small.</a:t>
            </a:r>
          </a:p>
          <a:p>
            <a:r>
              <a:rPr lang="en-US" dirty="0"/>
              <a:t>Thus the overall effect of lowering the condenser pressure is an increase in the thermal efficiency of the cycle.</a:t>
            </a:r>
          </a:p>
        </p:txBody>
      </p:sp>
      <p:pic>
        <p:nvPicPr>
          <p:cNvPr id="4" name="Picture 3">
            <a:extLst>
              <a:ext uri="{FF2B5EF4-FFF2-40B4-BE49-F238E27FC236}">
                <a16:creationId xmlns:a16="http://schemas.microsoft.com/office/drawing/2014/main" id="{98CFC954-E402-4BD3-83E4-91A894F6536F}"/>
              </a:ext>
            </a:extLst>
          </p:cNvPr>
          <p:cNvPicPr>
            <a:picLocks noChangeAspect="1"/>
          </p:cNvPicPr>
          <p:nvPr/>
        </p:nvPicPr>
        <p:blipFill>
          <a:blip r:embed="rId2"/>
          <a:stretch>
            <a:fillRect/>
          </a:stretch>
        </p:blipFill>
        <p:spPr>
          <a:xfrm>
            <a:off x="8606420" y="379380"/>
            <a:ext cx="3152775" cy="3924300"/>
          </a:xfrm>
          <a:prstGeom prst="rect">
            <a:avLst/>
          </a:prstGeom>
        </p:spPr>
      </p:pic>
    </p:spTree>
    <p:extLst>
      <p:ext uri="{BB962C8B-B14F-4D97-AF65-F5344CB8AC3E}">
        <p14:creationId xmlns:p14="http://schemas.microsoft.com/office/powerpoint/2010/main" val="1955989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C78A-E2E7-4923-A028-82C8CD119194}"/>
              </a:ext>
            </a:extLst>
          </p:cNvPr>
          <p:cNvSpPr>
            <a:spLocks noGrp="1"/>
          </p:cNvSpPr>
          <p:nvPr>
            <p:ph type="title"/>
          </p:nvPr>
        </p:nvSpPr>
        <p:spPr>
          <a:xfrm>
            <a:off x="742257" y="-82689"/>
            <a:ext cx="10515600" cy="1325563"/>
          </a:xfrm>
        </p:spPr>
        <p:txBody>
          <a:bodyPr>
            <a:normAutofit/>
          </a:bodyPr>
          <a:lstStyle/>
          <a:p>
            <a:r>
              <a:rPr lang="en-US" sz="2800" b="1" dirty="0">
                <a:latin typeface="+mn-lt"/>
              </a:rPr>
              <a:t>Superheating the Steam to High Temperatures (</a:t>
            </a:r>
            <a:r>
              <a:rPr lang="en-US" sz="2800" b="1" i="1" dirty="0">
                <a:latin typeface="+mn-lt"/>
              </a:rPr>
              <a:t>Increases T</a:t>
            </a:r>
            <a:r>
              <a:rPr lang="en-US" sz="2800" b="1" baseline="-25000" dirty="0">
                <a:latin typeface="+mn-lt"/>
              </a:rPr>
              <a:t>high,avg</a:t>
            </a:r>
            <a:r>
              <a:rPr lang="en-US" sz="2800" b="1" dirty="0">
                <a:latin typeface="+mn-lt"/>
              </a:rPr>
              <a:t>)</a:t>
            </a:r>
          </a:p>
        </p:txBody>
      </p:sp>
      <p:sp>
        <p:nvSpPr>
          <p:cNvPr id="3" name="Content Placeholder 2">
            <a:extLst>
              <a:ext uri="{FF2B5EF4-FFF2-40B4-BE49-F238E27FC236}">
                <a16:creationId xmlns:a16="http://schemas.microsoft.com/office/drawing/2014/main" id="{A41F102A-039D-4645-992F-7C6AC5B5C80D}"/>
              </a:ext>
            </a:extLst>
          </p:cNvPr>
          <p:cNvSpPr>
            <a:spLocks noGrp="1"/>
          </p:cNvSpPr>
          <p:nvPr>
            <p:ph idx="1"/>
          </p:nvPr>
        </p:nvSpPr>
        <p:spPr>
          <a:xfrm>
            <a:off x="838200" y="1242874"/>
            <a:ext cx="6619043" cy="4934089"/>
          </a:xfrm>
        </p:spPr>
        <p:txBody>
          <a:bodyPr>
            <a:normAutofit lnSpcReduction="10000"/>
          </a:bodyPr>
          <a:lstStyle/>
          <a:p>
            <a:r>
              <a:rPr lang="en-US" dirty="0"/>
              <a:t>The average temperature at which heat is transferred to steam can be increased without increasing the boiler pressure by superheating the steam to high temperatures.</a:t>
            </a:r>
          </a:p>
          <a:p>
            <a:r>
              <a:rPr lang="en-US" dirty="0"/>
              <a:t>The effect of superheating on the performance of vapor power cycles is illustrated on a </a:t>
            </a:r>
            <a:r>
              <a:rPr lang="en-US" i="1" dirty="0"/>
              <a:t>T-s </a:t>
            </a:r>
            <a:r>
              <a:rPr lang="en-US" dirty="0"/>
              <a:t>diagram in Fig. 10–7.</a:t>
            </a:r>
          </a:p>
          <a:p>
            <a:r>
              <a:rPr lang="en-US" dirty="0"/>
              <a:t>The colored area on this diagram represents the increase in the net work.</a:t>
            </a:r>
          </a:p>
          <a:p>
            <a:r>
              <a:rPr lang="en-US" dirty="0"/>
              <a:t>The total area under the process curve 3-3 represents the increase in the heat input.</a:t>
            </a:r>
          </a:p>
        </p:txBody>
      </p:sp>
      <p:pic>
        <p:nvPicPr>
          <p:cNvPr id="5" name="Picture 4">
            <a:extLst>
              <a:ext uri="{FF2B5EF4-FFF2-40B4-BE49-F238E27FC236}">
                <a16:creationId xmlns:a16="http://schemas.microsoft.com/office/drawing/2014/main" id="{8FA47D37-2946-408D-A17A-9C35E7094ABB}"/>
              </a:ext>
            </a:extLst>
          </p:cNvPr>
          <p:cNvPicPr>
            <a:picLocks noChangeAspect="1"/>
          </p:cNvPicPr>
          <p:nvPr/>
        </p:nvPicPr>
        <p:blipFill>
          <a:blip r:embed="rId2"/>
          <a:stretch>
            <a:fillRect/>
          </a:stretch>
        </p:blipFill>
        <p:spPr>
          <a:xfrm>
            <a:off x="8430318" y="1242874"/>
            <a:ext cx="3019425" cy="4105275"/>
          </a:xfrm>
          <a:prstGeom prst="rect">
            <a:avLst/>
          </a:prstGeom>
        </p:spPr>
      </p:pic>
    </p:spTree>
    <p:extLst>
      <p:ext uri="{BB962C8B-B14F-4D97-AF65-F5344CB8AC3E}">
        <p14:creationId xmlns:p14="http://schemas.microsoft.com/office/powerpoint/2010/main" val="3278838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F102A-039D-4645-992F-7C6AC5B5C80D}"/>
              </a:ext>
            </a:extLst>
          </p:cNvPr>
          <p:cNvSpPr>
            <a:spLocks noGrp="1"/>
          </p:cNvSpPr>
          <p:nvPr>
            <p:ph idx="1"/>
          </p:nvPr>
        </p:nvSpPr>
        <p:spPr>
          <a:xfrm>
            <a:off x="742257" y="310719"/>
            <a:ext cx="6619043" cy="4934089"/>
          </a:xfrm>
        </p:spPr>
        <p:txBody>
          <a:bodyPr>
            <a:normAutofit fontScale="92500" lnSpcReduction="10000"/>
          </a:bodyPr>
          <a:lstStyle/>
          <a:p>
            <a:r>
              <a:rPr lang="en-US" dirty="0"/>
              <a:t>Thus both the net work and heat input increase as a result of superheating the steam to a higher temperature. </a:t>
            </a:r>
          </a:p>
          <a:p>
            <a:r>
              <a:rPr lang="en-US" dirty="0"/>
              <a:t>The overall effect is an increase in thermal efficiency, however, since the average temperature at which heat is added increases.</a:t>
            </a:r>
          </a:p>
          <a:p>
            <a:r>
              <a:rPr lang="en-US" dirty="0"/>
              <a:t>Superheating the steam to higher temperatures has another very desirable effect: </a:t>
            </a:r>
          </a:p>
          <a:p>
            <a:r>
              <a:rPr lang="en-US" dirty="0"/>
              <a:t>It decreases the moisture content of the steam at the turbine exit, as can be seen from the </a:t>
            </a:r>
            <a:r>
              <a:rPr lang="en-US" i="1" dirty="0"/>
              <a:t>T-s </a:t>
            </a:r>
            <a:r>
              <a:rPr lang="en-US" dirty="0"/>
              <a:t>diagram (the quality at state 4’ is higher than that at state 4).</a:t>
            </a:r>
          </a:p>
        </p:txBody>
      </p:sp>
      <p:pic>
        <p:nvPicPr>
          <p:cNvPr id="5" name="Picture 4">
            <a:extLst>
              <a:ext uri="{FF2B5EF4-FFF2-40B4-BE49-F238E27FC236}">
                <a16:creationId xmlns:a16="http://schemas.microsoft.com/office/drawing/2014/main" id="{8FA47D37-2946-408D-A17A-9C35E7094ABB}"/>
              </a:ext>
            </a:extLst>
          </p:cNvPr>
          <p:cNvPicPr>
            <a:picLocks noChangeAspect="1"/>
          </p:cNvPicPr>
          <p:nvPr/>
        </p:nvPicPr>
        <p:blipFill>
          <a:blip r:embed="rId2"/>
          <a:stretch>
            <a:fillRect/>
          </a:stretch>
        </p:blipFill>
        <p:spPr>
          <a:xfrm>
            <a:off x="8430318" y="408373"/>
            <a:ext cx="3019425" cy="4105275"/>
          </a:xfrm>
          <a:prstGeom prst="rect">
            <a:avLst/>
          </a:prstGeom>
        </p:spPr>
      </p:pic>
    </p:spTree>
    <p:extLst>
      <p:ext uri="{BB962C8B-B14F-4D97-AF65-F5344CB8AC3E}">
        <p14:creationId xmlns:p14="http://schemas.microsoft.com/office/powerpoint/2010/main" val="712039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F102A-039D-4645-992F-7C6AC5B5C80D}"/>
              </a:ext>
            </a:extLst>
          </p:cNvPr>
          <p:cNvSpPr>
            <a:spLocks noGrp="1"/>
          </p:cNvSpPr>
          <p:nvPr>
            <p:ph idx="1"/>
          </p:nvPr>
        </p:nvSpPr>
        <p:spPr>
          <a:xfrm>
            <a:off x="742257" y="266330"/>
            <a:ext cx="6619043" cy="4934089"/>
          </a:xfrm>
        </p:spPr>
        <p:txBody>
          <a:bodyPr>
            <a:normAutofit/>
          </a:bodyPr>
          <a:lstStyle/>
          <a:p>
            <a:r>
              <a:rPr lang="en-US" dirty="0"/>
              <a:t>The temperature to which steam can be superheated is limited, however, by metallurgical considerations. </a:t>
            </a:r>
          </a:p>
          <a:p>
            <a:r>
              <a:rPr lang="en-US" dirty="0"/>
              <a:t>Presently the highest steam temperature allowed at the turbine inlet is about 620°C (1150°F).</a:t>
            </a:r>
          </a:p>
          <a:p>
            <a:r>
              <a:rPr lang="en-US" dirty="0"/>
              <a:t>Any increase in this value depends on improving the present materials or finding new ones that can withstand higher temperatures. </a:t>
            </a:r>
          </a:p>
          <a:p>
            <a:r>
              <a:rPr lang="en-US" dirty="0"/>
              <a:t>Ceramics are very promising in this regard.</a:t>
            </a:r>
          </a:p>
        </p:txBody>
      </p:sp>
      <p:pic>
        <p:nvPicPr>
          <p:cNvPr id="5" name="Picture 4">
            <a:extLst>
              <a:ext uri="{FF2B5EF4-FFF2-40B4-BE49-F238E27FC236}">
                <a16:creationId xmlns:a16="http://schemas.microsoft.com/office/drawing/2014/main" id="{8FA47D37-2946-408D-A17A-9C35E7094ABB}"/>
              </a:ext>
            </a:extLst>
          </p:cNvPr>
          <p:cNvPicPr>
            <a:picLocks noChangeAspect="1"/>
          </p:cNvPicPr>
          <p:nvPr/>
        </p:nvPicPr>
        <p:blipFill>
          <a:blip r:embed="rId2"/>
          <a:stretch>
            <a:fillRect/>
          </a:stretch>
        </p:blipFill>
        <p:spPr>
          <a:xfrm>
            <a:off x="8199499" y="266330"/>
            <a:ext cx="3019425" cy="4105275"/>
          </a:xfrm>
          <a:prstGeom prst="rect">
            <a:avLst/>
          </a:prstGeom>
        </p:spPr>
      </p:pic>
    </p:spTree>
    <p:extLst>
      <p:ext uri="{BB962C8B-B14F-4D97-AF65-F5344CB8AC3E}">
        <p14:creationId xmlns:p14="http://schemas.microsoft.com/office/powerpoint/2010/main" val="134794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C78A-E2E7-4923-A028-82C8CD119194}"/>
              </a:ext>
            </a:extLst>
          </p:cNvPr>
          <p:cNvSpPr>
            <a:spLocks noGrp="1"/>
          </p:cNvSpPr>
          <p:nvPr>
            <p:ph type="title"/>
          </p:nvPr>
        </p:nvSpPr>
        <p:spPr>
          <a:xfrm>
            <a:off x="838200" y="152061"/>
            <a:ext cx="10515600" cy="1325563"/>
          </a:xfrm>
        </p:spPr>
        <p:txBody>
          <a:bodyPr>
            <a:normAutofit/>
          </a:bodyPr>
          <a:lstStyle/>
          <a:p>
            <a:r>
              <a:rPr lang="en-US" sz="2800" b="1" dirty="0">
                <a:latin typeface="+mn-lt"/>
              </a:rPr>
              <a:t>Increasing the Boiler Pressure (</a:t>
            </a:r>
            <a:r>
              <a:rPr lang="en-US" sz="2800" b="1" i="1" dirty="0">
                <a:latin typeface="+mn-lt"/>
              </a:rPr>
              <a:t>Increases T</a:t>
            </a:r>
            <a:r>
              <a:rPr lang="en-US" sz="2800" b="1" baseline="-25000" dirty="0">
                <a:latin typeface="+mn-lt"/>
              </a:rPr>
              <a:t>high,avg</a:t>
            </a:r>
            <a:r>
              <a:rPr lang="en-US" sz="2800" b="1" dirty="0">
                <a:latin typeface="+mn-lt"/>
              </a:rPr>
              <a:t>)</a:t>
            </a:r>
          </a:p>
        </p:txBody>
      </p:sp>
      <p:sp>
        <p:nvSpPr>
          <p:cNvPr id="3" name="Content Placeholder 2">
            <a:extLst>
              <a:ext uri="{FF2B5EF4-FFF2-40B4-BE49-F238E27FC236}">
                <a16:creationId xmlns:a16="http://schemas.microsoft.com/office/drawing/2014/main" id="{A41F102A-039D-4645-992F-7C6AC5B5C80D}"/>
              </a:ext>
            </a:extLst>
          </p:cNvPr>
          <p:cNvSpPr>
            <a:spLocks noGrp="1"/>
          </p:cNvSpPr>
          <p:nvPr>
            <p:ph idx="1"/>
          </p:nvPr>
        </p:nvSpPr>
        <p:spPr>
          <a:xfrm>
            <a:off x="838200" y="1242874"/>
            <a:ext cx="6619043" cy="4934089"/>
          </a:xfrm>
        </p:spPr>
        <p:txBody>
          <a:bodyPr>
            <a:normAutofit/>
          </a:bodyPr>
          <a:lstStyle/>
          <a:p>
            <a:r>
              <a:rPr lang="en-US" dirty="0"/>
              <a:t>Another way of increasing the average temperature during the heat-addition process is to increase the operating pressure of the boiler, which automatically raises the temperature at which boiling takes place.</a:t>
            </a:r>
          </a:p>
          <a:p>
            <a:r>
              <a:rPr lang="en-US" dirty="0"/>
              <a:t>This, in turn, raises the average temperature at which heat is transferred to the steam and thus raises the thermal efficiency of the cycle.</a:t>
            </a:r>
          </a:p>
        </p:txBody>
      </p:sp>
      <p:pic>
        <p:nvPicPr>
          <p:cNvPr id="4" name="Picture 3">
            <a:extLst>
              <a:ext uri="{FF2B5EF4-FFF2-40B4-BE49-F238E27FC236}">
                <a16:creationId xmlns:a16="http://schemas.microsoft.com/office/drawing/2014/main" id="{B972DEE3-6298-4054-8AC7-C20A2DA6C69A}"/>
              </a:ext>
            </a:extLst>
          </p:cNvPr>
          <p:cNvPicPr>
            <a:picLocks noChangeAspect="1"/>
          </p:cNvPicPr>
          <p:nvPr/>
        </p:nvPicPr>
        <p:blipFill>
          <a:blip r:embed="rId2"/>
          <a:stretch>
            <a:fillRect/>
          </a:stretch>
        </p:blipFill>
        <p:spPr>
          <a:xfrm>
            <a:off x="8499397" y="1023614"/>
            <a:ext cx="3076575" cy="3905250"/>
          </a:xfrm>
          <a:prstGeom prst="rect">
            <a:avLst/>
          </a:prstGeom>
        </p:spPr>
      </p:pic>
    </p:spTree>
    <p:extLst>
      <p:ext uri="{BB962C8B-B14F-4D97-AF65-F5344CB8AC3E}">
        <p14:creationId xmlns:p14="http://schemas.microsoft.com/office/powerpoint/2010/main" val="28726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E8E9-285B-4E94-BF52-525FAC1FA60E}"/>
              </a:ext>
            </a:extLst>
          </p:cNvPr>
          <p:cNvSpPr>
            <a:spLocks noGrp="1"/>
          </p:cNvSpPr>
          <p:nvPr>
            <p:ph type="title"/>
          </p:nvPr>
        </p:nvSpPr>
        <p:spPr>
          <a:xfrm>
            <a:off x="838200" y="365125"/>
            <a:ext cx="10515600" cy="709073"/>
          </a:xfrm>
        </p:spPr>
        <p:txBody>
          <a:bodyPr>
            <a:normAutofit/>
          </a:bodyPr>
          <a:lstStyle/>
          <a:p>
            <a:r>
              <a:rPr lang="en-US" sz="2800" b="1" dirty="0">
                <a:latin typeface="+mn-lt"/>
              </a:rPr>
              <a:t>THE CARNOT VAPOR CYCLE</a:t>
            </a:r>
          </a:p>
        </p:txBody>
      </p:sp>
      <p:sp>
        <p:nvSpPr>
          <p:cNvPr id="3" name="Content Placeholder 2">
            <a:extLst>
              <a:ext uri="{FF2B5EF4-FFF2-40B4-BE49-F238E27FC236}">
                <a16:creationId xmlns:a16="http://schemas.microsoft.com/office/drawing/2014/main" id="{B0C931A3-0D37-415F-A899-D7C95131BAE5}"/>
              </a:ext>
            </a:extLst>
          </p:cNvPr>
          <p:cNvSpPr>
            <a:spLocks noGrp="1"/>
          </p:cNvSpPr>
          <p:nvPr>
            <p:ph idx="1"/>
          </p:nvPr>
        </p:nvSpPr>
        <p:spPr>
          <a:xfrm>
            <a:off x="838199" y="1189608"/>
            <a:ext cx="7102151" cy="4987257"/>
          </a:xfrm>
        </p:spPr>
        <p:txBody>
          <a:bodyPr>
            <a:normAutofit/>
          </a:bodyPr>
          <a:lstStyle/>
          <a:p>
            <a:r>
              <a:rPr lang="en-US" dirty="0"/>
              <a:t>Consider a steady-flow </a:t>
            </a:r>
            <a:r>
              <a:rPr lang="en-US" i="1" dirty="0"/>
              <a:t>Carnot cycle </a:t>
            </a:r>
            <a:r>
              <a:rPr lang="en-US" dirty="0"/>
              <a:t>executed within the saturation dome of a pure substance, as shown in Fig. 10-1</a:t>
            </a:r>
            <a:r>
              <a:rPr lang="en-US" i="1" dirty="0"/>
              <a:t>a</a:t>
            </a:r>
            <a:r>
              <a:rPr lang="en-US" dirty="0"/>
              <a:t>. </a:t>
            </a:r>
          </a:p>
          <a:p>
            <a:r>
              <a:rPr lang="en-US" dirty="0"/>
              <a:t>The fluid is heated reversibly and isothermally in a boiler (process 1-2),</a:t>
            </a:r>
          </a:p>
          <a:p>
            <a:r>
              <a:rPr lang="en-US" dirty="0"/>
              <a:t>Expanded </a:t>
            </a:r>
            <a:r>
              <a:rPr lang="en-US" dirty="0" err="1"/>
              <a:t>isentropically</a:t>
            </a:r>
            <a:r>
              <a:rPr lang="en-US" dirty="0"/>
              <a:t> in a turbine (process 2-3), </a:t>
            </a:r>
          </a:p>
          <a:p>
            <a:r>
              <a:rPr lang="en-US" dirty="0"/>
              <a:t>Condensed reversibly and isothermally in a condenser (process 3-4), </a:t>
            </a:r>
          </a:p>
          <a:p>
            <a:r>
              <a:rPr lang="en-US" dirty="0"/>
              <a:t>and compressed </a:t>
            </a:r>
            <a:r>
              <a:rPr lang="en-US" dirty="0" err="1"/>
              <a:t>isentropically</a:t>
            </a:r>
            <a:r>
              <a:rPr lang="en-US" dirty="0"/>
              <a:t> by a compressor to the initial state (process 4-1)</a:t>
            </a:r>
          </a:p>
          <a:p>
            <a:endParaRPr lang="en-US" dirty="0"/>
          </a:p>
        </p:txBody>
      </p:sp>
      <p:pic>
        <p:nvPicPr>
          <p:cNvPr id="4" name="Picture 3">
            <a:extLst>
              <a:ext uri="{FF2B5EF4-FFF2-40B4-BE49-F238E27FC236}">
                <a16:creationId xmlns:a16="http://schemas.microsoft.com/office/drawing/2014/main" id="{993269C2-79F6-4CF6-B53E-D900FF9A0559}"/>
              </a:ext>
            </a:extLst>
          </p:cNvPr>
          <p:cNvPicPr>
            <a:picLocks noChangeAspect="1"/>
          </p:cNvPicPr>
          <p:nvPr/>
        </p:nvPicPr>
        <p:blipFill>
          <a:blip r:embed="rId2"/>
          <a:stretch>
            <a:fillRect/>
          </a:stretch>
        </p:blipFill>
        <p:spPr>
          <a:xfrm>
            <a:off x="8978107" y="1074198"/>
            <a:ext cx="3086100" cy="2933700"/>
          </a:xfrm>
          <a:prstGeom prst="rect">
            <a:avLst/>
          </a:prstGeom>
        </p:spPr>
      </p:pic>
      <p:pic>
        <p:nvPicPr>
          <p:cNvPr id="8" name="Picture 7">
            <a:extLst>
              <a:ext uri="{FF2B5EF4-FFF2-40B4-BE49-F238E27FC236}">
                <a16:creationId xmlns:a16="http://schemas.microsoft.com/office/drawing/2014/main" id="{3EB0D70D-14D4-49EC-AF86-222122464EA5}"/>
              </a:ext>
            </a:extLst>
          </p:cNvPr>
          <p:cNvPicPr>
            <a:picLocks noChangeAspect="1"/>
          </p:cNvPicPr>
          <p:nvPr/>
        </p:nvPicPr>
        <p:blipFill>
          <a:blip r:embed="rId3"/>
          <a:stretch>
            <a:fillRect/>
          </a:stretch>
        </p:blipFill>
        <p:spPr>
          <a:xfrm>
            <a:off x="9192419" y="4007898"/>
            <a:ext cx="2657475" cy="809625"/>
          </a:xfrm>
          <a:prstGeom prst="rect">
            <a:avLst/>
          </a:prstGeom>
        </p:spPr>
      </p:pic>
      <p:pic>
        <p:nvPicPr>
          <p:cNvPr id="9" name="Picture 8">
            <a:extLst>
              <a:ext uri="{FF2B5EF4-FFF2-40B4-BE49-F238E27FC236}">
                <a16:creationId xmlns:a16="http://schemas.microsoft.com/office/drawing/2014/main" id="{801CE6E3-DEB3-4E4D-BE12-DAED072FF2AE}"/>
              </a:ext>
            </a:extLst>
          </p:cNvPr>
          <p:cNvPicPr>
            <a:picLocks noChangeAspect="1"/>
          </p:cNvPicPr>
          <p:nvPr/>
        </p:nvPicPr>
        <p:blipFill>
          <a:blip r:embed="rId4"/>
          <a:stretch>
            <a:fillRect/>
          </a:stretch>
        </p:blipFill>
        <p:spPr>
          <a:xfrm>
            <a:off x="10344943" y="4376057"/>
            <a:ext cx="352425" cy="184388"/>
          </a:xfrm>
          <a:prstGeom prst="rect">
            <a:avLst/>
          </a:prstGeom>
        </p:spPr>
      </p:pic>
    </p:spTree>
    <p:extLst>
      <p:ext uri="{BB962C8B-B14F-4D97-AF65-F5344CB8AC3E}">
        <p14:creationId xmlns:p14="http://schemas.microsoft.com/office/powerpoint/2010/main" val="313233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F102A-039D-4645-992F-7C6AC5B5C80D}"/>
              </a:ext>
            </a:extLst>
          </p:cNvPr>
          <p:cNvSpPr>
            <a:spLocks noGrp="1"/>
          </p:cNvSpPr>
          <p:nvPr>
            <p:ph idx="1"/>
          </p:nvPr>
        </p:nvSpPr>
        <p:spPr>
          <a:xfrm>
            <a:off x="847078" y="372863"/>
            <a:ext cx="6619043" cy="4934089"/>
          </a:xfrm>
        </p:spPr>
        <p:txBody>
          <a:bodyPr>
            <a:normAutofit/>
          </a:bodyPr>
          <a:lstStyle/>
          <a:p>
            <a:r>
              <a:rPr lang="en-US" dirty="0"/>
              <a:t>The effect of increasing the boiler pressure on the performance of vapor power cycles is illustrated on a </a:t>
            </a:r>
            <a:r>
              <a:rPr lang="en-US" i="1" dirty="0"/>
              <a:t>T-s </a:t>
            </a:r>
            <a:r>
              <a:rPr lang="en-US" dirty="0"/>
              <a:t>diagram in Fig. 10–8.</a:t>
            </a:r>
          </a:p>
          <a:p>
            <a:r>
              <a:rPr lang="en-US" dirty="0"/>
              <a:t>Notice that for a fixed turbine inlet temperature, the cycle shifts to the left and the moisture content of steam at the turbine exit increases.</a:t>
            </a:r>
          </a:p>
          <a:p>
            <a:r>
              <a:rPr lang="en-US" dirty="0"/>
              <a:t>This undesirable side effect can be corrected, however, by reheating the steam, as discussed in the next section.</a:t>
            </a:r>
          </a:p>
        </p:txBody>
      </p:sp>
      <p:pic>
        <p:nvPicPr>
          <p:cNvPr id="4" name="Picture 3">
            <a:extLst>
              <a:ext uri="{FF2B5EF4-FFF2-40B4-BE49-F238E27FC236}">
                <a16:creationId xmlns:a16="http://schemas.microsoft.com/office/drawing/2014/main" id="{B972DEE3-6298-4054-8AC7-C20A2DA6C69A}"/>
              </a:ext>
            </a:extLst>
          </p:cNvPr>
          <p:cNvPicPr>
            <a:picLocks noChangeAspect="1"/>
          </p:cNvPicPr>
          <p:nvPr/>
        </p:nvPicPr>
        <p:blipFill>
          <a:blip r:embed="rId2"/>
          <a:stretch>
            <a:fillRect/>
          </a:stretch>
        </p:blipFill>
        <p:spPr>
          <a:xfrm>
            <a:off x="8499397" y="1023614"/>
            <a:ext cx="3076575" cy="3905250"/>
          </a:xfrm>
          <a:prstGeom prst="rect">
            <a:avLst/>
          </a:prstGeom>
        </p:spPr>
      </p:pic>
    </p:spTree>
    <p:extLst>
      <p:ext uri="{BB962C8B-B14F-4D97-AF65-F5344CB8AC3E}">
        <p14:creationId xmlns:p14="http://schemas.microsoft.com/office/powerpoint/2010/main" val="1245134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5B299-1C9D-4F18-86E7-8FCD96B45F77}"/>
              </a:ext>
            </a:extLst>
          </p:cNvPr>
          <p:cNvSpPr>
            <a:spLocks noGrp="1"/>
          </p:cNvSpPr>
          <p:nvPr>
            <p:ph idx="1"/>
          </p:nvPr>
        </p:nvSpPr>
        <p:spPr>
          <a:xfrm>
            <a:off x="838200" y="461639"/>
            <a:ext cx="6308324" cy="5715324"/>
          </a:xfrm>
        </p:spPr>
        <p:txBody>
          <a:bodyPr/>
          <a:lstStyle/>
          <a:p>
            <a:r>
              <a:rPr lang="en-US" dirty="0"/>
              <a:t>Operating pressures of boilers have gradually increased over the years from about 2.7 MPa (400 psia) in 1922 to over 30 MPa (4500 psia) today.</a:t>
            </a:r>
          </a:p>
          <a:p>
            <a:r>
              <a:rPr lang="en-US" dirty="0"/>
              <a:t>Today many modern steam power plants operate at supercritical pressures (</a:t>
            </a:r>
            <a:r>
              <a:rPr lang="en-US" i="1" dirty="0"/>
              <a:t>P &gt; </a:t>
            </a:r>
            <a:r>
              <a:rPr lang="en-US" dirty="0"/>
              <a:t>22.06 MPa) and have thermal efficiencies of about 40 percent for fossil-fuel plants.</a:t>
            </a:r>
          </a:p>
          <a:p>
            <a:r>
              <a:rPr lang="en-US" dirty="0"/>
              <a:t>The </a:t>
            </a:r>
            <a:r>
              <a:rPr lang="en-US" i="1" dirty="0"/>
              <a:t>T-s </a:t>
            </a:r>
            <a:r>
              <a:rPr lang="en-US" dirty="0"/>
              <a:t>diagram of a supercritical Rankine cycle is shown in Fig. 10–9.</a:t>
            </a:r>
          </a:p>
        </p:txBody>
      </p:sp>
      <p:pic>
        <p:nvPicPr>
          <p:cNvPr id="4" name="Picture 3">
            <a:extLst>
              <a:ext uri="{FF2B5EF4-FFF2-40B4-BE49-F238E27FC236}">
                <a16:creationId xmlns:a16="http://schemas.microsoft.com/office/drawing/2014/main" id="{489CE0C4-5CEA-4A6E-9075-B9CB2138B091}"/>
              </a:ext>
            </a:extLst>
          </p:cNvPr>
          <p:cNvPicPr>
            <a:picLocks noChangeAspect="1"/>
          </p:cNvPicPr>
          <p:nvPr/>
        </p:nvPicPr>
        <p:blipFill>
          <a:blip r:embed="rId2"/>
          <a:stretch>
            <a:fillRect/>
          </a:stretch>
        </p:blipFill>
        <p:spPr>
          <a:xfrm>
            <a:off x="7897890" y="539272"/>
            <a:ext cx="3143250" cy="4181475"/>
          </a:xfrm>
          <a:prstGeom prst="rect">
            <a:avLst/>
          </a:prstGeom>
        </p:spPr>
      </p:pic>
    </p:spTree>
    <p:extLst>
      <p:ext uri="{BB962C8B-B14F-4D97-AF65-F5344CB8AC3E}">
        <p14:creationId xmlns:p14="http://schemas.microsoft.com/office/powerpoint/2010/main" val="2934956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1ED7-CA9A-4ECD-A13D-9E43AA53E4F8}"/>
              </a:ext>
            </a:extLst>
          </p:cNvPr>
          <p:cNvSpPr>
            <a:spLocks noGrp="1"/>
          </p:cNvSpPr>
          <p:nvPr>
            <p:ph type="title"/>
          </p:nvPr>
        </p:nvSpPr>
        <p:spPr>
          <a:xfrm>
            <a:off x="838200" y="365125"/>
            <a:ext cx="10515600" cy="496009"/>
          </a:xfrm>
        </p:spPr>
        <p:txBody>
          <a:bodyPr>
            <a:normAutofit/>
          </a:bodyPr>
          <a:lstStyle/>
          <a:p>
            <a:r>
              <a:rPr lang="en-US" sz="2800" b="1" dirty="0">
                <a:latin typeface="+mn-lt"/>
              </a:rPr>
              <a:t>THE IDEAL REHEAT RANKINE CYCLE</a:t>
            </a:r>
          </a:p>
        </p:txBody>
      </p:sp>
      <p:sp>
        <p:nvSpPr>
          <p:cNvPr id="3" name="Content Placeholder 2">
            <a:extLst>
              <a:ext uri="{FF2B5EF4-FFF2-40B4-BE49-F238E27FC236}">
                <a16:creationId xmlns:a16="http://schemas.microsoft.com/office/drawing/2014/main" id="{3C1136F7-8547-4806-B464-C5CF270D8668}"/>
              </a:ext>
            </a:extLst>
          </p:cNvPr>
          <p:cNvSpPr>
            <a:spLocks noGrp="1"/>
          </p:cNvSpPr>
          <p:nvPr>
            <p:ph idx="1"/>
          </p:nvPr>
        </p:nvSpPr>
        <p:spPr>
          <a:xfrm>
            <a:off x="838200" y="1180730"/>
            <a:ext cx="7148804" cy="5192078"/>
          </a:xfrm>
        </p:spPr>
        <p:txBody>
          <a:bodyPr>
            <a:normAutofit/>
          </a:bodyPr>
          <a:lstStyle/>
          <a:p>
            <a:r>
              <a:rPr lang="en-US" dirty="0"/>
              <a:t>We noted in the last section that increasing the boiler pressure increases the thermal efficiency of the Rankine cycle, but it also increases the moisture content of the steam to unacceptable levels.</a:t>
            </a:r>
          </a:p>
          <a:p>
            <a:r>
              <a:rPr lang="en-US" dirty="0"/>
              <a:t>Then it is natural to ask the following question:</a:t>
            </a:r>
          </a:p>
          <a:p>
            <a:r>
              <a:rPr lang="en-US" i="1" dirty="0"/>
              <a:t>How can we take advantage of the increased efficiencies at higher boiler pressures without facing the problem of excessive moisture at the final stages of the turbine?</a:t>
            </a:r>
            <a:endParaRPr lang="en-US" dirty="0"/>
          </a:p>
        </p:txBody>
      </p:sp>
      <p:pic>
        <p:nvPicPr>
          <p:cNvPr id="4" name="Picture 3">
            <a:extLst>
              <a:ext uri="{FF2B5EF4-FFF2-40B4-BE49-F238E27FC236}">
                <a16:creationId xmlns:a16="http://schemas.microsoft.com/office/drawing/2014/main" id="{FF4CDDF4-E3C2-4152-B888-1873C58EC2E7}"/>
              </a:ext>
            </a:extLst>
          </p:cNvPr>
          <p:cNvPicPr>
            <a:picLocks noChangeAspect="1"/>
          </p:cNvPicPr>
          <p:nvPr/>
        </p:nvPicPr>
        <p:blipFill>
          <a:blip r:embed="rId2"/>
          <a:stretch>
            <a:fillRect/>
          </a:stretch>
        </p:blipFill>
        <p:spPr>
          <a:xfrm>
            <a:off x="8499397" y="1023614"/>
            <a:ext cx="3076575" cy="3905250"/>
          </a:xfrm>
          <a:prstGeom prst="rect">
            <a:avLst/>
          </a:prstGeom>
        </p:spPr>
      </p:pic>
    </p:spTree>
    <p:extLst>
      <p:ext uri="{BB962C8B-B14F-4D97-AF65-F5344CB8AC3E}">
        <p14:creationId xmlns:p14="http://schemas.microsoft.com/office/powerpoint/2010/main" val="853010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9C6F0-6376-4773-969F-74C1289FBDBC}"/>
              </a:ext>
            </a:extLst>
          </p:cNvPr>
          <p:cNvSpPr>
            <a:spLocks noGrp="1"/>
          </p:cNvSpPr>
          <p:nvPr>
            <p:ph idx="1"/>
          </p:nvPr>
        </p:nvSpPr>
        <p:spPr>
          <a:xfrm>
            <a:off x="838200" y="410547"/>
            <a:ext cx="10515600" cy="5794408"/>
          </a:xfrm>
        </p:spPr>
        <p:txBody>
          <a:bodyPr>
            <a:normAutofit lnSpcReduction="10000"/>
          </a:bodyPr>
          <a:lstStyle/>
          <a:p>
            <a:r>
              <a:rPr lang="en-US" dirty="0"/>
              <a:t>Two possibilities come to mind:</a:t>
            </a:r>
          </a:p>
          <a:p>
            <a:pPr marL="514350" indent="-514350">
              <a:buFont typeface="+mj-lt"/>
              <a:buAutoNum type="arabicPeriod"/>
            </a:pPr>
            <a:r>
              <a:rPr lang="en-US" dirty="0"/>
              <a:t>Superheat the steam to very high temperatures before it enters the turbine. </a:t>
            </a:r>
          </a:p>
          <a:p>
            <a:r>
              <a:rPr lang="en-US" dirty="0"/>
              <a:t>This would be the desirable solution since the average temperature at which heat is added would also increase, thus increasing the cycle efficiency.</a:t>
            </a:r>
          </a:p>
          <a:p>
            <a:r>
              <a:rPr lang="en-US" dirty="0"/>
              <a:t>This is not a viable solution, however, since it requires raising the steam temperature to metallurgically unsafe levels.</a:t>
            </a:r>
          </a:p>
          <a:p>
            <a:pPr marL="514350" indent="-514350">
              <a:buFont typeface="+mj-lt"/>
              <a:buAutoNum type="arabicPeriod" startAt="2"/>
            </a:pPr>
            <a:r>
              <a:rPr lang="en-US" dirty="0"/>
              <a:t>Expand the steam in the turbine in two stages and reheat it in between.</a:t>
            </a:r>
          </a:p>
          <a:p>
            <a:r>
              <a:rPr lang="en-US" dirty="0"/>
              <a:t>In other words, modify the simple ideal Rankine cycle with a </a:t>
            </a:r>
            <a:r>
              <a:rPr lang="en-US" b="1" dirty="0"/>
              <a:t>reheat </a:t>
            </a:r>
            <a:r>
              <a:rPr lang="en-US" dirty="0"/>
              <a:t>process. </a:t>
            </a:r>
          </a:p>
          <a:p>
            <a:r>
              <a:rPr lang="en-US" dirty="0"/>
              <a:t>Reheating is a practical solution to the excessive moisture problem in turbines, and it is commonly used in modern steam power plants.</a:t>
            </a:r>
          </a:p>
        </p:txBody>
      </p:sp>
    </p:spTree>
    <p:extLst>
      <p:ext uri="{BB962C8B-B14F-4D97-AF65-F5344CB8AC3E}">
        <p14:creationId xmlns:p14="http://schemas.microsoft.com/office/powerpoint/2010/main" val="129525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20671-F780-4C47-8246-B72400532670}"/>
              </a:ext>
            </a:extLst>
          </p:cNvPr>
          <p:cNvSpPr>
            <a:spLocks noGrp="1"/>
          </p:cNvSpPr>
          <p:nvPr>
            <p:ph idx="1"/>
          </p:nvPr>
        </p:nvSpPr>
        <p:spPr>
          <a:xfrm>
            <a:off x="838200" y="337351"/>
            <a:ext cx="10515600" cy="5839612"/>
          </a:xfrm>
        </p:spPr>
        <p:txBody>
          <a:bodyPr/>
          <a:lstStyle/>
          <a:p>
            <a:r>
              <a:rPr lang="en-US" dirty="0"/>
              <a:t>The </a:t>
            </a:r>
            <a:r>
              <a:rPr lang="en-US" i="1" dirty="0"/>
              <a:t>T-s </a:t>
            </a:r>
            <a:r>
              <a:rPr lang="en-US" dirty="0"/>
              <a:t>diagram of the ideal reheat Rankine cycle and the schematic of the power plant operating on this cycle are shown in Fig. 10–11.</a:t>
            </a:r>
          </a:p>
        </p:txBody>
      </p:sp>
      <p:pic>
        <p:nvPicPr>
          <p:cNvPr id="4" name="Picture 3">
            <a:extLst>
              <a:ext uri="{FF2B5EF4-FFF2-40B4-BE49-F238E27FC236}">
                <a16:creationId xmlns:a16="http://schemas.microsoft.com/office/drawing/2014/main" id="{B6544854-1F40-4D7E-8E6E-6461EF6DD5E4}"/>
              </a:ext>
            </a:extLst>
          </p:cNvPr>
          <p:cNvPicPr>
            <a:picLocks noChangeAspect="1"/>
          </p:cNvPicPr>
          <p:nvPr/>
        </p:nvPicPr>
        <p:blipFill>
          <a:blip r:embed="rId2"/>
          <a:stretch>
            <a:fillRect/>
          </a:stretch>
        </p:blipFill>
        <p:spPr>
          <a:xfrm>
            <a:off x="1439061" y="1438136"/>
            <a:ext cx="8639175" cy="4638675"/>
          </a:xfrm>
          <a:prstGeom prst="rect">
            <a:avLst/>
          </a:prstGeom>
        </p:spPr>
      </p:pic>
    </p:spTree>
    <p:extLst>
      <p:ext uri="{BB962C8B-B14F-4D97-AF65-F5344CB8AC3E}">
        <p14:creationId xmlns:p14="http://schemas.microsoft.com/office/powerpoint/2010/main" val="3447981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1F14E-A63F-4D78-B8D3-DA5DDEAE04A0}"/>
              </a:ext>
            </a:extLst>
          </p:cNvPr>
          <p:cNvSpPr>
            <a:spLocks noGrp="1"/>
          </p:cNvSpPr>
          <p:nvPr>
            <p:ph idx="1"/>
          </p:nvPr>
        </p:nvSpPr>
        <p:spPr>
          <a:xfrm>
            <a:off x="838200" y="319596"/>
            <a:ext cx="10515600" cy="5866245"/>
          </a:xfrm>
        </p:spPr>
        <p:txBody>
          <a:bodyPr>
            <a:normAutofit/>
          </a:bodyPr>
          <a:lstStyle/>
          <a:p>
            <a:r>
              <a:rPr lang="en-US" sz="2400" dirty="0"/>
              <a:t>The ideal reheat Rankine cycle differs from the simple ideal Rankine cycle in that the expansion process takes place in two stages.</a:t>
            </a:r>
          </a:p>
          <a:p>
            <a:r>
              <a:rPr lang="en-US" sz="2400" dirty="0"/>
              <a:t>In the first stage (the high-pressure turbine), steam is expanded </a:t>
            </a:r>
            <a:r>
              <a:rPr lang="en-US" sz="2400" dirty="0" err="1"/>
              <a:t>isentropically</a:t>
            </a:r>
            <a:r>
              <a:rPr lang="en-US" sz="2400" dirty="0"/>
              <a:t> to an intermediate pressure and sent back to the boiler where it is reheated at constant pressure, usually to the inlet temperature of the first turbine stage.</a:t>
            </a:r>
          </a:p>
          <a:p>
            <a:r>
              <a:rPr lang="en-US" sz="2400" dirty="0"/>
              <a:t>Steam then expands </a:t>
            </a:r>
            <a:r>
              <a:rPr lang="en-US" sz="2400" dirty="0" err="1"/>
              <a:t>isentropically</a:t>
            </a:r>
            <a:r>
              <a:rPr lang="en-US" sz="2400" dirty="0"/>
              <a:t> in the second stage (low-pressure turbine) to the condenser pressure. </a:t>
            </a:r>
          </a:p>
          <a:p>
            <a:endParaRPr lang="en-US" sz="2400" dirty="0"/>
          </a:p>
        </p:txBody>
      </p:sp>
      <p:pic>
        <p:nvPicPr>
          <p:cNvPr id="4" name="Picture 3">
            <a:extLst>
              <a:ext uri="{FF2B5EF4-FFF2-40B4-BE49-F238E27FC236}">
                <a16:creationId xmlns:a16="http://schemas.microsoft.com/office/drawing/2014/main" id="{D88784CA-6810-45C4-BC65-48C632F56E21}"/>
              </a:ext>
            </a:extLst>
          </p:cNvPr>
          <p:cNvPicPr>
            <a:picLocks noChangeAspect="1"/>
          </p:cNvPicPr>
          <p:nvPr/>
        </p:nvPicPr>
        <p:blipFill>
          <a:blip r:embed="rId2"/>
          <a:stretch>
            <a:fillRect/>
          </a:stretch>
        </p:blipFill>
        <p:spPr>
          <a:xfrm>
            <a:off x="1260075" y="3029715"/>
            <a:ext cx="3542745" cy="3712921"/>
          </a:xfrm>
          <a:prstGeom prst="rect">
            <a:avLst/>
          </a:prstGeom>
        </p:spPr>
      </p:pic>
      <p:pic>
        <p:nvPicPr>
          <p:cNvPr id="5" name="Picture 4">
            <a:extLst>
              <a:ext uri="{FF2B5EF4-FFF2-40B4-BE49-F238E27FC236}">
                <a16:creationId xmlns:a16="http://schemas.microsoft.com/office/drawing/2014/main" id="{55E5851D-E3F4-479C-A8B7-97A8C5D4A9CB}"/>
              </a:ext>
            </a:extLst>
          </p:cNvPr>
          <p:cNvPicPr>
            <a:picLocks noChangeAspect="1"/>
          </p:cNvPicPr>
          <p:nvPr/>
        </p:nvPicPr>
        <p:blipFill>
          <a:blip r:embed="rId3"/>
          <a:stretch>
            <a:fillRect/>
          </a:stretch>
        </p:blipFill>
        <p:spPr>
          <a:xfrm>
            <a:off x="5993862" y="3139691"/>
            <a:ext cx="3718309" cy="3718309"/>
          </a:xfrm>
          <a:prstGeom prst="rect">
            <a:avLst/>
          </a:prstGeom>
        </p:spPr>
      </p:pic>
    </p:spTree>
    <p:extLst>
      <p:ext uri="{BB962C8B-B14F-4D97-AF65-F5344CB8AC3E}">
        <p14:creationId xmlns:p14="http://schemas.microsoft.com/office/powerpoint/2010/main" val="1473744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1F14E-A63F-4D78-B8D3-DA5DDEAE04A0}"/>
              </a:ext>
            </a:extLst>
          </p:cNvPr>
          <p:cNvSpPr>
            <a:spLocks noGrp="1"/>
          </p:cNvSpPr>
          <p:nvPr>
            <p:ph idx="1"/>
          </p:nvPr>
        </p:nvSpPr>
        <p:spPr>
          <a:xfrm>
            <a:off x="838200" y="319596"/>
            <a:ext cx="10515600" cy="5866245"/>
          </a:xfrm>
        </p:spPr>
        <p:txBody>
          <a:bodyPr/>
          <a:lstStyle/>
          <a:p>
            <a:r>
              <a:rPr lang="en-US" dirty="0"/>
              <a:t>Thus the total heat input and the total turbine work output for a reheat cycle become</a:t>
            </a:r>
          </a:p>
          <a:p>
            <a:endParaRPr lang="en-US" dirty="0"/>
          </a:p>
          <a:p>
            <a:endParaRPr lang="en-US" dirty="0"/>
          </a:p>
          <a:p>
            <a:endParaRPr lang="en-US" dirty="0"/>
          </a:p>
          <a:p>
            <a:endParaRPr lang="en-US" dirty="0"/>
          </a:p>
          <a:p>
            <a:endParaRPr lang="en-US" dirty="0"/>
          </a:p>
          <a:p>
            <a:endParaRPr lang="en-US" dirty="0"/>
          </a:p>
          <a:p>
            <a:r>
              <a:rPr lang="en-US" dirty="0"/>
              <a:t>The incorporation of the single reheat in a modern power plant improves the cycle efficiency by 4 to 5 percent by increasing the average temperature at which heat is transferred to the steam.</a:t>
            </a:r>
          </a:p>
        </p:txBody>
      </p:sp>
      <p:pic>
        <p:nvPicPr>
          <p:cNvPr id="2" name="Picture 1">
            <a:extLst>
              <a:ext uri="{FF2B5EF4-FFF2-40B4-BE49-F238E27FC236}">
                <a16:creationId xmlns:a16="http://schemas.microsoft.com/office/drawing/2014/main" id="{AFE9403F-CAF8-49D7-8923-84A89767C975}"/>
              </a:ext>
            </a:extLst>
          </p:cNvPr>
          <p:cNvPicPr>
            <a:picLocks noChangeAspect="1"/>
          </p:cNvPicPr>
          <p:nvPr/>
        </p:nvPicPr>
        <p:blipFill>
          <a:blip r:embed="rId2"/>
          <a:stretch>
            <a:fillRect/>
          </a:stretch>
        </p:blipFill>
        <p:spPr>
          <a:xfrm>
            <a:off x="206869" y="1474357"/>
            <a:ext cx="6762102" cy="1260289"/>
          </a:xfrm>
          <a:prstGeom prst="rect">
            <a:avLst/>
          </a:prstGeom>
        </p:spPr>
      </p:pic>
      <p:pic>
        <p:nvPicPr>
          <p:cNvPr id="6" name="Picture 5">
            <a:extLst>
              <a:ext uri="{FF2B5EF4-FFF2-40B4-BE49-F238E27FC236}">
                <a16:creationId xmlns:a16="http://schemas.microsoft.com/office/drawing/2014/main" id="{DB5D7F95-70C5-4641-94B5-E4AEF3DE70BB}"/>
              </a:ext>
            </a:extLst>
          </p:cNvPr>
          <p:cNvPicPr>
            <a:picLocks noChangeAspect="1"/>
          </p:cNvPicPr>
          <p:nvPr/>
        </p:nvPicPr>
        <p:blipFill>
          <a:blip r:embed="rId3"/>
          <a:stretch>
            <a:fillRect/>
          </a:stretch>
        </p:blipFill>
        <p:spPr>
          <a:xfrm>
            <a:off x="8044926" y="1040869"/>
            <a:ext cx="3308874" cy="3131035"/>
          </a:xfrm>
          <a:prstGeom prst="rect">
            <a:avLst/>
          </a:prstGeom>
        </p:spPr>
      </p:pic>
    </p:spTree>
    <p:extLst>
      <p:ext uri="{BB962C8B-B14F-4D97-AF65-F5344CB8AC3E}">
        <p14:creationId xmlns:p14="http://schemas.microsoft.com/office/powerpoint/2010/main" val="4152565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B0FEF-97F2-4343-BF6C-55535BE51F42}"/>
              </a:ext>
            </a:extLst>
          </p:cNvPr>
          <p:cNvSpPr>
            <a:spLocks noGrp="1"/>
          </p:cNvSpPr>
          <p:nvPr>
            <p:ph idx="1"/>
          </p:nvPr>
        </p:nvSpPr>
        <p:spPr>
          <a:xfrm>
            <a:off x="660647" y="298666"/>
            <a:ext cx="6468122" cy="6306320"/>
          </a:xfrm>
        </p:spPr>
        <p:txBody>
          <a:bodyPr>
            <a:normAutofit fontScale="92500" lnSpcReduction="10000"/>
          </a:bodyPr>
          <a:lstStyle/>
          <a:p>
            <a:r>
              <a:rPr lang="en-US" dirty="0"/>
              <a:t>The average temperature during the reheat process can be increased by increasing the number of expansion and reheat stages. </a:t>
            </a:r>
          </a:p>
          <a:p>
            <a:r>
              <a:rPr lang="en-US" dirty="0"/>
              <a:t>As the number of stages is increased, the expansion and reheat processes approach an isothermal process at the maximum temperature, as shown in Fig. 10–12.</a:t>
            </a:r>
          </a:p>
          <a:p>
            <a:r>
              <a:rPr lang="en-US" dirty="0"/>
              <a:t>The use of more than two reheat stages, however, is not practical.</a:t>
            </a:r>
          </a:p>
          <a:p>
            <a:r>
              <a:rPr lang="en-US" dirty="0"/>
              <a:t>The theoretical improvement in efficiency from the second reheat is about half of that which results from a single reheat.</a:t>
            </a:r>
          </a:p>
          <a:p>
            <a:r>
              <a:rPr lang="en-US" dirty="0"/>
              <a:t>A third reheat stage would increase the cycle efficiency by about half of the improvement attained by the second reheat. </a:t>
            </a:r>
          </a:p>
          <a:p>
            <a:r>
              <a:rPr lang="en-US" dirty="0"/>
              <a:t>This gain is too small to justify the added cost and complexity.</a:t>
            </a:r>
          </a:p>
        </p:txBody>
      </p:sp>
      <p:pic>
        <p:nvPicPr>
          <p:cNvPr id="4" name="Picture 3">
            <a:extLst>
              <a:ext uri="{FF2B5EF4-FFF2-40B4-BE49-F238E27FC236}">
                <a16:creationId xmlns:a16="http://schemas.microsoft.com/office/drawing/2014/main" id="{46619D73-8120-469D-871E-CFAF56BCDFC2}"/>
              </a:ext>
            </a:extLst>
          </p:cNvPr>
          <p:cNvPicPr>
            <a:picLocks noChangeAspect="1"/>
          </p:cNvPicPr>
          <p:nvPr/>
        </p:nvPicPr>
        <p:blipFill>
          <a:blip r:embed="rId2"/>
          <a:stretch>
            <a:fillRect/>
          </a:stretch>
        </p:blipFill>
        <p:spPr>
          <a:xfrm>
            <a:off x="7263459" y="607056"/>
            <a:ext cx="3133725" cy="4276725"/>
          </a:xfrm>
          <a:prstGeom prst="rect">
            <a:avLst/>
          </a:prstGeom>
        </p:spPr>
      </p:pic>
    </p:spTree>
    <p:extLst>
      <p:ext uri="{BB962C8B-B14F-4D97-AF65-F5344CB8AC3E}">
        <p14:creationId xmlns:p14="http://schemas.microsoft.com/office/powerpoint/2010/main" val="1870395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4F189-2A07-4B62-89DD-E359B837A3C9}"/>
              </a:ext>
            </a:extLst>
          </p:cNvPr>
          <p:cNvSpPr>
            <a:spLocks noGrp="1"/>
          </p:cNvSpPr>
          <p:nvPr>
            <p:ph idx="1"/>
          </p:nvPr>
        </p:nvSpPr>
        <p:spPr>
          <a:xfrm>
            <a:off x="838200" y="337351"/>
            <a:ext cx="10515600" cy="5839612"/>
          </a:xfrm>
        </p:spPr>
        <p:txBody>
          <a:bodyPr/>
          <a:lstStyle/>
          <a:p>
            <a:r>
              <a:rPr lang="en-US" dirty="0"/>
              <a:t>The reheat cycle was introduced in the mid-1920s, but it was abandoned in the 1930s because of the operational difficulties.</a:t>
            </a:r>
          </a:p>
          <a:p>
            <a:r>
              <a:rPr lang="en-US" dirty="0"/>
              <a:t>The steady increase in boiler pressures over the years made it necessary to reintroduce single reheat in the late 1940s and double reheat in the early 1950s.</a:t>
            </a:r>
          </a:p>
        </p:txBody>
      </p:sp>
    </p:spTree>
    <p:extLst>
      <p:ext uri="{BB962C8B-B14F-4D97-AF65-F5344CB8AC3E}">
        <p14:creationId xmlns:p14="http://schemas.microsoft.com/office/powerpoint/2010/main" val="1783536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C526-0135-48FD-9E0C-41E4BB97CD01}"/>
              </a:ext>
            </a:extLst>
          </p:cNvPr>
          <p:cNvSpPr>
            <a:spLocks noGrp="1"/>
          </p:cNvSpPr>
          <p:nvPr>
            <p:ph type="title"/>
          </p:nvPr>
        </p:nvSpPr>
        <p:spPr>
          <a:xfrm>
            <a:off x="838200" y="365126"/>
            <a:ext cx="10515600" cy="531520"/>
          </a:xfrm>
        </p:spPr>
        <p:txBody>
          <a:bodyPr>
            <a:normAutofit/>
          </a:bodyPr>
          <a:lstStyle/>
          <a:p>
            <a:r>
              <a:rPr lang="en-US" sz="2800" b="1" dirty="0">
                <a:latin typeface="+mn-lt"/>
              </a:rPr>
              <a:t>THE IDEAL REGENERATIVE RANKINE CYCLE</a:t>
            </a:r>
          </a:p>
        </p:txBody>
      </p:sp>
      <p:sp>
        <p:nvSpPr>
          <p:cNvPr id="3" name="Content Placeholder 2">
            <a:extLst>
              <a:ext uri="{FF2B5EF4-FFF2-40B4-BE49-F238E27FC236}">
                <a16:creationId xmlns:a16="http://schemas.microsoft.com/office/drawing/2014/main" id="{C60A39BC-D44F-401E-A0CB-1DDD73EB900D}"/>
              </a:ext>
            </a:extLst>
          </p:cNvPr>
          <p:cNvSpPr>
            <a:spLocks noGrp="1"/>
          </p:cNvSpPr>
          <p:nvPr>
            <p:ph idx="1"/>
          </p:nvPr>
        </p:nvSpPr>
        <p:spPr>
          <a:xfrm>
            <a:off x="838200" y="1154097"/>
            <a:ext cx="6148526" cy="5022866"/>
          </a:xfrm>
        </p:spPr>
        <p:txBody>
          <a:bodyPr/>
          <a:lstStyle/>
          <a:p>
            <a:r>
              <a:rPr lang="en-US" dirty="0"/>
              <a:t>A careful examination of the T-s diagram of the Rankine cycle redrawn in Fig. 10–14 reveals that heat is transferred to the working fluid during process 2-2’ at a relatively low temperature.</a:t>
            </a:r>
          </a:p>
          <a:p>
            <a:r>
              <a:rPr lang="en-US" dirty="0"/>
              <a:t>This lowers the average heat addition temperature and thus the cycle efficiency.</a:t>
            </a:r>
          </a:p>
        </p:txBody>
      </p:sp>
      <p:pic>
        <p:nvPicPr>
          <p:cNvPr id="4" name="Picture 3">
            <a:extLst>
              <a:ext uri="{FF2B5EF4-FFF2-40B4-BE49-F238E27FC236}">
                <a16:creationId xmlns:a16="http://schemas.microsoft.com/office/drawing/2014/main" id="{1C06B2C6-0524-4EDF-9F3B-85317477ADA3}"/>
              </a:ext>
            </a:extLst>
          </p:cNvPr>
          <p:cNvPicPr>
            <a:picLocks noChangeAspect="1"/>
          </p:cNvPicPr>
          <p:nvPr/>
        </p:nvPicPr>
        <p:blipFill>
          <a:blip r:embed="rId2"/>
          <a:stretch>
            <a:fillRect/>
          </a:stretch>
        </p:blipFill>
        <p:spPr>
          <a:xfrm>
            <a:off x="7448550" y="149224"/>
            <a:ext cx="4743450" cy="6343650"/>
          </a:xfrm>
          <a:prstGeom prst="rect">
            <a:avLst/>
          </a:prstGeom>
        </p:spPr>
      </p:pic>
    </p:spTree>
    <p:extLst>
      <p:ext uri="{BB962C8B-B14F-4D97-AF65-F5344CB8AC3E}">
        <p14:creationId xmlns:p14="http://schemas.microsoft.com/office/powerpoint/2010/main" val="303136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73281-ACF1-496B-9C43-D0C80781F55F}"/>
              </a:ext>
            </a:extLst>
          </p:cNvPr>
          <p:cNvSpPr>
            <a:spLocks noGrp="1"/>
          </p:cNvSpPr>
          <p:nvPr>
            <p:ph idx="1"/>
          </p:nvPr>
        </p:nvSpPr>
        <p:spPr>
          <a:xfrm>
            <a:off x="838200" y="248575"/>
            <a:ext cx="10515600" cy="5928388"/>
          </a:xfrm>
        </p:spPr>
        <p:txBody>
          <a:bodyPr>
            <a:normAutofit lnSpcReduction="10000"/>
          </a:bodyPr>
          <a:lstStyle/>
          <a:p>
            <a:r>
              <a:rPr lang="en-US" b="1" dirty="0"/>
              <a:t>Several impracticalities (unrealistic) are associated with this cycle:</a:t>
            </a:r>
          </a:p>
          <a:p>
            <a:r>
              <a:rPr lang="en-US" dirty="0"/>
              <a:t>Isothermal heat transfer to or from a two-phase system is not difficult to achieve in practice since maintaining a constant pressure in the device automatically fixes the temperature at the saturation value.</a:t>
            </a:r>
          </a:p>
          <a:p>
            <a:r>
              <a:rPr lang="en-US" dirty="0"/>
              <a:t>Therefore, processes 1-2 and 3-4 can be approached closely in actual boilers and condensers.</a:t>
            </a:r>
          </a:p>
          <a:p>
            <a:r>
              <a:rPr lang="en-US" dirty="0"/>
              <a:t>Limiting the heat transfer processes to two-phase systems, however, severely limits the maximum temperature that can be used in the cycle (it must remain under the critical-point value, which is 374°C for water).</a:t>
            </a:r>
          </a:p>
          <a:p>
            <a:r>
              <a:rPr lang="en-US" dirty="0"/>
              <a:t>Limiting the maximum temperature in the cycle also limits the thermal efficiency.</a:t>
            </a:r>
          </a:p>
          <a:p>
            <a:r>
              <a:rPr lang="en-US" dirty="0"/>
              <a:t>Any attempt to raise the maximum temperature in the cycle involves heat transfer to the working fluid in a single phase, which is not easy to accomplish isothermally.</a:t>
            </a:r>
          </a:p>
        </p:txBody>
      </p:sp>
    </p:spTree>
    <p:extLst>
      <p:ext uri="{BB962C8B-B14F-4D97-AF65-F5344CB8AC3E}">
        <p14:creationId xmlns:p14="http://schemas.microsoft.com/office/powerpoint/2010/main" val="2789036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7E01D-4FF3-468B-AF95-AA7012894E35}"/>
              </a:ext>
            </a:extLst>
          </p:cNvPr>
          <p:cNvSpPr>
            <a:spLocks noGrp="1"/>
          </p:cNvSpPr>
          <p:nvPr>
            <p:ph idx="1"/>
          </p:nvPr>
        </p:nvSpPr>
        <p:spPr>
          <a:xfrm>
            <a:off x="793811" y="209889"/>
            <a:ext cx="6148526" cy="6209572"/>
          </a:xfrm>
        </p:spPr>
        <p:txBody>
          <a:bodyPr>
            <a:normAutofit/>
          </a:bodyPr>
          <a:lstStyle/>
          <a:p>
            <a:r>
              <a:rPr lang="en-US" dirty="0"/>
              <a:t>To overcome this shortcoming, we look for ways to raise the temperature of the liquid leaving the pump (called the feedwater) before it enters the boiler.</a:t>
            </a:r>
          </a:p>
          <a:p>
            <a:r>
              <a:rPr lang="en-US" dirty="0"/>
              <a:t>One such possibility is to transfer heat to the feedwater from the expanding steam in a counterflow heat exchanger built into the turbine, that is, to use </a:t>
            </a:r>
            <a:r>
              <a:rPr lang="en-US" b="1" dirty="0"/>
              <a:t>regeneration.</a:t>
            </a:r>
          </a:p>
          <a:p>
            <a:r>
              <a:rPr lang="en-US" dirty="0"/>
              <a:t>This solution is also impractical because it is difficult to design such a heat exchanger and because it would increase the moisture content of the steam at the final stages of the turbine.</a:t>
            </a:r>
          </a:p>
        </p:txBody>
      </p:sp>
      <p:pic>
        <p:nvPicPr>
          <p:cNvPr id="4" name="Picture 3">
            <a:extLst>
              <a:ext uri="{FF2B5EF4-FFF2-40B4-BE49-F238E27FC236}">
                <a16:creationId xmlns:a16="http://schemas.microsoft.com/office/drawing/2014/main" id="{7A49F510-96A6-463D-9E0A-470992E8CEAF}"/>
              </a:ext>
            </a:extLst>
          </p:cNvPr>
          <p:cNvPicPr>
            <a:picLocks noChangeAspect="1"/>
          </p:cNvPicPr>
          <p:nvPr/>
        </p:nvPicPr>
        <p:blipFill>
          <a:blip r:embed="rId2"/>
          <a:stretch>
            <a:fillRect/>
          </a:stretch>
        </p:blipFill>
        <p:spPr>
          <a:xfrm>
            <a:off x="7448550" y="149224"/>
            <a:ext cx="4743450" cy="6343650"/>
          </a:xfrm>
          <a:prstGeom prst="rect">
            <a:avLst/>
          </a:prstGeom>
        </p:spPr>
      </p:pic>
    </p:spTree>
    <p:extLst>
      <p:ext uri="{BB962C8B-B14F-4D97-AF65-F5344CB8AC3E}">
        <p14:creationId xmlns:p14="http://schemas.microsoft.com/office/powerpoint/2010/main" val="27435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1C14A-9C08-4CDD-97FB-1AB65FF7EFC2}"/>
              </a:ext>
            </a:extLst>
          </p:cNvPr>
          <p:cNvSpPr>
            <a:spLocks noGrp="1"/>
          </p:cNvSpPr>
          <p:nvPr>
            <p:ph idx="1"/>
          </p:nvPr>
        </p:nvSpPr>
        <p:spPr>
          <a:xfrm>
            <a:off x="838200" y="345233"/>
            <a:ext cx="10515600" cy="5831730"/>
          </a:xfrm>
        </p:spPr>
        <p:txBody>
          <a:bodyPr>
            <a:normAutofit fontScale="92500"/>
          </a:bodyPr>
          <a:lstStyle/>
          <a:p>
            <a:r>
              <a:rPr lang="en-US" dirty="0"/>
              <a:t>A practical regeneration process in steam power plants is accomplished by extracting, or “bleeding,” steam from the turbine at various points.</a:t>
            </a:r>
          </a:p>
          <a:p>
            <a:r>
              <a:rPr lang="en-US" dirty="0"/>
              <a:t>This steam, which could have produced more work by expanding further in the turbine, is used to heat the feedwater instead.</a:t>
            </a:r>
          </a:p>
          <a:p>
            <a:r>
              <a:rPr lang="en-US" dirty="0"/>
              <a:t>The device where the feedwater is heated by regeneration is called a </a:t>
            </a:r>
            <a:r>
              <a:rPr lang="en-US" b="1" dirty="0"/>
              <a:t>regenerator, </a:t>
            </a:r>
            <a:r>
              <a:rPr lang="en-US" dirty="0"/>
              <a:t>or a </a:t>
            </a:r>
            <a:r>
              <a:rPr lang="en-US" b="1" dirty="0"/>
              <a:t>feedwater heater (FWH).</a:t>
            </a:r>
          </a:p>
          <a:p>
            <a:r>
              <a:rPr lang="en-US" dirty="0"/>
              <a:t>Regeneration not only improves cycle efficiency, but also provides a convenient means of </a:t>
            </a:r>
            <a:r>
              <a:rPr lang="en-US" dirty="0" err="1"/>
              <a:t>deaerating</a:t>
            </a:r>
            <a:r>
              <a:rPr lang="en-US" dirty="0"/>
              <a:t> the feedwater (removing the air that leaks in at the condenser) to prevent corrosion in the boiler.</a:t>
            </a:r>
          </a:p>
          <a:p>
            <a:r>
              <a:rPr lang="en-US" dirty="0"/>
              <a:t>It also helps control the large volume flow rate of the steam at the final stages of the turbine (due to the large specific volumes at low pressures).</a:t>
            </a:r>
          </a:p>
          <a:p>
            <a:r>
              <a:rPr lang="en-US" dirty="0"/>
              <a:t>Therefore, regeneration has been used in all modern steam power plants since its introduction in the early 1920s.</a:t>
            </a:r>
          </a:p>
        </p:txBody>
      </p:sp>
    </p:spTree>
    <p:extLst>
      <p:ext uri="{BB962C8B-B14F-4D97-AF65-F5344CB8AC3E}">
        <p14:creationId xmlns:p14="http://schemas.microsoft.com/office/powerpoint/2010/main" val="2533541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F9C8F-BE45-4563-9B4D-080A7E408197}"/>
              </a:ext>
            </a:extLst>
          </p:cNvPr>
          <p:cNvSpPr>
            <a:spLocks noGrp="1"/>
          </p:cNvSpPr>
          <p:nvPr>
            <p:ph idx="1"/>
          </p:nvPr>
        </p:nvSpPr>
        <p:spPr>
          <a:xfrm>
            <a:off x="838200" y="323397"/>
            <a:ext cx="10515600" cy="4351338"/>
          </a:xfrm>
        </p:spPr>
        <p:txBody>
          <a:bodyPr/>
          <a:lstStyle/>
          <a:p>
            <a:r>
              <a:rPr lang="en-US" dirty="0"/>
              <a:t>A feedwater heater is basically a heat exchanger where heat is transferred from the steam to the feedwater either by mixing the two fluid streams (open feedwater heaters) or without mixing them (closed feedwater heaters).</a:t>
            </a:r>
          </a:p>
        </p:txBody>
      </p:sp>
      <p:pic>
        <p:nvPicPr>
          <p:cNvPr id="1026" name="Picture 2">
            <a:extLst>
              <a:ext uri="{FF2B5EF4-FFF2-40B4-BE49-F238E27FC236}">
                <a16:creationId xmlns:a16="http://schemas.microsoft.com/office/drawing/2014/main" id="{40EA9CD1-2146-48E2-9AC5-A734B8CF4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0" y="2895309"/>
            <a:ext cx="22669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A428D54-382E-4762-A6EE-137D51AAF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360" y="2621418"/>
            <a:ext cx="2931290" cy="23189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9B740E4-6ADC-4A6D-BF30-A403B8A83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363" y="2895309"/>
            <a:ext cx="2266950" cy="17049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A8B5AD1-473C-4D02-8026-C25C65B78174}"/>
              </a:ext>
            </a:extLst>
          </p:cNvPr>
          <p:cNvSpPr/>
          <p:nvPr/>
        </p:nvSpPr>
        <p:spPr>
          <a:xfrm>
            <a:off x="0" y="5117577"/>
            <a:ext cx="1901483"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open feedwater heaters</a:t>
            </a:r>
          </a:p>
        </p:txBody>
      </p:sp>
      <p:sp>
        <p:nvSpPr>
          <p:cNvPr id="4" name="Rectangle 3">
            <a:extLst>
              <a:ext uri="{FF2B5EF4-FFF2-40B4-BE49-F238E27FC236}">
                <a16:creationId xmlns:a16="http://schemas.microsoft.com/office/drawing/2014/main" id="{BD66DCE3-ABC7-4042-9D46-7504CCE6D7FD}"/>
              </a:ext>
            </a:extLst>
          </p:cNvPr>
          <p:cNvSpPr/>
          <p:nvPr/>
        </p:nvSpPr>
        <p:spPr>
          <a:xfrm>
            <a:off x="6214560" y="5117578"/>
            <a:ext cx="2045753"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Closed feedwater heaters</a:t>
            </a:r>
          </a:p>
        </p:txBody>
      </p:sp>
      <p:pic>
        <p:nvPicPr>
          <p:cNvPr id="1032" name="Picture 8">
            <a:extLst>
              <a:ext uri="{FF2B5EF4-FFF2-40B4-BE49-F238E27FC236}">
                <a16:creationId xmlns:a16="http://schemas.microsoft.com/office/drawing/2014/main" id="{48CE3579-832A-44C4-AACE-566FF14039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2761" y="2715208"/>
            <a:ext cx="2535123" cy="20369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3C7F2D-4B4E-40C3-8878-E4E381139F52}"/>
              </a:ext>
            </a:extLst>
          </p:cNvPr>
          <p:cNvSpPr/>
          <p:nvPr/>
        </p:nvSpPr>
        <p:spPr>
          <a:xfrm>
            <a:off x="8907625" y="4886035"/>
            <a:ext cx="3284375" cy="646331"/>
          </a:xfrm>
          <a:prstGeom prst="rect">
            <a:avLst/>
          </a:prstGeom>
        </p:spPr>
        <p:txBody>
          <a:bodyPr wrap="square">
            <a:spAutoFit/>
          </a:bodyPr>
          <a:lstStyle/>
          <a:p>
            <a:r>
              <a:rPr lang="en-US" sz="1200" b="1" dirty="0">
                <a:solidFill>
                  <a:srgbClr val="000000"/>
                </a:solidFill>
                <a:latin typeface="Arial" panose="020B0604020202020204" pitchFamily="34" charset="0"/>
              </a:rPr>
              <a:t>Schematic of a Power Plant Running an Ideal Regenerative Rankine Cycle with One Closed Feedwater Heater</a:t>
            </a:r>
            <a:endParaRPr lang="en-US" sz="1200" b="1" dirty="0"/>
          </a:p>
        </p:txBody>
      </p:sp>
      <p:sp>
        <p:nvSpPr>
          <p:cNvPr id="6" name="Rectangle 5">
            <a:extLst>
              <a:ext uri="{FF2B5EF4-FFF2-40B4-BE49-F238E27FC236}">
                <a16:creationId xmlns:a16="http://schemas.microsoft.com/office/drawing/2014/main" id="{CE0F1880-EC66-418A-882B-41E283A4F4AF}"/>
              </a:ext>
            </a:extLst>
          </p:cNvPr>
          <p:cNvSpPr/>
          <p:nvPr/>
        </p:nvSpPr>
        <p:spPr>
          <a:xfrm>
            <a:off x="2670104" y="5117578"/>
            <a:ext cx="3181737" cy="646331"/>
          </a:xfrm>
          <a:prstGeom prst="rect">
            <a:avLst/>
          </a:prstGeom>
        </p:spPr>
        <p:txBody>
          <a:bodyPr wrap="square">
            <a:spAutoFit/>
          </a:bodyPr>
          <a:lstStyle/>
          <a:p>
            <a:r>
              <a:rPr lang="en-US" sz="1200" b="1" dirty="0">
                <a:solidFill>
                  <a:srgbClr val="000000"/>
                </a:solidFill>
                <a:latin typeface="Arial" panose="020B0604020202020204" pitchFamily="34" charset="0"/>
              </a:rPr>
              <a:t>Schematic of a Power Plant Running an Ideal Regenerative Rankine Cycle with One Open Feedwater Heater</a:t>
            </a:r>
            <a:endParaRPr lang="en-US" sz="1200" b="1" dirty="0"/>
          </a:p>
        </p:txBody>
      </p:sp>
    </p:spTree>
    <p:extLst>
      <p:ext uri="{BB962C8B-B14F-4D97-AF65-F5344CB8AC3E}">
        <p14:creationId xmlns:p14="http://schemas.microsoft.com/office/powerpoint/2010/main" val="3047423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95E8-26D3-48EC-8118-66251589B5E5}"/>
              </a:ext>
            </a:extLst>
          </p:cNvPr>
          <p:cNvSpPr>
            <a:spLocks noGrp="1"/>
          </p:cNvSpPr>
          <p:nvPr>
            <p:ph type="title"/>
          </p:nvPr>
        </p:nvSpPr>
        <p:spPr>
          <a:xfrm>
            <a:off x="838200" y="25230"/>
            <a:ext cx="10515600" cy="655807"/>
          </a:xfrm>
        </p:spPr>
        <p:txBody>
          <a:bodyPr>
            <a:normAutofit/>
          </a:bodyPr>
          <a:lstStyle/>
          <a:p>
            <a:r>
              <a:rPr lang="en-US" sz="2800" b="1" dirty="0">
                <a:latin typeface="+mn-lt"/>
              </a:rPr>
              <a:t>Open Feedwater Heaters</a:t>
            </a:r>
            <a:endParaRPr lang="en-US" sz="2800" dirty="0">
              <a:latin typeface="+mn-lt"/>
            </a:endParaRPr>
          </a:p>
        </p:txBody>
      </p:sp>
      <p:sp>
        <p:nvSpPr>
          <p:cNvPr id="3" name="Content Placeholder 2">
            <a:extLst>
              <a:ext uri="{FF2B5EF4-FFF2-40B4-BE49-F238E27FC236}">
                <a16:creationId xmlns:a16="http://schemas.microsoft.com/office/drawing/2014/main" id="{21F2F8F4-C683-4690-9AAE-9D2ECACA6805}"/>
              </a:ext>
            </a:extLst>
          </p:cNvPr>
          <p:cNvSpPr>
            <a:spLocks noGrp="1"/>
          </p:cNvSpPr>
          <p:nvPr>
            <p:ph idx="1"/>
          </p:nvPr>
        </p:nvSpPr>
        <p:spPr>
          <a:xfrm>
            <a:off x="776056" y="681037"/>
            <a:ext cx="10515600" cy="5022866"/>
          </a:xfrm>
        </p:spPr>
        <p:txBody>
          <a:bodyPr/>
          <a:lstStyle/>
          <a:p>
            <a:r>
              <a:rPr lang="en-US" dirty="0"/>
              <a:t>An open (or direct-contact) feedwater heater is basically a mixing chamber, where the steam extracted from the turbine mixes with the feedwater exiting the pump.</a:t>
            </a:r>
          </a:p>
          <a:p>
            <a:r>
              <a:rPr lang="en-US" dirty="0"/>
              <a:t>Ideally, the mixture leaves the heater as a saturated liquid at the heater pressure.</a:t>
            </a:r>
          </a:p>
          <a:p>
            <a:endParaRPr lang="en-US" dirty="0"/>
          </a:p>
          <a:p>
            <a:endParaRPr lang="en-US" dirty="0"/>
          </a:p>
          <a:p>
            <a:endParaRPr lang="en-US" dirty="0"/>
          </a:p>
          <a:p>
            <a:r>
              <a:rPr lang="en-US" dirty="0"/>
              <a:t>The schematic of a steam power plant with one open feedwater heater (also called </a:t>
            </a:r>
            <a:r>
              <a:rPr lang="en-US" i="1" dirty="0"/>
              <a:t>single-stage regenerative cycle</a:t>
            </a:r>
            <a:r>
              <a:rPr lang="en-US" dirty="0"/>
              <a:t>) and the </a:t>
            </a:r>
            <a:r>
              <a:rPr lang="en-US" i="1" dirty="0"/>
              <a:t>T-s </a:t>
            </a:r>
            <a:r>
              <a:rPr lang="en-US" dirty="0"/>
              <a:t>diagram of the cycle are shown in Fig. 10–15.</a:t>
            </a:r>
          </a:p>
        </p:txBody>
      </p:sp>
      <p:pic>
        <p:nvPicPr>
          <p:cNvPr id="4" name="Picture 2">
            <a:extLst>
              <a:ext uri="{FF2B5EF4-FFF2-40B4-BE49-F238E27FC236}">
                <a16:creationId xmlns:a16="http://schemas.microsoft.com/office/drawing/2014/main" id="{603174B6-F215-4970-9BB8-FC9728A73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097" y="2581275"/>
            <a:ext cx="226695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83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7CE7CA-C78B-4C75-B30A-EC82BB4ED8DE}"/>
              </a:ext>
            </a:extLst>
          </p:cNvPr>
          <p:cNvPicPr>
            <a:picLocks noChangeAspect="1"/>
          </p:cNvPicPr>
          <p:nvPr/>
        </p:nvPicPr>
        <p:blipFill>
          <a:blip r:embed="rId2"/>
          <a:stretch>
            <a:fillRect/>
          </a:stretch>
        </p:blipFill>
        <p:spPr>
          <a:xfrm>
            <a:off x="816703" y="1624424"/>
            <a:ext cx="10558594" cy="5000310"/>
          </a:xfrm>
          <a:prstGeom prst="rect">
            <a:avLst/>
          </a:prstGeom>
        </p:spPr>
      </p:pic>
      <p:sp>
        <p:nvSpPr>
          <p:cNvPr id="7" name="Content Placeholder 6">
            <a:extLst>
              <a:ext uri="{FF2B5EF4-FFF2-40B4-BE49-F238E27FC236}">
                <a16:creationId xmlns:a16="http://schemas.microsoft.com/office/drawing/2014/main" id="{814D3087-DCF5-4FBA-B05F-833E9D28E369}"/>
              </a:ext>
            </a:extLst>
          </p:cNvPr>
          <p:cNvSpPr>
            <a:spLocks noGrp="1"/>
          </p:cNvSpPr>
          <p:nvPr>
            <p:ph idx="1"/>
          </p:nvPr>
        </p:nvSpPr>
        <p:spPr>
          <a:xfrm>
            <a:off x="688911" y="233266"/>
            <a:ext cx="10515600" cy="4351338"/>
          </a:xfrm>
        </p:spPr>
        <p:txBody>
          <a:bodyPr/>
          <a:lstStyle/>
          <a:p>
            <a:r>
              <a:rPr lang="en-US" dirty="0"/>
              <a:t>The schematic of a steam power plant with one open feedwater heater (also called </a:t>
            </a:r>
            <a:r>
              <a:rPr lang="en-US" i="1" dirty="0"/>
              <a:t>single-stage regenerative cycle</a:t>
            </a:r>
            <a:r>
              <a:rPr lang="en-US" dirty="0"/>
              <a:t>) and the </a:t>
            </a:r>
            <a:r>
              <a:rPr lang="en-US" i="1" dirty="0"/>
              <a:t>T-s </a:t>
            </a:r>
            <a:r>
              <a:rPr lang="en-US" dirty="0"/>
              <a:t>diagram of the cycle are shown in Fig. 10–15.</a:t>
            </a:r>
          </a:p>
          <a:p>
            <a:endParaRPr lang="en-US" dirty="0"/>
          </a:p>
        </p:txBody>
      </p:sp>
    </p:spTree>
    <p:extLst>
      <p:ext uri="{BB962C8B-B14F-4D97-AF65-F5344CB8AC3E}">
        <p14:creationId xmlns:p14="http://schemas.microsoft.com/office/powerpoint/2010/main" val="2624104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DF853-3E20-4F35-90C6-5DA0DFEBDFFD}"/>
              </a:ext>
            </a:extLst>
          </p:cNvPr>
          <p:cNvSpPr>
            <a:spLocks noGrp="1"/>
          </p:cNvSpPr>
          <p:nvPr>
            <p:ph idx="1"/>
          </p:nvPr>
        </p:nvSpPr>
        <p:spPr>
          <a:xfrm>
            <a:off x="838200" y="214604"/>
            <a:ext cx="6066453" cy="5962359"/>
          </a:xfrm>
        </p:spPr>
        <p:txBody>
          <a:bodyPr/>
          <a:lstStyle/>
          <a:p>
            <a:r>
              <a:rPr lang="en-US" dirty="0"/>
              <a:t>In an ideal regenerative Rankine cycle, steam enters the turbine at the boiler pressure (state 5) and expands </a:t>
            </a:r>
            <a:r>
              <a:rPr lang="en-US" dirty="0" err="1"/>
              <a:t>isentropically</a:t>
            </a:r>
            <a:r>
              <a:rPr lang="en-US" dirty="0"/>
              <a:t> to an intermediate pressure (state 6). </a:t>
            </a:r>
          </a:p>
          <a:p>
            <a:r>
              <a:rPr lang="en-US" dirty="0"/>
              <a:t>Some steam is extracted at this state and routed to the feedwater heater, while the remaining steam continues to expand </a:t>
            </a:r>
            <a:r>
              <a:rPr lang="en-US" dirty="0" err="1"/>
              <a:t>isentropically</a:t>
            </a:r>
            <a:r>
              <a:rPr lang="en-US" dirty="0"/>
              <a:t> to the condenser pressure (state 7).</a:t>
            </a:r>
          </a:p>
          <a:p>
            <a:r>
              <a:rPr lang="en-US" dirty="0"/>
              <a:t>This steam leaves the condenser as a saturated liquid at the condenser pressure (state 1).</a:t>
            </a:r>
          </a:p>
        </p:txBody>
      </p:sp>
      <p:pic>
        <p:nvPicPr>
          <p:cNvPr id="5" name="Picture 4">
            <a:extLst>
              <a:ext uri="{FF2B5EF4-FFF2-40B4-BE49-F238E27FC236}">
                <a16:creationId xmlns:a16="http://schemas.microsoft.com/office/drawing/2014/main" id="{09276B81-5022-4322-9892-2BEA83B20872}"/>
              </a:ext>
            </a:extLst>
          </p:cNvPr>
          <p:cNvPicPr>
            <a:picLocks noChangeAspect="1"/>
          </p:cNvPicPr>
          <p:nvPr/>
        </p:nvPicPr>
        <p:blipFill>
          <a:blip r:embed="rId2"/>
          <a:stretch>
            <a:fillRect/>
          </a:stretch>
        </p:blipFill>
        <p:spPr>
          <a:xfrm>
            <a:off x="6904653" y="354563"/>
            <a:ext cx="5057192" cy="4107678"/>
          </a:xfrm>
          <a:prstGeom prst="rect">
            <a:avLst/>
          </a:prstGeom>
        </p:spPr>
      </p:pic>
    </p:spTree>
    <p:extLst>
      <p:ext uri="{BB962C8B-B14F-4D97-AF65-F5344CB8AC3E}">
        <p14:creationId xmlns:p14="http://schemas.microsoft.com/office/powerpoint/2010/main" val="2277022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DF853-3E20-4F35-90C6-5DA0DFEBDFFD}"/>
              </a:ext>
            </a:extLst>
          </p:cNvPr>
          <p:cNvSpPr>
            <a:spLocks noGrp="1"/>
          </p:cNvSpPr>
          <p:nvPr>
            <p:ph idx="1"/>
          </p:nvPr>
        </p:nvSpPr>
        <p:spPr>
          <a:xfrm>
            <a:off x="838200" y="214604"/>
            <a:ext cx="6066453" cy="5962359"/>
          </a:xfrm>
        </p:spPr>
        <p:txBody>
          <a:bodyPr>
            <a:normAutofit fontScale="92500" lnSpcReduction="10000"/>
          </a:bodyPr>
          <a:lstStyle/>
          <a:p>
            <a:r>
              <a:rPr lang="en-US" dirty="0"/>
              <a:t>The condensed water, which is also called the </a:t>
            </a:r>
            <a:r>
              <a:rPr lang="en-US" i="1" dirty="0"/>
              <a:t>feedwater, </a:t>
            </a:r>
            <a:r>
              <a:rPr lang="en-US" dirty="0"/>
              <a:t>then enters an isentropic pump, where it is compressed to the feedwater heater pressure (state 2) and is routed to the feedwater heater, where it mixes with the steam extracted from the turbine.</a:t>
            </a:r>
          </a:p>
          <a:p>
            <a:r>
              <a:rPr lang="en-US" dirty="0"/>
              <a:t>The fraction of the steam extracted is such that the mixture leaves the heater as a saturated liquid at the heater pressure (state 3).</a:t>
            </a:r>
          </a:p>
          <a:p>
            <a:r>
              <a:rPr lang="en-US" dirty="0"/>
              <a:t>A second pump raises the pressure of the water to the boiler pressure (state 4).</a:t>
            </a:r>
          </a:p>
          <a:p>
            <a:r>
              <a:rPr lang="en-US" dirty="0"/>
              <a:t>The cycle is completed by heating the water in the boiler to the turbine inlet state (state 5).</a:t>
            </a:r>
          </a:p>
        </p:txBody>
      </p:sp>
      <p:pic>
        <p:nvPicPr>
          <p:cNvPr id="5" name="Picture 4">
            <a:extLst>
              <a:ext uri="{FF2B5EF4-FFF2-40B4-BE49-F238E27FC236}">
                <a16:creationId xmlns:a16="http://schemas.microsoft.com/office/drawing/2014/main" id="{09276B81-5022-4322-9892-2BEA83B20872}"/>
              </a:ext>
            </a:extLst>
          </p:cNvPr>
          <p:cNvPicPr>
            <a:picLocks noChangeAspect="1"/>
          </p:cNvPicPr>
          <p:nvPr/>
        </p:nvPicPr>
        <p:blipFill>
          <a:blip r:embed="rId2"/>
          <a:stretch>
            <a:fillRect/>
          </a:stretch>
        </p:blipFill>
        <p:spPr>
          <a:xfrm>
            <a:off x="6904653" y="354563"/>
            <a:ext cx="5057192" cy="4107678"/>
          </a:xfrm>
          <a:prstGeom prst="rect">
            <a:avLst/>
          </a:prstGeom>
        </p:spPr>
      </p:pic>
    </p:spTree>
    <p:extLst>
      <p:ext uri="{BB962C8B-B14F-4D97-AF65-F5344CB8AC3E}">
        <p14:creationId xmlns:p14="http://schemas.microsoft.com/office/powerpoint/2010/main" val="1641352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6AA5A-0BCE-489E-89F4-A4DB340FD441}"/>
              </a:ext>
            </a:extLst>
          </p:cNvPr>
          <p:cNvSpPr>
            <a:spLocks noGrp="1"/>
          </p:cNvSpPr>
          <p:nvPr>
            <p:ph idx="1"/>
          </p:nvPr>
        </p:nvSpPr>
        <p:spPr>
          <a:xfrm>
            <a:off x="390331" y="354563"/>
            <a:ext cx="6253065" cy="5850392"/>
          </a:xfrm>
        </p:spPr>
        <p:txBody>
          <a:bodyPr/>
          <a:lstStyle/>
          <a:p>
            <a:r>
              <a:rPr lang="en-US" dirty="0"/>
              <a:t>In the analysis of steam power plants, it is more convenient to work with quantities expressed per unit mass of the steam flowing through the boiler.</a:t>
            </a:r>
          </a:p>
          <a:p>
            <a:r>
              <a:rPr lang="en-US" dirty="0"/>
              <a:t>For each 1 kg of steam leaving the boiler, </a:t>
            </a:r>
            <a:r>
              <a:rPr lang="en-US" i="1" dirty="0"/>
              <a:t>y </a:t>
            </a:r>
            <a:r>
              <a:rPr lang="en-US" dirty="0"/>
              <a:t>kg expands partially in the turbine and is extracted at state 6.</a:t>
            </a:r>
          </a:p>
          <a:p>
            <a:r>
              <a:rPr lang="en-US" dirty="0"/>
              <a:t>The remaining (1 - </a:t>
            </a:r>
            <a:r>
              <a:rPr lang="en-US" i="1" dirty="0"/>
              <a:t>y</a:t>
            </a:r>
            <a:r>
              <a:rPr lang="en-US" dirty="0"/>
              <a:t>) kg expands completely to the condenser pressure.</a:t>
            </a:r>
          </a:p>
          <a:p>
            <a:r>
              <a:rPr lang="en-US" dirty="0"/>
              <a:t>Therefore, the mass flow rates are different in different components.</a:t>
            </a:r>
          </a:p>
        </p:txBody>
      </p:sp>
      <p:pic>
        <p:nvPicPr>
          <p:cNvPr id="4" name="Picture 3">
            <a:extLst>
              <a:ext uri="{FF2B5EF4-FFF2-40B4-BE49-F238E27FC236}">
                <a16:creationId xmlns:a16="http://schemas.microsoft.com/office/drawing/2014/main" id="{BA3030A7-A830-4603-88F1-4B33C8F3366F}"/>
              </a:ext>
            </a:extLst>
          </p:cNvPr>
          <p:cNvPicPr>
            <a:picLocks noChangeAspect="1"/>
          </p:cNvPicPr>
          <p:nvPr/>
        </p:nvPicPr>
        <p:blipFill>
          <a:blip r:embed="rId2"/>
          <a:stretch>
            <a:fillRect/>
          </a:stretch>
        </p:blipFill>
        <p:spPr>
          <a:xfrm>
            <a:off x="6904653" y="354563"/>
            <a:ext cx="5057192" cy="4107678"/>
          </a:xfrm>
          <a:prstGeom prst="rect">
            <a:avLst/>
          </a:prstGeom>
        </p:spPr>
      </p:pic>
    </p:spTree>
    <p:extLst>
      <p:ext uri="{BB962C8B-B14F-4D97-AF65-F5344CB8AC3E}">
        <p14:creationId xmlns:p14="http://schemas.microsoft.com/office/powerpoint/2010/main" val="788615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6AA5A-0BCE-489E-89F4-A4DB340FD441}"/>
              </a:ext>
            </a:extLst>
          </p:cNvPr>
          <p:cNvSpPr>
            <a:spLocks noGrp="1"/>
          </p:cNvSpPr>
          <p:nvPr>
            <p:ph idx="1"/>
          </p:nvPr>
        </p:nvSpPr>
        <p:spPr>
          <a:xfrm>
            <a:off x="390331" y="354563"/>
            <a:ext cx="6253065" cy="5850392"/>
          </a:xfrm>
        </p:spPr>
        <p:txBody>
          <a:bodyPr/>
          <a:lstStyle/>
          <a:p>
            <a:r>
              <a:rPr lang="en-US" dirty="0"/>
              <a:t>If the mass flow rate through the boiler is </a:t>
            </a:r>
            <a:r>
              <a:rPr lang="en-US" i="1" dirty="0"/>
              <a:t>m. , </a:t>
            </a:r>
            <a:r>
              <a:rPr lang="en-US" dirty="0"/>
              <a:t>for example, it is (1 - </a:t>
            </a:r>
            <a:r>
              <a:rPr lang="en-US" i="1" dirty="0"/>
              <a:t>y</a:t>
            </a:r>
            <a:r>
              <a:rPr lang="en-US" dirty="0"/>
              <a:t>)</a:t>
            </a:r>
            <a:r>
              <a:rPr lang="en-US" i="1" dirty="0"/>
              <a:t>m. </a:t>
            </a:r>
            <a:r>
              <a:rPr lang="en-US" dirty="0"/>
              <a:t>through the condenser.</a:t>
            </a:r>
          </a:p>
          <a:p>
            <a:r>
              <a:rPr lang="en-US" dirty="0"/>
              <a:t>This aspect of the regenerative Rankine cycle should be considered in the analysis of the cycle as well as in the interpretation of the areas on the </a:t>
            </a:r>
            <a:r>
              <a:rPr lang="en-US" i="1" dirty="0"/>
              <a:t>T-s </a:t>
            </a:r>
            <a:r>
              <a:rPr lang="en-US" dirty="0"/>
              <a:t>diagram.</a:t>
            </a:r>
          </a:p>
        </p:txBody>
      </p:sp>
      <p:pic>
        <p:nvPicPr>
          <p:cNvPr id="4" name="Picture 3">
            <a:extLst>
              <a:ext uri="{FF2B5EF4-FFF2-40B4-BE49-F238E27FC236}">
                <a16:creationId xmlns:a16="http://schemas.microsoft.com/office/drawing/2014/main" id="{BA3030A7-A830-4603-88F1-4B33C8F3366F}"/>
              </a:ext>
            </a:extLst>
          </p:cNvPr>
          <p:cNvPicPr>
            <a:picLocks noChangeAspect="1"/>
          </p:cNvPicPr>
          <p:nvPr/>
        </p:nvPicPr>
        <p:blipFill>
          <a:blip r:embed="rId2"/>
          <a:stretch>
            <a:fillRect/>
          </a:stretch>
        </p:blipFill>
        <p:spPr>
          <a:xfrm>
            <a:off x="6904653" y="354563"/>
            <a:ext cx="5057192" cy="4107678"/>
          </a:xfrm>
          <a:prstGeom prst="rect">
            <a:avLst/>
          </a:prstGeom>
        </p:spPr>
      </p:pic>
    </p:spTree>
    <p:extLst>
      <p:ext uri="{BB962C8B-B14F-4D97-AF65-F5344CB8AC3E}">
        <p14:creationId xmlns:p14="http://schemas.microsoft.com/office/powerpoint/2010/main" val="1651346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6AA5A-0BCE-489E-89F4-A4DB340FD441}"/>
              </a:ext>
            </a:extLst>
          </p:cNvPr>
          <p:cNvSpPr>
            <a:spLocks noGrp="1"/>
          </p:cNvSpPr>
          <p:nvPr>
            <p:ph idx="1"/>
          </p:nvPr>
        </p:nvSpPr>
        <p:spPr>
          <a:xfrm>
            <a:off x="390331" y="354563"/>
            <a:ext cx="6253065" cy="5850392"/>
          </a:xfrm>
        </p:spPr>
        <p:txBody>
          <a:bodyPr/>
          <a:lstStyle/>
          <a:p>
            <a:r>
              <a:rPr lang="en-US" dirty="0"/>
              <a:t>In light of Fig. 10–15, the heat and work interactions of a regenerative Rankine cycle with one feedwater heater can be expressed per unit mass of steam flowing through the boiler as follows:</a:t>
            </a:r>
          </a:p>
        </p:txBody>
      </p:sp>
      <p:pic>
        <p:nvPicPr>
          <p:cNvPr id="5" name="Picture 4">
            <a:extLst>
              <a:ext uri="{FF2B5EF4-FFF2-40B4-BE49-F238E27FC236}">
                <a16:creationId xmlns:a16="http://schemas.microsoft.com/office/drawing/2014/main" id="{21477B44-9255-458D-AC1C-C8EB628A9853}"/>
              </a:ext>
            </a:extLst>
          </p:cNvPr>
          <p:cNvPicPr>
            <a:picLocks noChangeAspect="1"/>
          </p:cNvPicPr>
          <p:nvPr/>
        </p:nvPicPr>
        <p:blipFill>
          <a:blip r:embed="rId2"/>
          <a:stretch>
            <a:fillRect/>
          </a:stretch>
        </p:blipFill>
        <p:spPr>
          <a:xfrm>
            <a:off x="1300940" y="2408402"/>
            <a:ext cx="4943475" cy="1885950"/>
          </a:xfrm>
          <a:prstGeom prst="rect">
            <a:avLst/>
          </a:prstGeom>
        </p:spPr>
      </p:pic>
      <p:pic>
        <p:nvPicPr>
          <p:cNvPr id="6" name="Picture 5">
            <a:extLst>
              <a:ext uri="{FF2B5EF4-FFF2-40B4-BE49-F238E27FC236}">
                <a16:creationId xmlns:a16="http://schemas.microsoft.com/office/drawing/2014/main" id="{C10A688E-0B51-4A6B-9884-8455A4A35BE3}"/>
              </a:ext>
            </a:extLst>
          </p:cNvPr>
          <p:cNvPicPr>
            <a:picLocks noChangeAspect="1"/>
          </p:cNvPicPr>
          <p:nvPr/>
        </p:nvPicPr>
        <p:blipFill>
          <a:blip r:embed="rId3"/>
          <a:stretch>
            <a:fillRect/>
          </a:stretch>
        </p:blipFill>
        <p:spPr>
          <a:xfrm>
            <a:off x="6904653" y="354563"/>
            <a:ext cx="5057192" cy="4107678"/>
          </a:xfrm>
          <a:prstGeom prst="rect">
            <a:avLst/>
          </a:prstGeom>
        </p:spPr>
      </p:pic>
      <p:pic>
        <p:nvPicPr>
          <p:cNvPr id="7" name="Picture 6">
            <a:extLst>
              <a:ext uri="{FF2B5EF4-FFF2-40B4-BE49-F238E27FC236}">
                <a16:creationId xmlns:a16="http://schemas.microsoft.com/office/drawing/2014/main" id="{6314592C-462B-4A13-93E8-9C05DD4371A1}"/>
              </a:ext>
            </a:extLst>
          </p:cNvPr>
          <p:cNvPicPr>
            <a:picLocks noChangeAspect="1"/>
          </p:cNvPicPr>
          <p:nvPr/>
        </p:nvPicPr>
        <p:blipFill>
          <a:blip r:embed="rId4"/>
          <a:stretch>
            <a:fillRect/>
          </a:stretch>
        </p:blipFill>
        <p:spPr>
          <a:xfrm>
            <a:off x="390331" y="4441230"/>
            <a:ext cx="7915275" cy="1952625"/>
          </a:xfrm>
          <a:prstGeom prst="rect">
            <a:avLst/>
          </a:prstGeom>
        </p:spPr>
      </p:pic>
    </p:spTree>
    <p:extLst>
      <p:ext uri="{BB962C8B-B14F-4D97-AF65-F5344CB8AC3E}">
        <p14:creationId xmlns:p14="http://schemas.microsoft.com/office/powerpoint/2010/main" val="341686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73281-ACF1-496B-9C43-D0C80781F55F}"/>
              </a:ext>
            </a:extLst>
          </p:cNvPr>
          <p:cNvSpPr>
            <a:spLocks noGrp="1"/>
          </p:cNvSpPr>
          <p:nvPr>
            <p:ph idx="1"/>
          </p:nvPr>
        </p:nvSpPr>
        <p:spPr>
          <a:xfrm>
            <a:off x="838200" y="248575"/>
            <a:ext cx="10515600" cy="5928388"/>
          </a:xfrm>
        </p:spPr>
        <p:txBody>
          <a:bodyPr>
            <a:normAutofit/>
          </a:bodyPr>
          <a:lstStyle/>
          <a:p>
            <a:r>
              <a:rPr lang="en-US" dirty="0"/>
              <a:t>The isentropic expansion process (process 2-3) can be approximated closely by a well-designed turbine. </a:t>
            </a:r>
          </a:p>
          <a:p>
            <a:r>
              <a:rPr lang="en-US" dirty="0"/>
              <a:t>However, the quality of the steam decreases during this process, as shown on the </a:t>
            </a:r>
            <a:r>
              <a:rPr lang="en-US" i="1" dirty="0"/>
              <a:t>T-s </a:t>
            </a:r>
            <a:r>
              <a:rPr lang="en-US" dirty="0"/>
              <a:t>diagram in Fig. 10–1</a:t>
            </a:r>
            <a:r>
              <a:rPr lang="en-US" i="1" dirty="0"/>
              <a:t>a</a:t>
            </a:r>
            <a:r>
              <a:rPr lang="en-US" dirty="0"/>
              <a:t>. </a:t>
            </a:r>
          </a:p>
          <a:p>
            <a:r>
              <a:rPr lang="en-US" dirty="0"/>
              <a:t>Thus the turbine has to handle steam with low quality, that is, steam with a high moisture content. </a:t>
            </a:r>
          </a:p>
          <a:p>
            <a:r>
              <a:rPr lang="en-US" dirty="0"/>
              <a:t>The collision of liquid droplets on the turbine blades causes erosion and is a major source of wear. </a:t>
            </a:r>
          </a:p>
          <a:p>
            <a:r>
              <a:rPr lang="en-US" dirty="0"/>
              <a:t>Thus steam with qualities less than about 90 percent cannot be tolerated in the operation of power plants.</a:t>
            </a:r>
          </a:p>
        </p:txBody>
      </p:sp>
    </p:spTree>
    <p:extLst>
      <p:ext uri="{BB962C8B-B14F-4D97-AF65-F5344CB8AC3E}">
        <p14:creationId xmlns:p14="http://schemas.microsoft.com/office/powerpoint/2010/main" val="3325897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6F785-69BB-4DB5-911C-A44E6CD1DC79}"/>
              </a:ext>
            </a:extLst>
          </p:cNvPr>
          <p:cNvSpPr>
            <a:spLocks noGrp="1"/>
          </p:cNvSpPr>
          <p:nvPr>
            <p:ph idx="1"/>
          </p:nvPr>
        </p:nvSpPr>
        <p:spPr>
          <a:xfrm>
            <a:off x="838200" y="335902"/>
            <a:ext cx="10515600" cy="5841061"/>
          </a:xfrm>
        </p:spPr>
        <p:txBody>
          <a:bodyPr>
            <a:normAutofit/>
          </a:bodyPr>
          <a:lstStyle/>
          <a:p>
            <a:r>
              <a:rPr lang="en-US" dirty="0"/>
              <a:t>The thermal efficiency of the Rankine cycle increases as a result of regeneration.</a:t>
            </a:r>
          </a:p>
          <a:p>
            <a:r>
              <a:rPr lang="en-US" dirty="0"/>
              <a:t>This is because regeneration raises the average temperature at which heat is transferred to the steam in the boiler by raising the temperature of the water before it enters the boiler.</a:t>
            </a:r>
          </a:p>
          <a:p>
            <a:r>
              <a:rPr lang="en-US" dirty="0"/>
              <a:t>The cycle efficiency increases further as the number of feedwater heaters is increased.</a:t>
            </a:r>
          </a:p>
          <a:p>
            <a:r>
              <a:rPr lang="en-US" dirty="0"/>
              <a:t>Many large plants in operation today use as many as eight feedwater heaters.</a:t>
            </a:r>
          </a:p>
          <a:p>
            <a:r>
              <a:rPr lang="en-US" dirty="0"/>
              <a:t>The optimum number of feedwater heaters is determined from economical considerations.</a:t>
            </a:r>
          </a:p>
          <a:p>
            <a:r>
              <a:rPr lang="en-US" dirty="0"/>
              <a:t>The use of an additional feedwater heater cannot be justified unless it saves more from the fuel costs than its own cost.</a:t>
            </a:r>
          </a:p>
        </p:txBody>
      </p:sp>
    </p:spTree>
    <p:extLst>
      <p:ext uri="{BB962C8B-B14F-4D97-AF65-F5344CB8AC3E}">
        <p14:creationId xmlns:p14="http://schemas.microsoft.com/office/powerpoint/2010/main" val="64398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E816-F9DC-4881-9146-A9C9A8A4C9F5}"/>
              </a:ext>
            </a:extLst>
          </p:cNvPr>
          <p:cNvSpPr>
            <a:spLocks noGrp="1"/>
          </p:cNvSpPr>
          <p:nvPr>
            <p:ph type="title"/>
          </p:nvPr>
        </p:nvSpPr>
        <p:spPr>
          <a:xfrm>
            <a:off x="838200" y="150522"/>
            <a:ext cx="10515600" cy="689234"/>
          </a:xfrm>
        </p:spPr>
        <p:txBody>
          <a:bodyPr>
            <a:normAutofit/>
          </a:bodyPr>
          <a:lstStyle/>
          <a:p>
            <a:r>
              <a:rPr lang="en-US" sz="2800" b="1" dirty="0">
                <a:latin typeface="+mn-lt"/>
              </a:rPr>
              <a:t>Closed Feedwater Heaters</a:t>
            </a:r>
            <a:endParaRPr lang="en-US" sz="2800" dirty="0">
              <a:latin typeface="+mn-lt"/>
            </a:endParaRPr>
          </a:p>
        </p:txBody>
      </p:sp>
      <p:sp>
        <p:nvSpPr>
          <p:cNvPr id="3" name="Content Placeholder 2">
            <a:extLst>
              <a:ext uri="{FF2B5EF4-FFF2-40B4-BE49-F238E27FC236}">
                <a16:creationId xmlns:a16="http://schemas.microsoft.com/office/drawing/2014/main" id="{B853940B-7212-4515-AD68-83B7ECE1C682}"/>
              </a:ext>
            </a:extLst>
          </p:cNvPr>
          <p:cNvSpPr>
            <a:spLocks noGrp="1"/>
          </p:cNvSpPr>
          <p:nvPr>
            <p:ph idx="1"/>
          </p:nvPr>
        </p:nvSpPr>
        <p:spPr>
          <a:xfrm>
            <a:off x="838200" y="1054359"/>
            <a:ext cx="10515600" cy="5122604"/>
          </a:xfrm>
        </p:spPr>
        <p:txBody>
          <a:bodyPr/>
          <a:lstStyle/>
          <a:p>
            <a:r>
              <a:rPr lang="en-US" dirty="0"/>
              <a:t>Another type of feedwater heater frequently used in steam power plants is the </a:t>
            </a:r>
            <a:r>
              <a:rPr lang="en-US" b="1" dirty="0"/>
              <a:t>closed feedwater heater, </a:t>
            </a:r>
            <a:r>
              <a:rPr lang="en-US" dirty="0"/>
              <a:t>in which heat is transferred from the extracted steam to the feedwater without any mixing taking place.</a:t>
            </a:r>
          </a:p>
        </p:txBody>
      </p:sp>
      <p:pic>
        <p:nvPicPr>
          <p:cNvPr id="5" name="Picture 6">
            <a:extLst>
              <a:ext uri="{FF2B5EF4-FFF2-40B4-BE49-F238E27FC236}">
                <a16:creationId xmlns:a16="http://schemas.microsoft.com/office/drawing/2014/main" id="{5140696C-8CDC-487A-BE0A-BC4753944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543" y="3053930"/>
            <a:ext cx="226695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2B727F13-B6B6-4519-BF90-30114E186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941" y="2873829"/>
            <a:ext cx="2535123" cy="203695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6FB7571-1932-42B4-9EB1-1FBCD2CB5C1A}"/>
              </a:ext>
            </a:extLst>
          </p:cNvPr>
          <p:cNvSpPr/>
          <p:nvPr/>
        </p:nvSpPr>
        <p:spPr>
          <a:xfrm>
            <a:off x="3091543" y="5356930"/>
            <a:ext cx="2045753"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Closed feedwater heaters</a:t>
            </a:r>
          </a:p>
        </p:txBody>
      </p:sp>
      <p:sp>
        <p:nvSpPr>
          <p:cNvPr id="8" name="Rectangle 7">
            <a:extLst>
              <a:ext uri="{FF2B5EF4-FFF2-40B4-BE49-F238E27FC236}">
                <a16:creationId xmlns:a16="http://schemas.microsoft.com/office/drawing/2014/main" id="{0386972E-79E9-40B9-937E-52F50DE4E817}"/>
              </a:ext>
            </a:extLst>
          </p:cNvPr>
          <p:cNvSpPr/>
          <p:nvPr/>
        </p:nvSpPr>
        <p:spPr>
          <a:xfrm>
            <a:off x="5784608" y="5125387"/>
            <a:ext cx="3284375" cy="646331"/>
          </a:xfrm>
          <a:prstGeom prst="rect">
            <a:avLst/>
          </a:prstGeom>
        </p:spPr>
        <p:txBody>
          <a:bodyPr wrap="square">
            <a:spAutoFit/>
          </a:bodyPr>
          <a:lstStyle/>
          <a:p>
            <a:r>
              <a:rPr lang="en-US" sz="1200" b="1" dirty="0">
                <a:solidFill>
                  <a:srgbClr val="000000"/>
                </a:solidFill>
                <a:latin typeface="Arial" panose="020B0604020202020204" pitchFamily="34" charset="0"/>
              </a:rPr>
              <a:t>Schematic of a Power Plant Running an Ideal Regenerative Rankine Cycle with One Closed Feedwater Heater</a:t>
            </a:r>
            <a:endParaRPr lang="en-US" sz="1200" b="1" dirty="0"/>
          </a:p>
        </p:txBody>
      </p:sp>
    </p:spTree>
    <p:extLst>
      <p:ext uri="{BB962C8B-B14F-4D97-AF65-F5344CB8AC3E}">
        <p14:creationId xmlns:p14="http://schemas.microsoft.com/office/powerpoint/2010/main" val="606385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B22B73-643B-4E5A-B619-CDBFF718F79A}"/>
              </a:ext>
            </a:extLst>
          </p:cNvPr>
          <p:cNvPicPr>
            <a:picLocks noChangeAspect="1"/>
          </p:cNvPicPr>
          <p:nvPr/>
        </p:nvPicPr>
        <p:blipFill>
          <a:blip r:embed="rId2"/>
          <a:stretch>
            <a:fillRect/>
          </a:stretch>
        </p:blipFill>
        <p:spPr>
          <a:xfrm>
            <a:off x="2166937" y="1920357"/>
            <a:ext cx="7858125" cy="4657725"/>
          </a:xfrm>
          <a:prstGeom prst="rect">
            <a:avLst/>
          </a:prstGeom>
        </p:spPr>
      </p:pic>
      <p:sp>
        <p:nvSpPr>
          <p:cNvPr id="3" name="Content Placeholder 2">
            <a:extLst>
              <a:ext uri="{FF2B5EF4-FFF2-40B4-BE49-F238E27FC236}">
                <a16:creationId xmlns:a16="http://schemas.microsoft.com/office/drawing/2014/main" id="{2A13E022-518F-40E6-BB0D-0F1C82194CE0}"/>
              </a:ext>
            </a:extLst>
          </p:cNvPr>
          <p:cNvSpPr>
            <a:spLocks noGrp="1"/>
          </p:cNvSpPr>
          <p:nvPr>
            <p:ph idx="1"/>
          </p:nvPr>
        </p:nvSpPr>
        <p:spPr>
          <a:xfrm>
            <a:off x="838200" y="279918"/>
            <a:ext cx="10515600" cy="5897045"/>
          </a:xfrm>
        </p:spPr>
        <p:txBody>
          <a:bodyPr/>
          <a:lstStyle/>
          <a:p>
            <a:r>
              <a:rPr lang="en-US" dirty="0"/>
              <a:t>The two streams now can be at different pressures, since they do not mix. </a:t>
            </a:r>
          </a:p>
          <a:p>
            <a:r>
              <a:rPr lang="en-US" dirty="0"/>
              <a:t>The schematic of a steam power plant with one closed feedwater heater and the T-s diagram of the cycle are shown in Fig. 10–16.</a:t>
            </a:r>
          </a:p>
        </p:txBody>
      </p:sp>
    </p:spTree>
    <p:extLst>
      <p:ext uri="{BB962C8B-B14F-4D97-AF65-F5344CB8AC3E}">
        <p14:creationId xmlns:p14="http://schemas.microsoft.com/office/powerpoint/2010/main" val="1518433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31E09-2F52-4179-88FB-B333F7F8DC77}"/>
              </a:ext>
            </a:extLst>
          </p:cNvPr>
          <p:cNvSpPr>
            <a:spLocks noGrp="1"/>
          </p:cNvSpPr>
          <p:nvPr>
            <p:ph idx="1"/>
          </p:nvPr>
        </p:nvSpPr>
        <p:spPr>
          <a:xfrm>
            <a:off x="838200" y="261257"/>
            <a:ext cx="10515600" cy="5915706"/>
          </a:xfrm>
        </p:spPr>
        <p:txBody>
          <a:bodyPr/>
          <a:lstStyle/>
          <a:p>
            <a:r>
              <a:rPr lang="en-US" dirty="0"/>
              <a:t>In an ideal closed feedwater heater, the feedwater is heated to the exit temperature of the extracted steam, which ideally leaves the heater as a saturated liquid at the extraction pressure.</a:t>
            </a:r>
          </a:p>
          <a:p>
            <a:r>
              <a:rPr lang="en-US" dirty="0"/>
              <a:t>In actual power plants, the feedwater leaves the heater below the exit temperature of the extracted steam because a temperature difference of at least a few degrees is required for any effective heat transfer to take place.</a:t>
            </a:r>
          </a:p>
        </p:txBody>
      </p:sp>
    </p:spTree>
    <p:extLst>
      <p:ext uri="{BB962C8B-B14F-4D97-AF65-F5344CB8AC3E}">
        <p14:creationId xmlns:p14="http://schemas.microsoft.com/office/powerpoint/2010/main" val="2972016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A4B45-D28C-4230-BDD2-1DE6F830E2F8}"/>
              </a:ext>
            </a:extLst>
          </p:cNvPr>
          <p:cNvSpPr>
            <a:spLocks noGrp="1"/>
          </p:cNvSpPr>
          <p:nvPr>
            <p:ph idx="1"/>
          </p:nvPr>
        </p:nvSpPr>
        <p:spPr>
          <a:xfrm>
            <a:off x="838200" y="363894"/>
            <a:ext cx="10515600" cy="5813069"/>
          </a:xfrm>
        </p:spPr>
        <p:txBody>
          <a:bodyPr>
            <a:normAutofit lnSpcReduction="10000"/>
          </a:bodyPr>
          <a:lstStyle/>
          <a:p>
            <a:r>
              <a:rPr lang="en-US" dirty="0"/>
              <a:t>The open and closed feedwater heaters can be compared as follows:</a:t>
            </a:r>
          </a:p>
          <a:p>
            <a:r>
              <a:rPr lang="en-US" dirty="0"/>
              <a:t>Open feedwater heaters are simple and inexpensive and have good heat transfer characteristics.</a:t>
            </a:r>
          </a:p>
          <a:p>
            <a:r>
              <a:rPr lang="en-US" dirty="0"/>
              <a:t>They also bring the feedwater to the saturation state. </a:t>
            </a:r>
          </a:p>
          <a:p>
            <a:r>
              <a:rPr lang="en-US" dirty="0"/>
              <a:t>For each heater, however, a pump is required to handle the feedwater. </a:t>
            </a:r>
          </a:p>
          <a:p>
            <a:r>
              <a:rPr lang="en-US" dirty="0"/>
              <a:t>The closed feedwater heaters are more complex because of the internal tubing network, and thus they are more expensive.</a:t>
            </a:r>
          </a:p>
          <a:p>
            <a:r>
              <a:rPr lang="en-US" dirty="0"/>
              <a:t>Heat transfer in closed feedwater heaters is also less effective since the two streams are not allowed to be in direct contact.</a:t>
            </a:r>
          </a:p>
          <a:p>
            <a:r>
              <a:rPr lang="en-US" dirty="0"/>
              <a:t>However, closed feedwater heaters do not require a separate pump for each heater since the extracted steam and the feedwater can be at different pressures.</a:t>
            </a:r>
          </a:p>
        </p:txBody>
      </p:sp>
    </p:spTree>
    <p:extLst>
      <p:ext uri="{BB962C8B-B14F-4D97-AF65-F5344CB8AC3E}">
        <p14:creationId xmlns:p14="http://schemas.microsoft.com/office/powerpoint/2010/main" val="103483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71592-3B42-4385-945F-47F0D963C51E}"/>
              </a:ext>
            </a:extLst>
          </p:cNvPr>
          <p:cNvSpPr>
            <a:spLocks noGrp="1"/>
          </p:cNvSpPr>
          <p:nvPr>
            <p:ph idx="1"/>
          </p:nvPr>
        </p:nvSpPr>
        <p:spPr>
          <a:xfrm>
            <a:off x="838200" y="399495"/>
            <a:ext cx="10515600" cy="5777468"/>
          </a:xfrm>
        </p:spPr>
        <p:txBody>
          <a:bodyPr/>
          <a:lstStyle/>
          <a:p>
            <a:r>
              <a:rPr lang="en-US" dirty="0"/>
              <a:t>The isentropic compression process (process 4-1) involves the compression of a liquid–vapor mixture to a saturated liquid. </a:t>
            </a:r>
          </a:p>
          <a:p>
            <a:r>
              <a:rPr lang="en-US" dirty="0"/>
              <a:t>There are two difficulties associated with this process. </a:t>
            </a:r>
          </a:p>
          <a:p>
            <a:r>
              <a:rPr lang="en-US" dirty="0"/>
              <a:t>First, it is not easy to control the condensation process so precisely as to end up with the desired quality at state 4. </a:t>
            </a:r>
          </a:p>
          <a:p>
            <a:r>
              <a:rPr lang="en-US" dirty="0"/>
              <a:t>Second, it is not practical to design a compressor that handles two phases.</a:t>
            </a:r>
          </a:p>
        </p:txBody>
      </p:sp>
    </p:spTree>
    <p:extLst>
      <p:ext uri="{BB962C8B-B14F-4D97-AF65-F5344CB8AC3E}">
        <p14:creationId xmlns:p14="http://schemas.microsoft.com/office/powerpoint/2010/main" val="325193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DDF3D-2F3F-4E07-B24C-822BE3F6CCF3}"/>
              </a:ext>
            </a:extLst>
          </p:cNvPr>
          <p:cNvSpPr>
            <a:spLocks noGrp="1"/>
          </p:cNvSpPr>
          <p:nvPr>
            <p:ph idx="1"/>
          </p:nvPr>
        </p:nvSpPr>
        <p:spPr>
          <a:xfrm>
            <a:off x="838200" y="343054"/>
            <a:ext cx="6691604" cy="5236652"/>
          </a:xfrm>
        </p:spPr>
        <p:txBody>
          <a:bodyPr>
            <a:normAutofit/>
          </a:bodyPr>
          <a:lstStyle/>
          <a:p>
            <a:r>
              <a:rPr lang="en-US" dirty="0"/>
              <a:t>Some of these problems could be eliminated by executing the Carnot cycle in a different way, as shown in Fig. 10–1b.</a:t>
            </a:r>
          </a:p>
          <a:p>
            <a:r>
              <a:rPr lang="en-US" dirty="0"/>
              <a:t>This cycle, however, presents other problems such as isentropic compression to extremely high pressures and isothermal heat transfer at variable pressures. </a:t>
            </a:r>
          </a:p>
          <a:p>
            <a:r>
              <a:rPr lang="en-US" dirty="0"/>
              <a:t>Thus we conclude that the Carnot cycle cannot be approximated in actual devices and is not a realistic model for vapor power cycles.</a:t>
            </a:r>
          </a:p>
        </p:txBody>
      </p:sp>
      <p:pic>
        <p:nvPicPr>
          <p:cNvPr id="4" name="Picture 3">
            <a:extLst>
              <a:ext uri="{FF2B5EF4-FFF2-40B4-BE49-F238E27FC236}">
                <a16:creationId xmlns:a16="http://schemas.microsoft.com/office/drawing/2014/main" id="{10168426-EE65-4642-B844-C642AB8A8557}"/>
              </a:ext>
            </a:extLst>
          </p:cNvPr>
          <p:cNvPicPr>
            <a:picLocks noChangeAspect="1"/>
          </p:cNvPicPr>
          <p:nvPr/>
        </p:nvPicPr>
        <p:blipFill>
          <a:blip r:embed="rId2"/>
          <a:stretch>
            <a:fillRect/>
          </a:stretch>
        </p:blipFill>
        <p:spPr>
          <a:xfrm>
            <a:off x="8201255" y="552450"/>
            <a:ext cx="3228975" cy="2876550"/>
          </a:xfrm>
          <a:prstGeom prst="rect">
            <a:avLst/>
          </a:prstGeom>
        </p:spPr>
      </p:pic>
      <p:pic>
        <p:nvPicPr>
          <p:cNvPr id="5" name="Picture 4">
            <a:extLst>
              <a:ext uri="{FF2B5EF4-FFF2-40B4-BE49-F238E27FC236}">
                <a16:creationId xmlns:a16="http://schemas.microsoft.com/office/drawing/2014/main" id="{E3C8B1A3-BA73-4302-8642-98DB4D61893A}"/>
              </a:ext>
            </a:extLst>
          </p:cNvPr>
          <p:cNvPicPr>
            <a:picLocks noChangeAspect="1"/>
          </p:cNvPicPr>
          <p:nvPr/>
        </p:nvPicPr>
        <p:blipFill>
          <a:blip r:embed="rId3"/>
          <a:stretch>
            <a:fillRect/>
          </a:stretch>
        </p:blipFill>
        <p:spPr>
          <a:xfrm>
            <a:off x="8487004" y="3645624"/>
            <a:ext cx="2657475" cy="809625"/>
          </a:xfrm>
          <a:prstGeom prst="rect">
            <a:avLst/>
          </a:prstGeom>
        </p:spPr>
      </p:pic>
      <p:pic>
        <p:nvPicPr>
          <p:cNvPr id="6" name="Picture 5">
            <a:extLst>
              <a:ext uri="{FF2B5EF4-FFF2-40B4-BE49-F238E27FC236}">
                <a16:creationId xmlns:a16="http://schemas.microsoft.com/office/drawing/2014/main" id="{A0570175-5728-4B51-AB68-D734968D6BA6}"/>
              </a:ext>
            </a:extLst>
          </p:cNvPr>
          <p:cNvPicPr>
            <a:picLocks noChangeAspect="1"/>
          </p:cNvPicPr>
          <p:nvPr/>
        </p:nvPicPr>
        <p:blipFill>
          <a:blip r:embed="rId4"/>
          <a:stretch>
            <a:fillRect/>
          </a:stretch>
        </p:blipFill>
        <p:spPr>
          <a:xfrm>
            <a:off x="9639528" y="4042056"/>
            <a:ext cx="352425" cy="152400"/>
          </a:xfrm>
          <a:prstGeom prst="rect">
            <a:avLst/>
          </a:prstGeom>
        </p:spPr>
      </p:pic>
    </p:spTree>
    <p:extLst>
      <p:ext uri="{BB962C8B-B14F-4D97-AF65-F5344CB8AC3E}">
        <p14:creationId xmlns:p14="http://schemas.microsoft.com/office/powerpoint/2010/main" val="428716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Who is Rankine and What is Rankine Cycle?• A Scottish CIVIL ENGINEER, physicist and  mathematician. He was a founding co...">
            <a:extLst>
              <a:ext uri="{FF2B5EF4-FFF2-40B4-BE49-F238E27FC236}">
                <a16:creationId xmlns:a16="http://schemas.microsoft.com/office/drawing/2014/main" id="{BAE1E4D3-E568-4D17-AAD0-4EF7C65D0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36340"/>
            <a:ext cx="7628878" cy="57216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EC75B01-5A2A-4B5D-B104-95B36542C589}"/>
              </a:ext>
            </a:extLst>
          </p:cNvPr>
          <p:cNvSpPr/>
          <p:nvPr/>
        </p:nvSpPr>
        <p:spPr>
          <a:xfrm>
            <a:off x="4245928" y="314703"/>
            <a:ext cx="2839239" cy="584775"/>
          </a:xfrm>
          <a:prstGeom prst="rect">
            <a:avLst/>
          </a:prstGeom>
        </p:spPr>
        <p:txBody>
          <a:bodyPr wrap="none">
            <a:spAutoFit/>
          </a:bodyPr>
          <a:lstStyle/>
          <a:p>
            <a:r>
              <a:rPr lang="en-US" sz="3200" b="1" dirty="0"/>
              <a:t>RANKINE CYCLE</a:t>
            </a:r>
            <a:endParaRPr lang="en-US" sz="3200" dirty="0"/>
          </a:p>
        </p:txBody>
      </p:sp>
    </p:spTree>
    <p:extLst>
      <p:ext uri="{BB962C8B-B14F-4D97-AF65-F5344CB8AC3E}">
        <p14:creationId xmlns:p14="http://schemas.microsoft.com/office/powerpoint/2010/main" val="16429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8B56-CE9C-4B98-B088-C5A640348FC1}"/>
              </a:ext>
            </a:extLst>
          </p:cNvPr>
          <p:cNvSpPr>
            <a:spLocks noGrp="1"/>
          </p:cNvSpPr>
          <p:nvPr>
            <p:ph type="title"/>
          </p:nvPr>
        </p:nvSpPr>
        <p:spPr>
          <a:xfrm>
            <a:off x="838200" y="0"/>
            <a:ext cx="10515600" cy="1325563"/>
          </a:xfrm>
        </p:spPr>
        <p:txBody>
          <a:bodyPr>
            <a:normAutofit/>
          </a:bodyPr>
          <a:lstStyle/>
          <a:p>
            <a:r>
              <a:rPr lang="en-US" sz="2800" b="1" dirty="0">
                <a:latin typeface="+mn-lt"/>
              </a:rPr>
              <a:t>RANKINE CYCLE: THE IDEAL CYCLE FOR VAPOR POWER CYCLES</a:t>
            </a:r>
          </a:p>
        </p:txBody>
      </p:sp>
      <p:sp>
        <p:nvSpPr>
          <p:cNvPr id="3" name="Content Placeholder 2">
            <a:extLst>
              <a:ext uri="{FF2B5EF4-FFF2-40B4-BE49-F238E27FC236}">
                <a16:creationId xmlns:a16="http://schemas.microsoft.com/office/drawing/2014/main" id="{F794E780-12CB-478A-9588-07FFE848E3A3}"/>
              </a:ext>
            </a:extLst>
          </p:cNvPr>
          <p:cNvSpPr>
            <a:spLocks noGrp="1"/>
          </p:cNvSpPr>
          <p:nvPr>
            <p:ph idx="1"/>
          </p:nvPr>
        </p:nvSpPr>
        <p:spPr>
          <a:xfrm>
            <a:off x="838200" y="1181812"/>
            <a:ext cx="10711649" cy="4351338"/>
          </a:xfrm>
        </p:spPr>
        <p:txBody>
          <a:bodyPr>
            <a:normAutofit/>
          </a:bodyPr>
          <a:lstStyle/>
          <a:p>
            <a:r>
              <a:rPr lang="en-US" dirty="0"/>
              <a:t>Many of the impracticalities associated with the Carnot cycle can be eliminated by superheating the steam in the boiler and condensing it completely in the condenser, as shown schematically on a </a:t>
            </a:r>
            <a:r>
              <a:rPr lang="en-US" i="1" dirty="0"/>
              <a:t>T-s </a:t>
            </a:r>
            <a:r>
              <a:rPr lang="en-US" dirty="0"/>
              <a:t>diagram in Fig. 10–2.</a:t>
            </a:r>
          </a:p>
        </p:txBody>
      </p:sp>
      <p:pic>
        <p:nvPicPr>
          <p:cNvPr id="5" name="Picture 4">
            <a:extLst>
              <a:ext uri="{FF2B5EF4-FFF2-40B4-BE49-F238E27FC236}">
                <a16:creationId xmlns:a16="http://schemas.microsoft.com/office/drawing/2014/main" id="{C1FD2A0E-ABBA-48C9-9F63-83AC697A640B}"/>
              </a:ext>
            </a:extLst>
          </p:cNvPr>
          <p:cNvPicPr>
            <a:picLocks noChangeAspect="1"/>
          </p:cNvPicPr>
          <p:nvPr/>
        </p:nvPicPr>
        <p:blipFill>
          <a:blip r:embed="rId2"/>
          <a:stretch>
            <a:fillRect/>
          </a:stretch>
        </p:blipFill>
        <p:spPr>
          <a:xfrm>
            <a:off x="2043112" y="2381250"/>
            <a:ext cx="8105775" cy="4476750"/>
          </a:xfrm>
          <a:prstGeom prst="rect">
            <a:avLst/>
          </a:prstGeom>
        </p:spPr>
      </p:pic>
    </p:spTree>
    <p:extLst>
      <p:ext uri="{BB962C8B-B14F-4D97-AF65-F5344CB8AC3E}">
        <p14:creationId xmlns:p14="http://schemas.microsoft.com/office/powerpoint/2010/main" val="1331314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