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72" r:id="rId2"/>
    <p:sldId id="284" r:id="rId3"/>
    <p:sldId id="273" r:id="rId4"/>
    <p:sldId id="275" r:id="rId5"/>
    <p:sldId id="280" r:id="rId6"/>
    <p:sldId id="281" r:id="rId7"/>
    <p:sldId id="276" r:id="rId8"/>
    <p:sldId id="278" r:id="rId9"/>
    <p:sldId id="282" r:id="rId10"/>
    <p:sldId id="258" r:id="rId11"/>
    <p:sldId id="259" r:id="rId12"/>
    <p:sldId id="265" r:id="rId13"/>
    <p:sldId id="266" r:id="rId14"/>
    <p:sldId id="267" r:id="rId15"/>
    <p:sldId id="269" r:id="rId16"/>
    <p:sldId id="270" r:id="rId17"/>
    <p:sldId id="285" r:id="rId18"/>
    <p:sldId id="286" r:id="rId19"/>
    <p:sldId id="287" r:id="rId20"/>
    <p:sldId id="288" r:id="rId21"/>
    <p:sldId id="290" r:id="rId22"/>
    <p:sldId id="291" r:id="rId23"/>
    <p:sldId id="309" r:id="rId24"/>
    <p:sldId id="310" r:id="rId25"/>
    <p:sldId id="315" r:id="rId26"/>
    <p:sldId id="311" r:id="rId27"/>
    <p:sldId id="31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6" r:id="rId39"/>
    <p:sldId id="307" r:id="rId40"/>
    <p:sldId id="304" r:id="rId41"/>
    <p:sldId id="31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61" autoAdjust="0"/>
  </p:normalViewPr>
  <p:slideViewPr>
    <p:cSldViewPr snapToGrid="0">
      <p:cViewPr varScale="1">
        <p:scale>
          <a:sx n="57" d="100"/>
          <a:sy n="57" d="100"/>
        </p:scale>
        <p:origin x="123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7D65F-E0A5-42A3-A3F2-BDA05AB13E7E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16074-8A9F-49D8-B4BD-2CF843C25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01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 smtClean="0"/>
              <a:t>the electrical energy is converted into an equivalent</a:t>
            </a:r>
          </a:p>
          <a:p>
            <a:r>
              <a:rPr lang="en-GB" altLang="en-US" dirty="0" smtClean="0"/>
              <a:t>amount of thermal energy stored in the room air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Actually, by “energy conservation” what is</a:t>
            </a:r>
          </a:p>
          <a:p>
            <a:r>
              <a:rPr lang="en-GB" altLang="en-US" dirty="0" smtClean="0"/>
              <a:t>meant is the conservation of the </a:t>
            </a:r>
            <a:r>
              <a:rPr lang="en-GB" altLang="en-US" i="1" dirty="0" smtClean="0"/>
              <a:t>quality </a:t>
            </a:r>
            <a:r>
              <a:rPr lang="en-GB" altLang="en-US" dirty="0" smtClean="0"/>
              <a:t>of energy, not the quantity. Electricity,</a:t>
            </a:r>
          </a:p>
          <a:p>
            <a:r>
              <a:rPr lang="en-GB" altLang="en-US" dirty="0" smtClean="0"/>
              <a:t>which is of the highest quality of energy, for example, can always be</a:t>
            </a:r>
          </a:p>
          <a:p>
            <a:r>
              <a:rPr lang="en-GB" altLang="en-US" dirty="0" smtClean="0"/>
              <a:t>converted to an equal amount of thermal energy (also called </a:t>
            </a:r>
            <a:r>
              <a:rPr lang="en-GB" altLang="en-US" i="1" dirty="0" smtClean="0"/>
              <a:t>heat</a:t>
            </a:r>
            <a:r>
              <a:rPr lang="en-GB" altLang="en-US" dirty="0" smtClean="0"/>
              <a:t>). But only</a:t>
            </a:r>
          </a:p>
          <a:p>
            <a:r>
              <a:rPr lang="en-GB" altLang="en-US" dirty="0" smtClean="0"/>
              <a:t>a small fraction of thermal energy, which is the lowest quality of energy, can</a:t>
            </a:r>
          </a:p>
          <a:p>
            <a:r>
              <a:rPr lang="en-GB" altLang="en-US" dirty="0" smtClean="0"/>
              <a:t>be converted back to electricity,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86E37C-3AFC-4C67-B758-83F03CB5D984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13612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16074-8A9F-49D8-B4BD-2CF843C25423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98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 smtClean="0"/>
              <a:t>The energy that a system possesses as a result of its motion</a:t>
            </a:r>
          </a:p>
          <a:p>
            <a:r>
              <a:rPr lang="en-GB" altLang="en-US" dirty="0" smtClean="0"/>
              <a:t>relative to some reference frame is called </a:t>
            </a:r>
            <a:r>
              <a:rPr lang="en-GB" altLang="en-US" b="1" dirty="0" smtClean="0"/>
              <a:t>kinetic energy </a:t>
            </a:r>
            <a:r>
              <a:rPr lang="en-GB" altLang="en-US" dirty="0" smtClean="0"/>
              <a:t>(KE).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923AF8-FBBB-435A-BBFF-8FE3285F8615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88727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01184A-B3F9-4841-A6ED-525DBEAC5C74}" type="slidenum">
              <a:rPr lang="en-US" altLang="en-US" smtClean="0"/>
              <a:pPr/>
              <a:t>32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9178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2BBE-9F84-4284-BD99-5D1D3B45B0AD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DB81-9DDB-44C9-BEDF-73C048C808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67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2BBE-9F84-4284-BD99-5D1D3B45B0AD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DB81-9DDB-44C9-BEDF-73C048C808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93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2BBE-9F84-4284-BD99-5D1D3B45B0AD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DB81-9DDB-44C9-BEDF-73C048C808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90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2BBE-9F84-4284-BD99-5D1D3B45B0AD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DB81-9DDB-44C9-BEDF-73C048C808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39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2BBE-9F84-4284-BD99-5D1D3B45B0AD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DB81-9DDB-44C9-BEDF-73C048C808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83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2BBE-9F84-4284-BD99-5D1D3B45B0AD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DB81-9DDB-44C9-BEDF-73C048C808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96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2BBE-9F84-4284-BD99-5D1D3B45B0AD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DB81-9DDB-44C9-BEDF-73C048C808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0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2BBE-9F84-4284-BD99-5D1D3B45B0AD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DB81-9DDB-44C9-BEDF-73C048C808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93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2BBE-9F84-4284-BD99-5D1D3B45B0AD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DB81-9DDB-44C9-BEDF-73C048C808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36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2BBE-9F84-4284-BD99-5D1D3B45B0AD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DB81-9DDB-44C9-BEDF-73C048C808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56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2BBE-9F84-4284-BD99-5D1D3B45B0AD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DB81-9DDB-44C9-BEDF-73C048C808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68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32BBE-9F84-4284-BD99-5D1D3B45B0AD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DDB81-9DDB-44C9-BEDF-73C048C808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18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850409" y="-668740"/>
            <a:ext cx="8229600" cy="17367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b="1" dirty="0" smtClean="0"/>
              <a:t>Work(N-m or Joule) 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491319" y="1371600"/>
            <a:ext cx="11382233" cy="5486400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Work </a:t>
            </a:r>
            <a:r>
              <a:rPr lang="en-US" sz="2800" i="1" dirty="0" smtClean="0"/>
              <a:t>W is performed whenever a force acts through a distance. 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800" i="1" dirty="0" smtClean="0"/>
              <a:t>By definition,               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i="1" dirty="0" err="1" smtClean="0"/>
              <a:t>dW</a:t>
            </a:r>
            <a:r>
              <a:rPr lang="en-US" sz="2800" i="1" dirty="0" smtClean="0"/>
              <a:t> = F dl</a:t>
            </a:r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The work which accompanies a change in volume of a fluid is often encountered in thermodynamics. 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A common example is the compression or expansion of a fluid in a cylinder resulting from the movement of a piston.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951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398" y="2435556"/>
            <a:ext cx="6432646" cy="44224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488" y="0"/>
            <a:ext cx="4788951" cy="229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1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899"/>
            <a:ext cx="10515600" cy="5863064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65" y="195156"/>
            <a:ext cx="8729357" cy="61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6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899"/>
            <a:ext cx="10515600" cy="5863064"/>
          </a:xfrm>
        </p:spPr>
        <p:txBody>
          <a:bodyPr>
            <a:normAutofit/>
          </a:bodyPr>
          <a:lstStyle/>
          <a:p>
            <a:r>
              <a:rPr lang="en-GB" dirty="0"/>
              <a:t>I</a:t>
            </a:r>
            <a:r>
              <a:rPr lang="en-GB" dirty="0" smtClean="0"/>
              <a:t>sothermal </a:t>
            </a:r>
            <a:r>
              <a:rPr lang="en-GB" dirty="0"/>
              <a:t>expansion of a piston– </a:t>
            </a:r>
            <a:r>
              <a:rPr lang="en-GB" dirty="0" smtClean="0"/>
              <a:t>cylinder assembly</a:t>
            </a:r>
          </a:p>
          <a:p>
            <a:r>
              <a:rPr lang="en-GB" dirty="0" smtClean="0"/>
              <a:t>The </a:t>
            </a:r>
            <a:r>
              <a:rPr lang="en-GB" dirty="0"/>
              <a:t>system contains 1 mole of pure ideal </a:t>
            </a:r>
            <a:r>
              <a:rPr lang="en-GB" dirty="0" smtClean="0"/>
              <a:t>gas. A </a:t>
            </a:r>
            <a:r>
              <a:rPr lang="en-GB" dirty="0"/>
              <a:t>1020-kg mass sits on the piston. The surroundings are at atmospheric pressure. </a:t>
            </a:r>
            <a:r>
              <a:rPr lang="en-GB" dirty="0" smtClean="0"/>
              <a:t>The molar </a:t>
            </a:r>
            <a:r>
              <a:rPr lang="en-GB" dirty="0"/>
              <a:t>volume in state 1 can be found from the area </a:t>
            </a:r>
            <a:r>
              <a:rPr lang="en-GB" dirty="0" smtClean="0"/>
              <a:t>0.1 m</a:t>
            </a:r>
            <a:r>
              <a:rPr lang="en-GB" baseline="30000" dirty="0" smtClean="0"/>
              <a:t>2</a:t>
            </a:r>
            <a:r>
              <a:rPr lang="en-GB" dirty="0" smtClean="0"/>
              <a:t> </a:t>
            </a:r>
            <a:r>
              <a:rPr lang="en-GB" dirty="0"/>
              <a:t>and the height (</a:t>
            </a:r>
            <a:r>
              <a:rPr lang="en-GB" dirty="0" smtClean="0"/>
              <a:t>0.4 </a:t>
            </a:r>
            <a:r>
              <a:rPr lang="en-GB" dirty="0"/>
              <a:t>m):</a:t>
            </a:r>
            <a:endParaRPr lang="en-GB" dirty="0" smtClean="0"/>
          </a:p>
        </p:txBody>
      </p:sp>
      <p:pic>
        <p:nvPicPr>
          <p:cNvPr id="4" name="Content Placeholder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000" y="2355768"/>
            <a:ext cx="6288907" cy="34390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707" y="3583179"/>
            <a:ext cx="3327036" cy="102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0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722" y="1044338"/>
            <a:ext cx="4222820" cy="124848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899"/>
            <a:ext cx="10515600" cy="5863064"/>
          </a:xfrm>
        </p:spPr>
        <p:txBody>
          <a:bodyPr>
            <a:normAutofit/>
          </a:bodyPr>
          <a:lstStyle/>
          <a:p>
            <a:r>
              <a:rPr lang="en-GB" dirty="0"/>
              <a:t>Since the piston is originally at rest, the pressure inside the piston can then be found </a:t>
            </a:r>
            <a:r>
              <a:rPr lang="en-GB" dirty="0" smtClean="0"/>
              <a:t>by a </a:t>
            </a:r>
            <a:r>
              <a:rPr lang="en-GB" dirty="0"/>
              <a:t>force balance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Process A is initiated by removing the 1020-kg mass. The pressure of the piston </a:t>
            </a:r>
            <a:r>
              <a:rPr lang="en-GB" dirty="0" smtClean="0"/>
              <a:t>is now </a:t>
            </a:r>
            <a:r>
              <a:rPr lang="en-GB" dirty="0"/>
              <a:t>greater than that exerted by the surroundings, and the gas within the piston expands.</a:t>
            </a:r>
          </a:p>
          <a:p>
            <a:r>
              <a:rPr lang="en-GB" dirty="0"/>
              <a:t>The expansion process continues until once again the pressures equilibrate. </a:t>
            </a:r>
            <a:endParaRPr lang="en-GB" dirty="0" smtClean="0"/>
          </a:p>
          <a:p>
            <a:r>
              <a:rPr lang="en-GB" dirty="0" smtClean="0"/>
              <a:t>The piston then </a:t>
            </a:r>
            <a:r>
              <a:rPr lang="en-GB" dirty="0"/>
              <a:t>comes to rest in state 2 where the pressure is given by: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433" y="5147905"/>
            <a:ext cx="3329399" cy="90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7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096" y="1603611"/>
            <a:ext cx="4377663" cy="13868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949" y="795692"/>
            <a:ext cx="2940825" cy="80791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899"/>
            <a:ext cx="10515600" cy="586306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ideal gas law can be applied to this isothermal process to </a:t>
            </a:r>
            <a:r>
              <a:rPr lang="en-GB" dirty="0" smtClean="0"/>
              <a:t>give: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volume of state 2 is then given by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To find the work,</a:t>
            </a:r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negative sign indicates we get 4 kJ of work </a:t>
            </a:r>
            <a:r>
              <a:rPr lang="en-GB" i="1" dirty="0"/>
              <a:t>out </a:t>
            </a:r>
            <a:r>
              <a:rPr lang="en-GB" dirty="0"/>
              <a:t>of the system from this expansion process.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760" y="3566335"/>
            <a:ext cx="6296334" cy="119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1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899"/>
            <a:ext cx="10515600" cy="5863064"/>
          </a:xfrm>
        </p:spPr>
        <p:txBody>
          <a:bodyPr>
            <a:normAutofit/>
          </a:bodyPr>
          <a:lstStyle/>
          <a:p>
            <a:r>
              <a:rPr lang="en-GB" b="1" dirty="0"/>
              <a:t>I</a:t>
            </a:r>
            <a:r>
              <a:rPr lang="en-GB" b="1" dirty="0" smtClean="0"/>
              <a:t>sothermal </a:t>
            </a:r>
            <a:r>
              <a:rPr lang="en-GB" b="1" dirty="0"/>
              <a:t>compression </a:t>
            </a:r>
            <a:r>
              <a:rPr lang="en-GB" b="1" dirty="0" smtClean="0"/>
              <a:t>process</a:t>
            </a:r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193" y="813534"/>
            <a:ext cx="6477000" cy="35528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193" y="4739966"/>
            <a:ext cx="7287905" cy="159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899"/>
            <a:ext cx="10515600" cy="5863064"/>
          </a:xfrm>
        </p:spPr>
        <p:txBody>
          <a:bodyPr>
            <a:normAutofit/>
          </a:bodyPr>
          <a:lstStyle/>
          <a:p>
            <a:r>
              <a:rPr lang="en-GB" dirty="0"/>
              <a:t>We see it costs us more work to compress the piston back to state 1 than we got from expanding it to state 2. </a:t>
            </a:r>
          </a:p>
          <a:p>
            <a:r>
              <a:rPr lang="en-GB" dirty="0"/>
              <a:t>The net difference in work (8000−4000) = 4000 J in going from state 1 to state 2 and back to state 1 results in a “net effect on the surrounding.”</a:t>
            </a:r>
          </a:p>
        </p:txBody>
      </p:sp>
    </p:spTree>
    <p:extLst>
      <p:ext uri="{BB962C8B-B14F-4D97-AF65-F5344CB8AC3E}">
        <p14:creationId xmlns:p14="http://schemas.microsoft.com/office/powerpoint/2010/main" val="327705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algn="ctr">
              <a:defRPr/>
            </a:pPr>
            <a:r>
              <a:rPr lang="en-US" b="1" dirty="0" smtClean="0"/>
              <a:t>Energy</a:t>
            </a:r>
            <a:endParaRPr lang="en-GB" b="1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36728" y="1119117"/>
            <a:ext cx="11081982" cy="4640238"/>
          </a:xfrm>
        </p:spPr>
        <p:txBody>
          <a:bodyPr>
            <a:normAutofit/>
          </a:bodyPr>
          <a:lstStyle/>
          <a:p>
            <a:r>
              <a:rPr lang="en-GB" altLang="en-US" sz="3200" b="1" dirty="0" smtClean="0"/>
              <a:t>Law of conservation of energy: </a:t>
            </a:r>
            <a:r>
              <a:rPr lang="en-GB" altLang="en-US" sz="3200" dirty="0" smtClean="0"/>
              <a:t>Energy cannot be created or destroyed during a process; it can only change from one form to another.</a:t>
            </a:r>
          </a:p>
          <a:p>
            <a:r>
              <a:rPr lang="en-GB" sz="3200" dirty="0"/>
              <a:t>The conservation of energy </a:t>
            </a:r>
            <a:r>
              <a:rPr lang="en-GB" sz="3200" dirty="0" smtClean="0"/>
              <a:t>requires</a:t>
            </a:r>
          </a:p>
          <a:p>
            <a:pPr marL="0" indent="0">
              <a:buNone/>
            </a:pPr>
            <a:r>
              <a:rPr lang="en-GB" sz="3200" dirty="0" smtClean="0"/>
              <a:t>the </a:t>
            </a:r>
            <a:r>
              <a:rPr lang="en-GB" sz="3200" dirty="0"/>
              <a:t>energy content of the room to increase </a:t>
            </a:r>
            <a:endParaRPr lang="en-GB" sz="3200" dirty="0" smtClean="0"/>
          </a:p>
          <a:p>
            <a:pPr marL="0" indent="0">
              <a:buNone/>
            </a:pPr>
            <a:r>
              <a:rPr lang="en-GB" sz="3200" dirty="0" smtClean="0"/>
              <a:t>by </a:t>
            </a:r>
            <a:r>
              <a:rPr lang="en-GB" sz="3200" dirty="0"/>
              <a:t>an amount equal to </a:t>
            </a:r>
            <a:r>
              <a:rPr lang="en-GB" sz="3200" dirty="0" smtClean="0"/>
              <a:t>the amount </a:t>
            </a:r>
            <a:r>
              <a:rPr lang="en-GB" sz="3200" dirty="0"/>
              <a:t>of the </a:t>
            </a:r>
            <a:endParaRPr lang="en-GB" sz="3200" dirty="0" smtClean="0"/>
          </a:p>
          <a:p>
            <a:pPr marL="0" indent="0">
              <a:buNone/>
            </a:pPr>
            <a:r>
              <a:rPr lang="en-GB" sz="3200" dirty="0" smtClean="0"/>
              <a:t>electrical </a:t>
            </a:r>
            <a:r>
              <a:rPr lang="en-GB" sz="3200" dirty="0"/>
              <a:t>energy drawn by the </a:t>
            </a:r>
            <a:r>
              <a:rPr lang="en-GB" sz="3200" dirty="0" smtClean="0"/>
              <a:t>refrigerator.</a:t>
            </a:r>
            <a:endParaRPr lang="en-GB" altLang="en-US" sz="3200" dirty="0" smtClean="0"/>
          </a:p>
          <a:p>
            <a:endParaRPr lang="en-GB" altLang="en-US" sz="3200" dirty="0" smtClean="0"/>
          </a:p>
        </p:txBody>
      </p:sp>
      <p:pic>
        <p:nvPicPr>
          <p:cNvPr id="819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868447"/>
            <a:ext cx="30480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3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794933" y="-381000"/>
            <a:ext cx="8077200" cy="14478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Energy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69333" y="1066800"/>
            <a:ext cx="11785600" cy="5791200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The ability of body to do work.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GB" sz="3200" dirty="0" smtClean="0"/>
              <a:t>Energy </a:t>
            </a:r>
            <a:r>
              <a:rPr lang="en-GB" sz="3200" dirty="0"/>
              <a:t>can exist in numerous forms such as thermal, mechanical, </a:t>
            </a:r>
            <a:r>
              <a:rPr lang="en-GB" sz="3200" dirty="0" smtClean="0"/>
              <a:t>kinetic, potential</a:t>
            </a:r>
            <a:r>
              <a:rPr lang="en-GB" sz="3200" dirty="0"/>
              <a:t>, electric, magnetic, chemical, and nuclear, and their sum </a:t>
            </a:r>
            <a:r>
              <a:rPr lang="en-GB" sz="3200" dirty="0" smtClean="0"/>
              <a:t>constitutes the </a:t>
            </a:r>
            <a:r>
              <a:rPr lang="en-GB" sz="3200" dirty="0"/>
              <a:t>total energy E of a system</a:t>
            </a:r>
            <a:r>
              <a:rPr lang="en-GB" sz="3200" dirty="0" smtClean="0"/>
              <a:t>.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The total energy of a system on a unit mass basis is denoted by e and is expressed as</a:t>
            </a:r>
          </a:p>
          <a:p>
            <a:pPr>
              <a:defRPr/>
            </a:pPr>
            <a:r>
              <a:rPr lang="en-US" sz="3200" i="1" dirty="0" smtClean="0"/>
              <a:t>e = E/m = KJ/Kg</a:t>
            </a:r>
          </a:p>
        </p:txBody>
      </p:sp>
    </p:spTree>
    <p:extLst>
      <p:ext uri="{BB962C8B-B14F-4D97-AF65-F5344CB8AC3E}">
        <p14:creationId xmlns:p14="http://schemas.microsoft.com/office/powerpoint/2010/main" val="229001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35467" y="0"/>
            <a:ext cx="11887200" cy="685800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3200" dirty="0"/>
              <a:t>Total energy of a system in two groups: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3200" dirty="0" smtClean="0"/>
              <a:t> Macroscopic </a:t>
            </a:r>
            <a:endParaRPr lang="en-US" sz="3200" dirty="0"/>
          </a:p>
          <a:p>
            <a:pPr algn="just">
              <a:buFont typeface="Arial" pitchFamily="34" charset="0"/>
              <a:buChar char="•"/>
              <a:defRPr/>
            </a:pPr>
            <a:r>
              <a:rPr lang="en-US" sz="3200" dirty="0" smtClean="0"/>
              <a:t> Microscopic</a:t>
            </a:r>
          </a:p>
          <a:p>
            <a:pPr algn="just">
              <a:defRPr/>
            </a:pPr>
            <a:r>
              <a:rPr lang="en-US" sz="3200" dirty="0" smtClean="0"/>
              <a:t>The </a:t>
            </a:r>
            <a:r>
              <a:rPr lang="en-US" sz="3200" b="1" dirty="0" smtClean="0"/>
              <a:t>macroscopic forms of energy </a:t>
            </a:r>
            <a:r>
              <a:rPr lang="en-US" sz="3200" dirty="0" smtClean="0"/>
              <a:t>are those a system possesses as a whole with respect to some </a:t>
            </a:r>
            <a:r>
              <a:rPr lang="en-US" sz="3200" b="1" dirty="0" smtClean="0"/>
              <a:t>outside reference frame</a:t>
            </a:r>
            <a:r>
              <a:rPr lang="en-US" sz="3200" dirty="0" smtClean="0"/>
              <a:t>, such as kinetic and potential energies.</a:t>
            </a:r>
          </a:p>
          <a:p>
            <a:pPr algn="just">
              <a:defRPr/>
            </a:pPr>
            <a:r>
              <a:rPr lang="en-US" altLang="en-US" sz="3200" dirty="0"/>
              <a:t>i.e., </a:t>
            </a:r>
            <a:r>
              <a:rPr lang="en-US" altLang="en-US" sz="3200" b="1" dirty="0">
                <a:solidFill>
                  <a:srgbClr val="FF0000"/>
                </a:solidFill>
              </a:rPr>
              <a:t>kinetic energy </a:t>
            </a:r>
            <a:r>
              <a:rPr lang="en-US" altLang="en-US" sz="3200" dirty="0"/>
              <a:t>depends on</a:t>
            </a:r>
            <a:r>
              <a:rPr lang="en-US" altLang="en-US" sz="3200" b="1" dirty="0"/>
              <a:t> velocity </a:t>
            </a:r>
            <a:r>
              <a:rPr lang="en-US" altLang="en-US" sz="3200" dirty="0"/>
              <a:t>with respect to the surroundings, and </a:t>
            </a:r>
            <a:r>
              <a:rPr lang="en-US" altLang="en-US" sz="3200" b="1" dirty="0">
                <a:solidFill>
                  <a:srgbClr val="FF0000"/>
                </a:solidFill>
              </a:rPr>
              <a:t>potential energy</a:t>
            </a:r>
            <a:r>
              <a:rPr lang="en-US" altLang="en-US" sz="3200" dirty="0"/>
              <a:t> depends on </a:t>
            </a:r>
            <a:r>
              <a:rPr lang="en-US" altLang="en-US" sz="3200" b="1" dirty="0"/>
              <a:t>elevation</a:t>
            </a:r>
            <a:r>
              <a:rPr lang="en-US" altLang="en-US" sz="3200" dirty="0"/>
              <a:t> with respect to a datum level.</a:t>
            </a:r>
          </a:p>
          <a:p>
            <a:pPr algn="just">
              <a:defRPr/>
            </a:pPr>
            <a:endParaRPr lang="en-US" sz="3200" dirty="0" smtClean="0"/>
          </a:p>
          <a:p>
            <a:pPr algn="just">
              <a:defRPr/>
            </a:pPr>
            <a:endParaRPr lang="en-US" sz="3200" dirty="0" smtClean="0"/>
          </a:p>
          <a:p>
            <a:pPr algn="just">
              <a:defRPr/>
            </a:pPr>
            <a:endParaRPr lang="en-US" sz="3200" dirty="0" smtClean="0"/>
          </a:p>
          <a:p>
            <a:pPr algn="just">
              <a:defRPr/>
            </a:pPr>
            <a:endParaRPr lang="en-US" sz="3200" dirty="0" smtClean="0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597" y="4337580"/>
            <a:ext cx="3426137" cy="238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06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899"/>
            <a:ext cx="10515600" cy="5863064"/>
          </a:xfrm>
        </p:spPr>
        <p:txBody>
          <a:bodyPr>
            <a:normAutofit/>
          </a:bodyPr>
          <a:lstStyle/>
          <a:p>
            <a:r>
              <a:rPr lang="en-GB" dirty="0" smtClean="0"/>
              <a:t>E.g. expansion of an ideal gas in a cylinder having frictionless movable piston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627" y="1046820"/>
            <a:ext cx="2114550" cy="2505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858" y="1046820"/>
            <a:ext cx="2025442" cy="2505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529" y="3757968"/>
            <a:ext cx="3657600" cy="27813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449170" y="2299357"/>
            <a:ext cx="1897039" cy="375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6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33400" y="389467"/>
            <a:ext cx="11455400" cy="6282265"/>
          </a:xfrm>
        </p:spPr>
        <p:txBody>
          <a:bodyPr>
            <a:normAutofit/>
          </a:bodyPr>
          <a:lstStyle/>
          <a:p>
            <a:r>
              <a:rPr lang="en-US" altLang="en-US" sz="3200" dirty="0" smtClean="0"/>
              <a:t>The </a:t>
            </a:r>
            <a:r>
              <a:rPr lang="en-US" altLang="en-US" sz="3200" b="1" dirty="0" smtClean="0"/>
              <a:t>microscopic forms of </a:t>
            </a:r>
            <a:r>
              <a:rPr lang="en-US" altLang="en-US" sz="3200" dirty="0" smtClean="0"/>
              <a:t>energy are those related to the </a:t>
            </a:r>
            <a:r>
              <a:rPr lang="en-US" altLang="en-US" sz="3200" b="1" dirty="0" smtClean="0"/>
              <a:t>molecular structure </a:t>
            </a:r>
            <a:r>
              <a:rPr lang="en-US" altLang="en-US" sz="3200" dirty="0" smtClean="0"/>
              <a:t>of a system and the </a:t>
            </a:r>
            <a:r>
              <a:rPr lang="en-US" altLang="en-US" sz="3200" b="1" dirty="0" smtClean="0"/>
              <a:t>degree of the molecular activity.</a:t>
            </a:r>
          </a:p>
          <a:p>
            <a:r>
              <a:rPr lang="en-US" altLang="en-US" sz="3200" dirty="0" smtClean="0"/>
              <a:t>   They are independent of outside reference frames.</a:t>
            </a:r>
          </a:p>
          <a:p>
            <a:pPr marL="457200" indent="-457200" algn="just">
              <a:defRPr/>
            </a:pPr>
            <a:r>
              <a:rPr lang="en-US" sz="3200" dirty="0"/>
              <a:t>The sum of all the microscopic forms of energy is called the </a:t>
            </a:r>
            <a:r>
              <a:rPr lang="en-US" sz="3200" b="1" dirty="0">
                <a:solidFill>
                  <a:srgbClr val="FF0000"/>
                </a:solidFill>
              </a:rPr>
              <a:t>internal energy of a system </a:t>
            </a:r>
            <a:r>
              <a:rPr lang="en-US" sz="3200" dirty="0"/>
              <a:t>and is denoted by U.</a:t>
            </a:r>
          </a:p>
          <a:p>
            <a:pPr marL="457200" indent="-457200" algn="just">
              <a:defRPr/>
            </a:pPr>
            <a:r>
              <a:rPr lang="en-GB" sz="3200" dirty="0"/>
              <a:t>The internal energy is also associated with various binding forces between the molecules of a substance, between the atoms within a molecule, and between the particles within an atom and its nucleus.</a:t>
            </a:r>
            <a:endParaRPr lang="en-US" sz="3200" dirty="0"/>
          </a:p>
          <a:p>
            <a:endParaRPr lang="en-US" altLang="en-US" sz="3200" dirty="0" smtClean="0"/>
          </a:p>
          <a:p>
            <a:endParaRPr lang="en-GB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0274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14400"/>
            <a:ext cx="29718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990600"/>
            <a:ext cx="343376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96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67" y="327554"/>
            <a:ext cx="11540066" cy="653044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3200" b="1" dirty="0"/>
              <a:t>S</a:t>
            </a:r>
            <a:r>
              <a:rPr lang="en-US" sz="3200" b="1" dirty="0" smtClean="0"/>
              <a:t>ensible energy: </a:t>
            </a:r>
            <a:r>
              <a:rPr lang="en-GB" sz="3200" dirty="0" smtClean="0"/>
              <a:t>exchange </a:t>
            </a:r>
            <a:r>
              <a:rPr lang="en-GB" sz="3200" dirty="0"/>
              <a:t>of heat changes the temperature of the body or </a:t>
            </a:r>
            <a:r>
              <a:rPr lang="en-GB" sz="3200" dirty="0" smtClean="0"/>
              <a:t>system. </a:t>
            </a:r>
            <a:r>
              <a:rPr lang="en-US" sz="3200" dirty="0" smtClean="0"/>
              <a:t>The </a:t>
            </a:r>
            <a:r>
              <a:rPr lang="en-US" sz="3200" dirty="0"/>
              <a:t>portion of the internal energy of a system associated with the kinetic energies of the molecules </a:t>
            </a:r>
            <a:endParaRPr lang="en-GB" sz="3200" dirty="0"/>
          </a:p>
          <a:p>
            <a:pPr algn="just">
              <a:defRPr/>
            </a:pPr>
            <a:r>
              <a:rPr lang="en-US" sz="3200" dirty="0"/>
              <a:t>The internal energy associated with the phase of a system is called the </a:t>
            </a:r>
            <a:r>
              <a:rPr lang="en-US" sz="3200" b="1" dirty="0"/>
              <a:t>latent </a:t>
            </a:r>
            <a:r>
              <a:rPr lang="en-US" sz="3200" b="1" dirty="0" smtClean="0"/>
              <a:t>energy</a:t>
            </a:r>
          </a:p>
          <a:p>
            <a:pPr marL="457200" indent="-457200" algn="just">
              <a:defRPr/>
            </a:pPr>
            <a:r>
              <a:rPr lang="en-US" sz="3200" dirty="0"/>
              <a:t>The internal energy associated with the atomic bonds in a molecule is called </a:t>
            </a:r>
            <a:r>
              <a:rPr lang="en-US" sz="3200" b="1" dirty="0"/>
              <a:t>chemical energy.</a:t>
            </a:r>
            <a:endParaRPr lang="en-US" sz="3200" dirty="0"/>
          </a:p>
          <a:p>
            <a:pPr marL="457200" indent="-457200" algn="just">
              <a:defRPr/>
            </a:pPr>
            <a:r>
              <a:rPr lang="en-US" sz="3200" dirty="0"/>
              <a:t>The tremendous amount of energy associated with the strong bonds within the nucleus of the atom itself is called </a:t>
            </a:r>
            <a:r>
              <a:rPr lang="en-US" sz="3200" b="1" dirty="0"/>
              <a:t>nuclear energy.</a:t>
            </a:r>
            <a:endParaRPr lang="en-US" sz="3200" dirty="0"/>
          </a:p>
          <a:p>
            <a:pPr marL="457200" indent="-457200" algn="just">
              <a:defRPr/>
            </a:pPr>
            <a:r>
              <a:rPr lang="en-US" sz="3200" dirty="0"/>
              <a:t>The </a:t>
            </a:r>
            <a:r>
              <a:rPr lang="en-US" sz="3200" b="1" dirty="0"/>
              <a:t>mechanical energy </a:t>
            </a:r>
            <a:r>
              <a:rPr lang="en-US" sz="3200" dirty="0"/>
              <a:t>can be defined as the form of energy that can be converted to mechanical work completely and directly by an ideal mechanical device such as an ideal turbine.</a:t>
            </a:r>
          </a:p>
          <a:p>
            <a:pPr algn="just">
              <a:defRPr/>
            </a:pPr>
            <a:endParaRPr lang="en-US" sz="3200" b="1" dirty="0"/>
          </a:p>
          <a:p>
            <a:pPr>
              <a:defRPr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5922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Mechanical </a:t>
            </a:r>
            <a:r>
              <a:rPr lang="en-US" b="1" dirty="0"/>
              <a:t>energy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3733"/>
            <a:ext cx="10515600" cy="509323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It can </a:t>
            </a:r>
            <a:r>
              <a:rPr lang="en-GB" sz="3200" dirty="0"/>
              <a:t>be defined as the form of energy that can be converted to mechanical work completely and directly by an ideal mechanical device such as an ideal </a:t>
            </a:r>
            <a:r>
              <a:rPr lang="en-GB" sz="3200" dirty="0" smtClean="0"/>
              <a:t>turbine.</a:t>
            </a:r>
          </a:p>
          <a:p>
            <a:r>
              <a:rPr lang="en-GB" sz="3200" dirty="0"/>
              <a:t>Kinetic and potential energies are </a:t>
            </a:r>
            <a:r>
              <a:rPr lang="en-GB" sz="3200" dirty="0" smtClean="0"/>
              <a:t>the familiar </a:t>
            </a:r>
            <a:r>
              <a:rPr lang="en-GB" sz="3200" dirty="0"/>
              <a:t>forms of mechanical energy</a:t>
            </a:r>
            <a:r>
              <a:rPr lang="en-GB" sz="3200" dirty="0" smtClean="0"/>
              <a:t>.</a:t>
            </a:r>
          </a:p>
          <a:p>
            <a:r>
              <a:rPr lang="en-GB" sz="3200" dirty="0"/>
              <a:t>A pump transfers mechanical energy to a fluid by raising its pressure, </a:t>
            </a:r>
            <a:r>
              <a:rPr lang="en-GB" sz="3200" dirty="0" smtClean="0"/>
              <a:t>and a </a:t>
            </a:r>
            <a:r>
              <a:rPr lang="en-GB" sz="3200" dirty="0"/>
              <a:t>turbine extracts mechanical energy from a fluid by dropping its pressure</a:t>
            </a:r>
            <a:r>
              <a:rPr lang="en-GB" sz="3200" dirty="0" smtClean="0"/>
              <a:t>.</a:t>
            </a:r>
          </a:p>
          <a:p>
            <a:r>
              <a:rPr lang="en-GB" sz="3200" dirty="0"/>
              <a:t>Therefore, the pressure of a flowing fluid is also associated with its </a:t>
            </a:r>
            <a:r>
              <a:rPr lang="en-GB" sz="3200" dirty="0" smtClean="0"/>
              <a:t>mechanical energy</a:t>
            </a:r>
            <a:r>
              <a:rPr lang="en-GB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324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067"/>
            <a:ext cx="10515600" cy="5939896"/>
          </a:xfrm>
        </p:spPr>
        <p:txBody>
          <a:bodyPr>
            <a:noAutofit/>
          </a:bodyPr>
          <a:lstStyle/>
          <a:p>
            <a:r>
              <a:rPr lang="en-GB" sz="3200" dirty="0">
                <a:cs typeface="Times New Roman" panose="02020603050405020304" pitchFamily="18" charset="0"/>
              </a:rPr>
              <a:t>In fact, the pressure unit </a:t>
            </a:r>
            <a:r>
              <a:rPr lang="en-GB" sz="3200" dirty="0" smtClean="0">
                <a:cs typeface="Times New Roman" panose="02020603050405020304" pitchFamily="18" charset="0"/>
              </a:rPr>
              <a:t>‘Pa’ </a:t>
            </a:r>
            <a:r>
              <a:rPr lang="en-GB" sz="3200" dirty="0">
                <a:cs typeface="Times New Roman" panose="02020603050405020304" pitchFamily="18" charset="0"/>
              </a:rPr>
              <a:t>is equivalent to </a:t>
            </a:r>
            <a:endParaRPr lang="en-GB" sz="3200" dirty="0" smtClean="0">
              <a:cs typeface="Times New Roman" panose="02020603050405020304" pitchFamily="18" charset="0"/>
            </a:endParaRPr>
          </a:p>
          <a:p>
            <a:r>
              <a:rPr lang="en-GB" sz="3200" dirty="0" smtClean="0">
                <a:cs typeface="Times New Roman" panose="02020603050405020304" pitchFamily="18" charset="0"/>
              </a:rPr>
              <a:t>Pa  = N/m</a:t>
            </a:r>
            <a:r>
              <a:rPr lang="en-GB" sz="3200" baseline="30000" dirty="0" smtClean="0">
                <a:cs typeface="Times New Roman" panose="02020603050405020304" pitchFamily="18" charset="0"/>
              </a:rPr>
              <a:t>2</a:t>
            </a:r>
            <a:r>
              <a:rPr lang="en-GB" sz="3200" dirty="0" smtClean="0">
                <a:cs typeface="Times New Roman" panose="02020603050405020304" pitchFamily="18" charset="0"/>
              </a:rPr>
              <a:t> = </a:t>
            </a:r>
            <a:r>
              <a:rPr lang="en-GB" sz="3200" dirty="0">
                <a:cs typeface="Times New Roman" panose="02020603050405020304" pitchFamily="18" charset="0"/>
              </a:rPr>
              <a:t>N </a:t>
            </a:r>
            <a:r>
              <a:rPr lang="en-GB" sz="3200" dirty="0" smtClean="0">
                <a:cs typeface="Times New Roman" panose="02020603050405020304" pitchFamily="18" charset="0"/>
              </a:rPr>
              <a:t>· m/m</a:t>
            </a:r>
            <a:r>
              <a:rPr lang="en-GB" sz="3200" baseline="30000" dirty="0">
                <a:cs typeface="Times New Roman" panose="02020603050405020304" pitchFamily="18" charset="0"/>
              </a:rPr>
              <a:t>3</a:t>
            </a:r>
            <a:r>
              <a:rPr lang="en-GB" sz="3200" dirty="0" smtClean="0">
                <a:cs typeface="Times New Roman" panose="02020603050405020304" pitchFamily="18" charset="0"/>
              </a:rPr>
              <a:t>  </a:t>
            </a:r>
            <a:r>
              <a:rPr lang="en-GB" sz="3200" dirty="0">
                <a:cs typeface="Times New Roman" panose="02020603050405020304" pitchFamily="18" charset="0"/>
              </a:rPr>
              <a:t>J/m</a:t>
            </a:r>
            <a:r>
              <a:rPr lang="en-GB" sz="3200" baseline="30000" dirty="0">
                <a:cs typeface="Times New Roman" panose="02020603050405020304" pitchFamily="18" charset="0"/>
              </a:rPr>
              <a:t>3</a:t>
            </a:r>
            <a:r>
              <a:rPr lang="en-GB" sz="3200" dirty="0">
                <a:cs typeface="Times New Roman" panose="02020603050405020304" pitchFamily="18" charset="0"/>
              </a:rPr>
              <a:t>, </a:t>
            </a:r>
            <a:r>
              <a:rPr lang="en-GB" sz="3200" b="1" dirty="0">
                <a:solidFill>
                  <a:srgbClr val="FF0000"/>
                </a:solidFill>
                <a:cs typeface="Times New Roman" panose="02020603050405020304" pitchFamily="18" charset="0"/>
              </a:rPr>
              <a:t>which is energy per unit </a:t>
            </a:r>
            <a:r>
              <a:rPr lang="en-GB" sz="32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volum</a:t>
            </a:r>
            <a:r>
              <a:rPr lang="en-GB" sz="3200" b="1" dirty="0">
                <a:solidFill>
                  <a:srgbClr val="FF0000"/>
                </a:solidFill>
                <a:cs typeface="Times New Roman" panose="02020603050405020304" pitchFamily="18" charset="0"/>
              </a:rPr>
              <a:t>e.</a:t>
            </a:r>
          </a:p>
          <a:p>
            <a:r>
              <a:rPr lang="en-GB" sz="3200" dirty="0" smtClean="0">
                <a:cs typeface="Times New Roman" panose="02020603050405020304" pitchFamily="18" charset="0"/>
              </a:rPr>
              <a:t>and </a:t>
            </a:r>
            <a:r>
              <a:rPr lang="en-GB" sz="3200" dirty="0">
                <a:cs typeface="Times New Roman" panose="02020603050405020304" pitchFamily="18" charset="0"/>
              </a:rPr>
              <a:t>the product </a:t>
            </a:r>
            <a:r>
              <a:rPr lang="en-GB" sz="3200" i="1" dirty="0" err="1">
                <a:cs typeface="Times New Roman" panose="02020603050405020304" pitchFamily="18" charset="0"/>
              </a:rPr>
              <a:t>Pv</a:t>
            </a:r>
            <a:r>
              <a:rPr lang="en-GB" sz="3200" i="1" dirty="0">
                <a:cs typeface="Times New Roman" panose="02020603050405020304" pitchFamily="18" charset="0"/>
              </a:rPr>
              <a:t> </a:t>
            </a:r>
            <a:r>
              <a:rPr lang="en-GB" sz="3200" dirty="0">
                <a:cs typeface="Times New Roman" panose="02020603050405020304" pitchFamily="18" charset="0"/>
              </a:rPr>
              <a:t>or </a:t>
            </a:r>
            <a:r>
              <a:rPr lang="en-GB" sz="3200" dirty="0" smtClean="0">
                <a:cs typeface="Times New Roman" panose="02020603050405020304" pitchFamily="18" charset="0"/>
              </a:rPr>
              <a:t>its equivalent </a:t>
            </a:r>
            <a:r>
              <a:rPr lang="en-GB" sz="3200" i="1" dirty="0" smtClean="0">
                <a:cs typeface="Times New Roman" panose="02020603050405020304" pitchFamily="18" charset="0"/>
              </a:rPr>
              <a:t>P</a:t>
            </a:r>
            <a:r>
              <a:rPr lang="en-GB" sz="3200" dirty="0">
                <a:cs typeface="Times New Roman" panose="02020603050405020304" pitchFamily="18" charset="0"/>
              </a:rPr>
              <a:t>/</a:t>
            </a:r>
            <a:r>
              <a:rPr lang="el-GR" sz="3200" i="1" dirty="0" smtClean="0">
                <a:cs typeface="Times New Roman" panose="02020603050405020304" pitchFamily="18" charset="0"/>
              </a:rPr>
              <a:t>ρ</a:t>
            </a:r>
            <a:r>
              <a:rPr lang="en-GB" sz="3200" dirty="0" smtClean="0">
                <a:cs typeface="Times New Roman" panose="02020603050405020304" pitchFamily="18" charset="0"/>
              </a:rPr>
              <a:t> </a:t>
            </a:r>
            <a:r>
              <a:rPr lang="en-GB" sz="3200" dirty="0">
                <a:cs typeface="Times New Roman" panose="02020603050405020304" pitchFamily="18" charset="0"/>
              </a:rPr>
              <a:t>has the unit J/kg, </a:t>
            </a:r>
            <a:r>
              <a:rPr lang="en-GB" sz="3200" b="1" dirty="0">
                <a:solidFill>
                  <a:srgbClr val="FF0000"/>
                </a:solidFill>
                <a:cs typeface="Times New Roman" panose="02020603050405020304" pitchFamily="18" charset="0"/>
              </a:rPr>
              <a:t>which </a:t>
            </a:r>
            <a:r>
              <a:rPr lang="en-GB" sz="32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is energy </a:t>
            </a:r>
            <a:r>
              <a:rPr lang="en-GB" sz="3200" b="1" dirty="0">
                <a:solidFill>
                  <a:srgbClr val="FF0000"/>
                </a:solidFill>
                <a:cs typeface="Times New Roman" panose="02020603050405020304" pitchFamily="18" charset="0"/>
              </a:rPr>
              <a:t>per unit mass</a:t>
            </a:r>
            <a:r>
              <a:rPr lang="en-GB" sz="32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.</a:t>
            </a:r>
          </a:p>
          <a:p>
            <a:r>
              <a:rPr lang="en-GB" sz="3200" dirty="0">
                <a:cs typeface="Times New Roman" panose="02020603050405020304" pitchFamily="18" charset="0"/>
              </a:rPr>
              <a:t>Note </a:t>
            </a:r>
            <a:r>
              <a:rPr lang="en-GB" sz="3200" dirty="0" smtClean="0">
                <a:cs typeface="Times New Roman" panose="02020603050405020304" pitchFamily="18" charset="0"/>
              </a:rPr>
              <a:t>that pressure </a:t>
            </a:r>
            <a:r>
              <a:rPr lang="en-GB" sz="3200" dirty="0">
                <a:cs typeface="Times New Roman" panose="02020603050405020304" pitchFamily="18" charset="0"/>
              </a:rPr>
              <a:t>itself is not a form of energy. </a:t>
            </a:r>
            <a:endParaRPr lang="en-GB" sz="3200" dirty="0" smtClean="0">
              <a:cs typeface="Times New Roman" panose="02020603050405020304" pitchFamily="18" charset="0"/>
            </a:endParaRPr>
          </a:p>
          <a:p>
            <a:r>
              <a:rPr lang="en-GB" sz="3200" dirty="0" smtClean="0">
                <a:cs typeface="Times New Roman" panose="02020603050405020304" pitchFamily="18" charset="0"/>
              </a:rPr>
              <a:t>But </a:t>
            </a:r>
            <a:r>
              <a:rPr lang="en-GB" sz="3200" dirty="0">
                <a:cs typeface="Times New Roman" panose="02020603050405020304" pitchFamily="18" charset="0"/>
              </a:rPr>
              <a:t>a pressure force acting on a </a:t>
            </a:r>
            <a:r>
              <a:rPr lang="en-GB" sz="3200" dirty="0" smtClean="0">
                <a:cs typeface="Times New Roman" panose="02020603050405020304" pitchFamily="18" charset="0"/>
              </a:rPr>
              <a:t>fluid through </a:t>
            </a:r>
            <a:r>
              <a:rPr lang="en-GB" sz="3200" dirty="0">
                <a:cs typeface="Times New Roman" panose="02020603050405020304" pitchFamily="18" charset="0"/>
              </a:rPr>
              <a:t>a distance produces work, called </a:t>
            </a:r>
            <a:r>
              <a:rPr lang="en-GB" sz="32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flow </a:t>
            </a:r>
            <a:r>
              <a:rPr lang="en-GB" sz="3200" b="1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work</a:t>
            </a:r>
            <a:r>
              <a:rPr lang="en-GB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.</a:t>
            </a:r>
            <a:endParaRPr lang="en-GB" sz="32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1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065" y="2809724"/>
            <a:ext cx="3505201" cy="126750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9467"/>
            <a:ext cx="10515600" cy="5787496"/>
          </a:xfrm>
        </p:spPr>
        <p:txBody>
          <a:bodyPr>
            <a:normAutofit/>
          </a:bodyPr>
          <a:lstStyle/>
          <a:p>
            <a:r>
              <a:rPr lang="en-GB" sz="3200" dirty="0">
                <a:cs typeface="Times New Roman" panose="02020603050405020304" pitchFamily="18" charset="0"/>
              </a:rPr>
              <a:t>Flow work is expressed in terms of fluid properties, and it is convenient to view it as part of the energy of a flowing fluid which is called </a:t>
            </a:r>
            <a:r>
              <a:rPr lang="en-GB" sz="32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flow energy</a:t>
            </a:r>
            <a:r>
              <a:rPr lang="en-GB" sz="3200" b="1" dirty="0">
                <a:solidFill>
                  <a:srgbClr val="FF0000"/>
                </a:solidFill>
                <a:cs typeface="Times New Roman" panose="02020603050405020304" pitchFamily="18" charset="0"/>
              </a:rPr>
              <a:t>.</a:t>
            </a:r>
          </a:p>
          <a:p>
            <a:r>
              <a:rPr lang="en-GB" sz="3200" dirty="0">
                <a:cs typeface="Times New Roman" panose="02020603050405020304" pitchFamily="18" charset="0"/>
              </a:rPr>
              <a:t>Therefore, the mechanical energy of a flowing fluid can be expressed on a unit mass basis as</a:t>
            </a:r>
          </a:p>
          <a:p>
            <a:endParaRPr lang="en-GB" sz="3200" dirty="0" smtClean="0"/>
          </a:p>
          <a:p>
            <a:endParaRPr lang="en-GB" sz="3200" dirty="0"/>
          </a:p>
          <a:p>
            <a:r>
              <a:rPr lang="en-GB" sz="3200" dirty="0"/>
              <a:t>where </a:t>
            </a:r>
            <a:r>
              <a:rPr lang="en-GB" sz="3200" i="1" dirty="0"/>
              <a:t>P</a:t>
            </a:r>
            <a:r>
              <a:rPr lang="en-GB" sz="3200" dirty="0"/>
              <a:t>/</a:t>
            </a:r>
            <a:r>
              <a:rPr lang="el-GR" sz="3200" i="1" dirty="0">
                <a:latin typeface="Calibri" panose="020F0502020204030204" pitchFamily="34" charset="0"/>
              </a:rPr>
              <a:t>ρ</a:t>
            </a:r>
            <a:r>
              <a:rPr lang="en-GB" sz="3200" dirty="0"/>
              <a:t> is the </a:t>
            </a:r>
            <a:r>
              <a:rPr lang="en-GB" sz="3200" i="1" dirty="0"/>
              <a:t>flow energy</a:t>
            </a:r>
            <a:r>
              <a:rPr lang="en-GB" sz="3200" dirty="0"/>
              <a:t>, </a:t>
            </a:r>
            <a:r>
              <a:rPr lang="en-GB" sz="3200" i="1" dirty="0" smtClean="0"/>
              <a:t>V </a:t>
            </a:r>
            <a:r>
              <a:rPr lang="en-GB" sz="3200" baseline="30000" dirty="0" smtClean="0"/>
              <a:t>2</a:t>
            </a:r>
            <a:r>
              <a:rPr lang="en-GB" sz="3200" dirty="0" smtClean="0"/>
              <a:t>/2 </a:t>
            </a:r>
            <a:r>
              <a:rPr lang="en-GB" sz="3200" dirty="0"/>
              <a:t>is the </a:t>
            </a:r>
            <a:r>
              <a:rPr lang="en-GB" sz="3200" i="1" dirty="0"/>
              <a:t>kinetic energy</a:t>
            </a:r>
            <a:r>
              <a:rPr lang="en-GB" sz="3200" dirty="0"/>
              <a:t>, and </a:t>
            </a:r>
            <a:r>
              <a:rPr lang="en-GB" sz="3200" i="1" dirty="0" err="1"/>
              <a:t>gz</a:t>
            </a:r>
            <a:r>
              <a:rPr lang="en-GB" sz="3200" i="1" dirty="0"/>
              <a:t> </a:t>
            </a:r>
            <a:r>
              <a:rPr lang="en-GB" sz="3200" dirty="0"/>
              <a:t>is the </a:t>
            </a:r>
            <a:r>
              <a:rPr lang="en-GB" sz="3200" i="1" dirty="0"/>
              <a:t>potential energy </a:t>
            </a:r>
            <a:r>
              <a:rPr lang="en-GB" sz="3200" dirty="0"/>
              <a:t>of the fluid, all per unit mass.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339910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38199" y="355600"/>
            <a:ext cx="10515600" cy="5872163"/>
          </a:xfrm>
        </p:spPr>
        <p:txBody>
          <a:bodyPr>
            <a:normAutofit/>
          </a:bodyPr>
          <a:lstStyle/>
          <a:p>
            <a:r>
              <a:rPr lang="en-GB" sz="3200" dirty="0" smtClean="0"/>
              <a:t>It </a:t>
            </a:r>
            <a:r>
              <a:rPr lang="en-GB" sz="3200" dirty="0"/>
              <a:t>can also be expressed in </a:t>
            </a:r>
            <a:r>
              <a:rPr lang="en-GB" sz="3200" dirty="0" smtClean="0"/>
              <a:t>rate form as</a:t>
            </a:r>
          </a:p>
          <a:p>
            <a:endParaRPr lang="en-GB" sz="3200" dirty="0" smtClean="0"/>
          </a:p>
          <a:p>
            <a:pPr marL="0" indent="0">
              <a:buNone/>
            </a:pPr>
            <a:endParaRPr lang="en-GB" sz="3200" dirty="0" smtClean="0"/>
          </a:p>
          <a:p>
            <a:r>
              <a:rPr lang="en-GB" sz="3200" dirty="0"/>
              <a:t>where </a:t>
            </a:r>
            <a:r>
              <a:rPr lang="en-GB" sz="3200" i="1" dirty="0"/>
              <a:t> </a:t>
            </a:r>
            <a:r>
              <a:rPr lang="en-GB" sz="3200" i="1" dirty="0" smtClean="0"/>
              <a:t>     </a:t>
            </a:r>
            <a:r>
              <a:rPr lang="en-GB" sz="3200" dirty="0" smtClean="0"/>
              <a:t>is </a:t>
            </a:r>
            <a:r>
              <a:rPr lang="en-GB" sz="3200" dirty="0"/>
              <a:t>the mass flow rate of the fluid</a:t>
            </a:r>
            <a:r>
              <a:rPr lang="en-GB" sz="3200" dirty="0" smtClean="0"/>
              <a:t>.</a:t>
            </a:r>
          </a:p>
          <a:p>
            <a:r>
              <a:rPr lang="en-GB" sz="3200" dirty="0" smtClean="0"/>
              <a:t>There </a:t>
            </a:r>
            <a:r>
              <a:rPr lang="en-GB" sz="3200" dirty="0"/>
              <a:t>are four common measures of flow</a:t>
            </a:r>
            <a:r>
              <a:rPr lang="en-GB" sz="3200" dirty="0" smtClean="0"/>
              <a:t>:</a:t>
            </a:r>
          </a:p>
          <a:p>
            <a:endParaRPr lang="en-GB" sz="3200" dirty="0"/>
          </a:p>
          <a:p>
            <a:r>
              <a:rPr lang="en-GB" sz="3200" dirty="0"/>
              <a:t>The measures of flow are interrelated</a:t>
            </a:r>
            <a:r>
              <a:rPr lang="en-GB" sz="3200" dirty="0" smtClean="0"/>
              <a:t>:</a:t>
            </a:r>
          </a:p>
          <a:p>
            <a:endParaRPr lang="en-GB" sz="3200" dirty="0"/>
          </a:p>
          <a:p>
            <a:r>
              <a:rPr lang="en-GB" sz="3200" dirty="0"/>
              <a:t>where </a:t>
            </a:r>
            <a:r>
              <a:rPr lang="en-GB" sz="3200" i="1" dirty="0"/>
              <a:t>ℳ </a:t>
            </a:r>
            <a:r>
              <a:rPr lang="en-GB" sz="3200" dirty="0"/>
              <a:t>is molar mass and </a:t>
            </a:r>
            <a:r>
              <a:rPr lang="en-GB" sz="3200" i="1" dirty="0"/>
              <a:t>A </a:t>
            </a:r>
            <a:r>
              <a:rPr lang="en-GB" sz="3200" dirty="0"/>
              <a:t>is the cross-sectional area for flow.</a:t>
            </a:r>
          </a:p>
          <a:p>
            <a:endParaRPr lang="en-GB" sz="3200" dirty="0"/>
          </a:p>
          <a:p>
            <a:endParaRPr lang="en-GB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17" y="3049493"/>
            <a:ext cx="11002882" cy="725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990" y="1032835"/>
            <a:ext cx="4991485" cy="941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476" y="2160205"/>
            <a:ext cx="383316" cy="350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6737" y="4314231"/>
            <a:ext cx="4089990" cy="55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7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666" y="683812"/>
            <a:ext cx="8153468" cy="101424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54842"/>
            <a:ext cx="10608733" cy="6503158"/>
          </a:xfrm>
        </p:spPr>
        <p:txBody>
          <a:bodyPr>
            <a:noAutofit/>
          </a:bodyPr>
          <a:lstStyle/>
          <a:p>
            <a:r>
              <a:rPr lang="en-GB" sz="3200" dirty="0" smtClean="0"/>
              <a:t>Importantly</a:t>
            </a:r>
            <a:r>
              <a:rPr lang="en-GB" sz="3200" dirty="0"/>
              <a:t>, mass and </a:t>
            </a:r>
            <a:r>
              <a:rPr lang="en-GB" sz="3200" dirty="0" smtClean="0"/>
              <a:t>molar flow </a:t>
            </a:r>
            <a:r>
              <a:rPr lang="en-GB" sz="3200" dirty="0"/>
              <a:t>rates relate to </a:t>
            </a:r>
            <a:r>
              <a:rPr lang="en-GB" sz="3200" dirty="0" smtClean="0"/>
              <a:t>velocity:</a:t>
            </a:r>
          </a:p>
          <a:p>
            <a:endParaRPr lang="en-GB" sz="3200" dirty="0" smtClean="0"/>
          </a:p>
          <a:p>
            <a:pPr marL="0" indent="0">
              <a:buNone/>
            </a:pPr>
            <a:r>
              <a:rPr lang="en-GB" sz="3200" i="1" dirty="0" smtClean="0"/>
              <a:t>Where A </a:t>
            </a:r>
            <a:r>
              <a:rPr lang="en-GB" sz="3200" dirty="0"/>
              <a:t>is the cross-sectional area of a conduit, and </a:t>
            </a:r>
            <a:r>
              <a:rPr lang="en-GB" sz="3200" i="1" dirty="0"/>
              <a:t>ρ </a:t>
            </a:r>
            <a:r>
              <a:rPr lang="en-GB" sz="3200" dirty="0"/>
              <a:t>is specific or </a:t>
            </a:r>
            <a:r>
              <a:rPr lang="en-GB" sz="3200" dirty="0" smtClean="0"/>
              <a:t>molar density.</a:t>
            </a:r>
          </a:p>
          <a:p>
            <a:r>
              <a:rPr lang="en-GB" sz="3200" dirty="0" smtClean="0"/>
              <a:t>Change in mechanical energy of </a:t>
            </a:r>
            <a:r>
              <a:rPr lang="en-GB" sz="3200" dirty="0"/>
              <a:t>a fluid during incompressible </a:t>
            </a:r>
            <a:r>
              <a:rPr lang="en-GB" sz="3200" dirty="0" smtClean="0"/>
              <a:t>flow </a:t>
            </a:r>
            <a:r>
              <a:rPr lang="en-GB" sz="3200" dirty="0"/>
              <a:t>(</a:t>
            </a:r>
            <a:r>
              <a:rPr lang="el-GR" sz="3200" i="1" dirty="0">
                <a:latin typeface="Calibri" panose="020F0502020204030204" pitchFamily="34" charset="0"/>
              </a:rPr>
              <a:t>ρ</a:t>
            </a:r>
            <a:r>
              <a:rPr lang="en-GB" sz="3200" i="1" dirty="0">
                <a:latin typeface="Calibri" panose="020F0502020204030204" pitchFamily="34" charset="0"/>
              </a:rPr>
              <a:t> =</a:t>
            </a:r>
            <a:r>
              <a:rPr lang="en-GB" sz="3200" dirty="0"/>
              <a:t> constant) </a:t>
            </a:r>
            <a:r>
              <a:rPr lang="en-GB" sz="3200" dirty="0" smtClean="0"/>
              <a:t>becomes</a:t>
            </a:r>
          </a:p>
          <a:p>
            <a:endParaRPr lang="en-GB" sz="3200" dirty="0"/>
          </a:p>
          <a:p>
            <a:endParaRPr lang="en-GB" sz="3200" dirty="0" smtClean="0"/>
          </a:p>
          <a:p>
            <a:endParaRPr lang="en-GB" sz="3200" dirty="0"/>
          </a:p>
          <a:p>
            <a:pPr marL="0" indent="0">
              <a:buNone/>
            </a:pPr>
            <a:r>
              <a:rPr lang="en-GB" sz="3200" dirty="0" smtClean="0"/>
              <a:t>Therefore</a:t>
            </a:r>
            <a:r>
              <a:rPr lang="en-GB" sz="3200" dirty="0"/>
              <a:t>, the mechanical energy of a fluid does not change during flow if </a:t>
            </a:r>
            <a:r>
              <a:rPr lang="en-GB" sz="3200" dirty="0" smtClean="0"/>
              <a:t>its pressure</a:t>
            </a:r>
            <a:r>
              <a:rPr lang="en-GB" sz="3200" dirty="0"/>
              <a:t>, density, velocity, and elevation remain constant.</a:t>
            </a:r>
            <a:endParaRPr lang="en-GB" sz="3200" dirty="0" smtClean="0"/>
          </a:p>
          <a:p>
            <a:endParaRPr lang="en-GB" sz="3200" dirty="0"/>
          </a:p>
          <a:p>
            <a:endParaRPr lang="en-GB" sz="3200" dirty="0" smtClean="0"/>
          </a:p>
          <a:p>
            <a:pPr marL="0" indent="0">
              <a:buNone/>
            </a:pPr>
            <a:endParaRPr lang="en-GB" sz="3200" dirty="0" smtClean="0"/>
          </a:p>
          <a:p>
            <a:pPr marL="0" indent="0">
              <a:buNone/>
            </a:pPr>
            <a:endParaRPr lang="en-GB" sz="32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308" y="4496743"/>
            <a:ext cx="7794510" cy="82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7820" y="3518842"/>
            <a:ext cx="6709487" cy="97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2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b="1" dirty="0" smtClean="0"/>
              <a:t>Kinetic energy (N-m or J) </a:t>
            </a:r>
            <a:br>
              <a:rPr lang="en-US" b="1" dirty="0" smtClean="0"/>
            </a:br>
            <a:endParaRPr lang="en-GB" b="1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70933" y="1066799"/>
            <a:ext cx="11921067" cy="5655733"/>
          </a:xfrm>
        </p:spPr>
        <p:txBody>
          <a:bodyPr>
            <a:normAutofit/>
          </a:bodyPr>
          <a:lstStyle/>
          <a:p>
            <a:r>
              <a:rPr lang="en-GB" altLang="en-US" sz="3200" b="1" dirty="0" smtClean="0"/>
              <a:t>Kinetic </a:t>
            </a:r>
            <a:r>
              <a:rPr lang="en-GB" altLang="en-US" sz="3200" dirty="0" smtClean="0"/>
              <a:t>energy, E</a:t>
            </a:r>
            <a:r>
              <a:rPr lang="en-GB" altLang="en-US" sz="3200" baseline="-25000" dirty="0" smtClean="0"/>
              <a:t>K</a:t>
            </a:r>
            <a:r>
              <a:rPr lang="en-GB" altLang="en-US" sz="3200" dirty="0" smtClean="0"/>
              <a:t> is the energy associated with the motion of the system as a whole. </a:t>
            </a:r>
          </a:p>
          <a:p>
            <a:pPr marL="0" indent="0" algn="ctr">
              <a:buNone/>
            </a:pPr>
            <a:r>
              <a:rPr lang="en-GB" altLang="en-US" sz="3200" dirty="0" smtClean="0"/>
              <a:t>or</a:t>
            </a:r>
          </a:p>
          <a:p>
            <a:r>
              <a:rPr lang="en-GB" altLang="en-US" sz="3200" dirty="0"/>
              <a:t>The energy that a system possesses as a result of its </a:t>
            </a:r>
            <a:r>
              <a:rPr lang="en-GB" altLang="en-US" sz="3200" dirty="0" smtClean="0"/>
              <a:t>motion relative </a:t>
            </a:r>
            <a:r>
              <a:rPr lang="en-GB" altLang="en-US" sz="3200" dirty="0"/>
              <a:t>to some reference frame is called </a:t>
            </a:r>
            <a:r>
              <a:rPr lang="en-GB" altLang="en-US" sz="3200" b="1" dirty="0"/>
              <a:t>kinetic energy </a:t>
            </a:r>
            <a:r>
              <a:rPr lang="en-GB" altLang="en-US" sz="3200" dirty="0"/>
              <a:t>(KE</a:t>
            </a:r>
            <a:r>
              <a:rPr lang="en-GB" altLang="en-US" sz="3200" dirty="0" smtClean="0"/>
              <a:t>).</a:t>
            </a:r>
          </a:p>
          <a:p>
            <a:endParaRPr lang="en-GB" altLang="en-US" sz="3200" dirty="0" smtClean="0"/>
          </a:p>
          <a:p>
            <a:r>
              <a:rPr lang="en-GB" altLang="en-US" sz="3200" dirty="0" smtClean="0"/>
              <a:t>For example, an object of mass ‘m’ moving at velocity ‘V’ has a kinetic energy given by:</a:t>
            </a:r>
          </a:p>
          <a:p>
            <a:endParaRPr lang="en-GB" altLang="en-US" sz="3200" dirty="0" smtClean="0"/>
          </a:p>
        </p:txBody>
      </p:sp>
      <p:pic>
        <p:nvPicPr>
          <p:cNvPr id="174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034" y="5360194"/>
            <a:ext cx="35814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63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541866" y="454024"/>
            <a:ext cx="11904133" cy="660717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3200" dirty="0" smtClean="0"/>
              <a:t>When a body of mass m, acted upon by a force F, is displaced a distance ‘</a:t>
            </a:r>
            <a:r>
              <a:rPr lang="en-US" sz="3200" i="1" dirty="0" smtClean="0"/>
              <a:t>dl, </a:t>
            </a:r>
            <a:r>
              <a:rPr lang="en-US" sz="3200" dirty="0" smtClean="0"/>
              <a:t>during a differential interval of time dt, the work done is given by Eq.</a:t>
            </a:r>
          </a:p>
          <a:p>
            <a:pPr algn="l">
              <a:defRPr/>
            </a:pPr>
            <a:endParaRPr lang="en-US" sz="3200" i="1" dirty="0" smtClean="0"/>
          </a:p>
          <a:p>
            <a:pPr algn="l">
              <a:defRPr/>
            </a:pPr>
            <a:endParaRPr lang="en-US" sz="3200" i="1" dirty="0" smtClean="0"/>
          </a:p>
          <a:p>
            <a:pPr algn="l">
              <a:defRPr/>
            </a:pPr>
            <a:r>
              <a:rPr lang="en-US" sz="3200" dirty="0" smtClean="0"/>
              <a:t>acceleration is a ≡ du/</a:t>
            </a:r>
            <a:r>
              <a:rPr lang="en-US" sz="3200" dirty="0" err="1" smtClean="0"/>
              <a:t>dt</a:t>
            </a:r>
            <a:r>
              <a:rPr lang="en-US" sz="3200" dirty="0" smtClean="0"/>
              <a:t>, where u is the velocity of the body. Thus,</a:t>
            </a:r>
          </a:p>
          <a:p>
            <a:pPr algn="l">
              <a:defRPr/>
            </a:pPr>
            <a:endParaRPr lang="en-US" sz="3200" dirty="0"/>
          </a:p>
          <a:p>
            <a:pPr algn="l">
              <a:defRPr/>
            </a:pPr>
            <a:endParaRPr lang="en-US" sz="3200" dirty="0" smtClean="0"/>
          </a:p>
          <a:p>
            <a:pPr algn="just">
              <a:defRPr/>
            </a:pPr>
            <a:r>
              <a:rPr lang="en-US" sz="3200" dirty="0"/>
              <a:t>velocity is u = dl/dt, the expression for work becomes</a:t>
            </a:r>
            <a:r>
              <a:rPr lang="en-US" sz="3200" dirty="0" smtClean="0"/>
              <a:t>:</a:t>
            </a:r>
          </a:p>
          <a:p>
            <a:pPr algn="just">
              <a:defRPr/>
            </a:pPr>
            <a:endParaRPr lang="en-US" sz="3200" dirty="0"/>
          </a:p>
          <a:p>
            <a:pPr algn="just">
              <a:defRPr/>
            </a:pPr>
            <a:r>
              <a:rPr lang="en-US" sz="3200" dirty="0"/>
              <a:t>                   </a:t>
            </a:r>
            <a:r>
              <a:rPr lang="en-US" sz="3200" dirty="0" smtClean="0"/>
              <a:t>				 </a:t>
            </a:r>
            <a:r>
              <a:rPr lang="en-US" sz="3200" dirty="0" err="1"/>
              <a:t>dW</a:t>
            </a:r>
            <a:r>
              <a:rPr lang="en-US" sz="3200" dirty="0"/>
              <a:t> = mu du</a:t>
            </a:r>
          </a:p>
          <a:p>
            <a:pPr algn="l">
              <a:defRPr/>
            </a:pPr>
            <a:endParaRPr lang="en-US" sz="3200" dirty="0" smtClean="0"/>
          </a:p>
          <a:p>
            <a:pPr algn="l">
              <a:defRPr/>
            </a:pPr>
            <a:endParaRPr lang="en-US" sz="3200" dirty="0" smtClean="0"/>
          </a:p>
          <a:p>
            <a:pPr>
              <a:defRPr/>
            </a:pPr>
            <a:endParaRPr lang="en-US" sz="3200" dirty="0" smtClean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664" y="2041525"/>
            <a:ext cx="33686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664" y="3904192"/>
            <a:ext cx="3733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96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524000" y="0"/>
            <a:ext cx="9144000" cy="68580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sz="2800" i="1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 algn="just">
              <a:defRPr/>
            </a:pPr>
            <a:endParaRPr lang="en-US" sz="2800" dirty="0" smtClean="0"/>
          </a:p>
          <a:p>
            <a:pPr algn="just">
              <a:defRPr/>
            </a:pPr>
            <a:r>
              <a:rPr lang="en-US" sz="2800" dirty="0"/>
              <a:t>S</a:t>
            </a:r>
            <a:r>
              <a:rPr lang="en-US" sz="2800" dirty="0" smtClean="0"/>
              <a:t>ince </a:t>
            </a:r>
            <a:r>
              <a:rPr lang="en-US" sz="2800" i="1" dirty="0" smtClean="0"/>
              <a:t>A is constant,     </a:t>
            </a:r>
            <a:r>
              <a:rPr lang="en-US" sz="2800" i="1" dirty="0" err="1" smtClean="0"/>
              <a:t>dW</a:t>
            </a:r>
            <a:r>
              <a:rPr lang="en-US" sz="2800" i="1" dirty="0" smtClean="0"/>
              <a:t> = - </a:t>
            </a:r>
            <a:r>
              <a:rPr lang="en-US" sz="2800" i="1" dirty="0" err="1" smtClean="0"/>
              <a:t>PdV</a:t>
            </a:r>
            <a:r>
              <a:rPr lang="en-US" sz="2800" i="1" baseline="30000" dirty="0" err="1" smtClean="0"/>
              <a:t>t</a:t>
            </a:r>
            <a:r>
              <a:rPr lang="en-US" sz="2800" i="1" dirty="0" smtClean="0"/>
              <a:t> </a:t>
            </a:r>
          </a:p>
          <a:p>
            <a:pPr algn="just">
              <a:defRPr/>
            </a:pPr>
            <a:r>
              <a:rPr lang="en-US" sz="2800" dirty="0" smtClean="0"/>
              <a:t>Integrating, 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 algn="just">
              <a:defRPr/>
            </a:pPr>
            <a:r>
              <a:rPr lang="en-US" sz="2800" dirty="0" smtClean="0"/>
              <a:t>The minus signs in these equations are made necessary by the sign convention adopted for work.</a:t>
            </a:r>
            <a:endParaRPr lang="en-US" sz="2800" dirty="0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33401"/>
            <a:ext cx="2667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2967250"/>
            <a:ext cx="3047999" cy="133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9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86267" y="0"/>
            <a:ext cx="11582400" cy="685800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3200" dirty="0" smtClean="0"/>
              <a:t>This equation may now be integrated for a finite change in velocity from u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to u</a:t>
            </a:r>
            <a:r>
              <a:rPr lang="en-US" sz="3200" baseline="-25000" dirty="0"/>
              <a:t>2</a:t>
            </a:r>
            <a:r>
              <a:rPr lang="en-US" sz="3200" dirty="0" smtClean="0"/>
              <a:t>:</a:t>
            </a:r>
          </a:p>
          <a:p>
            <a:pPr algn="l">
              <a:defRPr/>
            </a:pPr>
            <a:endParaRPr lang="en-US" sz="3200" dirty="0" smtClean="0"/>
          </a:p>
          <a:p>
            <a:pPr algn="l">
              <a:defRPr/>
            </a:pPr>
            <a:endParaRPr lang="en-US" sz="3200" dirty="0" smtClean="0"/>
          </a:p>
          <a:p>
            <a:pPr algn="l">
              <a:defRPr/>
            </a:pPr>
            <a:endParaRPr lang="en-US" sz="3200" dirty="0" smtClean="0"/>
          </a:p>
          <a:p>
            <a:pPr algn="just">
              <a:defRPr/>
            </a:pPr>
            <a:endParaRPr lang="en-US" sz="3200" dirty="0" smtClean="0"/>
          </a:p>
          <a:p>
            <a:pPr algn="just">
              <a:defRPr/>
            </a:pPr>
            <a:endParaRPr lang="en-US" sz="3200" dirty="0"/>
          </a:p>
          <a:p>
            <a:pPr algn="just">
              <a:defRPr/>
            </a:pPr>
            <a:r>
              <a:rPr lang="en-US" sz="3200" dirty="0" smtClean="0"/>
              <a:t>This is a kinetic energy, a term introduced by Lord Kelvin in 1856. Thus, by definition,   </a:t>
            </a:r>
          </a:p>
          <a:p>
            <a:pPr>
              <a:defRPr/>
            </a:pPr>
            <a:r>
              <a:rPr lang="en-US" sz="3200" i="1" dirty="0" smtClean="0"/>
              <a:t>        E</a:t>
            </a:r>
            <a:r>
              <a:rPr lang="en-US" sz="3200" i="1" baseline="-25000" dirty="0" smtClean="0"/>
              <a:t>K</a:t>
            </a:r>
            <a:r>
              <a:rPr lang="en-US" sz="3200" i="1" dirty="0" smtClean="0"/>
              <a:t> ≡1/2mu </a:t>
            </a:r>
            <a:r>
              <a:rPr lang="en-US" sz="3200" i="1" baseline="30000" dirty="0" smtClean="0"/>
              <a:t>2</a:t>
            </a:r>
            <a:endParaRPr lang="en-US" sz="3200" baseline="30000" dirty="0" smtClean="0"/>
          </a:p>
          <a:p>
            <a:pPr algn="l">
              <a:defRPr/>
            </a:pPr>
            <a:endParaRPr lang="en-US" sz="3200" dirty="0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267" y="2713566"/>
            <a:ext cx="3657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429" y="963083"/>
            <a:ext cx="3904438" cy="115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36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b="1" dirty="0" smtClean="0"/>
              <a:t>Potential Energy</a:t>
            </a:r>
            <a:br>
              <a:rPr lang="en-US" b="1" dirty="0" smtClean="0"/>
            </a:br>
            <a:endParaRPr lang="en-GB" b="1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04799" y="1066799"/>
            <a:ext cx="11717867" cy="5672668"/>
          </a:xfrm>
        </p:spPr>
        <p:txBody>
          <a:bodyPr>
            <a:normAutofit/>
          </a:bodyPr>
          <a:lstStyle/>
          <a:p>
            <a:r>
              <a:rPr lang="en-GB" altLang="en-US" sz="3200" dirty="0" smtClean="0"/>
              <a:t>The </a:t>
            </a:r>
            <a:r>
              <a:rPr lang="en-GB" altLang="en-US" sz="3200" dirty="0"/>
              <a:t>energy possessed by a body by virtue of its position relative to </a:t>
            </a:r>
            <a:r>
              <a:rPr lang="en-GB" altLang="en-US" sz="3200" dirty="0" smtClean="0"/>
              <a:t>others</a:t>
            </a:r>
          </a:p>
          <a:p>
            <a:pPr marL="0" indent="0" algn="ctr">
              <a:buNone/>
            </a:pPr>
            <a:r>
              <a:rPr lang="en-GB" altLang="en-US" sz="3200" b="1" dirty="0" smtClean="0"/>
              <a:t>or</a:t>
            </a:r>
            <a:endParaRPr lang="en-GB" altLang="en-US" sz="3200" b="1" dirty="0"/>
          </a:p>
          <a:p>
            <a:r>
              <a:rPr lang="en-GB" altLang="en-US" sz="3200" dirty="0" smtClean="0"/>
              <a:t>The </a:t>
            </a:r>
            <a:r>
              <a:rPr lang="en-GB" altLang="en-US" sz="3200" b="1" dirty="0" smtClean="0"/>
              <a:t>potential </a:t>
            </a:r>
            <a:r>
              <a:rPr lang="en-GB" altLang="en-US" sz="3200" dirty="0" smtClean="0"/>
              <a:t>energy, </a:t>
            </a:r>
            <a:r>
              <a:rPr lang="en-GB" altLang="en-US" sz="3200" i="1" dirty="0" smtClean="0"/>
              <a:t>E</a:t>
            </a:r>
            <a:r>
              <a:rPr lang="en-GB" altLang="en-US" sz="3200" i="1" baseline="-25000" dirty="0" smtClean="0"/>
              <a:t>P</a:t>
            </a:r>
            <a:r>
              <a:rPr lang="en-GB" altLang="en-US" sz="3200" dirty="0" smtClean="0"/>
              <a:t>, is the energy associated with position of the system in a potential field. </a:t>
            </a:r>
          </a:p>
          <a:p>
            <a:r>
              <a:rPr lang="en-GB" altLang="en-US" sz="3200" dirty="0" smtClean="0"/>
              <a:t>For example, an object in the Earth’s gravitational field has a potential energy given by:</a:t>
            </a:r>
          </a:p>
          <a:p>
            <a:endParaRPr lang="en-GB" altLang="en-US" sz="3200" dirty="0" smtClean="0"/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199" y="5359400"/>
            <a:ext cx="2777066" cy="79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95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69333" y="0"/>
            <a:ext cx="11616267" cy="685800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3200" dirty="0" smtClean="0"/>
              <a:t>If a body of mass m is raised from an initial elevation z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to a final elevation z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, an upward force at least equal to the weight of the body must be exerted on it, and this force must move through the distance z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– z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. </a:t>
            </a:r>
          </a:p>
          <a:p>
            <a:pPr algn="just">
              <a:defRPr/>
            </a:pPr>
            <a:r>
              <a:rPr lang="en-US" sz="3200" dirty="0" smtClean="0"/>
              <a:t>Since the weight of the body is the force of gravity on it, the minimum force required is given by Newton's law:</a:t>
            </a:r>
          </a:p>
          <a:p>
            <a:pPr algn="l">
              <a:defRPr/>
            </a:pPr>
            <a:endParaRPr lang="en-US" sz="3200" dirty="0" smtClean="0"/>
          </a:p>
          <a:p>
            <a:pPr algn="l">
              <a:defRPr/>
            </a:pPr>
            <a:endParaRPr lang="en-US" sz="3200" dirty="0" smtClean="0"/>
          </a:p>
          <a:p>
            <a:pPr algn="l">
              <a:defRPr/>
            </a:pPr>
            <a:r>
              <a:rPr lang="en-US" sz="3200" dirty="0" smtClean="0"/>
              <a:t>where g is the local acceleration of gravity.</a:t>
            </a:r>
          </a:p>
          <a:p>
            <a:pPr algn="just">
              <a:defRPr/>
            </a:pPr>
            <a:r>
              <a:rPr lang="en-US" sz="3200" dirty="0"/>
              <a:t>The minimum work required to raise the body </a:t>
            </a:r>
            <a:r>
              <a:rPr lang="en-US" sz="3200" dirty="0" smtClean="0"/>
              <a:t>is the </a:t>
            </a:r>
            <a:r>
              <a:rPr lang="en-US" sz="3200" dirty="0"/>
              <a:t>product of this force and the change in elevation:</a:t>
            </a:r>
          </a:p>
          <a:p>
            <a:pPr algn="l">
              <a:defRPr/>
            </a:pPr>
            <a:r>
              <a:rPr lang="en-US" sz="3200" dirty="0"/>
              <a:t>                </a:t>
            </a:r>
            <a:r>
              <a:rPr lang="en-US" sz="3200" dirty="0" smtClean="0"/>
              <a:t>                         </a:t>
            </a:r>
            <a:r>
              <a:rPr lang="en-US" sz="3200" dirty="0"/>
              <a:t>W = F (z</a:t>
            </a:r>
            <a:r>
              <a:rPr lang="en-US" sz="3200" baseline="-25000" dirty="0"/>
              <a:t>2</a:t>
            </a:r>
            <a:r>
              <a:rPr lang="en-US" sz="3200" dirty="0"/>
              <a:t> - z</a:t>
            </a:r>
            <a:r>
              <a:rPr lang="en-US" sz="3200" baseline="-25000" dirty="0"/>
              <a:t>1</a:t>
            </a:r>
            <a:r>
              <a:rPr lang="en-US" sz="3200" dirty="0"/>
              <a:t>) = mg (z</a:t>
            </a:r>
            <a:r>
              <a:rPr lang="en-US" sz="3200" baseline="-25000" dirty="0"/>
              <a:t>2</a:t>
            </a:r>
            <a:r>
              <a:rPr lang="en-US" sz="3200" dirty="0"/>
              <a:t> - </a:t>
            </a:r>
            <a:r>
              <a:rPr lang="en-US" sz="3200" dirty="0" smtClean="0"/>
              <a:t>z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666" y="3276600"/>
            <a:ext cx="23431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66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948267" y="0"/>
            <a:ext cx="10498667" cy="685800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3200" dirty="0" smtClean="0"/>
              <a:t>The work done on a body in elevating it is said to produce a change in its </a:t>
            </a:r>
            <a:r>
              <a:rPr lang="en-US" sz="3200" i="1" dirty="0" smtClean="0"/>
              <a:t>potential energy:</a:t>
            </a:r>
          </a:p>
          <a:p>
            <a:pPr algn="l">
              <a:defRPr/>
            </a:pPr>
            <a:endParaRPr lang="en-US" sz="3200" i="1" dirty="0"/>
          </a:p>
          <a:p>
            <a:pPr algn="l">
              <a:defRPr/>
            </a:pPr>
            <a:endParaRPr lang="en-US" sz="3200" dirty="0"/>
          </a:p>
          <a:p>
            <a:pPr algn="l">
              <a:defRPr/>
            </a:pPr>
            <a:r>
              <a:rPr lang="en-US" sz="3200" dirty="0" smtClean="0"/>
              <a:t>Thus potential energy is defined by:</a:t>
            </a:r>
          </a:p>
          <a:p>
            <a:pPr>
              <a:defRPr/>
            </a:pPr>
            <a:endParaRPr lang="en-US" sz="3200" dirty="0" smtClean="0"/>
          </a:p>
          <a:p>
            <a:pPr algn="l">
              <a:defRPr/>
            </a:pPr>
            <a:endParaRPr lang="en-US" sz="3200" dirty="0" smtClean="0"/>
          </a:p>
          <a:p>
            <a:pPr>
              <a:defRPr/>
            </a:pPr>
            <a:endParaRPr lang="en-US" sz="3200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67" y="1247510"/>
            <a:ext cx="4224496" cy="6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2858117"/>
            <a:ext cx="27432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3689966"/>
            <a:ext cx="19050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733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286000" y="0"/>
            <a:ext cx="7620000" cy="106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b="1" dirty="0" smtClean="0"/>
              <a:t>Energy Conservation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0" y="1109663"/>
            <a:ext cx="12192000" cy="563880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3200" dirty="0" smtClean="0"/>
              <a:t>If a body is given energy when it is elevated, then the body conserves or retains this energy until it performs the work of which it is capable. </a:t>
            </a:r>
          </a:p>
          <a:p>
            <a:pPr algn="just">
              <a:defRPr/>
            </a:pPr>
            <a:r>
              <a:rPr lang="en-US" sz="3200" dirty="0" smtClean="0"/>
              <a:t>An elevated body, allowed to fall freely, gains in kinetic energy what it loses in potential energy so that its capacity for doing work remains unchanged. </a:t>
            </a:r>
          </a:p>
          <a:p>
            <a:pPr algn="just">
              <a:defRPr/>
            </a:pPr>
            <a:r>
              <a:rPr lang="en-US" sz="3200" dirty="0" smtClean="0"/>
              <a:t>For a freely falling body this means that:</a:t>
            </a:r>
          </a:p>
          <a:p>
            <a:pPr algn="l">
              <a:defRPr/>
            </a:pPr>
            <a:endParaRPr lang="en-US" sz="3200" dirty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605866"/>
            <a:ext cx="541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43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1"/>
            <a:ext cx="8153400" cy="627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93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8" y="1824438"/>
            <a:ext cx="3687236" cy="50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325965" y="1371600"/>
            <a:ext cx="11396134" cy="556260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3200" b="1" dirty="0" smtClean="0"/>
              <a:t>Heat </a:t>
            </a:r>
            <a:r>
              <a:rPr lang="en-US" sz="3200" dirty="0" smtClean="0"/>
              <a:t>is defined as the form of energy that is transferred between two systems (or a system and its surroundings) by virtue of a temperature difference</a:t>
            </a:r>
            <a:r>
              <a:rPr lang="en-US" sz="3200" i="1" dirty="0" smtClean="0"/>
              <a:t>.</a:t>
            </a:r>
            <a:endParaRPr lang="en-US" sz="3200" dirty="0"/>
          </a:p>
        </p:txBody>
      </p:sp>
      <p:sp>
        <p:nvSpPr>
          <p:cNvPr id="4" name="Title 1"/>
          <p:cNvSpPr>
            <a:spLocks noGrp="1"/>
          </p:cNvSpPr>
          <p:nvPr>
            <p:ph type="ctrTitle" sz="quarter"/>
          </p:nvPr>
        </p:nvSpPr>
        <p:spPr>
          <a:xfrm>
            <a:off x="1904999" y="0"/>
            <a:ext cx="8238067" cy="1371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Heat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94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440267" y="270934"/>
            <a:ext cx="11413066" cy="658706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Heat always flows from a higher temperature to a lower one. 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Rate of heat transfer from one body to another is proportional to the temperature difference between the two bodies;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In the </a:t>
            </a:r>
            <a:r>
              <a:rPr lang="en-US" sz="3200" b="1" i="1" dirty="0" smtClean="0"/>
              <a:t>thermodynamic sense</a:t>
            </a:r>
            <a:r>
              <a:rPr lang="en-US" sz="3200" dirty="0" smtClean="0"/>
              <a:t>, heat is never regarded as being stored within a body. Like work, it exists only as energy in transit from one body to another, or between a system and its surroundings. </a:t>
            </a:r>
            <a:endParaRPr lang="en-US" sz="3200" dirty="0"/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When </a:t>
            </a:r>
            <a:r>
              <a:rPr lang="en-US" sz="3200" dirty="0"/>
              <a:t>energy in the form of heat is added to a body, it is stored not as heat but as kinetic and potential energy of the atoms and molecules making up the body. </a:t>
            </a:r>
            <a:r>
              <a:rPr lang="en-US" sz="3200" dirty="0" smtClean="0"/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106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067"/>
            <a:ext cx="10515600" cy="5939896"/>
          </a:xfrm>
        </p:spPr>
        <p:txBody>
          <a:bodyPr>
            <a:noAutofit/>
          </a:bodyPr>
          <a:lstStyle/>
          <a:p>
            <a:r>
              <a:rPr lang="en-GB" sz="3200" dirty="0"/>
              <a:t>A process during which there is no heat transfer is called an </a:t>
            </a:r>
            <a:r>
              <a:rPr lang="en-GB" sz="3200" b="1" dirty="0" smtClean="0"/>
              <a:t>adiabatic process</a:t>
            </a:r>
            <a:r>
              <a:rPr lang="en-GB" sz="3200" dirty="0" smtClean="0"/>
              <a:t>. </a:t>
            </a:r>
            <a:endParaRPr lang="en-GB" sz="3200" dirty="0"/>
          </a:p>
          <a:p>
            <a:endParaRPr lang="en-GB" sz="3200" dirty="0" smtClean="0"/>
          </a:p>
          <a:p>
            <a:endParaRPr lang="en-GB" sz="3200" dirty="0" smtClean="0"/>
          </a:p>
          <a:p>
            <a:endParaRPr lang="en-GB" sz="3200" dirty="0"/>
          </a:p>
          <a:p>
            <a:pPr algn="just"/>
            <a:r>
              <a:rPr lang="en-GB" sz="3200" dirty="0" smtClean="0"/>
              <a:t>There </a:t>
            </a:r>
            <a:r>
              <a:rPr lang="en-GB" sz="3200" dirty="0"/>
              <a:t>are two ways a </a:t>
            </a:r>
            <a:r>
              <a:rPr lang="en-GB" sz="3200" dirty="0" smtClean="0"/>
              <a:t>process can </a:t>
            </a:r>
            <a:r>
              <a:rPr lang="en-GB" sz="3200" dirty="0"/>
              <a:t>be adiabatic: Either the system is well insulated so that only a </a:t>
            </a:r>
            <a:r>
              <a:rPr lang="en-GB" sz="3200" dirty="0" smtClean="0"/>
              <a:t>negligible amount </a:t>
            </a:r>
            <a:r>
              <a:rPr lang="en-GB" sz="3200" dirty="0"/>
              <a:t>of heat can pass through the boundary, </a:t>
            </a:r>
            <a:endParaRPr lang="en-GB" sz="3200" dirty="0" smtClean="0"/>
          </a:p>
          <a:p>
            <a:pPr marL="0" indent="0" algn="ctr">
              <a:buNone/>
            </a:pPr>
            <a:r>
              <a:rPr lang="en-GB" sz="3200" dirty="0" smtClean="0"/>
              <a:t>or </a:t>
            </a:r>
          </a:p>
          <a:p>
            <a:pPr algn="just"/>
            <a:r>
              <a:rPr lang="en-GB" sz="3200" dirty="0" smtClean="0"/>
              <a:t>Both </a:t>
            </a:r>
            <a:r>
              <a:rPr lang="en-GB" sz="3200" dirty="0"/>
              <a:t>the system </a:t>
            </a:r>
            <a:r>
              <a:rPr lang="en-GB" sz="3200" dirty="0" smtClean="0"/>
              <a:t>and the surroundings are at the same temperature and therefore there is no driving force (temperature </a:t>
            </a:r>
            <a:r>
              <a:rPr lang="en-GB" sz="3200" dirty="0"/>
              <a:t>difference) for heat transfer. </a:t>
            </a:r>
            <a:endParaRPr lang="en-GB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375" y="733954"/>
            <a:ext cx="2535250" cy="211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067"/>
            <a:ext cx="10515600" cy="5939896"/>
          </a:xfrm>
        </p:spPr>
        <p:txBody>
          <a:bodyPr>
            <a:normAutofit/>
          </a:bodyPr>
          <a:lstStyle/>
          <a:p>
            <a:r>
              <a:rPr lang="en-GB" sz="3200" dirty="0"/>
              <a:t>An adiabatic process should not be confused with an isothermal process. </a:t>
            </a:r>
          </a:p>
          <a:p>
            <a:r>
              <a:rPr lang="en-GB" sz="3200" dirty="0"/>
              <a:t>Even though there is no heat transfer during an adiabatic process, the energy content and thus the temperature of a system can still be changed by other means such as work.</a:t>
            </a:r>
          </a:p>
          <a:p>
            <a:r>
              <a:rPr lang="en-GB" sz="3200" dirty="0"/>
              <a:t>As a form of energy, heat has energy units, kJ (or Btu) being the </a:t>
            </a:r>
            <a:r>
              <a:rPr lang="en-GB" sz="3200" dirty="0" smtClean="0"/>
              <a:t>most common </a:t>
            </a:r>
            <a:r>
              <a:rPr lang="en-GB" sz="3200" dirty="0"/>
              <a:t>one. </a:t>
            </a:r>
            <a:endParaRPr lang="en-US" sz="3200" dirty="0"/>
          </a:p>
          <a:p>
            <a:pPr marL="457200" indent="-457200" algn="just">
              <a:defRPr/>
            </a:pPr>
            <a:r>
              <a:rPr lang="en-US" sz="3200" b="1" dirty="0"/>
              <a:t>British thermal unit </a:t>
            </a:r>
            <a:r>
              <a:rPr lang="en-US" sz="3200" dirty="0"/>
              <a:t>(commonly known as </a:t>
            </a:r>
            <a:r>
              <a:rPr lang="en-US" sz="3200" dirty="0" err="1"/>
              <a:t>thermo</a:t>
            </a:r>
            <a:r>
              <a:rPr lang="en-US" sz="3200" dirty="0"/>
              <a:t> chemical Btu) was long defined as 1/180</a:t>
            </a:r>
            <a:r>
              <a:rPr lang="en-US" sz="3200" baseline="30000" dirty="0"/>
              <a:t>th</a:t>
            </a:r>
            <a:r>
              <a:rPr lang="en-US" sz="3200" dirty="0"/>
              <a:t> quantity of heat which when transferred to one pound mass of water raised its temperature from ice-point or 32 (F) to steam-point or 212 (F) at standard atmospheric pressure. </a:t>
            </a:r>
          </a:p>
          <a:p>
            <a:pPr marL="457200" indent="-457200" algn="just">
              <a:defRPr/>
            </a:pPr>
            <a:endParaRPr lang="en-US" sz="3200" dirty="0"/>
          </a:p>
          <a:p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152980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685" y="775293"/>
            <a:ext cx="8153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16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" y="0"/>
            <a:ext cx="11751732" cy="6129867"/>
          </a:xfrm>
        </p:spPr>
        <p:txBody>
          <a:bodyPr>
            <a:normAutofit/>
          </a:bodyPr>
          <a:lstStyle/>
          <a:p>
            <a:pPr algn="just">
              <a:defRPr/>
            </a:pP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Likewise the </a:t>
            </a:r>
            <a:r>
              <a:rPr lang="en-US" sz="3200" b="1" dirty="0" smtClean="0"/>
              <a:t>calorie</a:t>
            </a:r>
            <a:r>
              <a:rPr lang="en-US" sz="3200" dirty="0" smtClean="0"/>
              <a:t> (commonly known as thermo chemical calorie) , was defined as 1/100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quantity of heat which when transferred to one kilogram mass of water raised its temperature from 0 to 100°C (273.15 to 373.15 K) at standard atmospheric pressure.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/>
              <a:t>The amount of heat transferred during the process between two states (states 1 and 2) is denoted by </a:t>
            </a:r>
            <a:r>
              <a:rPr lang="en-GB" sz="3200" i="1" dirty="0"/>
              <a:t>Q</a:t>
            </a:r>
            <a:r>
              <a:rPr lang="en-GB" sz="3200" baseline="-25000" dirty="0"/>
              <a:t>12</a:t>
            </a:r>
            <a:r>
              <a:rPr lang="en-GB" sz="3200" dirty="0"/>
              <a:t>, or just </a:t>
            </a:r>
            <a:r>
              <a:rPr lang="en-GB" sz="3200" i="1" dirty="0"/>
              <a:t>Q</a:t>
            </a:r>
            <a:r>
              <a:rPr lang="en-GB" sz="32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/>
              <a:t>Heat transfer per unit mass of a system is denoted </a:t>
            </a:r>
            <a:r>
              <a:rPr lang="en-GB" sz="3200" i="1" dirty="0"/>
              <a:t>q</a:t>
            </a:r>
            <a:r>
              <a:rPr lang="en-GB" sz="3200" dirty="0"/>
              <a:t> and is determined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US" sz="3200" dirty="0" smtClean="0"/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064" y="4401324"/>
            <a:ext cx="3081338" cy="113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486" y="5503333"/>
            <a:ext cx="3541553" cy="127420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38200" y="254000"/>
            <a:ext cx="10515600" cy="5922963"/>
          </a:xfrm>
        </p:spPr>
        <p:txBody>
          <a:bodyPr>
            <a:normAutofit/>
          </a:bodyPr>
          <a:lstStyle/>
          <a:p>
            <a:r>
              <a:rPr lang="en-GB" sz="3200" b="1" dirty="0"/>
              <a:t>R</a:t>
            </a:r>
            <a:r>
              <a:rPr lang="en-GB" sz="3200" b="1" dirty="0" smtClean="0"/>
              <a:t>ate </a:t>
            </a:r>
            <a:r>
              <a:rPr lang="en-GB" sz="3200" b="1" dirty="0"/>
              <a:t>of heat </a:t>
            </a:r>
            <a:r>
              <a:rPr lang="en-GB" sz="3200" b="1" dirty="0" smtClean="0"/>
              <a:t>transfer</a:t>
            </a:r>
            <a:r>
              <a:rPr lang="en-GB" sz="3200" dirty="0" smtClean="0"/>
              <a:t>: The </a:t>
            </a:r>
            <a:r>
              <a:rPr lang="en-GB" sz="3200" dirty="0"/>
              <a:t>amount </a:t>
            </a:r>
            <a:r>
              <a:rPr lang="en-GB" sz="3200" dirty="0" smtClean="0"/>
              <a:t>of heat </a:t>
            </a:r>
            <a:r>
              <a:rPr lang="en-GB" sz="3200" dirty="0"/>
              <a:t>transferred per unit </a:t>
            </a:r>
            <a:r>
              <a:rPr lang="en-GB" sz="3200" dirty="0" smtClean="0"/>
              <a:t>time</a:t>
            </a:r>
          </a:p>
          <a:p>
            <a:r>
              <a:rPr lang="en-GB" sz="3200" dirty="0"/>
              <a:t>The heat transfer rate is </a:t>
            </a:r>
            <a:r>
              <a:rPr lang="en-GB" sz="3200" dirty="0" smtClean="0"/>
              <a:t>denoted      where </a:t>
            </a:r>
          </a:p>
          <a:p>
            <a:pPr marL="0" indent="0">
              <a:buNone/>
            </a:pPr>
            <a:r>
              <a:rPr lang="en-GB" sz="3200" dirty="0" smtClean="0"/>
              <a:t>the </a:t>
            </a:r>
            <a:r>
              <a:rPr lang="en-GB" sz="3200" dirty="0" err="1" smtClean="0"/>
              <a:t>overdot</a:t>
            </a:r>
            <a:r>
              <a:rPr lang="en-GB" sz="3200" dirty="0" smtClean="0"/>
              <a:t> </a:t>
            </a:r>
            <a:r>
              <a:rPr lang="en-GB" sz="3200" dirty="0"/>
              <a:t>stands for the time derivative</a:t>
            </a:r>
            <a:r>
              <a:rPr lang="en-GB" sz="3200" dirty="0" smtClean="0"/>
              <a:t>,</a:t>
            </a:r>
          </a:p>
          <a:p>
            <a:pPr marL="0" indent="0">
              <a:buNone/>
            </a:pPr>
            <a:r>
              <a:rPr lang="en-GB" sz="3200" dirty="0" smtClean="0"/>
              <a:t> </a:t>
            </a:r>
            <a:r>
              <a:rPr lang="en-GB" sz="3200" dirty="0"/>
              <a:t>or “per unit time.” </a:t>
            </a:r>
            <a:endParaRPr lang="en-GB" sz="3200" dirty="0" smtClean="0"/>
          </a:p>
          <a:p>
            <a:pPr marL="0" indent="0">
              <a:buNone/>
            </a:pPr>
            <a:r>
              <a:rPr lang="en-GB" sz="3200" dirty="0" smtClean="0"/>
              <a:t>The </a:t>
            </a:r>
            <a:r>
              <a:rPr lang="en-GB" sz="3200" dirty="0"/>
              <a:t>heat </a:t>
            </a:r>
            <a:r>
              <a:rPr lang="en-GB" sz="3200" dirty="0" smtClean="0"/>
              <a:t>transfer rate has </a:t>
            </a:r>
            <a:r>
              <a:rPr lang="en-GB" sz="3200" dirty="0"/>
              <a:t>the unit kJ/s, </a:t>
            </a:r>
            <a:endParaRPr lang="en-GB" sz="3200" dirty="0" smtClean="0"/>
          </a:p>
          <a:p>
            <a:pPr marL="0" indent="0">
              <a:buNone/>
            </a:pPr>
            <a:r>
              <a:rPr lang="en-GB" sz="3200" dirty="0" smtClean="0"/>
              <a:t>which </a:t>
            </a:r>
            <a:r>
              <a:rPr lang="en-GB" sz="3200" dirty="0"/>
              <a:t>is equivalent to kW</a:t>
            </a:r>
            <a:r>
              <a:rPr lang="en-GB" sz="3200" dirty="0" smtClean="0"/>
              <a:t>.</a:t>
            </a:r>
          </a:p>
          <a:p>
            <a:r>
              <a:rPr lang="en-GB" sz="3200" dirty="0" smtClean="0"/>
              <a:t>When      varies with time</a:t>
            </a:r>
            <a:r>
              <a:rPr lang="en-GB" sz="3200" dirty="0"/>
              <a:t>, the amount of </a:t>
            </a:r>
            <a:endParaRPr lang="en-GB" sz="3200" dirty="0" smtClean="0"/>
          </a:p>
          <a:p>
            <a:pPr marL="0" indent="0">
              <a:buNone/>
            </a:pPr>
            <a:r>
              <a:rPr lang="en-GB" sz="3200" dirty="0" smtClean="0"/>
              <a:t>heat </a:t>
            </a:r>
            <a:r>
              <a:rPr lang="en-GB" sz="3200" dirty="0"/>
              <a:t>transfer during a process is determined by </a:t>
            </a:r>
            <a:r>
              <a:rPr lang="en-GB" sz="3200" dirty="0" smtClean="0"/>
              <a:t>integrating </a:t>
            </a:r>
            <a:r>
              <a:rPr lang="en-GB" sz="3200" i="1" dirty="0" smtClean="0"/>
              <a:t> </a:t>
            </a:r>
            <a:r>
              <a:rPr lang="en-GB" sz="3200" dirty="0" smtClean="0"/>
              <a:t>over </a:t>
            </a:r>
            <a:r>
              <a:rPr lang="en-GB" sz="3200" dirty="0"/>
              <a:t>the time interval of the process:</a:t>
            </a:r>
            <a:endParaRPr lang="en-GB" sz="3200" dirty="0" smtClean="0"/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475" y="796925"/>
            <a:ext cx="3438525" cy="3638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955" y="1220259"/>
            <a:ext cx="358245" cy="5929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6155" y="4614189"/>
            <a:ext cx="358245" cy="5929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355" y="4088964"/>
            <a:ext cx="358245" cy="59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1052512"/>
            <a:ext cx="96583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528638"/>
            <a:ext cx="982027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5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898"/>
            <a:ext cx="10515600" cy="6428095"/>
          </a:xfrm>
        </p:spPr>
        <p:txBody>
          <a:bodyPr>
            <a:noAutofit/>
          </a:bodyPr>
          <a:lstStyle/>
          <a:p>
            <a:pPr algn="ctr"/>
            <a:r>
              <a:rPr lang="en-GB" b="1" dirty="0"/>
              <a:t>Reversible Processes</a:t>
            </a:r>
          </a:p>
          <a:p>
            <a:r>
              <a:rPr lang="en-GB" dirty="0" smtClean="0"/>
              <a:t>A </a:t>
            </a:r>
            <a:r>
              <a:rPr lang="en-GB" dirty="0"/>
              <a:t>process is </a:t>
            </a:r>
            <a:r>
              <a:rPr lang="en-GB" b="1" dirty="0"/>
              <a:t>reversible </a:t>
            </a:r>
            <a:r>
              <a:rPr lang="en-GB" dirty="0"/>
              <a:t>if, after the process occurs, the system can be returned to its original state without any net effect on the surroundings</a:t>
            </a:r>
            <a:r>
              <a:rPr lang="en-GB" dirty="0" smtClean="0"/>
              <a:t>.</a:t>
            </a:r>
          </a:p>
          <a:p>
            <a:r>
              <a:rPr lang="en-GB" dirty="0"/>
              <a:t>Reversible process should be carried out very slowly. </a:t>
            </a:r>
            <a:endParaRPr lang="en-GB" dirty="0" smtClean="0"/>
          </a:p>
          <a:p>
            <a:r>
              <a:rPr lang="en-GB" dirty="0" smtClean="0"/>
              <a:t>Or </a:t>
            </a:r>
            <a:r>
              <a:rPr lang="en-GB" dirty="0"/>
              <a:t>in other words such processes are carried out in innumerable very small stages such that the process may be reversed at any stage very easily. </a:t>
            </a:r>
          </a:p>
          <a:p>
            <a:r>
              <a:rPr lang="en-GB" dirty="0" smtClean="0"/>
              <a:t>For example, </a:t>
            </a:r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a gas undergoes an expansion process, we must be able to turn the process around </a:t>
            </a:r>
            <a:r>
              <a:rPr lang="en-GB" i="1" dirty="0"/>
              <a:t>at any point </a:t>
            </a:r>
            <a:r>
              <a:rPr lang="en-GB" dirty="0"/>
              <a:t>and compress </a:t>
            </a:r>
            <a:r>
              <a:rPr lang="en-GB" dirty="0" smtClean="0"/>
              <a:t>it simply </a:t>
            </a:r>
            <a:r>
              <a:rPr lang="en-GB" dirty="0"/>
              <a:t>by changing the force on the piston by </a:t>
            </a:r>
            <a:r>
              <a:rPr lang="en-GB" dirty="0" smtClean="0"/>
              <a:t>a small </a:t>
            </a:r>
            <a:r>
              <a:rPr lang="en-GB" dirty="0"/>
              <a:t>amount</a:t>
            </a:r>
            <a:r>
              <a:rPr lang="en-GB" dirty="0" smtClean="0"/>
              <a:t>.</a:t>
            </a:r>
          </a:p>
          <a:p>
            <a:r>
              <a:rPr lang="en-GB" dirty="0"/>
              <a:t>Reversible process should be in equilibrium all through</a:t>
            </a:r>
            <a:r>
              <a:rPr lang="en-GB" dirty="0" smtClean="0"/>
              <a:t>.</a:t>
            </a:r>
          </a:p>
          <a:p>
            <a:r>
              <a:rPr lang="en-GB" dirty="0"/>
              <a:t>Reversible processes yields the maximum amount of work.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703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898"/>
            <a:ext cx="10515600" cy="6441743"/>
          </a:xfrm>
        </p:spPr>
        <p:txBody>
          <a:bodyPr>
            <a:normAutofit lnSpcReduction="10000"/>
          </a:bodyPr>
          <a:lstStyle/>
          <a:p>
            <a:r>
              <a:rPr lang="en-GB" sz="3200" dirty="0" smtClean="0"/>
              <a:t>Reversible process is actually not feasible but we can approach towards reversibility by carrying out the process very </a:t>
            </a:r>
            <a:r>
              <a:rPr lang="en-GB" sz="3200" dirty="0"/>
              <a:t>slowly</a:t>
            </a:r>
            <a:r>
              <a:rPr lang="en-GB" sz="3200" dirty="0" smtClean="0"/>
              <a:t>.</a:t>
            </a:r>
          </a:p>
          <a:p>
            <a:r>
              <a:rPr lang="en-GB" sz="3200" dirty="0"/>
              <a:t>These processes represent an </a:t>
            </a:r>
            <a:r>
              <a:rPr lang="en-GB" sz="3200" i="1" dirty="0" smtClean="0"/>
              <a:t>idealization</a:t>
            </a:r>
            <a:r>
              <a:rPr lang="en-GB" sz="3200" dirty="0" smtClean="0"/>
              <a:t>. However</a:t>
            </a:r>
            <a:r>
              <a:rPr lang="en-GB" sz="3200" dirty="0"/>
              <a:t>, in engineering these types of idealizations are often useful</a:t>
            </a:r>
            <a:r>
              <a:rPr lang="en-GB" sz="3200" dirty="0" smtClean="0"/>
              <a:t>.</a:t>
            </a:r>
          </a:p>
          <a:p>
            <a:r>
              <a:rPr lang="en-GB" sz="3200" dirty="0" smtClean="0"/>
              <a:t>For </a:t>
            </a:r>
            <a:r>
              <a:rPr lang="en-GB" sz="3200" dirty="0"/>
              <a:t>example, it is useful to know how much work we could get out of a system if a process could be executed reversibly. This value tells us the best that we could possibly do. </a:t>
            </a:r>
          </a:p>
          <a:p>
            <a:r>
              <a:rPr lang="en-GB" sz="3200" dirty="0"/>
              <a:t>We can then compare how well we really do, and see if it is worth focusing our efforts on improving the process.</a:t>
            </a:r>
          </a:p>
          <a:p>
            <a:r>
              <a:rPr lang="en-GB" sz="3200" dirty="0"/>
              <a:t>Good engineering is as much determining where to focus your resources as it is actual problem solving.</a:t>
            </a:r>
          </a:p>
          <a:p>
            <a:endParaRPr lang="en-GB" sz="3200" dirty="0"/>
          </a:p>
          <a:p>
            <a:pPr marL="0" indent="0">
              <a:buNone/>
            </a:pP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571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899"/>
            <a:ext cx="10515600" cy="5863064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Irreversible </a:t>
            </a:r>
            <a:r>
              <a:rPr lang="en-GB" b="1" dirty="0" smtClean="0"/>
              <a:t>Processes</a:t>
            </a:r>
          </a:p>
          <a:p>
            <a:r>
              <a:rPr lang="en-GB" dirty="0" smtClean="0"/>
              <a:t>Real processes are not reversible. They have friction and are carried out with finite </a:t>
            </a:r>
            <a:r>
              <a:rPr lang="en-GB" i="1" dirty="0" smtClean="0"/>
              <a:t>driving forces</a:t>
            </a:r>
            <a:r>
              <a:rPr lang="en-GB" dirty="0" smtClean="0"/>
              <a:t>. Such processes are </a:t>
            </a:r>
            <a:r>
              <a:rPr lang="en-GB" b="1" dirty="0" smtClean="0"/>
              <a:t>irreversible </a:t>
            </a:r>
            <a:r>
              <a:rPr lang="en-GB" dirty="0" smtClean="0"/>
              <a:t>processes.</a:t>
            </a:r>
          </a:p>
          <a:p>
            <a:r>
              <a:rPr lang="en-GB" dirty="0" smtClean="0"/>
              <a:t>Irreversible </a:t>
            </a:r>
            <a:r>
              <a:rPr lang="en-GB" dirty="0"/>
              <a:t>processes cannot be reversed in any way and is not in equilibrium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work obtained </a:t>
            </a:r>
            <a:r>
              <a:rPr lang="en-GB" dirty="0"/>
              <a:t>in an irreversible process is always less than that obtained in the idealization </a:t>
            </a:r>
            <a:r>
              <a:rPr lang="en-GB" dirty="0" smtClean="0"/>
              <a:t>of a </a:t>
            </a:r>
            <a:r>
              <a:rPr lang="en-GB" dirty="0"/>
              <a:t>reversible process.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1919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2480</Words>
  <Application>Microsoft Office PowerPoint</Application>
  <PresentationFormat>Widescreen</PresentationFormat>
  <Paragraphs>215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Times New Roman</vt:lpstr>
      <vt:lpstr>Office Theme</vt:lpstr>
      <vt:lpstr>Work(N-m or Joule)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Energy</vt:lpstr>
      <vt:lpstr>Energy</vt:lpstr>
      <vt:lpstr>PowerPoint Presentation</vt:lpstr>
      <vt:lpstr>PowerPoint Presentation</vt:lpstr>
      <vt:lpstr>PowerPoint Presentation</vt:lpstr>
      <vt:lpstr>PowerPoint Presentation</vt:lpstr>
      <vt:lpstr>Mechanical energy</vt:lpstr>
      <vt:lpstr>PowerPoint Presentation</vt:lpstr>
      <vt:lpstr>PowerPoint Presentation</vt:lpstr>
      <vt:lpstr>PowerPoint Presentation</vt:lpstr>
      <vt:lpstr>PowerPoint Presentation</vt:lpstr>
      <vt:lpstr>Kinetic energy (N-m or J)  </vt:lpstr>
      <vt:lpstr>PowerPoint Presentation</vt:lpstr>
      <vt:lpstr>PowerPoint Presentation</vt:lpstr>
      <vt:lpstr>Potential Energy </vt:lpstr>
      <vt:lpstr>PowerPoint Presentation</vt:lpstr>
      <vt:lpstr>PowerPoint Presentation</vt:lpstr>
      <vt:lpstr>Energy Conservation</vt:lpstr>
      <vt:lpstr>PowerPoint Presentation</vt:lpstr>
      <vt:lpstr> Heat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Newcastle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 (PGR)</dc:creator>
  <cp:lastModifiedBy>Abdul Rehman (PGR)</cp:lastModifiedBy>
  <cp:revision>71</cp:revision>
  <dcterms:created xsi:type="dcterms:W3CDTF">2019-10-22T04:50:52Z</dcterms:created>
  <dcterms:modified xsi:type="dcterms:W3CDTF">2019-10-30T07:53:50Z</dcterms:modified>
</cp:coreProperties>
</file>