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03" r:id="rId4"/>
    <p:sldId id="259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81" r:id="rId16"/>
    <p:sldId id="282" r:id="rId17"/>
    <p:sldId id="295" r:id="rId18"/>
    <p:sldId id="298" r:id="rId19"/>
    <p:sldId id="299" r:id="rId20"/>
    <p:sldId id="275" r:id="rId21"/>
    <p:sldId id="276" r:id="rId22"/>
    <p:sldId id="278" r:id="rId23"/>
    <p:sldId id="279" r:id="rId24"/>
    <p:sldId id="280" r:id="rId25"/>
    <p:sldId id="284" r:id="rId26"/>
    <p:sldId id="285" r:id="rId27"/>
    <p:sldId id="286" r:id="rId28"/>
    <p:sldId id="287" r:id="rId29"/>
    <p:sldId id="288" r:id="rId30"/>
    <p:sldId id="291" r:id="rId31"/>
    <p:sldId id="292" r:id="rId32"/>
    <p:sldId id="293" r:id="rId33"/>
    <p:sldId id="294" r:id="rId34"/>
    <p:sldId id="306" r:id="rId35"/>
    <p:sldId id="307" r:id="rId36"/>
    <p:sldId id="30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92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E6C1-D7E1-4D3A-BD4A-9C3A0D7C257C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70B84-8CEE-48BD-9AB0-8CEE4E2BD6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5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differentials of heat and work are not changes, but are infinitesimal amounts. When integrated, these differentials give not finite changes, but finite amounts.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F95D-F299-451B-8F07-B43A3FE71F5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D9D7-AE58-4926-A5BA-D9809ABA257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6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610C-E025-43F3-997B-4CE03DBB7BC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1790-FE89-494F-8004-2DAC61DCE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16188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82138" y="382136"/>
            <a:ext cx="11436824" cy="617106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With reference to system and surrounding</a:t>
            </a:r>
          </a:p>
          <a:p>
            <a:pPr>
              <a:defRPr/>
            </a:pPr>
            <a:r>
              <a:rPr lang="en-US" altLang="en-US" sz="2800" dirty="0"/>
              <a:t>Δ(Energy of the system) + </a:t>
            </a:r>
            <a:r>
              <a:rPr lang="el-GR" altLang="en-US" sz="2800" dirty="0"/>
              <a:t>Δ</a:t>
            </a:r>
            <a:r>
              <a:rPr lang="en-US" altLang="en-US" sz="2800" dirty="0"/>
              <a:t>(Energy of surroundings) = 0</a:t>
            </a:r>
          </a:p>
          <a:p>
            <a:pPr>
              <a:defRPr/>
            </a:pPr>
            <a:r>
              <a:rPr lang="en-US" altLang="en-US" sz="2800" dirty="0"/>
              <a:t>ΔE = ΔU + </a:t>
            </a:r>
            <a:r>
              <a:rPr lang="el-GR" altLang="en-US" sz="2800" dirty="0"/>
              <a:t>Δ</a:t>
            </a:r>
            <a:r>
              <a:rPr lang="en-US" altLang="en-US" sz="2800" dirty="0"/>
              <a:t>K.E + </a:t>
            </a:r>
            <a:r>
              <a:rPr lang="el-GR" altLang="en-US" sz="2800" dirty="0"/>
              <a:t>Δ</a:t>
            </a:r>
            <a:r>
              <a:rPr lang="en-US" altLang="en-US" sz="2800" dirty="0" smtClean="0"/>
              <a:t>P.E</a:t>
            </a:r>
            <a:endParaRPr lang="en-GB" sz="2800" dirty="0"/>
          </a:p>
          <a:p>
            <a:pPr algn="l">
              <a:defRPr/>
            </a:pPr>
            <a:endParaRPr lang="en-GB" sz="2800" dirty="0" smtClean="0"/>
          </a:p>
          <a:p>
            <a:pPr algn="l">
              <a:defRPr/>
            </a:pPr>
            <a:endParaRPr lang="en-GB" sz="2800" dirty="0"/>
          </a:p>
          <a:p>
            <a:pPr algn="l">
              <a:defRPr/>
            </a:pPr>
            <a:endParaRPr lang="en-GB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For </a:t>
            </a:r>
            <a:r>
              <a:rPr lang="en-GB" sz="2800" b="1" dirty="0"/>
              <a:t>stationary systems, </a:t>
            </a:r>
            <a:r>
              <a:rPr lang="en-GB" sz="2800" dirty="0"/>
              <a:t>the changes in kinetic and </a:t>
            </a:r>
            <a:r>
              <a:rPr lang="en-GB" sz="2800" dirty="0" smtClean="0"/>
              <a:t>potential energies </a:t>
            </a:r>
            <a:r>
              <a:rPr lang="en-GB" sz="2800" dirty="0"/>
              <a:t>are zero (that is, KE </a:t>
            </a:r>
            <a:r>
              <a:rPr lang="en-GB" sz="2800" dirty="0" smtClean="0"/>
              <a:t>= 0, PE = </a:t>
            </a:r>
            <a:r>
              <a:rPr lang="en-GB" sz="2800" dirty="0"/>
              <a:t>0), </a:t>
            </a:r>
            <a:endParaRPr lang="en-GB" sz="2800" dirty="0" smtClean="0"/>
          </a:p>
          <a:p>
            <a:pPr>
              <a:defRPr/>
            </a:pPr>
            <a:r>
              <a:rPr lang="el-GR" sz="2800" dirty="0" smtClean="0">
                <a:latin typeface="Calibri" panose="020F0502020204030204" pitchFamily="34" charset="0"/>
              </a:rPr>
              <a:t>Δ</a:t>
            </a:r>
            <a:r>
              <a:rPr lang="en-GB" sz="2800" i="1" dirty="0" smtClean="0"/>
              <a:t>E </a:t>
            </a:r>
            <a:r>
              <a:rPr lang="en-GB" sz="2800" dirty="0" smtClean="0"/>
              <a:t> = </a:t>
            </a:r>
            <a:r>
              <a:rPr lang="el-GR" sz="2800" dirty="0" smtClean="0">
                <a:latin typeface="Calibri" panose="020F0502020204030204" pitchFamily="34" charset="0"/>
              </a:rPr>
              <a:t>Δ</a:t>
            </a:r>
            <a:r>
              <a:rPr lang="en-GB" sz="2800" i="1" dirty="0" smtClean="0"/>
              <a:t>U</a:t>
            </a:r>
          </a:p>
          <a:p>
            <a:pPr>
              <a:defRPr/>
            </a:pPr>
            <a:endParaRPr lang="en-GB" sz="2800" i="1" dirty="0" smtClean="0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4057909"/>
            <a:ext cx="378142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06" y="1939093"/>
            <a:ext cx="3065687" cy="146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Mechanisms of Energy Transfer, </a:t>
            </a:r>
            <a:r>
              <a:rPr lang="en-GB" sz="4800" b="1" i="1" dirty="0"/>
              <a:t>E</a:t>
            </a:r>
            <a:r>
              <a:rPr lang="en-GB" sz="4800" b="1" baseline="-25000" dirty="0"/>
              <a:t>in</a:t>
            </a:r>
            <a:r>
              <a:rPr lang="en-GB" sz="4800" b="1" dirty="0"/>
              <a:t> and </a:t>
            </a:r>
            <a:r>
              <a:rPr lang="en-GB" sz="4800" b="1" i="1" dirty="0" err="1"/>
              <a:t>E</a:t>
            </a:r>
            <a:r>
              <a:rPr lang="en-GB" sz="4800" b="1" baseline="-25000" dirty="0" err="1"/>
              <a:t>out</a:t>
            </a:r>
            <a:endParaRPr lang="en-GB" sz="4800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707806" cy="5030551"/>
          </a:xfrm>
        </p:spPr>
        <p:txBody>
          <a:bodyPr>
            <a:normAutofit/>
          </a:bodyPr>
          <a:lstStyle/>
          <a:p>
            <a:r>
              <a:rPr lang="en-GB" dirty="0"/>
              <a:t>Energy can be transferred to or from a system in three forms: </a:t>
            </a:r>
            <a:r>
              <a:rPr lang="en-GB" b="1" i="1" dirty="0">
                <a:solidFill>
                  <a:srgbClr val="FF0000"/>
                </a:solidFill>
              </a:rPr>
              <a:t>heat, </a:t>
            </a:r>
            <a:r>
              <a:rPr lang="en-GB" b="1" i="1" dirty="0" smtClean="0">
                <a:solidFill>
                  <a:srgbClr val="FF0000"/>
                </a:solidFill>
              </a:rPr>
              <a:t>work, </a:t>
            </a:r>
            <a:r>
              <a:rPr lang="en-GB" b="1" dirty="0" smtClean="0">
                <a:solidFill>
                  <a:srgbClr val="FF0000"/>
                </a:solidFill>
              </a:rPr>
              <a:t>and </a:t>
            </a:r>
            <a:r>
              <a:rPr lang="en-GB" b="1" i="1" dirty="0">
                <a:solidFill>
                  <a:srgbClr val="FF0000"/>
                </a:solidFill>
              </a:rPr>
              <a:t>mass flow</a:t>
            </a:r>
            <a:r>
              <a:rPr lang="en-GB" b="1" i="1" dirty="0" smtClean="0">
                <a:solidFill>
                  <a:srgbClr val="FF0000"/>
                </a:solidFill>
              </a:rPr>
              <a:t>.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The </a:t>
            </a:r>
            <a:r>
              <a:rPr lang="en-GB" dirty="0"/>
              <a:t>only two forms of energy interactions associated with </a:t>
            </a:r>
            <a:r>
              <a:rPr lang="en-GB" dirty="0" smtClean="0"/>
              <a:t>a fixed </a:t>
            </a:r>
            <a:r>
              <a:rPr lang="en-GB" dirty="0"/>
              <a:t>mass or closed system are </a:t>
            </a:r>
            <a:r>
              <a:rPr lang="en-GB" b="1" i="1" dirty="0">
                <a:solidFill>
                  <a:srgbClr val="FF0000"/>
                </a:solidFill>
              </a:rPr>
              <a:t>heat transfer </a:t>
            </a:r>
            <a:r>
              <a:rPr lang="en-GB" b="1" i="1" dirty="0" smtClean="0">
                <a:solidFill>
                  <a:srgbClr val="FF0000"/>
                </a:solidFill>
              </a:rPr>
              <a:t>(Q) </a:t>
            </a:r>
            <a:r>
              <a:rPr lang="en-GB" b="1" dirty="0" smtClean="0">
                <a:solidFill>
                  <a:srgbClr val="FF0000"/>
                </a:solidFill>
              </a:rPr>
              <a:t>and </a:t>
            </a:r>
            <a:r>
              <a:rPr lang="en-GB" b="1" i="1" dirty="0" smtClean="0">
                <a:solidFill>
                  <a:srgbClr val="FF0000"/>
                </a:solidFill>
              </a:rPr>
              <a:t>work (W).</a:t>
            </a:r>
          </a:p>
          <a:p>
            <a:r>
              <a:rPr lang="en-GB" b="1" dirty="0"/>
              <a:t>Heat </a:t>
            </a:r>
            <a:r>
              <a:rPr lang="en-GB" b="1" dirty="0" smtClean="0"/>
              <a:t>Transfer (Q)</a:t>
            </a:r>
          </a:p>
          <a:p>
            <a:r>
              <a:rPr lang="en-GB" dirty="0" smtClean="0"/>
              <a:t>Heat </a:t>
            </a:r>
            <a:r>
              <a:rPr lang="en-GB" dirty="0"/>
              <a:t>transfer to a system (heat gain) increases </a:t>
            </a:r>
            <a:r>
              <a:rPr lang="en-GB" dirty="0" smtClean="0"/>
              <a:t>the energy </a:t>
            </a:r>
            <a:r>
              <a:rPr lang="en-GB" dirty="0"/>
              <a:t>of the molecules and thus the internal energy of the system, 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eat </a:t>
            </a:r>
            <a:r>
              <a:rPr lang="en-GB" dirty="0"/>
              <a:t>transfer from a system (heat loss) </a:t>
            </a:r>
            <a:r>
              <a:rPr lang="en-GB" dirty="0" smtClean="0"/>
              <a:t>decreases the energy of the molecules since </a:t>
            </a:r>
            <a:r>
              <a:rPr lang="en-GB" dirty="0"/>
              <a:t>the </a:t>
            </a:r>
            <a:r>
              <a:rPr lang="en-GB" dirty="0" smtClean="0"/>
              <a:t>energy transferred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32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>
            <a:normAutofit/>
          </a:bodyPr>
          <a:lstStyle/>
          <a:p>
            <a:r>
              <a:rPr lang="en-GB" b="1" dirty="0"/>
              <a:t>Work </a:t>
            </a:r>
            <a:r>
              <a:rPr lang="en-GB" b="1" dirty="0" smtClean="0"/>
              <a:t>Transfer (W)</a:t>
            </a:r>
          </a:p>
          <a:p>
            <a:r>
              <a:rPr lang="en-GB" i="1" dirty="0" smtClean="0"/>
              <a:t> </a:t>
            </a:r>
            <a:r>
              <a:rPr lang="en-GB" dirty="0"/>
              <a:t>An energy interaction that is not caused by a </a:t>
            </a:r>
            <a:r>
              <a:rPr lang="en-GB" dirty="0" smtClean="0"/>
              <a:t>temperature difference </a:t>
            </a:r>
            <a:r>
              <a:rPr lang="en-GB" dirty="0"/>
              <a:t>between a system and its surroundings is work. </a:t>
            </a:r>
            <a:endParaRPr lang="en-GB" dirty="0" smtClean="0"/>
          </a:p>
          <a:p>
            <a:r>
              <a:rPr lang="en-GB" dirty="0" smtClean="0"/>
              <a:t>A rising </a:t>
            </a:r>
            <a:r>
              <a:rPr lang="en-GB" dirty="0"/>
              <a:t>piston, a rotating shaft, and an electrical wire crossing the </a:t>
            </a:r>
            <a:r>
              <a:rPr lang="en-GB" dirty="0" smtClean="0"/>
              <a:t>system boundaries </a:t>
            </a:r>
            <a:r>
              <a:rPr lang="en-GB" dirty="0"/>
              <a:t>are all associated with work interactions. </a:t>
            </a:r>
            <a:endParaRPr lang="en-GB" dirty="0" smtClean="0"/>
          </a:p>
          <a:p>
            <a:r>
              <a:rPr lang="en-GB" dirty="0" smtClean="0"/>
              <a:t>Work </a:t>
            </a:r>
            <a:r>
              <a:rPr lang="en-GB" dirty="0"/>
              <a:t>transfer to </a:t>
            </a:r>
            <a:r>
              <a:rPr lang="en-GB" dirty="0" smtClean="0"/>
              <a:t>a system </a:t>
            </a:r>
            <a:r>
              <a:rPr lang="en-GB" dirty="0"/>
              <a:t>(i.e., work done on a system) increases the energy of the </a:t>
            </a:r>
            <a:r>
              <a:rPr lang="en-GB" dirty="0" smtClean="0"/>
              <a:t>system</a:t>
            </a:r>
          </a:p>
          <a:p>
            <a:r>
              <a:rPr lang="en-GB" dirty="0"/>
              <a:t>W</a:t>
            </a:r>
            <a:r>
              <a:rPr lang="en-GB" dirty="0" smtClean="0"/>
              <a:t>ork </a:t>
            </a:r>
            <a:r>
              <a:rPr lang="en-GB" dirty="0"/>
              <a:t>transfer from a system (i.e., work done by the </a:t>
            </a:r>
            <a:r>
              <a:rPr lang="en-GB" dirty="0" smtClean="0"/>
              <a:t>system) decreases </a:t>
            </a:r>
            <a:r>
              <a:rPr lang="en-GB" dirty="0"/>
              <a:t>it since the energy transferred out as work comes from </a:t>
            </a:r>
            <a:r>
              <a:rPr lang="en-GB" dirty="0" smtClean="0"/>
              <a:t>the energy </a:t>
            </a:r>
            <a:r>
              <a:rPr lang="en-GB" dirty="0"/>
              <a:t>contained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85633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r>
              <a:rPr lang="en-GB" b="1" dirty="0"/>
              <a:t>Mass Flow, </a:t>
            </a:r>
            <a:r>
              <a:rPr lang="en-GB" b="1" dirty="0" smtClean="0"/>
              <a:t>(m)</a:t>
            </a:r>
          </a:p>
          <a:p>
            <a:r>
              <a:rPr lang="en-GB" i="1" dirty="0" smtClean="0"/>
              <a:t> </a:t>
            </a:r>
            <a:r>
              <a:rPr lang="en-GB" dirty="0"/>
              <a:t>Mass flow in and out of the system serves as an </a:t>
            </a:r>
            <a:r>
              <a:rPr lang="en-GB" dirty="0" smtClean="0"/>
              <a:t>additional mechanism </a:t>
            </a:r>
            <a:r>
              <a:rPr lang="en-GB" dirty="0"/>
              <a:t>of energy transfer.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mass enters a system, </a:t>
            </a:r>
            <a:r>
              <a:rPr lang="en-GB" dirty="0" smtClean="0"/>
              <a:t>the energy </a:t>
            </a:r>
            <a:r>
              <a:rPr lang="en-GB" dirty="0"/>
              <a:t>of the system increases because mass carries energy with it </a:t>
            </a:r>
            <a:r>
              <a:rPr lang="en-GB" dirty="0" smtClean="0"/>
              <a:t>(in fact, </a:t>
            </a:r>
            <a:r>
              <a:rPr lang="en-GB" dirty="0"/>
              <a:t>mass is energy). </a:t>
            </a:r>
            <a:endParaRPr lang="en-GB" dirty="0" smtClean="0"/>
          </a:p>
          <a:p>
            <a:r>
              <a:rPr lang="en-GB" dirty="0" smtClean="0"/>
              <a:t>Likewise</a:t>
            </a:r>
            <a:r>
              <a:rPr lang="en-GB" dirty="0"/>
              <a:t>, when some mass leaves the system, </a:t>
            </a:r>
            <a:r>
              <a:rPr lang="en-GB" dirty="0" smtClean="0"/>
              <a:t>the energy </a:t>
            </a:r>
            <a:r>
              <a:rPr lang="en-GB" dirty="0"/>
              <a:t>contained within the system decreases because the leaving </a:t>
            </a:r>
            <a:r>
              <a:rPr lang="en-GB" dirty="0" smtClean="0"/>
              <a:t>mass takes </a:t>
            </a:r>
            <a:r>
              <a:rPr lang="en-GB" dirty="0"/>
              <a:t>out some energy with it.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example, when some hot water </a:t>
            </a:r>
            <a:r>
              <a:rPr lang="en-GB" dirty="0" smtClean="0"/>
              <a:t>is taken </a:t>
            </a:r>
            <a:r>
              <a:rPr lang="en-GB" dirty="0"/>
              <a:t>out of a water heater and is replaced by the same amount of </a:t>
            </a:r>
            <a:r>
              <a:rPr lang="en-GB" dirty="0" smtClean="0"/>
              <a:t>cold water</a:t>
            </a:r>
            <a:r>
              <a:rPr lang="en-GB" dirty="0"/>
              <a:t>, the energy content of the hot-water tank (the control </a:t>
            </a:r>
            <a:r>
              <a:rPr lang="en-GB" dirty="0" smtClean="0"/>
              <a:t>volume) decreases </a:t>
            </a:r>
            <a:r>
              <a:rPr lang="en-GB" dirty="0"/>
              <a:t>as a result of this mass interaction (Fig. </a:t>
            </a:r>
            <a:r>
              <a:rPr lang="en-GB" dirty="0" smtClean="0"/>
              <a:t>2–45).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81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655" y="0"/>
            <a:ext cx="3763345" cy="345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1151" y="282535"/>
            <a:ext cx="78975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Noting that energy can be transferred in the forms of heat, work, and mass, and that the net transfer of a quantity is equal to the difference between the amounts transferred in and out, the energy balance can be written more explicitly </a:t>
            </a:r>
            <a:r>
              <a:rPr lang="en-GB" sz="2800" dirty="0" smtClean="0"/>
              <a:t>as:</a:t>
            </a:r>
          </a:p>
          <a:p>
            <a:endParaRPr lang="en-GB" sz="2800" dirty="0"/>
          </a:p>
          <a:p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heat transfer (</a:t>
            </a:r>
            <a:r>
              <a:rPr lang="en-GB" sz="2800" i="1" dirty="0"/>
              <a:t>Q) </a:t>
            </a:r>
            <a:r>
              <a:rPr lang="en-GB" sz="2800" dirty="0"/>
              <a:t>is zero for adiabatic systems, the work transfer (</a:t>
            </a:r>
            <a:r>
              <a:rPr lang="en-GB" sz="2800" i="1" dirty="0"/>
              <a:t>W) </a:t>
            </a:r>
            <a:r>
              <a:rPr lang="en-GB" sz="2800" dirty="0"/>
              <a:t>is zero for systems that involve no work interactions, and the energy transport with mass </a:t>
            </a:r>
            <a:r>
              <a:rPr lang="en-GB" sz="2800" i="1" dirty="0" err="1"/>
              <a:t>E</a:t>
            </a:r>
            <a:r>
              <a:rPr lang="en-GB" sz="2800" baseline="-25000" dirty="0" err="1"/>
              <a:t>mass</a:t>
            </a:r>
            <a:r>
              <a:rPr lang="en-GB" sz="2800" dirty="0"/>
              <a:t> is zero for systems that involve no mass flow across their boundaries (i.e., closed systems).</a:t>
            </a:r>
          </a:p>
          <a:p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8" y="2600752"/>
            <a:ext cx="8108928" cy="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ENERGY BALANCE FOR CLOSED SYSTEMS</a:t>
            </a:r>
            <a:endParaRPr lang="en-GB" sz="4800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707806" cy="558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Closed System:</a:t>
            </a:r>
          </a:p>
          <a:p>
            <a:pPr marL="0" indent="0">
              <a:buNone/>
            </a:pPr>
            <a:r>
              <a:rPr lang="en-GB" dirty="0" smtClean="0"/>
              <a:t>A closed system allows </a:t>
            </a:r>
            <a:r>
              <a:rPr lang="en-GB" b="1" dirty="0" smtClean="0">
                <a:solidFill>
                  <a:srgbClr val="FF0000"/>
                </a:solidFill>
              </a:rPr>
              <a:t>only energy </a:t>
            </a:r>
            <a:r>
              <a:rPr lang="en-GB" dirty="0" smtClean="0"/>
              <a:t>(heat and work) </a:t>
            </a:r>
            <a:r>
              <a:rPr lang="en-GB" b="1" dirty="0" smtClean="0">
                <a:solidFill>
                  <a:srgbClr val="FF0000"/>
                </a:solidFill>
              </a:rPr>
              <a:t>to pass </a:t>
            </a:r>
            <a:r>
              <a:rPr lang="en-GB" dirty="0" smtClean="0"/>
              <a:t>in and out of it. It </a:t>
            </a:r>
            <a:r>
              <a:rPr lang="en-GB" b="1" dirty="0" smtClean="0">
                <a:solidFill>
                  <a:srgbClr val="FF0000"/>
                </a:solidFill>
              </a:rPr>
              <a:t>does not allow mass transfer </a:t>
            </a:r>
            <a:r>
              <a:rPr lang="en-GB" dirty="0" smtClean="0"/>
              <a:t>across its boundary. The following image shows a closed system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Example of closed system:</a:t>
            </a:r>
            <a:r>
              <a:rPr lang="en-GB" dirty="0" smtClean="0"/>
              <a:t> Water heated in a closed vessel – Here only heat energy can pass in and out of the vessel</a:t>
            </a:r>
            <a:br>
              <a:rPr lang="en-GB" dirty="0" smtClean="0"/>
            </a:br>
            <a:endParaRPr lang="en-GB" b="1" dirty="0"/>
          </a:p>
        </p:txBody>
      </p:sp>
      <p:pic>
        <p:nvPicPr>
          <p:cNvPr id="4" name="Picture 2" descr="Closed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621" y="2661290"/>
            <a:ext cx="3010706" cy="301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7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Because no streams enter or leave a closed system, no energy associated with </a:t>
            </a:r>
            <a:r>
              <a:rPr lang="en-GB" dirty="0" smtClean="0"/>
              <a:t>matter is </a:t>
            </a:r>
            <a:r>
              <a:rPr lang="en-GB" dirty="0"/>
              <a:t>transported across the boundary that divides the system from its surroundings. </a:t>
            </a:r>
            <a:endParaRPr lang="en-GB" dirty="0" smtClean="0"/>
          </a:p>
          <a:p>
            <a:r>
              <a:rPr lang="en-GB" dirty="0" smtClean="0"/>
              <a:t>All energy exchange </a:t>
            </a:r>
            <a:r>
              <a:rPr lang="en-GB" dirty="0"/>
              <a:t>between a closed system and its surroundings is in the form of heat or </a:t>
            </a:r>
            <a:r>
              <a:rPr lang="en-GB" dirty="0" smtClean="0"/>
              <a:t>work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smtClean="0"/>
              <a:t>Closed </a:t>
            </a:r>
            <a:r>
              <a:rPr lang="en-GB" dirty="0"/>
              <a:t>systems often undergo processes during which only the </a:t>
            </a:r>
            <a:r>
              <a:rPr lang="en-GB" i="1" dirty="0"/>
              <a:t>internal </a:t>
            </a:r>
            <a:r>
              <a:rPr lang="en-GB" dirty="0"/>
              <a:t>energy of the system changes.</a:t>
            </a:r>
          </a:p>
          <a:p>
            <a:r>
              <a:rPr lang="en-GB" dirty="0"/>
              <a:t>For such processes, </a:t>
            </a:r>
            <a:r>
              <a:rPr lang="en-GB" dirty="0" smtClean="0"/>
              <a:t>First law of thermodynamics is given as </a:t>
            </a:r>
            <a:endParaRPr lang="en-GB" dirty="0"/>
          </a:p>
          <a:p>
            <a:pPr lvl="8"/>
            <a:r>
              <a:rPr lang="pl-PL" sz="2800" dirty="0"/>
              <a:t>Δ</a:t>
            </a:r>
            <a:r>
              <a:rPr lang="pl-PL" sz="2800" i="1" dirty="0"/>
              <a:t>U</a:t>
            </a:r>
            <a:r>
              <a:rPr lang="en-GB" sz="2800" i="1" baseline="30000" dirty="0"/>
              <a:t>t</a:t>
            </a:r>
            <a:r>
              <a:rPr lang="pl-PL" sz="2800" i="1" dirty="0"/>
              <a:t>  </a:t>
            </a:r>
            <a:r>
              <a:rPr lang="pl-PL" sz="2800" dirty="0"/>
              <a:t>= </a:t>
            </a:r>
            <a:r>
              <a:rPr lang="pl-PL" sz="2800" i="1" dirty="0"/>
              <a:t>Q</a:t>
            </a:r>
            <a:r>
              <a:rPr lang="pl-PL" sz="2800" dirty="0"/>
              <a:t> + </a:t>
            </a:r>
            <a:r>
              <a:rPr lang="pl-PL" sz="2800" i="1" dirty="0"/>
              <a:t>W</a:t>
            </a:r>
            <a:endParaRPr lang="en-GB" sz="2800" i="1" dirty="0"/>
          </a:p>
          <a:p>
            <a:r>
              <a:rPr lang="en-GB" dirty="0"/>
              <a:t>For </a:t>
            </a:r>
            <a:r>
              <a:rPr lang="en-GB" i="1" dirty="0"/>
              <a:t>differential </a:t>
            </a:r>
            <a:r>
              <a:rPr lang="en-GB" dirty="0"/>
              <a:t>changes in </a:t>
            </a:r>
            <a:r>
              <a:rPr lang="en-GB" i="1" dirty="0" err="1" smtClean="0"/>
              <a:t>U</a:t>
            </a:r>
            <a:r>
              <a:rPr lang="en-GB" i="1" baseline="30000" dirty="0" err="1" smtClean="0"/>
              <a:t>t</a:t>
            </a:r>
            <a:endParaRPr lang="en-GB" i="1" dirty="0"/>
          </a:p>
          <a:p>
            <a:pPr lvl="8"/>
            <a:r>
              <a:rPr lang="pl-PL" sz="2800" i="1" dirty="0" smtClean="0"/>
              <a:t>dU</a:t>
            </a:r>
            <a:r>
              <a:rPr lang="en-GB" sz="2800" i="1" baseline="30000" dirty="0" smtClean="0"/>
              <a:t>t</a:t>
            </a:r>
            <a:r>
              <a:rPr lang="pl-PL" sz="2800" i="1" dirty="0" smtClean="0"/>
              <a:t>  </a:t>
            </a:r>
            <a:r>
              <a:rPr lang="pl-PL" sz="2800" dirty="0"/>
              <a:t>= </a:t>
            </a:r>
            <a:r>
              <a:rPr lang="pl-PL" sz="2800" i="1" dirty="0"/>
              <a:t>dQ</a:t>
            </a:r>
            <a:r>
              <a:rPr lang="pl-PL" sz="2800" dirty="0"/>
              <a:t> + </a:t>
            </a:r>
            <a:r>
              <a:rPr lang="pl-PL" sz="2800" i="1" dirty="0"/>
              <a:t>dW</a:t>
            </a:r>
            <a:r>
              <a:rPr lang="en-GB" sz="2800" i="1" dirty="0"/>
              <a:t>		</a:t>
            </a:r>
            <a:r>
              <a:rPr lang="en-GB" sz="2800" dirty="0" smtClean="0"/>
              <a:t>(1)</a:t>
            </a:r>
            <a:endParaRPr lang="en-GB" dirty="0" smtClean="0"/>
          </a:p>
          <a:p>
            <a:r>
              <a:rPr lang="en-GB" dirty="0" smtClean="0"/>
              <a:t>Total </a:t>
            </a:r>
            <a:r>
              <a:rPr lang="en-GB" dirty="0"/>
              <a:t>internal energy </a:t>
            </a:r>
            <a:r>
              <a:rPr lang="en-GB" i="1" dirty="0" err="1" smtClean="0"/>
              <a:t>U</a:t>
            </a:r>
            <a:r>
              <a:rPr lang="en-GB" i="1" baseline="30000" dirty="0" err="1" smtClean="0"/>
              <a:t>t</a:t>
            </a:r>
            <a:r>
              <a:rPr lang="en-GB" i="1" dirty="0" smtClean="0"/>
              <a:t> </a:t>
            </a:r>
            <a:r>
              <a:rPr lang="en-GB" dirty="0"/>
              <a:t>depend on the quantity of material in a system, and are called </a:t>
            </a:r>
            <a:r>
              <a:rPr lang="en-GB" i="1" dirty="0"/>
              <a:t>extensive </a:t>
            </a:r>
            <a:r>
              <a:rPr lang="en-GB" dirty="0"/>
              <a:t>properties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742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Autofit/>
          </a:bodyPr>
          <a:lstStyle/>
          <a:p>
            <a:r>
              <a:rPr lang="en-GB" sz="2400" dirty="0"/>
              <a:t>For a homogeneous system, an </a:t>
            </a:r>
            <a:r>
              <a:rPr lang="en-GB" sz="2400" dirty="0" smtClean="0"/>
              <a:t>alternative means </a:t>
            </a:r>
            <a:r>
              <a:rPr lang="en-GB" sz="2400" dirty="0"/>
              <a:t>of expression for the extensive </a:t>
            </a:r>
            <a:r>
              <a:rPr lang="en-GB" sz="2400" dirty="0" smtClean="0"/>
              <a:t>properties</a:t>
            </a:r>
          </a:p>
          <a:p>
            <a:pPr algn="ctr"/>
            <a:r>
              <a:rPr lang="en-GB" sz="2400" dirty="0" smtClean="0"/>
              <a:t>U</a:t>
            </a:r>
            <a:r>
              <a:rPr lang="en-GB" sz="2400" baseline="30000" dirty="0" smtClean="0"/>
              <a:t>t</a:t>
            </a:r>
            <a:r>
              <a:rPr lang="en-GB" sz="2400" dirty="0" smtClean="0"/>
              <a:t> = </a:t>
            </a:r>
            <a:r>
              <a:rPr lang="en-GB" sz="2400" dirty="0" err="1" smtClean="0"/>
              <a:t>nU</a:t>
            </a:r>
            <a:endParaRPr lang="en-GB" sz="2400" dirty="0" smtClean="0"/>
          </a:p>
          <a:p>
            <a:r>
              <a:rPr lang="en-GB" sz="2400" i="1" dirty="0" smtClean="0"/>
              <a:t>Where </a:t>
            </a:r>
            <a:r>
              <a:rPr lang="en-GB" sz="2400" dirty="0" smtClean="0"/>
              <a:t>‘U’</a:t>
            </a:r>
            <a:r>
              <a:rPr lang="en-GB" sz="2400" i="1" dirty="0" smtClean="0"/>
              <a:t> </a:t>
            </a:r>
            <a:r>
              <a:rPr lang="en-GB" sz="2400" dirty="0"/>
              <a:t>represent the </a:t>
            </a:r>
            <a:r>
              <a:rPr lang="en-GB" sz="2400" dirty="0" smtClean="0"/>
              <a:t>internal </a:t>
            </a:r>
            <a:r>
              <a:rPr lang="en-GB" sz="2400" dirty="0"/>
              <a:t>energy of a </a:t>
            </a:r>
            <a:r>
              <a:rPr lang="en-GB" sz="2400" dirty="0" smtClean="0"/>
              <a:t>material per unit mole.</a:t>
            </a:r>
          </a:p>
          <a:p>
            <a:r>
              <a:rPr lang="en-GB" sz="2400" dirty="0" smtClean="0"/>
              <a:t>Therefore </a:t>
            </a:r>
            <a:r>
              <a:rPr lang="en-GB" sz="2400" dirty="0" err="1" smtClean="0"/>
              <a:t>eq</a:t>
            </a:r>
            <a:r>
              <a:rPr lang="en-GB" sz="2400" dirty="0" smtClean="0"/>
              <a:t> (1) can be written as </a:t>
            </a:r>
          </a:p>
          <a:p>
            <a:pPr marL="3657600" lvl="8" indent="0">
              <a:buNone/>
            </a:pPr>
            <a:r>
              <a:rPr lang="pl-PL" sz="2400" i="1" dirty="0" smtClean="0"/>
              <a:t>d</a:t>
            </a:r>
            <a:r>
              <a:rPr lang="en-GB" sz="2400" i="1" dirty="0" smtClean="0"/>
              <a:t>(</a:t>
            </a:r>
            <a:r>
              <a:rPr lang="en-GB" sz="2400" i="1" dirty="0" err="1" smtClean="0"/>
              <a:t>nU</a:t>
            </a:r>
            <a:r>
              <a:rPr lang="en-GB" sz="2400" i="1" dirty="0" smtClean="0"/>
              <a:t>) </a:t>
            </a:r>
            <a:r>
              <a:rPr lang="pl-PL" sz="2400" dirty="0" smtClean="0"/>
              <a:t>= </a:t>
            </a:r>
            <a:r>
              <a:rPr lang="pl-PL" sz="2400" i="1" dirty="0"/>
              <a:t>dQ</a:t>
            </a:r>
            <a:r>
              <a:rPr lang="pl-PL" sz="2400" dirty="0"/>
              <a:t> + </a:t>
            </a:r>
            <a:r>
              <a:rPr lang="pl-PL" sz="2400" i="1" dirty="0" smtClean="0"/>
              <a:t>dW</a:t>
            </a:r>
            <a:endParaRPr lang="en-GB" sz="2400" i="1" dirty="0" smtClean="0"/>
          </a:p>
          <a:p>
            <a:pPr marL="0" indent="0">
              <a:buNone/>
            </a:pPr>
            <a:r>
              <a:rPr lang="en-GB" sz="2400" dirty="0" smtClean="0"/>
              <a:t>Which is the energy balance for a </a:t>
            </a:r>
            <a:r>
              <a:rPr lang="en-GB" sz="2400" b="1" dirty="0" smtClean="0"/>
              <a:t>homogeneous closed system </a:t>
            </a:r>
            <a:r>
              <a:rPr lang="en-GB" sz="2400" dirty="0" smtClean="0"/>
              <a:t>of n moles.</a:t>
            </a:r>
          </a:p>
          <a:p>
            <a:r>
              <a:rPr lang="en-GB" sz="2400" dirty="0" smtClean="0"/>
              <a:t>The work of a mechanically reversible, closed-system process is  </a:t>
            </a:r>
          </a:p>
          <a:p>
            <a:pPr marL="0" indent="0">
              <a:buNone/>
            </a:pPr>
            <a:r>
              <a:rPr lang="en-GB" sz="2400" dirty="0" smtClean="0"/>
              <a:t>		                       </a:t>
            </a:r>
            <a:r>
              <a:rPr lang="en-GB" sz="2400" dirty="0" err="1" smtClean="0"/>
              <a:t>dW</a:t>
            </a:r>
            <a:r>
              <a:rPr lang="en-GB" sz="2400" dirty="0" smtClean="0"/>
              <a:t> = - </a:t>
            </a:r>
            <a:r>
              <a:rPr lang="en-GB" sz="2400" dirty="0" err="1" smtClean="0"/>
              <a:t>Pd</a:t>
            </a:r>
            <a:r>
              <a:rPr lang="en-GB" sz="2400" dirty="0" smtClean="0"/>
              <a:t>(</a:t>
            </a:r>
            <a:r>
              <a:rPr lang="en-GB" sz="2400" dirty="0" err="1" smtClean="0"/>
              <a:t>nV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These two equations combine:</a:t>
            </a:r>
          </a:p>
          <a:p>
            <a:pPr marL="0" indent="0">
              <a:buNone/>
            </a:pPr>
            <a:r>
              <a:rPr lang="en-GB" sz="2400" dirty="0" smtClean="0"/>
              <a:t>		                    d(</a:t>
            </a:r>
            <a:r>
              <a:rPr lang="en-GB" sz="2400" dirty="0" err="1" smtClean="0"/>
              <a:t>n</a:t>
            </a:r>
            <a:r>
              <a:rPr lang="en-GB" sz="2400" dirty="0" err="1"/>
              <a:t>U</a:t>
            </a:r>
            <a:r>
              <a:rPr lang="en-GB" sz="2400" dirty="0" smtClean="0"/>
              <a:t>) = </a:t>
            </a:r>
            <a:r>
              <a:rPr lang="en-GB" sz="2400" dirty="0" err="1" smtClean="0"/>
              <a:t>dQ</a:t>
            </a:r>
            <a:r>
              <a:rPr lang="en-GB" sz="2400" dirty="0" smtClean="0"/>
              <a:t> - </a:t>
            </a:r>
            <a:r>
              <a:rPr lang="en-GB" sz="2400" dirty="0" err="1" smtClean="0"/>
              <a:t>Pd</a:t>
            </a:r>
            <a:r>
              <a:rPr lang="en-GB" sz="2400" dirty="0" smtClean="0"/>
              <a:t>(</a:t>
            </a:r>
            <a:r>
              <a:rPr lang="en-GB" sz="2400" dirty="0" err="1" smtClean="0"/>
              <a:t>nV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This is the </a:t>
            </a:r>
            <a:r>
              <a:rPr lang="en-GB" sz="2400" b="1" dirty="0" smtClean="0"/>
              <a:t>general first-law equation </a:t>
            </a:r>
            <a:r>
              <a:rPr lang="en-GB" sz="2400" dirty="0" smtClean="0"/>
              <a:t>for a mechanically reversible, closed-system process.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	                      </a:t>
            </a:r>
          </a:p>
          <a:p>
            <a:pPr marL="3657600" lvl="8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2401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Constant-Volume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13099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If the process occurs at constant total volume, the work is zero. Moreover, for closed systems, because n and V are both constant. Thus,</a:t>
            </a:r>
          </a:p>
          <a:p>
            <a:r>
              <a:rPr lang="en-GB" dirty="0"/>
              <a:t>                       d Q = </a:t>
            </a:r>
            <a:r>
              <a:rPr lang="en-GB" dirty="0" smtClean="0"/>
              <a:t>d(</a:t>
            </a:r>
            <a:r>
              <a:rPr lang="en-GB" dirty="0" err="1" smtClean="0"/>
              <a:t>n</a:t>
            </a:r>
            <a:r>
              <a:rPr lang="en-GB" dirty="0" err="1"/>
              <a:t>U</a:t>
            </a:r>
            <a:r>
              <a:rPr lang="en-GB" dirty="0" smtClean="0"/>
              <a:t>) 		(</a:t>
            </a:r>
            <a:r>
              <a:rPr lang="en-GB" dirty="0" err="1"/>
              <a:t>const</a:t>
            </a:r>
            <a:r>
              <a:rPr lang="en-GB" dirty="0"/>
              <a:t> V</a:t>
            </a:r>
            <a:r>
              <a:rPr lang="en-GB" dirty="0" smtClean="0"/>
              <a:t>) </a:t>
            </a:r>
            <a:endParaRPr lang="en-GB" dirty="0"/>
          </a:p>
          <a:p>
            <a:r>
              <a:rPr lang="en-GB" dirty="0" smtClean="0"/>
              <a:t>Integration </a:t>
            </a:r>
            <a:r>
              <a:rPr lang="en-GB" dirty="0"/>
              <a:t>yields:</a:t>
            </a:r>
          </a:p>
          <a:p>
            <a:r>
              <a:rPr lang="en-GB" dirty="0"/>
              <a:t>                       Q = n </a:t>
            </a:r>
            <a:r>
              <a:rPr lang="en-GB" dirty="0" smtClean="0"/>
              <a:t>ΔU 			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smtClean="0"/>
              <a:t>V)</a:t>
            </a:r>
          </a:p>
          <a:p>
            <a:r>
              <a:rPr lang="en-GB" dirty="0" smtClean="0"/>
              <a:t>Thus </a:t>
            </a:r>
            <a:r>
              <a:rPr lang="en-GB" dirty="0"/>
              <a:t>for a mechanically reversible, constant-volume, closed-system process, the heat transferred is equal to the internal-energy change of the system.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08" y="2327935"/>
            <a:ext cx="3151198" cy="64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Constant-Pressure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621" y="1225122"/>
            <a:ext cx="10515600" cy="520297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dQ</a:t>
            </a:r>
            <a:r>
              <a:rPr lang="en-GB" dirty="0"/>
              <a:t> = </a:t>
            </a:r>
            <a:r>
              <a:rPr lang="en-GB" dirty="0" smtClean="0"/>
              <a:t>d(</a:t>
            </a:r>
            <a:r>
              <a:rPr lang="en-GB" dirty="0" err="1" smtClean="0"/>
              <a:t>n</a:t>
            </a:r>
            <a:r>
              <a:rPr lang="en-GB" dirty="0" err="1"/>
              <a:t>U</a:t>
            </a:r>
            <a:r>
              <a:rPr lang="en-GB" dirty="0" smtClean="0"/>
              <a:t>) </a:t>
            </a:r>
            <a:r>
              <a:rPr lang="en-GB" dirty="0"/>
              <a:t>+ P </a:t>
            </a:r>
            <a:r>
              <a:rPr lang="en-GB" dirty="0" smtClean="0"/>
              <a:t>d(</a:t>
            </a:r>
            <a:r>
              <a:rPr lang="en-GB" dirty="0" err="1" smtClean="0"/>
              <a:t>n</a:t>
            </a:r>
            <a:r>
              <a:rPr lang="en-GB" dirty="0" err="1"/>
              <a:t>V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For a constant-pressure change of state:</a:t>
            </a:r>
          </a:p>
          <a:p>
            <a:r>
              <a:rPr lang="en-GB" dirty="0" err="1" smtClean="0"/>
              <a:t>dQ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d(</a:t>
            </a:r>
            <a:r>
              <a:rPr lang="en-GB" dirty="0" err="1" smtClean="0"/>
              <a:t>n</a:t>
            </a:r>
            <a:r>
              <a:rPr lang="en-GB" dirty="0" err="1"/>
              <a:t>U</a:t>
            </a:r>
            <a:r>
              <a:rPr lang="en-GB" dirty="0" smtClean="0"/>
              <a:t>) + d(</a:t>
            </a:r>
            <a:r>
              <a:rPr lang="en-GB" dirty="0" err="1" smtClean="0"/>
              <a:t>nPV</a:t>
            </a:r>
            <a:r>
              <a:rPr lang="en-GB" dirty="0"/>
              <a:t>) = </a:t>
            </a:r>
            <a:r>
              <a:rPr lang="en-GB" dirty="0" smtClean="0"/>
              <a:t>d[n(U </a:t>
            </a:r>
            <a:r>
              <a:rPr lang="en-GB" dirty="0"/>
              <a:t>+ </a:t>
            </a:r>
            <a:r>
              <a:rPr lang="en-GB" dirty="0" smtClean="0"/>
              <a:t>PV)]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       H = U+PV</a:t>
            </a:r>
          </a:p>
          <a:p>
            <a:r>
              <a:rPr lang="en-GB" dirty="0" smtClean="0"/>
              <a:t>Enthalpy (H) is the heat content of the system at constant pressure.</a:t>
            </a:r>
          </a:p>
          <a:p>
            <a:pPr algn="just">
              <a:defRPr/>
            </a:pPr>
            <a:r>
              <a:rPr lang="en-US" dirty="0"/>
              <a:t>d Q = d(</a:t>
            </a:r>
            <a:r>
              <a:rPr lang="en-US" dirty="0" err="1"/>
              <a:t>nH</a:t>
            </a:r>
            <a:r>
              <a:rPr lang="en-US" dirty="0"/>
              <a:t>)		 (</a:t>
            </a:r>
            <a:r>
              <a:rPr lang="en-US" dirty="0" err="1"/>
              <a:t>const</a:t>
            </a:r>
            <a:r>
              <a:rPr lang="en-US" dirty="0"/>
              <a:t> P) </a:t>
            </a:r>
          </a:p>
          <a:p>
            <a:pPr algn="just">
              <a:defRPr/>
            </a:pPr>
            <a:r>
              <a:rPr lang="en-US" dirty="0"/>
              <a:t>Integration </a:t>
            </a:r>
            <a:r>
              <a:rPr lang="en-US" dirty="0" smtClean="0"/>
              <a:t>yields:</a:t>
            </a:r>
          </a:p>
          <a:p>
            <a:pPr algn="just">
              <a:defRPr/>
            </a:pPr>
            <a:r>
              <a:rPr lang="pt-BR" dirty="0" smtClean="0"/>
              <a:t>Q </a:t>
            </a:r>
            <a:r>
              <a:rPr lang="pt-BR" dirty="0"/>
              <a:t>= n </a:t>
            </a:r>
            <a:r>
              <a:rPr lang="el-GR" dirty="0"/>
              <a:t>Δ</a:t>
            </a:r>
            <a:r>
              <a:rPr lang="pt-BR" dirty="0"/>
              <a:t>H 		  (const P) </a:t>
            </a:r>
          </a:p>
          <a:p>
            <a:pPr algn="just">
              <a:defRPr/>
            </a:pPr>
            <a:r>
              <a:rPr lang="en-US" dirty="0"/>
              <a:t>Thus for a mechanically reversible, constant-pressure, closed-system process, the heat transferred equals the enthalpy change of the system.</a:t>
            </a:r>
          </a:p>
          <a:p>
            <a:pPr algn="just">
              <a:defRPr/>
            </a:pPr>
            <a:r>
              <a:rPr lang="pt-BR" dirty="0"/>
              <a:t> Change in enthalpy (</a:t>
            </a:r>
            <a:r>
              <a:rPr lang="el-GR" dirty="0"/>
              <a:t>Δ</a:t>
            </a:r>
            <a:r>
              <a:rPr lang="pt-BR" dirty="0"/>
              <a:t>H) is the heat exchange by the system at constant pressure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7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764275" y="228599"/>
            <a:ext cx="11122925" cy="6349622"/>
          </a:xfrm>
        </p:spPr>
        <p:txBody>
          <a:bodyPr/>
          <a:lstStyle/>
          <a:p>
            <a:r>
              <a:rPr lang="en-US" altLang="en-US" dirty="0"/>
              <a:t>The first law of thermodynamics is an extension of the law of conservation of </a:t>
            </a:r>
            <a:r>
              <a:rPr lang="en-US" altLang="en-US" dirty="0" smtClean="0"/>
              <a:t>energy</a:t>
            </a:r>
            <a:endParaRPr lang="en-GB" altLang="en-US" dirty="0" smtClean="0"/>
          </a:p>
          <a:p>
            <a:r>
              <a:rPr lang="en-GB" altLang="en-US" dirty="0" smtClean="0"/>
              <a:t>The first law of thermodynamics states that “while energy can be changed from one form to another, the total quantity of energy, E, in the universe is constant.”</a:t>
            </a:r>
          </a:p>
          <a:p>
            <a:r>
              <a:rPr lang="en-GB" altLang="en-US" dirty="0" smtClean="0"/>
              <a:t> </a:t>
            </a:r>
          </a:p>
          <a:p>
            <a:r>
              <a:rPr lang="en-US" altLang="en-US" dirty="0"/>
              <a:t>Δ(Energy of the system) + </a:t>
            </a:r>
            <a:r>
              <a:rPr lang="el-GR" altLang="en-US" dirty="0"/>
              <a:t>Δ</a:t>
            </a:r>
            <a:r>
              <a:rPr lang="en-US" altLang="en-US" dirty="0"/>
              <a:t>(Energy of surroundings) = </a:t>
            </a:r>
            <a:r>
              <a:rPr lang="en-US" altLang="en-US" dirty="0" smtClean="0"/>
              <a:t>0</a:t>
            </a:r>
          </a:p>
          <a:p>
            <a:endParaRPr lang="en-US" altLang="en-US" dirty="0" smtClean="0"/>
          </a:p>
          <a:p>
            <a:endParaRPr lang="en-GB" altLang="en-US" dirty="0" smtClean="0"/>
          </a:p>
          <a:p>
            <a:endParaRPr lang="en-US" altLang="en-US" dirty="0"/>
          </a:p>
          <a:p>
            <a:endParaRPr lang="en-GB" altLang="en-US" dirty="0" smtClean="0"/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13" y="2362816"/>
            <a:ext cx="2038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30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 smtClean="0"/>
              <a:t>MASS AND ENERGY BALANCES FOR OPEN SYSTEMS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4993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65" y="4036613"/>
            <a:ext cx="8648523" cy="10758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Measures of </a:t>
            </a:r>
            <a:r>
              <a:rPr lang="en-GB" b="1" dirty="0" smtClean="0"/>
              <a:t>Flow</a:t>
            </a:r>
          </a:p>
          <a:p>
            <a:pPr marL="0" indent="0">
              <a:buNone/>
            </a:pPr>
            <a:r>
              <a:rPr lang="en-GB" dirty="0"/>
              <a:t>Open systems are characterized by flowing </a:t>
            </a:r>
            <a:r>
              <a:rPr lang="en-GB" dirty="0" smtClean="0"/>
              <a:t>streams; there </a:t>
            </a:r>
            <a:r>
              <a:rPr lang="en-GB" dirty="0"/>
              <a:t>are four common </a:t>
            </a:r>
            <a:r>
              <a:rPr lang="en-GB" dirty="0" smtClean="0"/>
              <a:t>measures </a:t>
            </a:r>
            <a:r>
              <a:rPr lang="en-GB" dirty="0"/>
              <a:t>of flow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measures of flow are interrelated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where </a:t>
            </a:r>
            <a:r>
              <a:rPr lang="en-GB" i="1" dirty="0"/>
              <a:t>ℳ </a:t>
            </a:r>
            <a:r>
              <a:rPr lang="en-GB" dirty="0"/>
              <a:t>is molar mass and </a:t>
            </a:r>
            <a:r>
              <a:rPr lang="en-GB" i="1" dirty="0"/>
              <a:t>A </a:t>
            </a:r>
            <a:r>
              <a:rPr lang="en-GB" dirty="0"/>
              <a:t>is the cross-sectional area for flow. </a:t>
            </a:r>
            <a:endParaRPr lang="en-GB" dirty="0" smtClean="0"/>
          </a:p>
          <a:p>
            <a:r>
              <a:rPr lang="en-GB" dirty="0" smtClean="0"/>
              <a:t>Importantly</a:t>
            </a:r>
            <a:r>
              <a:rPr lang="en-GB" dirty="0"/>
              <a:t>, mass and </a:t>
            </a:r>
            <a:r>
              <a:rPr lang="en-GB" dirty="0" smtClean="0"/>
              <a:t>molar flow </a:t>
            </a:r>
            <a:r>
              <a:rPr lang="en-GB" dirty="0"/>
              <a:t>rates relate to </a:t>
            </a:r>
            <a:r>
              <a:rPr lang="en-GB" dirty="0" smtClean="0"/>
              <a:t>velocity: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area for flow </a:t>
            </a:r>
            <a:r>
              <a:rPr lang="en-GB" i="1" dirty="0"/>
              <a:t>A </a:t>
            </a:r>
            <a:r>
              <a:rPr lang="en-GB" dirty="0"/>
              <a:t>is the cross-sectional area of a conduit, and </a:t>
            </a:r>
            <a:r>
              <a:rPr lang="en-GB" i="1" dirty="0"/>
              <a:t>ρ </a:t>
            </a:r>
            <a:r>
              <a:rPr lang="en-GB" dirty="0"/>
              <a:t>is specific or </a:t>
            </a:r>
            <a:r>
              <a:rPr lang="en-GB" dirty="0" smtClean="0"/>
              <a:t>molar density.</a:t>
            </a:r>
          </a:p>
          <a:p>
            <a:r>
              <a:rPr lang="en-GB" dirty="0"/>
              <a:t>Flow rates 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n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i="1" dirty="0"/>
              <a:t>q </a:t>
            </a:r>
            <a:r>
              <a:rPr lang="en-GB" dirty="0"/>
              <a:t>represent </a:t>
            </a:r>
            <a:r>
              <a:rPr lang="en-GB" dirty="0" smtClean="0"/>
              <a:t>measures of </a:t>
            </a:r>
            <a:r>
              <a:rPr lang="en-GB" dirty="0"/>
              <a:t>quantity per unit of time.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99" y="1714356"/>
            <a:ext cx="8953500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54" y="2709756"/>
            <a:ext cx="4089990" cy="5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01" y="559559"/>
            <a:ext cx="10515600" cy="5822121"/>
          </a:xfrm>
        </p:spPr>
        <p:txBody>
          <a:bodyPr>
            <a:noAutofit/>
          </a:bodyPr>
          <a:lstStyle/>
          <a:p>
            <a:r>
              <a:rPr lang="en-GB" b="1" dirty="0"/>
              <a:t>Mass Balance for Open </a:t>
            </a:r>
            <a:r>
              <a:rPr lang="en-GB" b="1" dirty="0" smtClean="0"/>
              <a:t>Systems</a:t>
            </a:r>
            <a:endParaRPr lang="en-GB" dirty="0" smtClean="0"/>
          </a:p>
          <a:p>
            <a:r>
              <a:rPr lang="en-GB" dirty="0" smtClean="0"/>
              <a:t>Because </a:t>
            </a:r>
            <a:r>
              <a:rPr lang="en-GB" dirty="0"/>
              <a:t>mass </a:t>
            </a:r>
            <a:r>
              <a:rPr lang="en-GB" dirty="0" smtClean="0"/>
              <a:t>is conserved</a:t>
            </a:r>
            <a:r>
              <a:rPr lang="en-GB" dirty="0"/>
              <a:t>, the </a:t>
            </a:r>
            <a:r>
              <a:rPr lang="en-GB" b="1" dirty="0">
                <a:solidFill>
                  <a:srgbClr val="FF0000"/>
                </a:solidFill>
              </a:rPr>
              <a:t>rate of change of mass within the control volume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en-GB" i="1" dirty="0"/>
              <a:t>dm</a:t>
            </a:r>
            <a:r>
              <a:rPr lang="en-GB" baseline="-25000" dirty="0"/>
              <a:t>cv</a:t>
            </a:r>
            <a:r>
              <a:rPr lang="en-GB" dirty="0"/>
              <a:t> </a:t>
            </a:r>
            <a:r>
              <a:rPr lang="en-GB" i="1" dirty="0"/>
              <a:t>/ dt</a:t>
            </a:r>
            <a:r>
              <a:rPr lang="en-GB" dirty="0"/>
              <a:t>, equals the net </a:t>
            </a:r>
            <a:r>
              <a:rPr lang="en-GB" dirty="0" smtClean="0"/>
              <a:t>rate of </a:t>
            </a:r>
            <a:r>
              <a:rPr lang="en-GB" dirty="0"/>
              <a:t>flow of mass into the control volume</a:t>
            </a:r>
            <a:r>
              <a:rPr lang="en-GB" dirty="0" smtClean="0"/>
              <a:t>.</a:t>
            </a:r>
          </a:p>
          <a:p>
            <a:r>
              <a:rPr lang="en-GB" dirty="0"/>
              <a:t>The convention is that flow is </a:t>
            </a:r>
            <a:r>
              <a:rPr lang="en-GB" b="1" dirty="0">
                <a:solidFill>
                  <a:srgbClr val="0070C0"/>
                </a:solidFill>
              </a:rPr>
              <a:t>positive</a:t>
            </a:r>
            <a:r>
              <a:rPr lang="en-GB" dirty="0"/>
              <a:t> when </a:t>
            </a:r>
            <a:r>
              <a:rPr lang="en-GB" dirty="0" smtClean="0"/>
              <a:t>directed into </a:t>
            </a:r>
            <a:r>
              <a:rPr lang="en-GB" dirty="0"/>
              <a:t>the control volume and </a:t>
            </a:r>
            <a:r>
              <a:rPr lang="en-GB" b="1" dirty="0">
                <a:solidFill>
                  <a:srgbClr val="FF0000"/>
                </a:solidFill>
              </a:rPr>
              <a:t>negative</a:t>
            </a:r>
            <a:r>
              <a:rPr lang="en-GB" dirty="0"/>
              <a:t> when directed out</a:t>
            </a:r>
            <a:r>
              <a:rPr lang="en-GB" dirty="0" smtClean="0"/>
              <a:t>.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81" y="3240137"/>
            <a:ext cx="4648200" cy="348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73" y="3775524"/>
            <a:ext cx="3848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01" y="559559"/>
            <a:ext cx="10515600" cy="5822121"/>
          </a:xfrm>
        </p:spPr>
        <p:txBody>
          <a:bodyPr>
            <a:noAutofit/>
          </a:bodyPr>
          <a:lstStyle/>
          <a:p>
            <a:r>
              <a:rPr lang="en-GB" dirty="0"/>
              <a:t>The mass balance is expressed </a:t>
            </a:r>
            <a:r>
              <a:rPr lang="en-GB" dirty="0" smtClean="0"/>
              <a:t>mathematically by: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subscript “fs” indicates that the term applies to all </a:t>
            </a:r>
            <a:r>
              <a:rPr lang="en-GB" b="1" dirty="0">
                <a:solidFill>
                  <a:srgbClr val="FF0000"/>
                </a:solidFill>
              </a:rPr>
              <a:t>flowing streams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For </a:t>
            </a:r>
            <a:r>
              <a:rPr lang="en-GB" dirty="0"/>
              <a:t>the control volume of Fig. 2.4, the second term is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The difference operator </a:t>
            </a:r>
            <a:r>
              <a:rPr lang="en-GB" dirty="0" smtClean="0"/>
              <a:t>‘Δ’ </a:t>
            </a:r>
            <a:r>
              <a:rPr lang="en-GB" dirty="0"/>
              <a:t>here signifies the </a:t>
            </a:r>
            <a:r>
              <a:rPr lang="en-GB" b="1" dirty="0">
                <a:solidFill>
                  <a:srgbClr val="FF0000"/>
                </a:solidFill>
              </a:rPr>
              <a:t>difference between exit and entrance </a:t>
            </a:r>
            <a:r>
              <a:rPr lang="en-GB" b="1" dirty="0" smtClean="0">
                <a:solidFill>
                  <a:srgbClr val="FF0000"/>
                </a:solidFill>
              </a:rPr>
              <a:t>flows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61" y="954135"/>
            <a:ext cx="3311087" cy="124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66" y="4433947"/>
            <a:ext cx="3541788" cy="583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854" y="2156021"/>
            <a:ext cx="2832700" cy="8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274" y="2197245"/>
            <a:ext cx="1238505" cy="562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610" y="1240041"/>
            <a:ext cx="1076539" cy="6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54842"/>
            <a:ext cx="11103591" cy="6277970"/>
          </a:xfrm>
        </p:spPr>
        <p:txBody>
          <a:bodyPr>
            <a:noAutofit/>
          </a:bodyPr>
          <a:lstStyle/>
          <a:p>
            <a:r>
              <a:rPr lang="en-GB" sz="2600" b="1" i="1" dirty="0"/>
              <a:t>Steady-state </a:t>
            </a:r>
            <a:r>
              <a:rPr lang="en-GB" sz="2600" b="1" dirty="0"/>
              <a:t>flow </a:t>
            </a:r>
            <a:r>
              <a:rPr lang="en-GB" sz="2600" dirty="0"/>
              <a:t>processes are those for which conditions within the control </a:t>
            </a:r>
            <a:r>
              <a:rPr lang="en-GB" sz="2600" dirty="0" smtClean="0"/>
              <a:t>volume do </a:t>
            </a:r>
            <a:r>
              <a:rPr lang="en-GB" sz="2600" dirty="0"/>
              <a:t>not change with </a:t>
            </a:r>
            <a:r>
              <a:rPr lang="en-GB" sz="2600" dirty="0" smtClean="0"/>
              <a:t>time. These </a:t>
            </a:r>
            <a:r>
              <a:rPr lang="en-GB" sz="2600" dirty="0"/>
              <a:t>are an important class of flow processes often encountered </a:t>
            </a:r>
            <a:r>
              <a:rPr lang="en-GB" sz="2600" dirty="0" smtClean="0"/>
              <a:t>in practice.</a:t>
            </a:r>
          </a:p>
          <a:p>
            <a:r>
              <a:rPr lang="en-GB" sz="2600" dirty="0"/>
              <a:t>In a steady-state process, the control volume contains a constant mass of fluid, </a:t>
            </a:r>
            <a:r>
              <a:rPr lang="en-GB" sz="2600" dirty="0" smtClean="0"/>
              <a:t>and the </a:t>
            </a:r>
            <a:r>
              <a:rPr lang="en-GB" sz="2600" dirty="0"/>
              <a:t>first or </a:t>
            </a:r>
            <a:r>
              <a:rPr lang="en-GB" sz="2600" b="1" i="1" dirty="0"/>
              <a:t>accumulation </a:t>
            </a:r>
            <a:r>
              <a:rPr lang="en-GB" sz="2600" b="1" dirty="0"/>
              <a:t>term </a:t>
            </a:r>
            <a:r>
              <a:rPr lang="en-GB" sz="2600" dirty="0"/>
              <a:t>of Eq. (2.24) is zero, reducing Eq. (2.25) to</a:t>
            </a:r>
            <a:r>
              <a:rPr lang="en-GB" sz="2600" dirty="0" smtClean="0"/>
              <a:t>:</a:t>
            </a:r>
          </a:p>
          <a:p>
            <a:endParaRPr lang="en-GB" sz="2600" dirty="0" smtClean="0"/>
          </a:p>
          <a:p>
            <a:r>
              <a:rPr lang="en-GB" sz="2600" dirty="0"/>
              <a:t>When there is a single entrance and a single </a:t>
            </a:r>
            <a:r>
              <a:rPr lang="en-GB" sz="2600" dirty="0" smtClean="0"/>
              <a:t>exit </a:t>
            </a:r>
            <a:r>
              <a:rPr lang="en-GB" sz="2600" dirty="0"/>
              <a:t>stream, the mass flow rate </a:t>
            </a:r>
            <a:r>
              <a:rPr lang="en-GB" sz="2600" i="1" dirty="0"/>
              <a:t>m </a:t>
            </a:r>
            <a:r>
              <a:rPr lang="en-GB" sz="2600" dirty="0"/>
              <a:t>˙ is </a:t>
            </a:r>
            <a:r>
              <a:rPr lang="en-GB" sz="2600" dirty="0" smtClean="0"/>
              <a:t>the same </a:t>
            </a:r>
            <a:r>
              <a:rPr lang="en-GB" sz="2600" dirty="0"/>
              <a:t>for both streams; </a:t>
            </a:r>
            <a:r>
              <a:rPr lang="en-GB" sz="2600" dirty="0" smtClean="0"/>
              <a:t>then,</a:t>
            </a:r>
          </a:p>
          <a:p>
            <a:endParaRPr lang="en-GB" sz="2600" dirty="0"/>
          </a:p>
          <a:p>
            <a:r>
              <a:rPr lang="en-GB" sz="2600" dirty="0" smtClean="0"/>
              <a:t>Because </a:t>
            </a:r>
            <a:r>
              <a:rPr lang="en-GB" sz="2600" dirty="0"/>
              <a:t>specific volume is the reciprocal of density</a:t>
            </a:r>
            <a:r>
              <a:rPr lang="en-GB" sz="2600" dirty="0" smtClean="0"/>
              <a:t>,</a:t>
            </a:r>
          </a:p>
          <a:p>
            <a:endParaRPr lang="en-GB" sz="2600" dirty="0"/>
          </a:p>
          <a:p>
            <a:endParaRPr lang="en-GB" sz="2600" dirty="0" smtClean="0"/>
          </a:p>
          <a:p>
            <a:r>
              <a:rPr lang="en-GB" sz="2600" dirty="0"/>
              <a:t>In this form the mass-balance equation is often called the </a:t>
            </a:r>
            <a:r>
              <a:rPr lang="en-GB" sz="2600" b="1" i="1" dirty="0"/>
              <a:t>continuity equation</a:t>
            </a:r>
            <a:r>
              <a:rPr lang="en-GB" sz="2600" b="1" dirty="0"/>
              <a:t>.</a:t>
            </a:r>
          </a:p>
          <a:p>
            <a:endParaRPr lang="en-GB" sz="2600" dirty="0" smtClean="0"/>
          </a:p>
          <a:p>
            <a:endParaRPr lang="en-GB" sz="2600" dirty="0"/>
          </a:p>
          <a:p>
            <a:endParaRPr lang="en-GB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83" y="3603208"/>
            <a:ext cx="4319661" cy="7375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22" y="2310559"/>
            <a:ext cx="2303984" cy="710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99" y="4562969"/>
            <a:ext cx="3568432" cy="11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0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58"/>
            <a:ext cx="10515600" cy="582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The General Energy </a:t>
            </a:r>
            <a:r>
              <a:rPr lang="en-GB" b="1" dirty="0" smtClean="0"/>
              <a:t>Balance</a:t>
            </a: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rate of change of energy within the control </a:t>
            </a:r>
            <a:r>
              <a:rPr lang="en-GB" dirty="0" smtClean="0"/>
              <a:t>volume equals </a:t>
            </a:r>
            <a:r>
              <a:rPr lang="en-GB" dirty="0"/>
              <a:t>the net rate of energy transfer into the control volume</a:t>
            </a:r>
            <a:r>
              <a:rPr lang="en-GB" dirty="0" smtClean="0"/>
              <a:t>.</a:t>
            </a:r>
          </a:p>
          <a:p>
            <a:r>
              <a:rPr lang="en-GB" dirty="0"/>
              <a:t>Streams flowing into and out </a:t>
            </a:r>
            <a:r>
              <a:rPr lang="en-GB" dirty="0" smtClean="0"/>
              <a:t>of the </a:t>
            </a:r>
            <a:r>
              <a:rPr lang="en-GB" dirty="0"/>
              <a:t>control volume have associated with them energy in its </a:t>
            </a:r>
            <a:r>
              <a:rPr lang="en-GB" dirty="0">
                <a:solidFill>
                  <a:srgbClr val="FF0000"/>
                </a:solidFill>
              </a:rPr>
              <a:t>internal, potential, and kinetic </a:t>
            </a:r>
            <a:r>
              <a:rPr lang="en-GB" dirty="0" smtClean="0">
                <a:solidFill>
                  <a:srgbClr val="FF0000"/>
                </a:solidFill>
              </a:rPr>
              <a:t>forms </a:t>
            </a:r>
            <a:r>
              <a:rPr lang="en-GB" dirty="0" smtClean="0"/>
              <a:t>and </a:t>
            </a:r>
            <a:r>
              <a:rPr lang="en-GB" dirty="0"/>
              <a:t>all may contribute to the energy change of the </a:t>
            </a:r>
            <a:r>
              <a:rPr lang="en-GB" dirty="0" smtClean="0"/>
              <a:t>system.</a:t>
            </a:r>
            <a:endParaRPr lang="en-GB" dirty="0" smtClean="0"/>
          </a:p>
          <a:p>
            <a:r>
              <a:rPr lang="en-GB" dirty="0"/>
              <a:t>Each unit mass of a stream </a:t>
            </a:r>
            <a:r>
              <a:rPr lang="en-GB" dirty="0" smtClean="0"/>
              <a:t>carries with </a:t>
            </a:r>
            <a:r>
              <a:rPr lang="en-GB" dirty="0"/>
              <a:t>it a total </a:t>
            </a:r>
            <a:r>
              <a:rPr lang="en-GB" dirty="0" smtClean="0"/>
              <a:t>energy</a:t>
            </a:r>
          </a:p>
          <a:p>
            <a:endParaRPr lang="en-GB" dirty="0"/>
          </a:p>
          <a:p>
            <a:r>
              <a:rPr lang="en-GB" dirty="0" smtClean="0"/>
              <a:t>where </a:t>
            </a:r>
            <a:r>
              <a:rPr lang="en-GB" i="1" dirty="0"/>
              <a:t>u </a:t>
            </a:r>
            <a:r>
              <a:rPr lang="en-GB" dirty="0"/>
              <a:t>is the average velocity of the stream, </a:t>
            </a:r>
            <a:r>
              <a:rPr lang="en-GB" i="1" dirty="0"/>
              <a:t>z </a:t>
            </a:r>
            <a:r>
              <a:rPr lang="en-GB" dirty="0"/>
              <a:t>is its </a:t>
            </a:r>
            <a:r>
              <a:rPr lang="en-GB" dirty="0" smtClean="0"/>
              <a:t>elevation above </a:t>
            </a:r>
            <a:r>
              <a:rPr lang="en-GB" dirty="0"/>
              <a:t>a datum level, and </a:t>
            </a:r>
            <a:r>
              <a:rPr lang="en-GB" i="1" dirty="0"/>
              <a:t>g </a:t>
            </a:r>
            <a:r>
              <a:rPr lang="en-GB" dirty="0"/>
              <a:t>is the local acceleration of gravity</a:t>
            </a:r>
            <a:r>
              <a:rPr lang="en-GB" dirty="0" smtClean="0"/>
              <a:t>.</a:t>
            </a:r>
          </a:p>
          <a:p>
            <a:r>
              <a:rPr lang="en-GB" dirty="0"/>
              <a:t>Thus, each stream </a:t>
            </a:r>
            <a:r>
              <a:rPr lang="en-GB" dirty="0" smtClean="0"/>
              <a:t>transports energy </a:t>
            </a:r>
            <a:r>
              <a:rPr lang="en-GB" dirty="0"/>
              <a:t>at the </a:t>
            </a:r>
            <a:r>
              <a:rPr lang="en-GB" dirty="0" smtClean="0"/>
              <a:t>rate</a:t>
            </a:r>
          </a:p>
          <a:p>
            <a:endParaRPr lang="en-GB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792370" y="3533175"/>
            <a:ext cx="3617334" cy="2615894"/>
            <a:chOff x="4735096" y="3798554"/>
            <a:chExt cx="3827167" cy="29122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8976" y="3798554"/>
              <a:ext cx="2390775" cy="6953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188" y="3798554"/>
              <a:ext cx="619125" cy="2190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5096" y="5964072"/>
              <a:ext cx="3158533" cy="6933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7238" y="5920108"/>
              <a:ext cx="742950" cy="142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5222" y="6529708"/>
              <a:ext cx="742950" cy="142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6932" y="6567958"/>
              <a:ext cx="742950" cy="142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8976" y="5882071"/>
              <a:ext cx="742950" cy="1428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9313" y="6305611"/>
              <a:ext cx="742950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82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3" y="1110224"/>
            <a:ext cx="3780430" cy="6549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r>
              <a:rPr lang="en-GB" dirty="0"/>
              <a:t>The net energy transported </a:t>
            </a:r>
            <a:r>
              <a:rPr lang="en-GB" i="1" dirty="0"/>
              <a:t>into </a:t>
            </a:r>
            <a:r>
              <a:rPr lang="en-GB" dirty="0"/>
              <a:t>the system by the </a:t>
            </a:r>
            <a:r>
              <a:rPr lang="en-GB" b="1" dirty="0" smtClean="0"/>
              <a:t>flowing streams </a:t>
            </a:r>
            <a:r>
              <a:rPr lang="en-GB" dirty="0"/>
              <a:t>is </a:t>
            </a:r>
            <a:r>
              <a:rPr lang="en-GB" dirty="0" smtClean="0"/>
              <a:t>therefore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GB" dirty="0" smtClean="0"/>
              <a:t>here </a:t>
            </a:r>
            <a:r>
              <a:rPr lang="en-GB" dirty="0"/>
              <a:t>the effect of the minus sign with “Δ” </a:t>
            </a:r>
            <a:r>
              <a:rPr lang="en-GB" dirty="0" smtClean="0"/>
              <a:t>is to </a:t>
            </a:r>
            <a:r>
              <a:rPr lang="en-GB" dirty="0"/>
              <a:t>make the term read </a:t>
            </a:r>
            <a:r>
              <a:rPr lang="en-GB" i="1" dirty="0"/>
              <a:t>in </a:t>
            </a:r>
            <a:r>
              <a:rPr lang="en-GB" dirty="0"/>
              <a:t>– </a:t>
            </a:r>
            <a:r>
              <a:rPr lang="en-GB" i="1" dirty="0"/>
              <a:t>out</a:t>
            </a:r>
            <a:r>
              <a:rPr lang="en-GB" dirty="0" smtClean="0"/>
              <a:t>.</a:t>
            </a:r>
          </a:p>
          <a:p>
            <a:r>
              <a:rPr lang="en-GB" dirty="0"/>
              <a:t>The rate of energy accumulation within the control </a:t>
            </a:r>
            <a:r>
              <a:rPr lang="en-GB" dirty="0" smtClean="0"/>
              <a:t>volume includes </a:t>
            </a:r>
            <a:r>
              <a:rPr lang="en-GB" dirty="0"/>
              <a:t>this quantity in addition to the </a:t>
            </a:r>
            <a:r>
              <a:rPr lang="en-GB" dirty="0">
                <a:solidFill>
                  <a:srgbClr val="FF0000"/>
                </a:solidFill>
              </a:rPr>
              <a:t>heat transfer </a:t>
            </a:r>
            <a:r>
              <a:rPr lang="en-GB" dirty="0" smtClean="0">
                <a:solidFill>
                  <a:srgbClr val="FF0000"/>
                </a:solidFill>
              </a:rPr>
              <a:t>rate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work rate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The work rate may include work of several forms</a:t>
            </a:r>
            <a:r>
              <a:rPr lang="en-GB" dirty="0" smtClean="0"/>
              <a:t>.</a:t>
            </a:r>
            <a:r>
              <a:rPr lang="en-GB" dirty="0"/>
              <a:t> First, </a:t>
            </a:r>
            <a:r>
              <a:rPr lang="en-GB" b="1" dirty="0">
                <a:solidFill>
                  <a:srgbClr val="FF0000"/>
                </a:solidFill>
              </a:rPr>
              <a:t>work is associated with </a:t>
            </a:r>
            <a:r>
              <a:rPr lang="en-GB" b="1" dirty="0" smtClean="0">
                <a:solidFill>
                  <a:srgbClr val="FF0000"/>
                </a:solidFill>
              </a:rPr>
              <a:t>moving the </a:t>
            </a:r>
            <a:r>
              <a:rPr lang="en-GB" b="1" dirty="0">
                <a:solidFill>
                  <a:srgbClr val="FF0000"/>
                </a:solidFill>
              </a:rPr>
              <a:t>flowing streams</a:t>
            </a:r>
            <a:r>
              <a:rPr lang="en-GB" dirty="0"/>
              <a:t> through entrances and exits.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2" y="4153958"/>
            <a:ext cx="1153943" cy="128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59" y="1110224"/>
            <a:ext cx="1153943" cy="12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87" y="1701044"/>
            <a:ext cx="1153943" cy="128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96" y="1629582"/>
            <a:ext cx="1153943" cy="128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28" y="1091815"/>
            <a:ext cx="1153943" cy="128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63" y="3773075"/>
            <a:ext cx="7629873" cy="10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The fluid at any entrance or exit has a </a:t>
            </a:r>
            <a:r>
              <a:rPr lang="en-GB" dirty="0" smtClean="0"/>
              <a:t>set of </a:t>
            </a:r>
            <a:r>
              <a:rPr lang="en-GB" dirty="0"/>
              <a:t>average properties, </a:t>
            </a:r>
            <a:r>
              <a:rPr lang="en-GB" i="1" dirty="0"/>
              <a:t>P</a:t>
            </a:r>
            <a:r>
              <a:rPr lang="en-GB" dirty="0"/>
              <a:t>, 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U</a:t>
            </a:r>
            <a:r>
              <a:rPr lang="en-GB" dirty="0"/>
              <a:t>, </a:t>
            </a:r>
            <a:r>
              <a:rPr lang="en-GB" i="1" dirty="0"/>
              <a:t>H</a:t>
            </a:r>
            <a:r>
              <a:rPr lang="en-GB" dirty="0"/>
              <a:t>, etc. </a:t>
            </a:r>
            <a:endParaRPr lang="en-GB" dirty="0" smtClean="0"/>
          </a:p>
          <a:p>
            <a:r>
              <a:rPr lang="en-GB" dirty="0" smtClean="0"/>
              <a:t>Imagine </a:t>
            </a:r>
            <a:r>
              <a:rPr lang="en-GB" dirty="0"/>
              <a:t>that a unit mass of fluid with these </a:t>
            </a:r>
            <a:r>
              <a:rPr lang="en-GB" dirty="0" smtClean="0"/>
              <a:t>properties exists </a:t>
            </a:r>
            <a:r>
              <a:rPr lang="en-GB" dirty="0"/>
              <a:t>at an entrance or exit, as shown in Fig. 2.5.</a:t>
            </a: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42" y="354842"/>
            <a:ext cx="7412725" cy="34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r>
              <a:rPr lang="en-GB" dirty="0"/>
              <a:t>The work </a:t>
            </a:r>
            <a:r>
              <a:rPr lang="en-GB" dirty="0" smtClean="0"/>
              <a:t>done by </a:t>
            </a:r>
            <a:r>
              <a:rPr lang="en-GB" dirty="0"/>
              <a:t>this piston in moving the unit mass through the entrance is </a:t>
            </a:r>
            <a:r>
              <a:rPr lang="en-GB" i="1" dirty="0"/>
              <a:t>PV</a:t>
            </a:r>
            <a:r>
              <a:rPr lang="en-GB" dirty="0"/>
              <a:t>, and the work rate </a:t>
            </a:r>
            <a:r>
              <a:rPr lang="en-GB" dirty="0" smtClean="0"/>
              <a:t>is          .</a:t>
            </a:r>
          </a:p>
          <a:p>
            <a:r>
              <a:rPr lang="en-GB" dirty="0"/>
              <a:t>Because </a:t>
            </a:r>
            <a:r>
              <a:rPr lang="en-GB" dirty="0">
                <a:solidFill>
                  <a:srgbClr val="FF0000"/>
                </a:solidFill>
              </a:rPr>
              <a:t>Δ denotes the difference between exit and entrance quantities</a:t>
            </a:r>
            <a:r>
              <a:rPr lang="en-GB" dirty="0"/>
              <a:t>, the net work done </a:t>
            </a:r>
            <a:r>
              <a:rPr lang="en-GB" i="1" dirty="0" smtClean="0"/>
              <a:t>on </a:t>
            </a:r>
            <a:r>
              <a:rPr lang="en-GB" dirty="0" smtClean="0"/>
              <a:t>the </a:t>
            </a:r>
            <a:r>
              <a:rPr lang="en-GB" dirty="0"/>
              <a:t>system when all entrance and exit sections are taken into account </a:t>
            </a:r>
            <a:r>
              <a:rPr lang="en-GB" dirty="0" smtClean="0"/>
              <a:t>is</a:t>
            </a:r>
          </a:p>
          <a:p>
            <a:endParaRPr lang="en-GB" dirty="0"/>
          </a:p>
          <a:p>
            <a:r>
              <a:rPr lang="en-GB" dirty="0"/>
              <a:t>Another </a:t>
            </a:r>
            <a:r>
              <a:rPr lang="en-GB" dirty="0" smtClean="0"/>
              <a:t>form of work is the shaft work indicated in Fig. 2.5 by rate </a:t>
            </a:r>
            <a:r>
              <a:rPr lang="en-GB" i="1" dirty="0" smtClean="0"/>
              <a:t>W</a:t>
            </a:r>
            <a:r>
              <a:rPr lang="en-GB" i="1" baseline="-25000" dirty="0" smtClean="0"/>
              <a:t>s</a:t>
            </a:r>
          </a:p>
          <a:p>
            <a:r>
              <a:rPr lang="en-GB" dirty="0"/>
              <a:t>In </a:t>
            </a:r>
            <a:r>
              <a:rPr lang="en-GB" dirty="0" smtClean="0"/>
              <a:t>addition, work </a:t>
            </a:r>
            <a:r>
              <a:rPr lang="en-GB" dirty="0"/>
              <a:t>may be associated with expansion or contraction of the entire control volume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These forms </a:t>
            </a:r>
            <a:r>
              <a:rPr lang="en-GB" dirty="0"/>
              <a:t>of work are all included in a rate term represented by </a:t>
            </a:r>
            <a:r>
              <a:rPr lang="en-GB" i="1" dirty="0" smtClean="0"/>
              <a:t>W </a:t>
            </a:r>
            <a:r>
              <a:rPr lang="en-GB" i="1" baseline="30000" dirty="0" smtClean="0"/>
              <a:t>.</a:t>
            </a:r>
            <a:endParaRPr lang="en-GB" i="1" baseline="30000" dirty="0"/>
          </a:p>
          <a:p>
            <a:r>
              <a:rPr lang="en-GB" dirty="0"/>
              <a:t>The preceding equation </a:t>
            </a:r>
            <a:r>
              <a:rPr lang="en-GB" dirty="0" smtClean="0"/>
              <a:t>may now </a:t>
            </a:r>
            <a:r>
              <a:rPr lang="en-GB" dirty="0"/>
              <a:t>be written: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09" y="2549431"/>
            <a:ext cx="2063868" cy="414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40" y="5450645"/>
            <a:ext cx="7485119" cy="963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12" y="822825"/>
            <a:ext cx="681778" cy="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Combination </a:t>
            </a:r>
            <a:r>
              <a:rPr lang="en-GB" dirty="0"/>
              <a:t>of terms in accord with the definition of enthalpy, </a:t>
            </a:r>
            <a:endParaRPr lang="en-GB" dirty="0" smtClean="0"/>
          </a:p>
          <a:p>
            <a:pPr marL="0" indent="0">
              <a:buNone/>
            </a:pPr>
            <a:r>
              <a:rPr lang="en-GB" i="1" dirty="0" smtClean="0"/>
              <a:t>H </a:t>
            </a:r>
            <a:r>
              <a:rPr lang="en-GB" dirty="0"/>
              <a:t>= </a:t>
            </a:r>
            <a:r>
              <a:rPr lang="en-GB" i="1" dirty="0"/>
              <a:t>U </a:t>
            </a:r>
            <a:r>
              <a:rPr lang="en-GB" dirty="0"/>
              <a:t>+ </a:t>
            </a:r>
            <a:r>
              <a:rPr lang="en-GB" i="1" dirty="0"/>
              <a:t>PV</a:t>
            </a:r>
            <a:r>
              <a:rPr lang="en-GB" dirty="0"/>
              <a:t>, leads </a:t>
            </a:r>
            <a:r>
              <a:rPr lang="en-GB" dirty="0" smtClean="0"/>
              <a:t>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which is usually written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54" y="354842"/>
            <a:ext cx="7485119" cy="9638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20" y="2464096"/>
            <a:ext cx="5281524" cy="1029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08" y="3894609"/>
            <a:ext cx="5977720" cy="1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6478" y="0"/>
            <a:ext cx="11859904" cy="6496334"/>
          </a:xfrm>
        </p:spPr>
        <p:txBody>
          <a:bodyPr>
            <a:normAutofit/>
          </a:bodyPr>
          <a:lstStyle/>
          <a:p>
            <a:pPr algn="just">
              <a:defRPr/>
            </a:pP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Although energy assumes many forms, the total quantity of energy is constant, and when energy disappears in one form it appears simultaneously in other forms.</a:t>
            </a:r>
          </a:p>
          <a:p>
            <a:pPr algn="just">
              <a:defRPr/>
            </a:pPr>
            <a:endParaRPr lang="en-US" sz="2800" dirty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86" y="2121659"/>
            <a:ext cx="25431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69" y="2121659"/>
            <a:ext cx="281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Energy Balances for Steady-State Flow </a:t>
            </a:r>
            <a:r>
              <a:rPr lang="en-GB" b="1" dirty="0" smtClean="0"/>
              <a:t>Processes</a:t>
            </a:r>
          </a:p>
          <a:p>
            <a:r>
              <a:rPr lang="en-GB" b="1" i="1" dirty="0"/>
              <a:t>Steady-state </a:t>
            </a:r>
            <a:r>
              <a:rPr lang="en-GB" b="1" dirty="0"/>
              <a:t>flow </a:t>
            </a:r>
            <a:r>
              <a:rPr lang="en-GB" dirty="0"/>
              <a:t>processes are those for which conditions within the control volume do not change with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Flow </a:t>
            </a:r>
            <a:r>
              <a:rPr lang="en-GB" dirty="0"/>
              <a:t>processes for which the accumulation </a:t>
            </a:r>
            <a:r>
              <a:rPr lang="en-GB" dirty="0" smtClean="0"/>
              <a:t>term of </a:t>
            </a:r>
            <a:r>
              <a:rPr lang="en-GB" dirty="0"/>
              <a:t>Eq. </a:t>
            </a:r>
            <a:r>
              <a:rPr lang="en-GB" dirty="0" smtClean="0"/>
              <a:t>given below, </a:t>
            </a:r>
            <a:r>
              <a:rPr lang="en-GB" i="1" dirty="0"/>
              <a:t>d</a:t>
            </a:r>
            <a:r>
              <a:rPr lang="en-GB" dirty="0"/>
              <a:t>(</a:t>
            </a:r>
            <a:r>
              <a:rPr lang="en-GB" i="1" dirty="0" err="1"/>
              <a:t>mU</a:t>
            </a:r>
            <a:r>
              <a:rPr lang="en-GB" dirty="0"/>
              <a:t>)</a:t>
            </a:r>
            <a:r>
              <a:rPr lang="en-GB" baseline="-25000" dirty="0"/>
              <a:t>cv</a:t>
            </a:r>
            <a:r>
              <a:rPr lang="en-GB" dirty="0"/>
              <a:t>/</a:t>
            </a:r>
            <a:r>
              <a:rPr lang="en-GB" i="1" dirty="0"/>
              <a:t>dt</a:t>
            </a:r>
            <a:r>
              <a:rPr lang="en-GB" dirty="0"/>
              <a:t>, is zero are said </a:t>
            </a:r>
            <a:r>
              <a:rPr lang="en-GB" dirty="0" smtClean="0"/>
              <a:t>to occur </a:t>
            </a:r>
            <a:r>
              <a:rPr lang="en-GB" dirty="0"/>
              <a:t>at </a:t>
            </a:r>
            <a:r>
              <a:rPr lang="en-GB" i="1" dirty="0"/>
              <a:t>steady state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 expansion </a:t>
            </a:r>
            <a:r>
              <a:rPr lang="en-GB" dirty="0"/>
              <a:t>of the control volume is possible under these circumstances. 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46" y="2595816"/>
            <a:ext cx="5977720" cy="10945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39" y="2868059"/>
            <a:ext cx="1245302" cy="4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r>
              <a:rPr lang="en-GB" dirty="0" smtClean="0"/>
              <a:t>The only work of the process is shaft work, and the general energy balance, Eq. (2.27), becomes: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Further </a:t>
            </a:r>
            <a:r>
              <a:rPr lang="en-GB" dirty="0"/>
              <a:t>specialization results when the control volume has one entrance and one </a:t>
            </a:r>
            <a:r>
              <a:rPr lang="en-GB" dirty="0" smtClean="0"/>
              <a:t>exit. The </a:t>
            </a:r>
            <a:r>
              <a:rPr lang="en-GB" dirty="0"/>
              <a:t>same mass flow rate </a:t>
            </a:r>
            <a:r>
              <a:rPr lang="en-GB" i="1" dirty="0"/>
              <a:t>m </a:t>
            </a:r>
            <a:r>
              <a:rPr lang="en-GB" dirty="0"/>
              <a:t>˙ then applies to both streams, and Eq. (2.29) reduces to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65" y="1318360"/>
            <a:ext cx="5459318" cy="1203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8" y="3965584"/>
            <a:ext cx="4387898" cy="1104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9534" y="1665027"/>
            <a:ext cx="22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(Eq. 2.29)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4347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25" y="2930413"/>
            <a:ext cx="3840494" cy="13284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Division </a:t>
            </a:r>
            <a:r>
              <a:rPr lang="en-GB" dirty="0"/>
              <a:t>by </a:t>
            </a:r>
            <a:r>
              <a:rPr lang="en-GB" i="1" dirty="0"/>
              <a:t>m</a:t>
            </a:r>
            <a:r>
              <a:rPr lang="en-GB" dirty="0"/>
              <a:t>˙ gives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Or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/>
              <a:t>equation is the mathematical expression of the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first law for a steady-state, </a:t>
            </a:r>
            <a:r>
              <a:rPr lang="en-GB" b="1" dirty="0" smtClean="0">
                <a:solidFill>
                  <a:srgbClr val="FF0000"/>
                </a:solidFill>
              </a:rPr>
              <a:t>steady-flow process </a:t>
            </a:r>
            <a:r>
              <a:rPr lang="en-GB" dirty="0"/>
              <a:t>between one entrance and one exit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66" y="1012336"/>
            <a:ext cx="4602868" cy="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8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r>
              <a:rPr lang="en-GB" dirty="0"/>
              <a:t>In many applications, kinetic- and potential-energy terms are omitted because they are negligible compared with other terms.</a:t>
            </a:r>
          </a:p>
          <a:p>
            <a:r>
              <a:rPr lang="en-GB" dirty="0"/>
              <a:t>For such cases </a:t>
            </a:r>
          </a:p>
          <a:p>
            <a:endParaRPr lang="en-GB" dirty="0" smtClean="0"/>
          </a:p>
          <a:p>
            <a:r>
              <a:rPr lang="en-GB" dirty="0"/>
              <a:t>This expression of the </a:t>
            </a:r>
            <a:r>
              <a:rPr lang="en-GB" b="1" dirty="0"/>
              <a:t>first law for a steady-state</a:t>
            </a:r>
            <a:r>
              <a:rPr lang="en-GB" dirty="0"/>
              <a:t>, </a:t>
            </a:r>
            <a:r>
              <a:rPr lang="en-GB" b="1" dirty="0"/>
              <a:t>steady-flow process</a:t>
            </a:r>
            <a:r>
              <a:rPr lang="en-GB" dirty="0"/>
              <a:t> is analogous to Eq</a:t>
            </a:r>
            <a:r>
              <a:rPr lang="en-GB" dirty="0" smtClean="0"/>
              <a:t>. given below for </a:t>
            </a:r>
            <a:r>
              <a:rPr lang="en-GB" dirty="0"/>
              <a:t>a </a:t>
            </a:r>
            <a:r>
              <a:rPr lang="en-GB" b="1" dirty="0" err="1"/>
              <a:t>nonflow</a:t>
            </a:r>
            <a:r>
              <a:rPr lang="en-GB" b="1" dirty="0"/>
              <a:t> process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However</a:t>
            </a:r>
            <a:r>
              <a:rPr lang="en-GB" dirty="0"/>
              <a:t>, in Eq. (2.32), enthalpy rather than internal energy is the </a:t>
            </a:r>
            <a:r>
              <a:rPr lang="en-GB" dirty="0" smtClean="0"/>
              <a:t>thermodynamic property </a:t>
            </a:r>
            <a:r>
              <a:rPr lang="en-GB" dirty="0"/>
              <a:t>of importance, and Δ refers to a change from </a:t>
            </a:r>
            <a:r>
              <a:rPr lang="en-GB" dirty="0">
                <a:solidFill>
                  <a:srgbClr val="FF0000"/>
                </a:solidFill>
              </a:rPr>
              <a:t>inlet to </a:t>
            </a:r>
            <a:r>
              <a:rPr lang="en-GB" dirty="0" smtClean="0">
                <a:solidFill>
                  <a:srgbClr val="FF0000"/>
                </a:solidFill>
              </a:rPr>
              <a:t>outlet</a:t>
            </a:r>
            <a:r>
              <a:rPr lang="en-GB" dirty="0"/>
              <a:t>, rather </a:t>
            </a:r>
            <a:r>
              <a:rPr lang="en-GB" dirty="0" smtClean="0"/>
              <a:t>than from </a:t>
            </a:r>
            <a:r>
              <a:rPr lang="en-GB" dirty="0"/>
              <a:t>before to after an event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33" y="1470337"/>
            <a:ext cx="2256928" cy="747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131" y="3265902"/>
            <a:ext cx="1951330" cy="417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455" y="1646583"/>
            <a:ext cx="709243" cy="3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6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Heat Capacity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GB" dirty="0"/>
              <a:t>Heat Capacity of a system is defined is the amount of heat required to raise the temperature of the system through 1 degree Celsius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GB" dirty="0"/>
              <a:t>C</a:t>
            </a:r>
            <a:r>
              <a:rPr lang="en-GB" dirty="0" smtClean="0"/>
              <a:t>).</a:t>
            </a:r>
          </a:p>
          <a:p>
            <a:r>
              <a:rPr lang="en-GB" dirty="0" smtClean="0"/>
              <a:t>If ‘q’ is the amount of heat supplied to system and as a result, if the temperature of the system raises from T</a:t>
            </a:r>
            <a:r>
              <a:rPr lang="en-GB" baseline="-25000" dirty="0"/>
              <a:t>1</a:t>
            </a:r>
            <a:r>
              <a:rPr lang="en-GB" dirty="0" smtClean="0"/>
              <a:t> and T</a:t>
            </a:r>
            <a:r>
              <a:rPr lang="en-GB" baseline="-25000" dirty="0"/>
              <a:t>2</a:t>
            </a:r>
            <a:r>
              <a:rPr lang="en-GB" dirty="0" smtClean="0"/>
              <a:t>, then the heat capacity of the system is given by:</a:t>
            </a:r>
          </a:p>
          <a:p>
            <a:endParaRPr lang="en-GB" dirty="0" smtClean="0"/>
          </a:p>
          <a:p>
            <a:pPr marL="3657600" lvl="8" indent="0">
              <a:buNone/>
            </a:pPr>
            <a:r>
              <a:rPr lang="en-GB" sz="3200" dirty="0" smtClean="0"/>
              <a:t>C = q / (T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-T</a:t>
            </a:r>
            <a:r>
              <a:rPr lang="en-GB" sz="3200" baseline="-25000" dirty="0"/>
              <a:t>1</a:t>
            </a:r>
            <a:r>
              <a:rPr lang="en-GB" sz="3200" dirty="0" smtClean="0"/>
              <a:t>)</a:t>
            </a:r>
            <a:endParaRPr lang="en-GB" sz="3200" dirty="0"/>
          </a:p>
          <a:p>
            <a:pPr marL="3657600" lvl="8" indent="0">
              <a:buNone/>
            </a:pPr>
            <a:r>
              <a:rPr lang="en-GB" sz="3200" dirty="0" smtClean="0"/>
              <a:t>C = q / </a:t>
            </a:r>
            <a:r>
              <a:rPr lang="el-GR" sz="3200" dirty="0" smtClean="0">
                <a:latin typeface="Calibri" panose="020F0502020204030204" pitchFamily="34" charset="0"/>
              </a:rPr>
              <a:t>Δ</a:t>
            </a:r>
            <a:r>
              <a:rPr lang="en-GB" sz="3200" dirty="0" smtClean="0">
                <a:latin typeface="Calibri" panose="020F0502020204030204" pitchFamily="34" charset="0"/>
              </a:rPr>
              <a:t>T</a:t>
            </a: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48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229"/>
            <a:ext cx="10515600" cy="5817734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Molar heat capacity </a:t>
            </a:r>
            <a:r>
              <a:rPr lang="en-GB" dirty="0"/>
              <a:t>is the amount of heat energy required to raise the temperature of 1 mole of a </a:t>
            </a:r>
            <a:r>
              <a:rPr lang="en-GB" dirty="0" smtClean="0"/>
              <a:t>substance </a:t>
            </a:r>
            <a:r>
              <a:rPr lang="en-GB" dirty="0"/>
              <a:t>through 1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GB" dirty="0"/>
              <a:t>C) 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Specific heat capacity </a:t>
            </a:r>
            <a:r>
              <a:rPr lang="en-GB" dirty="0"/>
              <a:t>is the amount of heat energy required to raise the temperature of </a:t>
            </a:r>
            <a:r>
              <a:rPr lang="en-GB" dirty="0" smtClean="0"/>
              <a:t>1 kg of substance </a:t>
            </a:r>
            <a:r>
              <a:rPr lang="en-GB" dirty="0"/>
              <a:t>through 1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GB" dirty="0"/>
              <a:t>C) </a:t>
            </a:r>
            <a:endParaRPr lang="en-GB" dirty="0" smtClean="0"/>
          </a:p>
          <a:p>
            <a:r>
              <a:rPr lang="en-GB" dirty="0" smtClean="0"/>
              <a:t>There are two types of heat capacities 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Heat capacity at constant volume (C</a:t>
            </a:r>
            <a:r>
              <a:rPr lang="en-GB" baseline="-25000" dirty="0" smtClean="0"/>
              <a:t>v</a:t>
            </a:r>
            <a:r>
              <a:rPr lang="en-GB" dirty="0" smtClean="0"/>
              <a:t>)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Heat capacity at constant pressure (</a:t>
            </a:r>
            <a:r>
              <a:rPr lang="en-GB" dirty="0" err="1" smtClean="0"/>
              <a:t>C</a:t>
            </a:r>
            <a:r>
              <a:rPr lang="en-GB" baseline="-25000" dirty="0" err="1"/>
              <a:t>p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Heat capacity at constant volume (</a:t>
            </a:r>
            <a:r>
              <a:rPr lang="en-GB" b="1" dirty="0" smtClean="0">
                <a:solidFill>
                  <a:srgbClr val="FF0000"/>
                </a:solidFill>
              </a:rPr>
              <a:t>C</a:t>
            </a:r>
            <a:r>
              <a:rPr lang="en-GB" b="1" baseline="-25000" dirty="0" smtClean="0">
                <a:solidFill>
                  <a:srgbClr val="FF0000"/>
                </a:solidFill>
              </a:rPr>
              <a:t>v</a:t>
            </a:r>
            <a:r>
              <a:rPr lang="en-GB" b="1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: the </a:t>
            </a:r>
            <a:r>
              <a:rPr lang="en-GB" dirty="0"/>
              <a:t>amount of heat required to raise the temperature of the system through 1 </a:t>
            </a:r>
            <a:r>
              <a:rPr lang="en-GB" dirty="0" smtClean="0"/>
              <a:t>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GB" dirty="0"/>
              <a:t>C</a:t>
            </a:r>
            <a:r>
              <a:rPr lang="en-GB" dirty="0" smtClean="0"/>
              <a:t>) keeping the volume of the system constant 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/>
              <a:t>yields</a:t>
            </a:r>
            <a:r>
              <a:rPr lang="en-US" dirty="0" smtClean="0"/>
              <a:t>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GB" dirty="0"/>
          </a:p>
          <a:p>
            <a:endParaRPr lang="en-US" b="1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61" y="5773382"/>
            <a:ext cx="3995961" cy="10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1" y="4635145"/>
            <a:ext cx="1676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2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/>
          </a:bodyPr>
          <a:lstStyle/>
          <a:p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a mechanically reversible, constant-volume process </a:t>
            </a:r>
            <a:r>
              <a:rPr lang="en-GB" dirty="0" smtClean="0"/>
              <a:t>gives: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>
                <a:solidFill>
                  <a:srgbClr val="FF0000"/>
                </a:solidFill>
              </a:rPr>
              <a:t>Heat capacity at constant pressure (</a:t>
            </a:r>
            <a:r>
              <a:rPr lang="en-GB" b="1" dirty="0" err="1">
                <a:solidFill>
                  <a:srgbClr val="FF0000"/>
                </a:solidFill>
              </a:rPr>
              <a:t>C</a:t>
            </a:r>
            <a:r>
              <a:rPr lang="en-GB" b="1" baseline="-25000" dirty="0" err="1">
                <a:solidFill>
                  <a:srgbClr val="FF0000"/>
                </a:solidFill>
              </a:rPr>
              <a:t>p</a:t>
            </a:r>
            <a:r>
              <a:rPr lang="en-GB" b="1" dirty="0" smtClean="0">
                <a:solidFill>
                  <a:srgbClr val="FF0000"/>
                </a:solidFill>
              </a:rPr>
              <a:t>) : </a:t>
            </a:r>
            <a:r>
              <a:rPr lang="en-GB" dirty="0"/>
              <a:t>the amount of heat required to raise the temperature of the system through 1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GB" dirty="0"/>
              <a:t>C) keeping the </a:t>
            </a:r>
            <a:r>
              <a:rPr lang="en-GB" dirty="0" smtClean="0"/>
              <a:t>pressure </a:t>
            </a:r>
            <a:r>
              <a:rPr lang="en-GB" dirty="0"/>
              <a:t>of the system </a:t>
            </a:r>
            <a:r>
              <a:rPr lang="en-GB" dirty="0" smtClean="0"/>
              <a:t>constant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r>
              <a:rPr lang="en-US" dirty="0"/>
              <a:t>Integration yields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GB" dirty="0"/>
              <a:t>For a mechanically reversible, constant-</a:t>
            </a:r>
            <a:r>
              <a:rPr lang="en-GB" i="1" dirty="0"/>
              <a:t>P </a:t>
            </a:r>
            <a:r>
              <a:rPr lang="en-GB" dirty="0"/>
              <a:t>process</a:t>
            </a:r>
            <a:endParaRPr lang="en-US" dirty="0"/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721859"/>
            <a:ext cx="448627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60" y="2992550"/>
            <a:ext cx="2212042" cy="1119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16" y="3166381"/>
            <a:ext cx="3822491" cy="83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634" y="4031965"/>
            <a:ext cx="3486815" cy="918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781" y="5528240"/>
            <a:ext cx="4059901" cy="11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63" y="2464080"/>
            <a:ext cx="6193809" cy="370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787" y="426829"/>
            <a:ext cx="11232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For </a:t>
            </a:r>
            <a:r>
              <a:rPr lang="en-US" altLang="en-US" sz="2800" dirty="0"/>
              <a:t>a closed system, </a:t>
            </a:r>
            <a:r>
              <a:rPr lang="en-US" altLang="en-US" sz="2800" dirty="0" smtClean="0"/>
              <a:t>First law of thermodynamics can be restated as: the </a:t>
            </a:r>
            <a:r>
              <a:rPr lang="en-US" altLang="en-US" sz="2800" dirty="0"/>
              <a:t>change in internal energy of a system is equal to the heat added to the system and the work done by the system</a:t>
            </a:r>
          </a:p>
          <a:p>
            <a:pPr algn="ctr"/>
            <a:r>
              <a:rPr lang="el-GR" altLang="en-US" sz="2800" dirty="0" smtClean="0">
                <a:cs typeface="Arial" panose="020B0604020202020204" pitchFamily="34" charset="0"/>
              </a:rPr>
              <a:t>Δ</a:t>
            </a:r>
            <a:r>
              <a:rPr lang="en-US" altLang="en-US" sz="2800" dirty="0">
                <a:cs typeface="Arial" panose="020B0604020202020204" pitchFamily="34" charset="0"/>
              </a:rPr>
              <a:t>U = ±Q ± W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2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27" y="2482466"/>
            <a:ext cx="3099179" cy="318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32263" y="380999"/>
            <a:ext cx="11163868" cy="5282821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FF0000"/>
                </a:solidFill>
              </a:rPr>
              <a:t>In a closed system, </a:t>
            </a:r>
            <a:r>
              <a:rPr lang="en-GB" altLang="en-US" dirty="0" smtClean="0"/>
              <a:t>the transfer of energy between the surroundings and the system can only be accomplished by heat or by work. </a:t>
            </a:r>
          </a:p>
          <a:p>
            <a:r>
              <a:rPr lang="en-GB" altLang="en-US" dirty="0" smtClean="0"/>
              <a:t>Heat is the transfer of energy by a temperature gradient, whereas all other forms of energy transfer in a closed system occur via work.</a:t>
            </a:r>
          </a:p>
        </p:txBody>
      </p:sp>
    </p:spTree>
    <p:extLst>
      <p:ext uri="{BB962C8B-B14F-4D97-AF65-F5344CB8AC3E}">
        <p14:creationId xmlns:p14="http://schemas.microsoft.com/office/powerpoint/2010/main" val="42686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69" y="548231"/>
            <a:ext cx="2815989" cy="427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3319" y="548231"/>
            <a:ext cx="3011371" cy="341357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64" y="664343"/>
            <a:ext cx="2667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7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37" y="666322"/>
            <a:ext cx="3353085" cy="40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54" y="780244"/>
            <a:ext cx="3049058" cy="417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8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54841" y="228599"/>
            <a:ext cx="11586949" cy="5967485"/>
          </a:xfrm>
        </p:spPr>
        <p:txBody>
          <a:bodyPr/>
          <a:lstStyle/>
          <a:p>
            <a:pPr algn="just"/>
            <a:r>
              <a:rPr lang="en-GB" altLang="en-US" dirty="0" smtClean="0"/>
              <a:t>Energy can be transferred by heat, </a:t>
            </a:r>
            <a:r>
              <a:rPr lang="en-GB" altLang="en-US" i="1" dirty="0" smtClean="0"/>
              <a:t>Q</a:t>
            </a:r>
            <a:r>
              <a:rPr lang="en-GB" altLang="en-US" dirty="0" smtClean="0"/>
              <a:t>, by work, </a:t>
            </a:r>
            <a:r>
              <a:rPr lang="en-GB" altLang="en-US" i="1" dirty="0" smtClean="0"/>
              <a:t>W</a:t>
            </a:r>
            <a:r>
              <a:rPr lang="en-GB" altLang="en-US" dirty="0" smtClean="0"/>
              <a:t>, and, in the case of the </a:t>
            </a:r>
            <a:r>
              <a:rPr lang="en-GB" altLang="en-US" b="1" dirty="0" smtClean="0">
                <a:solidFill>
                  <a:srgbClr val="FF0000"/>
                </a:solidFill>
              </a:rPr>
              <a:t>open systems </a:t>
            </a:r>
            <a:r>
              <a:rPr lang="en-GB" altLang="en-US" dirty="0" smtClean="0"/>
              <a:t>by the energy associated with the mass that flows into and out of the system.</a:t>
            </a:r>
          </a:p>
          <a:p>
            <a:endParaRPr lang="en-GB" altLang="en-US" dirty="0" smtClean="0"/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77" y="1392072"/>
            <a:ext cx="3062287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6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73490" y="126195"/>
            <a:ext cx="6570260" cy="8427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/>
              <a:t>Energy Balance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54842" y="1201003"/>
            <a:ext cx="11204812" cy="498143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net </a:t>
            </a:r>
            <a:r>
              <a:rPr lang="en-US" sz="2800" dirty="0" smtClean="0"/>
              <a:t>change </a:t>
            </a:r>
            <a:r>
              <a:rPr lang="en-GB" sz="2800" dirty="0"/>
              <a:t>(increase or decrease)</a:t>
            </a:r>
            <a:r>
              <a:rPr lang="en-US" sz="2800" dirty="0" smtClean="0"/>
              <a:t> </a:t>
            </a:r>
            <a:r>
              <a:rPr lang="en-US" sz="2800" dirty="0"/>
              <a:t>in the total energy of the system during a process is equal to the difference between the total energy entering and the total energy leaving the system during that </a:t>
            </a:r>
            <a:r>
              <a:rPr lang="en-US" sz="2800" dirty="0" smtClean="0"/>
              <a:t>process.</a:t>
            </a:r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endParaRPr lang="en-US" sz="2800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68" y="2571678"/>
            <a:ext cx="5867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2111</Words>
  <Application>Microsoft Office PowerPoint</Application>
  <PresentationFormat>Widescreen</PresentationFormat>
  <Paragraphs>227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 1st law of Thermodynamics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Energy Balance</vt:lpstr>
      <vt:lpstr>PowerPoint Presentation</vt:lpstr>
      <vt:lpstr>Mechanisms of Energy Transfer, Ein and Eout</vt:lpstr>
      <vt:lpstr>PowerPoint Presentation</vt:lpstr>
      <vt:lpstr>PowerPoint Presentation</vt:lpstr>
      <vt:lpstr>PowerPoint Presentation</vt:lpstr>
      <vt:lpstr>ENERGY BALANCE FOR CLOSED SYSTEMS</vt:lpstr>
      <vt:lpstr>PowerPoint Presentation</vt:lpstr>
      <vt:lpstr>PowerPoint Presentation</vt:lpstr>
      <vt:lpstr>Constant-Volume Process</vt:lpstr>
      <vt:lpstr>Constant-Pressure Process</vt:lpstr>
      <vt:lpstr>MASS AND ENERGY BALANCES FOR OPEN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Capacity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(PGR)</dc:creator>
  <cp:lastModifiedBy>Abdul Rehman (PGR)</cp:lastModifiedBy>
  <cp:revision>85</cp:revision>
  <dcterms:created xsi:type="dcterms:W3CDTF">2019-10-30T22:55:57Z</dcterms:created>
  <dcterms:modified xsi:type="dcterms:W3CDTF">2019-11-05T02:41:40Z</dcterms:modified>
</cp:coreProperties>
</file>