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85" r:id="rId4"/>
    <p:sldId id="258" r:id="rId5"/>
    <p:sldId id="286" r:id="rId6"/>
    <p:sldId id="259" r:id="rId7"/>
    <p:sldId id="287" r:id="rId8"/>
    <p:sldId id="260" r:id="rId9"/>
    <p:sldId id="261" r:id="rId10"/>
    <p:sldId id="288" r:id="rId11"/>
    <p:sldId id="290" r:id="rId12"/>
    <p:sldId id="289" r:id="rId13"/>
    <p:sldId id="324" r:id="rId14"/>
    <p:sldId id="291" r:id="rId15"/>
    <p:sldId id="293" r:id="rId16"/>
    <p:sldId id="292" r:id="rId17"/>
    <p:sldId id="271" r:id="rId18"/>
    <p:sldId id="294" r:id="rId19"/>
    <p:sldId id="295" r:id="rId20"/>
    <p:sldId id="296" r:id="rId21"/>
    <p:sldId id="334" r:id="rId22"/>
    <p:sldId id="267" r:id="rId23"/>
    <p:sldId id="297" r:id="rId24"/>
    <p:sldId id="298" r:id="rId25"/>
    <p:sldId id="264" r:id="rId26"/>
    <p:sldId id="284" r:id="rId27"/>
    <p:sldId id="323" r:id="rId28"/>
    <p:sldId id="299" r:id="rId29"/>
    <p:sldId id="300" r:id="rId30"/>
    <p:sldId id="335" r:id="rId31"/>
    <p:sldId id="301" r:id="rId32"/>
    <p:sldId id="302" r:id="rId33"/>
    <p:sldId id="303" r:id="rId34"/>
    <p:sldId id="337" r:id="rId35"/>
    <p:sldId id="304" r:id="rId36"/>
    <p:sldId id="336" r:id="rId37"/>
    <p:sldId id="305" r:id="rId38"/>
    <p:sldId id="307" r:id="rId39"/>
    <p:sldId id="308" r:id="rId40"/>
    <p:sldId id="329" r:id="rId41"/>
    <p:sldId id="309" r:id="rId42"/>
    <p:sldId id="310" r:id="rId43"/>
    <p:sldId id="311" r:id="rId44"/>
    <p:sldId id="313" r:id="rId45"/>
    <p:sldId id="314" r:id="rId46"/>
    <p:sldId id="315" r:id="rId47"/>
    <p:sldId id="316" r:id="rId48"/>
    <p:sldId id="330" r:id="rId49"/>
    <p:sldId id="331" r:id="rId50"/>
    <p:sldId id="322" r:id="rId51"/>
    <p:sldId id="32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79174" autoAdjust="0"/>
  </p:normalViewPr>
  <p:slideViewPr>
    <p:cSldViewPr>
      <p:cViewPr varScale="1">
        <p:scale>
          <a:sx n="59" d="100"/>
          <a:sy n="59" d="100"/>
        </p:scale>
        <p:origin x="1002" y="66"/>
      </p:cViewPr>
      <p:guideLst>
        <p:guide orient="horz" pos="2160"/>
        <p:guide pos="2880"/>
      </p:guideLst>
    </p:cSldViewPr>
  </p:slideViewPr>
  <p:outlineViewPr>
    <p:cViewPr>
      <p:scale>
        <a:sx n="33" d="100"/>
        <a:sy n="33" d="100"/>
      </p:scale>
      <p:origin x="246" y="788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CCC87-887D-4C4D-B097-73005463F603}" type="datetimeFigureOut">
              <a:rPr lang="en-GB" smtClean="0"/>
              <a:t>08/11/2019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D7FC0-BB77-4F16-A8C7-E4BD376DDC3E}" type="slidenum">
              <a:rPr lang="en-GB" smtClean="0"/>
              <a:t>‹#›</a:t>
            </a:fld>
            <a:endParaRPr lang="en-GB"/>
          </a:p>
        </p:txBody>
      </p:sp>
    </p:spTree>
    <p:extLst>
      <p:ext uri="{BB962C8B-B14F-4D97-AF65-F5344CB8AC3E}">
        <p14:creationId xmlns:p14="http://schemas.microsoft.com/office/powerpoint/2010/main" val="407830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hemical_el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a:t>
            </a:r>
            <a:r>
              <a:rPr lang="en-GB" sz="1200" b="0" i="0" kern="1200" dirty="0" smtClean="0">
                <a:solidFill>
                  <a:schemeClr val="tx1"/>
                </a:solidFill>
                <a:effectLst/>
                <a:latin typeface="+mn-lt"/>
                <a:ea typeface="+mn-ea"/>
                <a:cs typeface="+mn-cs"/>
              </a:rPr>
              <a:t>is the property of some </a:t>
            </a:r>
            <a:r>
              <a:rPr lang="en-GB" sz="1200" b="0" i="0" u="none" strike="noStrike" kern="1200" dirty="0" smtClean="0">
                <a:solidFill>
                  <a:schemeClr val="tx1"/>
                </a:solidFill>
                <a:effectLst/>
                <a:latin typeface="+mn-lt"/>
                <a:ea typeface="+mn-ea"/>
                <a:cs typeface="+mn-cs"/>
                <a:hlinkClick r:id="rId3" tooltip="Chemical element"/>
              </a:rPr>
              <a:t>chemical elements</a:t>
            </a:r>
            <a:r>
              <a:rPr lang="en-GB" sz="1200" b="0" i="0" kern="1200" dirty="0" smtClean="0">
                <a:solidFill>
                  <a:schemeClr val="tx1"/>
                </a:solidFill>
                <a:effectLst/>
                <a:latin typeface="+mn-lt"/>
                <a:ea typeface="+mn-ea"/>
                <a:cs typeface="+mn-cs"/>
              </a:rPr>
              <a:t> to exist in two or more different forms)</a:t>
            </a:r>
            <a:endParaRPr lang="en-GB" dirty="0" smtClean="0"/>
          </a:p>
          <a:p>
            <a:r>
              <a:rPr lang="en-GB" dirty="0" smtClean="0"/>
              <a:t>Body </a:t>
            </a:r>
            <a:r>
              <a:rPr lang="en-GB" dirty="0" err="1" smtClean="0"/>
              <a:t>centered</a:t>
            </a:r>
            <a:r>
              <a:rPr lang="en-GB" dirty="0" smtClean="0"/>
              <a:t> cubic </a:t>
            </a:r>
          </a:p>
          <a:p>
            <a:r>
              <a:rPr lang="en-GB" dirty="0" smtClean="0"/>
              <a:t>Face </a:t>
            </a:r>
            <a:r>
              <a:rPr lang="en-GB" dirty="0" err="1" smtClean="0"/>
              <a:t>centered</a:t>
            </a:r>
            <a:r>
              <a:rPr lang="en-GB" baseline="0" dirty="0" smtClean="0"/>
              <a:t> cubic</a:t>
            </a:r>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7</a:t>
            </a:fld>
            <a:endParaRPr lang="en-GB"/>
          </a:p>
        </p:txBody>
      </p:sp>
    </p:spTree>
    <p:extLst>
      <p:ext uri="{BB962C8B-B14F-4D97-AF65-F5344CB8AC3E}">
        <p14:creationId xmlns:p14="http://schemas.microsoft.com/office/powerpoint/2010/main" val="317773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30</a:t>
            </a:fld>
            <a:endParaRPr lang="en-GB"/>
          </a:p>
        </p:txBody>
      </p:sp>
    </p:spTree>
    <p:extLst>
      <p:ext uri="{BB962C8B-B14F-4D97-AF65-F5344CB8AC3E}">
        <p14:creationId xmlns:p14="http://schemas.microsoft.com/office/powerpoint/2010/main" val="280123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31</a:t>
            </a:fld>
            <a:endParaRPr lang="en-GB"/>
          </a:p>
        </p:txBody>
      </p:sp>
    </p:spTree>
    <p:extLst>
      <p:ext uri="{BB962C8B-B14F-4D97-AF65-F5344CB8AC3E}">
        <p14:creationId xmlns:p14="http://schemas.microsoft.com/office/powerpoint/2010/main" val="1923990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32</a:t>
            </a:fld>
            <a:endParaRPr lang="en-GB"/>
          </a:p>
        </p:txBody>
      </p:sp>
    </p:spTree>
    <p:extLst>
      <p:ext uri="{BB962C8B-B14F-4D97-AF65-F5344CB8AC3E}">
        <p14:creationId xmlns:p14="http://schemas.microsoft.com/office/powerpoint/2010/main" val="25199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33</a:t>
            </a:fld>
            <a:endParaRPr lang="en-GB"/>
          </a:p>
        </p:txBody>
      </p:sp>
    </p:spTree>
    <p:extLst>
      <p:ext uri="{BB962C8B-B14F-4D97-AF65-F5344CB8AC3E}">
        <p14:creationId xmlns:p14="http://schemas.microsoft.com/office/powerpoint/2010/main" val="406301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35</a:t>
            </a:fld>
            <a:endParaRPr lang="en-GB"/>
          </a:p>
        </p:txBody>
      </p:sp>
    </p:spTree>
    <p:extLst>
      <p:ext uri="{BB962C8B-B14F-4D97-AF65-F5344CB8AC3E}">
        <p14:creationId xmlns:p14="http://schemas.microsoft.com/office/powerpoint/2010/main" val="1038603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37</a:t>
            </a:fld>
            <a:endParaRPr lang="en-GB"/>
          </a:p>
        </p:txBody>
      </p:sp>
    </p:spTree>
    <p:extLst>
      <p:ext uri="{BB962C8B-B14F-4D97-AF65-F5344CB8AC3E}">
        <p14:creationId xmlns:p14="http://schemas.microsoft.com/office/powerpoint/2010/main" val="46168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38</a:t>
            </a:fld>
            <a:endParaRPr lang="en-GB"/>
          </a:p>
        </p:txBody>
      </p:sp>
    </p:spTree>
    <p:extLst>
      <p:ext uri="{BB962C8B-B14F-4D97-AF65-F5344CB8AC3E}">
        <p14:creationId xmlns:p14="http://schemas.microsoft.com/office/powerpoint/2010/main" val="411911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39</a:t>
            </a:fld>
            <a:endParaRPr lang="en-GB"/>
          </a:p>
        </p:txBody>
      </p:sp>
    </p:spTree>
    <p:extLst>
      <p:ext uri="{BB962C8B-B14F-4D97-AF65-F5344CB8AC3E}">
        <p14:creationId xmlns:p14="http://schemas.microsoft.com/office/powerpoint/2010/main" val="920851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41</a:t>
            </a:fld>
            <a:endParaRPr lang="en-GB"/>
          </a:p>
        </p:txBody>
      </p:sp>
    </p:spTree>
    <p:extLst>
      <p:ext uri="{BB962C8B-B14F-4D97-AF65-F5344CB8AC3E}">
        <p14:creationId xmlns:p14="http://schemas.microsoft.com/office/powerpoint/2010/main" val="4113717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43</a:t>
            </a:fld>
            <a:endParaRPr lang="en-GB"/>
          </a:p>
        </p:txBody>
      </p:sp>
    </p:spTree>
    <p:extLst>
      <p:ext uri="{BB962C8B-B14F-4D97-AF65-F5344CB8AC3E}">
        <p14:creationId xmlns:p14="http://schemas.microsoft.com/office/powerpoint/2010/main" val="319395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This can easily</a:t>
            </a:r>
          </a:p>
          <a:p>
            <a:r>
              <a:rPr lang="en-GB" dirty="0" smtClean="0"/>
              <a:t>be verified by placing a thermometer into boiling pure water on top of a</a:t>
            </a:r>
          </a:p>
          <a:p>
            <a:r>
              <a:rPr lang="en-GB" dirty="0" smtClean="0"/>
              <a:t>stove. At sea level (P  1 </a:t>
            </a:r>
            <a:r>
              <a:rPr lang="en-GB" dirty="0" err="1" smtClean="0"/>
              <a:t>atm</a:t>
            </a:r>
            <a:r>
              <a:rPr lang="en-GB" dirty="0" smtClean="0"/>
              <a:t>), the thermometer will always read 100°C if</a:t>
            </a:r>
          </a:p>
          <a:p>
            <a:r>
              <a:rPr lang="en-GB" dirty="0" smtClean="0"/>
              <a:t>the pan is uncovered or covered with a light lid.</a:t>
            </a:r>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14</a:t>
            </a:fld>
            <a:endParaRPr lang="en-GB"/>
          </a:p>
        </p:txBody>
      </p:sp>
    </p:spTree>
    <p:extLst>
      <p:ext uri="{BB962C8B-B14F-4D97-AF65-F5344CB8AC3E}">
        <p14:creationId xmlns:p14="http://schemas.microsoft.com/office/powerpoint/2010/main" val="44590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44</a:t>
            </a:fld>
            <a:endParaRPr lang="en-GB"/>
          </a:p>
        </p:txBody>
      </p:sp>
    </p:spTree>
    <p:extLst>
      <p:ext uri="{BB962C8B-B14F-4D97-AF65-F5344CB8AC3E}">
        <p14:creationId xmlns:p14="http://schemas.microsoft.com/office/powerpoint/2010/main" val="912085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45</a:t>
            </a:fld>
            <a:endParaRPr lang="en-GB"/>
          </a:p>
        </p:txBody>
      </p:sp>
    </p:spTree>
    <p:extLst>
      <p:ext uri="{BB962C8B-B14F-4D97-AF65-F5344CB8AC3E}">
        <p14:creationId xmlns:p14="http://schemas.microsoft.com/office/powerpoint/2010/main" val="3075717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46</a:t>
            </a:fld>
            <a:endParaRPr lang="en-GB"/>
          </a:p>
        </p:txBody>
      </p:sp>
    </p:spTree>
    <p:extLst>
      <p:ext uri="{BB962C8B-B14F-4D97-AF65-F5344CB8AC3E}">
        <p14:creationId xmlns:p14="http://schemas.microsoft.com/office/powerpoint/2010/main" val="2396652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47</a:t>
            </a:fld>
            <a:endParaRPr lang="en-GB"/>
          </a:p>
        </p:txBody>
      </p:sp>
    </p:spTree>
    <p:extLst>
      <p:ext uri="{BB962C8B-B14F-4D97-AF65-F5344CB8AC3E}">
        <p14:creationId xmlns:p14="http://schemas.microsoft.com/office/powerpoint/2010/main" val="1362442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50</a:t>
            </a:fld>
            <a:endParaRPr lang="en-GB"/>
          </a:p>
        </p:txBody>
      </p:sp>
    </p:spTree>
    <p:extLst>
      <p:ext uri="{BB962C8B-B14F-4D97-AF65-F5344CB8AC3E}">
        <p14:creationId xmlns:p14="http://schemas.microsoft.com/office/powerpoint/2010/main" val="255329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This can easily</a:t>
            </a:r>
          </a:p>
          <a:p>
            <a:r>
              <a:rPr lang="en-GB" dirty="0" smtClean="0"/>
              <a:t>be verified by placing a thermometer into boiling pure water on top of a</a:t>
            </a:r>
          </a:p>
          <a:p>
            <a:r>
              <a:rPr lang="en-GB" dirty="0" smtClean="0"/>
              <a:t>stove. At sea level (P  1 </a:t>
            </a:r>
            <a:r>
              <a:rPr lang="en-GB" dirty="0" err="1" smtClean="0"/>
              <a:t>atm</a:t>
            </a:r>
            <a:r>
              <a:rPr lang="en-GB" dirty="0" smtClean="0"/>
              <a:t>), the thermometer will always read 100°C if</a:t>
            </a:r>
          </a:p>
          <a:p>
            <a:r>
              <a:rPr lang="en-GB" dirty="0" smtClean="0"/>
              <a:t>the pan is uncovered or covered with a light lid.</a:t>
            </a:r>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16</a:t>
            </a:fld>
            <a:endParaRPr lang="en-GB"/>
          </a:p>
        </p:txBody>
      </p:sp>
    </p:spTree>
    <p:extLst>
      <p:ext uri="{BB962C8B-B14F-4D97-AF65-F5344CB8AC3E}">
        <p14:creationId xmlns:p14="http://schemas.microsoft.com/office/powerpoint/2010/main" val="226337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This can easily</a:t>
            </a:r>
          </a:p>
          <a:p>
            <a:r>
              <a:rPr lang="en-GB" dirty="0" smtClean="0"/>
              <a:t>be verified by placing a thermometer into boiling pure water on top of a</a:t>
            </a:r>
          </a:p>
          <a:p>
            <a:r>
              <a:rPr lang="en-GB" dirty="0" smtClean="0"/>
              <a:t>stove. At sea level (P  1 </a:t>
            </a:r>
            <a:r>
              <a:rPr lang="en-GB" dirty="0" err="1" smtClean="0"/>
              <a:t>atm</a:t>
            </a:r>
            <a:r>
              <a:rPr lang="en-GB" dirty="0" smtClean="0"/>
              <a:t>), the thermometer will always read 100°C if</a:t>
            </a:r>
          </a:p>
          <a:p>
            <a:r>
              <a:rPr lang="en-GB" dirty="0" smtClean="0"/>
              <a:t>the pan is uncovered or covered with a light lid.</a:t>
            </a:r>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18</a:t>
            </a:fld>
            <a:endParaRPr lang="en-GB"/>
          </a:p>
        </p:txBody>
      </p:sp>
    </p:spTree>
    <p:extLst>
      <p:ext uri="{BB962C8B-B14F-4D97-AF65-F5344CB8AC3E}">
        <p14:creationId xmlns:p14="http://schemas.microsoft.com/office/powerpoint/2010/main" val="34917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20</a:t>
            </a:fld>
            <a:endParaRPr lang="en-GB"/>
          </a:p>
        </p:txBody>
      </p:sp>
    </p:spTree>
    <p:extLst>
      <p:ext uri="{BB962C8B-B14F-4D97-AF65-F5344CB8AC3E}">
        <p14:creationId xmlns:p14="http://schemas.microsoft.com/office/powerpoint/2010/main" val="398339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At a pressure of 101.325 </a:t>
            </a:r>
            <a:r>
              <a:rPr lang="en-GB" dirty="0" err="1" smtClean="0"/>
              <a:t>kPa</a:t>
            </a:r>
            <a:r>
              <a:rPr lang="en-GB" dirty="0" smtClean="0"/>
              <a:t>, Tsat is 99.97°C.</a:t>
            </a:r>
          </a:p>
          <a:p>
            <a:r>
              <a:rPr lang="en-GB" dirty="0" smtClean="0"/>
              <a:t>Conversely, at a temperature of 99.97°C, </a:t>
            </a:r>
            <a:r>
              <a:rPr lang="en-GB" dirty="0" err="1" smtClean="0"/>
              <a:t>Psat</a:t>
            </a:r>
            <a:r>
              <a:rPr lang="en-GB" dirty="0" smtClean="0"/>
              <a:t> is 101.325 </a:t>
            </a:r>
            <a:r>
              <a:rPr lang="en-GB" dirty="0" err="1" smtClean="0"/>
              <a:t>kPa</a:t>
            </a:r>
            <a:r>
              <a:rPr lang="en-GB" dirty="0" smtClean="0"/>
              <a:t>.</a:t>
            </a:r>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22</a:t>
            </a:fld>
            <a:endParaRPr lang="en-GB"/>
          </a:p>
        </p:txBody>
      </p:sp>
    </p:spTree>
    <p:extLst>
      <p:ext uri="{BB962C8B-B14F-4D97-AF65-F5344CB8AC3E}">
        <p14:creationId xmlns:p14="http://schemas.microsoft.com/office/powerpoint/2010/main" val="216961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24</a:t>
            </a:fld>
            <a:endParaRPr lang="en-GB"/>
          </a:p>
        </p:txBody>
      </p:sp>
    </p:spTree>
    <p:extLst>
      <p:ext uri="{BB962C8B-B14F-4D97-AF65-F5344CB8AC3E}">
        <p14:creationId xmlns:p14="http://schemas.microsoft.com/office/powerpoint/2010/main" val="329862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27</a:t>
            </a:fld>
            <a:endParaRPr lang="en-GB"/>
          </a:p>
        </p:txBody>
      </p:sp>
    </p:spTree>
    <p:extLst>
      <p:ext uri="{BB962C8B-B14F-4D97-AF65-F5344CB8AC3E}">
        <p14:creationId xmlns:p14="http://schemas.microsoft.com/office/powerpoint/2010/main" val="195033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7D7FC0-BB77-4F16-A8C7-E4BD376DDC3E}" type="slidenum">
              <a:rPr lang="en-GB" smtClean="0"/>
              <a:t>28</a:t>
            </a:fld>
            <a:endParaRPr lang="en-GB"/>
          </a:p>
        </p:txBody>
      </p:sp>
    </p:spTree>
    <p:extLst>
      <p:ext uri="{BB962C8B-B14F-4D97-AF65-F5344CB8AC3E}">
        <p14:creationId xmlns:p14="http://schemas.microsoft.com/office/powerpoint/2010/main" val="341571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72AA62-3B23-455A-AA1D-D047C77960F1}"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2AA62-3B23-455A-AA1D-D047C77960F1}"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2AA62-3B23-455A-AA1D-D047C77960F1}"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2AA62-3B23-455A-AA1D-D047C77960F1}"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2AA62-3B23-455A-AA1D-D047C77960F1}"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72AA62-3B23-455A-AA1D-D047C77960F1}"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2AA62-3B23-455A-AA1D-D047C77960F1}"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2AA62-3B23-455A-AA1D-D047C77960F1}"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2AA62-3B23-455A-AA1D-D047C77960F1}"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2AA62-3B23-455A-AA1D-D047C77960F1}"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2AA62-3B23-455A-AA1D-D047C77960F1}"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5866A-3CC4-4385-BA2C-B6CE6B38E9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2AA62-3B23-455A-AA1D-D047C77960F1}" type="datetimeFigureOut">
              <a:rPr lang="en-US" smtClean="0"/>
              <a:pPr/>
              <a:t>11/8/2019</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5866A-3CC4-4385-BA2C-B6CE6B38E9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62203"/>
            <a:ext cx="9144000" cy="1470025"/>
          </a:xfrm>
        </p:spPr>
        <p:txBody>
          <a:bodyPr/>
          <a:lstStyle/>
          <a:p>
            <a:r>
              <a:rPr lang="en-US" dirty="0"/>
              <a:t>Volumetric Properties of Pure Fluids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6583909" y="3657601"/>
            <a:ext cx="2560093" cy="2764900"/>
          </a:xfrm>
          <a:prstGeom prst="rect">
            <a:avLst/>
          </a:prstGeom>
          <a:noFill/>
          <a:ln w="9525">
            <a:noFill/>
            <a:miter lim="800000"/>
            <a:headEnd/>
            <a:tailEnd/>
          </a:ln>
          <a:effectLst/>
        </p:spPr>
      </p:pic>
      <p:sp>
        <p:nvSpPr>
          <p:cNvPr id="3" name="Content Placeholder 2"/>
          <p:cNvSpPr>
            <a:spLocks noGrp="1"/>
          </p:cNvSpPr>
          <p:nvPr>
            <p:ph idx="1"/>
          </p:nvPr>
        </p:nvSpPr>
        <p:spPr>
          <a:xfrm>
            <a:off x="457200" y="304802"/>
            <a:ext cx="8229600" cy="5821363"/>
          </a:xfrm>
        </p:spPr>
        <p:txBody>
          <a:bodyPr>
            <a:normAutofit/>
          </a:bodyPr>
          <a:lstStyle/>
          <a:p>
            <a:r>
              <a:rPr lang="en-GB" sz="2800" dirty="0"/>
              <a:t>Consider a piston–cylinder device containing liquid water at 20°C and 1 </a:t>
            </a:r>
            <a:r>
              <a:rPr lang="en-GB" sz="2800" dirty="0" err="1"/>
              <a:t>atm</a:t>
            </a:r>
            <a:r>
              <a:rPr lang="en-GB" sz="2800" dirty="0"/>
              <a:t> pressure.</a:t>
            </a:r>
          </a:p>
          <a:p>
            <a:r>
              <a:rPr lang="en-GB" sz="2800" dirty="0"/>
              <a:t>Under these conditions, water exists in the liquid</a:t>
            </a:r>
          </a:p>
          <a:p>
            <a:pPr marL="0" indent="0">
              <a:buNone/>
            </a:pPr>
            <a:r>
              <a:rPr lang="en-GB" sz="2800" dirty="0"/>
              <a:t>    phase, and it is called a </a:t>
            </a:r>
            <a:r>
              <a:rPr lang="en-GB" sz="2800" b="1" dirty="0"/>
              <a:t>compressed liquid, </a:t>
            </a:r>
            <a:r>
              <a:rPr lang="en-GB" sz="2800" dirty="0"/>
              <a:t>or a         </a:t>
            </a:r>
            <a:r>
              <a:rPr lang="en-GB" sz="2800" b="1" dirty="0"/>
              <a:t>subcooled liquid.</a:t>
            </a:r>
          </a:p>
          <a:p>
            <a:r>
              <a:rPr lang="en-US" sz="2800" dirty="0"/>
              <a:t>A liquid that is </a:t>
            </a:r>
            <a:r>
              <a:rPr lang="en-US" sz="2800" i="1" dirty="0"/>
              <a:t>not about to vaporize</a:t>
            </a:r>
          </a:p>
          <a:p>
            <a:r>
              <a:rPr lang="en-GB" sz="2800" dirty="0"/>
              <a:t>Heat is now transferred to the water</a:t>
            </a:r>
          </a:p>
          <a:p>
            <a:pPr marL="0" indent="0">
              <a:buNone/>
            </a:pPr>
            <a:r>
              <a:rPr lang="en-GB" sz="2800" dirty="0"/>
              <a:t>until its temperature rises to, say, 40°C.</a:t>
            </a:r>
          </a:p>
          <a:p>
            <a:r>
              <a:rPr lang="en-GB" sz="2800" dirty="0"/>
              <a:t>Water is still a compressed liquid at </a:t>
            </a:r>
          </a:p>
          <a:p>
            <a:pPr marL="0" indent="0">
              <a:buNone/>
            </a:pPr>
            <a:r>
              <a:rPr lang="en-GB" sz="2800" dirty="0"/>
              <a:t>this state since it has not started to vaporize.</a:t>
            </a:r>
            <a:endParaRPr lang="en-US" sz="2800" i="1" dirty="0"/>
          </a:p>
          <a:p>
            <a:endParaRPr lang="en-GB" sz="2800" dirty="0"/>
          </a:p>
        </p:txBody>
      </p:sp>
    </p:spTree>
    <p:extLst>
      <p:ext uri="{BB962C8B-B14F-4D97-AF65-F5344CB8AC3E}">
        <p14:creationId xmlns:p14="http://schemas.microsoft.com/office/powerpoint/2010/main" val="1709329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7772400" cy="1470025"/>
          </a:xfrm>
        </p:spPr>
        <p:txBody>
          <a:bodyPr/>
          <a:lstStyle/>
          <a:p>
            <a:r>
              <a:rPr lang="en-US" b="1" dirty="0"/>
              <a:t>Saturated Liquid</a:t>
            </a:r>
            <a:endParaRPr lang="en-US" dirty="0"/>
          </a:p>
        </p:txBody>
      </p:sp>
      <p:sp>
        <p:nvSpPr>
          <p:cNvPr id="3" name="Subtitle 2"/>
          <p:cNvSpPr>
            <a:spLocks noGrp="1"/>
          </p:cNvSpPr>
          <p:nvPr>
            <p:ph type="subTitle" idx="1"/>
          </p:nvPr>
        </p:nvSpPr>
        <p:spPr>
          <a:xfrm>
            <a:off x="0" y="1219200"/>
            <a:ext cx="8915400" cy="5638800"/>
          </a:xfrm>
        </p:spPr>
        <p:txBody>
          <a:bodyPr/>
          <a:lstStyle/>
          <a:p>
            <a:pPr algn="just"/>
            <a:r>
              <a:rPr lang="en-US" b="1" dirty="0">
                <a:solidFill>
                  <a:schemeClr val="tx1"/>
                </a:solidFill>
              </a:rPr>
              <a:t>Saturated </a:t>
            </a:r>
            <a:r>
              <a:rPr lang="en-US" b="1" dirty="0" smtClean="0">
                <a:solidFill>
                  <a:schemeClr val="tx1"/>
                </a:solidFill>
              </a:rPr>
              <a:t>Liquid</a:t>
            </a:r>
          </a:p>
          <a:p>
            <a:pPr algn="just"/>
            <a:r>
              <a:rPr lang="en-US" dirty="0" smtClean="0">
                <a:solidFill>
                  <a:schemeClr val="tx1"/>
                </a:solidFill>
              </a:rPr>
              <a:t>A </a:t>
            </a:r>
            <a:r>
              <a:rPr lang="en-US" dirty="0">
                <a:solidFill>
                  <a:schemeClr val="tx1"/>
                </a:solidFill>
              </a:rPr>
              <a:t>liquid that is </a:t>
            </a:r>
            <a:r>
              <a:rPr lang="en-US" i="1" dirty="0">
                <a:solidFill>
                  <a:schemeClr val="tx1"/>
                </a:solidFill>
              </a:rPr>
              <a:t>about to  vaporize.</a:t>
            </a:r>
          </a:p>
          <a:p>
            <a:endParaRPr lang="en-US" dirty="0"/>
          </a:p>
        </p:txBody>
      </p:sp>
      <p:pic>
        <p:nvPicPr>
          <p:cNvPr id="5" name="Picture 3"/>
          <p:cNvPicPr>
            <a:picLocks noChangeAspect="1" noChangeArrowheads="1"/>
          </p:cNvPicPr>
          <p:nvPr/>
        </p:nvPicPr>
        <p:blipFill>
          <a:blip r:embed="rId2"/>
          <a:srcRect/>
          <a:stretch>
            <a:fillRect/>
          </a:stretch>
        </p:blipFill>
        <p:spPr bwMode="auto">
          <a:xfrm>
            <a:off x="2667000" y="2590800"/>
            <a:ext cx="4038600" cy="4267200"/>
          </a:xfrm>
          <a:prstGeom prst="rect">
            <a:avLst/>
          </a:prstGeom>
          <a:noFill/>
          <a:ln w="9525">
            <a:noFill/>
            <a:miter lim="800000"/>
            <a:headEnd/>
            <a:tailEnd/>
          </a:ln>
          <a:effectLst/>
        </p:spPr>
      </p:pic>
    </p:spTree>
    <p:extLst>
      <p:ext uri="{BB962C8B-B14F-4D97-AF65-F5344CB8AC3E}">
        <p14:creationId xmlns:p14="http://schemas.microsoft.com/office/powerpoint/2010/main" val="4002544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5943600" y="3476448"/>
            <a:ext cx="3200400" cy="3381555"/>
          </a:xfrm>
          <a:prstGeom prst="rect">
            <a:avLst/>
          </a:prstGeom>
          <a:noFill/>
          <a:ln w="9525">
            <a:noFill/>
            <a:miter lim="800000"/>
            <a:headEnd/>
            <a:tailEnd/>
          </a:ln>
          <a:effectLst/>
        </p:spPr>
      </p:pic>
      <p:sp>
        <p:nvSpPr>
          <p:cNvPr id="3" name="Content Placeholder 2"/>
          <p:cNvSpPr>
            <a:spLocks noGrp="1"/>
          </p:cNvSpPr>
          <p:nvPr>
            <p:ph idx="1"/>
          </p:nvPr>
        </p:nvSpPr>
        <p:spPr>
          <a:xfrm>
            <a:off x="457200" y="304802"/>
            <a:ext cx="8229600" cy="5821363"/>
          </a:xfrm>
        </p:spPr>
        <p:txBody>
          <a:bodyPr>
            <a:normAutofit/>
          </a:bodyPr>
          <a:lstStyle/>
          <a:p>
            <a:r>
              <a:rPr lang="en-GB" sz="2800" dirty="0"/>
              <a:t>As more heat is transferred, the temperature keeps rising until it reaches 100°C.</a:t>
            </a:r>
          </a:p>
          <a:p>
            <a:r>
              <a:rPr lang="en-GB" sz="2800" dirty="0"/>
              <a:t>At this point water is still a liquid, but any heat addition will cause some of the liquid to vaporize.</a:t>
            </a:r>
          </a:p>
          <a:p>
            <a:r>
              <a:rPr lang="en-GB" sz="2800" dirty="0"/>
              <a:t>That is, a phase-change process from liquid to </a:t>
            </a:r>
            <a:r>
              <a:rPr lang="en-GB" sz="2800" dirty="0" err="1"/>
              <a:t>vapor</a:t>
            </a:r>
            <a:r>
              <a:rPr lang="en-GB" sz="2800" dirty="0"/>
              <a:t> is about to take place. A liquid that is </a:t>
            </a:r>
            <a:r>
              <a:rPr lang="en-GB" sz="2800" i="1" dirty="0"/>
              <a:t>about to vaporize </a:t>
            </a:r>
            <a:r>
              <a:rPr lang="en-GB" sz="2800" dirty="0"/>
              <a:t>is called a </a:t>
            </a:r>
            <a:r>
              <a:rPr lang="en-GB" sz="2800" b="1" dirty="0"/>
              <a:t>saturated liquid.</a:t>
            </a:r>
            <a:endParaRPr lang="en-US" sz="2800" dirty="0"/>
          </a:p>
        </p:txBody>
      </p:sp>
    </p:spTree>
    <p:extLst>
      <p:ext uri="{BB962C8B-B14F-4D97-AF65-F5344CB8AC3E}">
        <p14:creationId xmlns:p14="http://schemas.microsoft.com/office/powerpoint/2010/main" val="68377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7772400" cy="1470025"/>
          </a:xfrm>
        </p:spPr>
        <p:txBody>
          <a:bodyPr/>
          <a:lstStyle/>
          <a:p>
            <a:r>
              <a:rPr lang="en-US" b="1" dirty="0"/>
              <a:t>Saturated Liquid- Vapor Mixture</a:t>
            </a:r>
            <a:endParaRPr lang="en-GB" dirty="0"/>
          </a:p>
        </p:txBody>
      </p:sp>
      <p:sp>
        <p:nvSpPr>
          <p:cNvPr id="3" name="Subtitle 2"/>
          <p:cNvSpPr>
            <a:spLocks noGrp="1"/>
          </p:cNvSpPr>
          <p:nvPr>
            <p:ph type="subTitle" idx="1"/>
          </p:nvPr>
        </p:nvSpPr>
        <p:spPr>
          <a:xfrm>
            <a:off x="0" y="1219200"/>
            <a:ext cx="8915400" cy="5638800"/>
          </a:xfrm>
        </p:spPr>
        <p:txBody>
          <a:bodyPr/>
          <a:lstStyle/>
          <a:p>
            <a:pPr algn="just"/>
            <a:r>
              <a:rPr lang="en-GB" dirty="0">
                <a:solidFill>
                  <a:schemeClr val="tx1"/>
                </a:solidFill>
              </a:rPr>
              <a:t>Midway about the vaporization line, the cylinder contains equal amounts of </a:t>
            </a:r>
            <a:r>
              <a:rPr lang="en-GB" dirty="0" smtClean="0">
                <a:solidFill>
                  <a:schemeClr val="tx1"/>
                </a:solidFill>
              </a:rPr>
              <a:t>liquid and </a:t>
            </a:r>
            <a:r>
              <a:rPr lang="en-GB" dirty="0" err="1">
                <a:solidFill>
                  <a:schemeClr val="tx1"/>
                </a:solidFill>
              </a:rPr>
              <a:t>vapor</a:t>
            </a:r>
            <a:r>
              <a:rPr lang="en-GB" dirty="0">
                <a:solidFill>
                  <a:schemeClr val="tx1"/>
                </a:solidFill>
              </a:rPr>
              <a:t>.</a:t>
            </a:r>
          </a:p>
          <a:p>
            <a:pPr algn="just"/>
            <a:endParaRPr lang="en-US" i="1" dirty="0" smtClean="0">
              <a:solidFill>
                <a:schemeClr val="tx1"/>
              </a:solidFill>
            </a:endParaRPr>
          </a:p>
          <a:p>
            <a:endParaRPr lang="en-US" dirty="0"/>
          </a:p>
        </p:txBody>
      </p:sp>
      <p:pic>
        <p:nvPicPr>
          <p:cNvPr id="6" name="Picture 2"/>
          <p:cNvPicPr>
            <a:picLocks noChangeAspect="1" noChangeArrowheads="1"/>
          </p:cNvPicPr>
          <p:nvPr/>
        </p:nvPicPr>
        <p:blipFill>
          <a:blip r:embed="rId2"/>
          <a:srcRect/>
          <a:stretch>
            <a:fillRect/>
          </a:stretch>
        </p:blipFill>
        <p:spPr bwMode="auto">
          <a:xfrm>
            <a:off x="2590801" y="2599115"/>
            <a:ext cx="4038600" cy="4258887"/>
          </a:xfrm>
          <a:prstGeom prst="rect">
            <a:avLst/>
          </a:prstGeom>
          <a:noFill/>
          <a:ln w="9525">
            <a:noFill/>
            <a:miter lim="800000"/>
            <a:headEnd/>
            <a:tailEnd/>
          </a:ln>
          <a:effectLst/>
        </p:spPr>
      </p:pic>
    </p:spTree>
    <p:extLst>
      <p:ext uri="{BB962C8B-B14F-4D97-AF65-F5344CB8AC3E}">
        <p14:creationId xmlns:p14="http://schemas.microsoft.com/office/powerpoint/2010/main" val="2417641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US" sz="2800" b="1" dirty="0"/>
              <a:t> Saturated Liquid- Vapor Mixture</a:t>
            </a:r>
            <a:endParaRPr lang="en-GB" sz="2800" dirty="0"/>
          </a:p>
          <a:p>
            <a:r>
              <a:rPr lang="en-GB" sz="2800" dirty="0"/>
              <a:t>Once boiling starts, the temperature stops rising until the liquid is completely vaporized. </a:t>
            </a:r>
          </a:p>
          <a:p>
            <a:r>
              <a:rPr lang="en-GB" sz="2800" dirty="0"/>
              <a:t>That is, the temperature will remain constant during the entire phase-change process if the pressure is held constant.</a:t>
            </a:r>
          </a:p>
          <a:p>
            <a:r>
              <a:rPr lang="en-GB" sz="2800" dirty="0"/>
              <a:t>Midway about the vaporization line, the cylinder contains equal amounts of liquid </a:t>
            </a:r>
          </a:p>
          <a:p>
            <a:pPr marL="0" indent="0">
              <a:buNone/>
            </a:pPr>
            <a:r>
              <a:rPr lang="en-GB" sz="2800" dirty="0"/>
              <a:t>     and </a:t>
            </a:r>
            <a:r>
              <a:rPr lang="en-GB" sz="2800" dirty="0" err="1"/>
              <a:t>vapor</a:t>
            </a:r>
            <a:r>
              <a:rPr lang="en-GB" sz="2800" dirty="0"/>
              <a:t>.</a:t>
            </a:r>
            <a:endParaRPr lang="en-US" sz="2800" dirty="0"/>
          </a:p>
        </p:txBody>
      </p:sp>
      <p:pic>
        <p:nvPicPr>
          <p:cNvPr id="5" name="Picture 2"/>
          <p:cNvPicPr>
            <a:picLocks noChangeAspect="1" noChangeArrowheads="1"/>
          </p:cNvPicPr>
          <p:nvPr/>
        </p:nvPicPr>
        <p:blipFill>
          <a:blip r:embed="rId3"/>
          <a:srcRect/>
          <a:stretch>
            <a:fillRect/>
          </a:stretch>
        </p:blipFill>
        <p:spPr bwMode="auto">
          <a:xfrm>
            <a:off x="6398173" y="3982872"/>
            <a:ext cx="2745828" cy="2895600"/>
          </a:xfrm>
          <a:prstGeom prst="rect">
            <a:avLst/>
          </a:prstGeom>
          <a:noFill/>
          <a:ln w="9525">
            <a:noFill/>
            <a:miter lim="800000"/>
            <a:headEnd/>
            <a:tailEnd/>
          </a:ln>
          <a:effectLst/>
        </p:spPr>
      </p:pic>
    </p:spTree>
    <p:extLst>
      <p:ext uri="{BB962C8B-B14F-4D97-AF65-F5344CB8AC3E}">
        <p14:creationId xmlns:p14="http://schemas.microsoft.com/office/powerpoint/2010/main" val="230362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7772400" cy="1470025"/>
          </a:xfrm>
        </p:spPr>
        <p:txBody>
          <a:bodyPr/>
          <a:lstStyle/>
          <a:p>
            <a:r>
              <a:rPr lang="en-US" b="1" dirty="0"/>
              <a:t>Saturated Vapors</a:t>
            </a:r>
            <a:endParaRPr lang="en-US" dirty="0"/>
          </a:p>
        </p:txBody>
      </p:sp>
      <p:sp>
        <p:nvSpPr>
          <p:cNvPr id="3" name="Subtitle 2"/>
          <p:cNvSpPr>
            <a:spLocks noGrp="1"/>
          </p:cNvSpPr>
          <p:nvPr>
            <p:ph type="subTitle" idx="1"/>
          </p:nvPr>
        </p:nvSpPr>
        <p:spPr>
          <a:xfrm>
            <a:off x="0" y="1219200"/>
            <a:ext cx="8915400" cy="5638800"/>
          </a:xfrm>
        </p:spPr>
        <p:txBody>
          <a:bodyPr/>
          <a:lstStyle/>
          <a:p>
            <a:pPr algn="just"/>
            <a:r>
              <a:rPr lang="en-US" b="1" i="1" dirty="0">
                <a:solidFill>
                  <a:schemeClr val="tx1"/>
                </a:solidFill>
              </a:rPr>
              <a:t>Saturated Vapors</a:t>
            </a:r>
            <a:endParaRPr lang="en-US" dirty="0">
              <a:solidFill>
                <a:schemeClr val="tx1"/>
              </a:solidFill>
            </a:endParaRPr>
          </a:p>
          <a:p>
            <a:pPr algn="just"/>
            <a:r>
              <a:rPr lang="en-US" dirty="0">
                <a:solidFill>
                  <a:schemeClr val="tx1"/>
                </a:solidFill>
              </a:rPr>
              <a:t>A vapor that is </a:t>
            </a:r>
            <a:r>
              <a:rPr lang="en-US" i="1" dirty="0">
                <a:solidFill>
                  <a:schemeClr val="tx1"/>
                </a:solidFill>
              </a:rPr>
              <a:t>about to condense</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514600" y="2646625"/>
            <a:ext cx="3886200" cy="3897053"/>
          </a:xfrm>
          <a:prstGeom prst="rect">
            <a:avLst/>
          </a:prstGeom>
        </p:spPr>
      </p:pic>
    </p:spTree>
    <p:extLst>
      <p:ext uri="{BB962C8B-B14F-4D97-AF65-F5344CB8AC3E}">
        <p14:creationId xmlns:p14="http://schemas.microsoft.com/office/powerpoint/2010/main" val="1083006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477003" y="3997660"/>
            <a:ext cx="2852377" cy="2860343"/>
          </a:xfrm>
          <a:prstGeom prst="rect">
            <a:avLst/>
          </a:prstGeom>
        </p:spPr>
      </p:pic>
      <p:sp>
        <p:nvSpPr>
          <p:cNvPr id="3" name="Content Placeholder 2"/>
          <p:cNvSpPr>
            <a:spLocks noGrp="1"/>
          </p:cNvSpPr>
          <p:nvPr>
            <p:ph idx="1"/>
          </p:nvPr>
        </p:nvSpPr>
        <p:spPr>
          <a:xfrm>
            <a:off x="457200" y="304802"/>
            <a:ext cx="8229600" cy="5821363"/>
          </a:xfrm>
        </p:spPr>
        <p:txBody>
          <a:bodyPr>
            <a:normAutofit/>
          </a:bodyPr>
          <a:lstStyle/>
          <a:p>
            <a:pPr algn="just"/>
            <a:r>
              <a:rPr lang="en-US" sz="2800" b="1" dirty="0"/>
              <a:t> </a:t>
            </a:r>
            <a:r>
              <a:rPr lang="en-US" sz="2800" b="1" i="1" dirty="0"/>
              <a:t>Saturated Vapors</a:t>
            </a:r>
            <a:endParaRPr lang="en-US" sz="2800" dirty="0"/>
          </a:p>
          <a:p>
            <a:r>
              <a:rPr lang="en-GB" sz="2800" dirty="0"/>
              <a:t>As we continue transferring heat, the vaporization process continues until the last drop of liquid is vaporized.</a:t>
            </a:r>
          </a:p>
          <a:p>
            <a:r>
              <a:rPr lang="en-GB" sz="2800" dirty="0"/>
              <a:t>At this point, the entire cylinder is filled with </a:t>
            </a:r>
            <a:r>
              <a:rPr lang="en-GB" sz="2800" dirty="0" err="1"/>
              <a:t>vapor</a:t>
            </a:r>
            <a:r>
              <a:rPr lang="en-GB" sz="2800" dirty="0"/>
              <a:t> that is on the borderline of the liquid phase. </a:t>
            </a:r>
          </a:p>
          <a:p>
            <a:r>
              <a:rPr lang="en-GB" sz="2800" dirty="0"/>
              <a:t>Any heat loss from this </a:t>
            </a:r>
            <a:r>
              <a:rPr lang="en-GB" sz="2800" dirty="0" err="1"/>
              <a:t>vapor</a:t>
            </a:r>
            <a:r>
              <a:rPr lang="en-GB" sz="2800" dirty="0"/>
              <a:t> will cause some of the </a:t>
            </a:r>
            <a:r>
              <a:rPr lang="en-GB" sz="2800" dirty="0" err="1"/>
              <a:t>vapor</a:t>
            </a:r>
            <a:r>
              <a:rPr lang="en-GB" sz="2800" dirty="0"/>
              <a:t> to condense  (phase change from </a:t>
            </a:r>
            <a:r>
              <a:rPr lang="en-GB" sz="2800" dirty="0" err="1"/>
              <a:t>vapor</a:t>
            </a:r>
            <a:r>
              <a:rPr lang="en-GB" sz="2800" dirty="0"/>
              <a:t> to liquid). </a:t>
            </a:r>
          </a:p>
          <a:p>
            <a:r>
              <a:rPr lang="en-GB" sz="2800" dirty="0"/>
              <a:t>A </a:t>
            </a:r>
            <a:r>
              <a:rPr lang="en-GB" sz="2800" dirty="0" err="1"/>
              <a:t>vapor</a:t>
            </a:r>
            <a:r>
              <a:rPr lang="en-GB" sz="2800" dirty="0"/>
              <a:t> that is </a:t>
            </a:r>
            <a:r>
              <a:rPr lang="en-GB" sz="2800" i="1" dirty="0"/>
              <a:t>about to condense </a:t>
            </a:r>
            <a:r>
              <a:rPr lang="en-GB" sz="2800" dirty="0"/>
              <a:t>is called a </a:t>
            </a:r>
            <a:r>
              <a:rPr lang="en-GB" sz="2800" b="1" dirty="0"/>
              <a:t>saturated </a:t>
            </a:r>
            <a:r>
              <a:rPr lang="en-GB" sz="2800" b="1" dirty="0" err="1"/>
              <a:t>vapor</a:t>
            </a:r>
            <a:r>
              <a:rPr lang="en-GB" sz="2800" b="1" dirty="0"/>
              <a:t>.</a:t>
            </a:r>
            <a:endParaRPr lang="en-US" sz="2800" dirty="0"/>
          </a:p>
        </p:txBody>
      </p:sp>
    </p:spTree>
    <p:extLst>
      <p:ext uri="{BB962C8B-B14F-4D97-AF65-F5344CB8AC3E}">
        <p14:creationId xmlns:p14="http://schemas.microsoft.com/office/powerpoint/2010/main" val="320834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7772400" cy="1470025"/>
          </a:xfrm>
        </p:spPr>
        <p:txBody>
          <a:bodyPr/>
          <a:lstStyle/>
          <a:p>
            <a:r>
              <a:rPr lang="en-US" b="1" dirty="0"/>
              <a:t>Superheated Vapors</a:t>
            </a:r>
            <a:endParaRPr lang="en-US" dirty="0"/>
          </a:p>
        </p:txBody>
      </p:sp>
      <p:sp>
        <p:nvSpPr>
          <p:cNvPr id="3" name="Subtitle 2"/>
          <p:cNvSpPr>
            <a:spLocks noGrp="1"/>
          </p:cNvSpPr>
          <p:nvPr>
            <p:ph type="subTitle" idx="1"/>
          </p:nvPr>
        </p:nvSpPr>
        <p:spPr>
          <a:xfrm>
            <a:off x="0" y="1219200"/>
            <a:ext cx="8915400" cy="5638800"/>
          </a:xfrm>
        </p:spPr>
        <p:txBody>
          <a:bodyPr/>
          <a:lstStyle/>
          <a:p>
            <a:pPr algn="just"/>
            <a:r>
              <a:rPr lang="en-US" b="1" i="1" dirty="0">
                <a:solidFill>
                  <a:schemeClr val="tx1"/>
                </a:solidFill>
              </a:rPr>
              <a:t>Superheated Vapors</a:t>
            </a:r>
            <a:endParaRPr lang="en-US" dirty="0">
              <a:solidFill>
                <a:schemeClr val="tx1"/>
              </a:solidFill>
            </a:endParaRPr>
          </a:p>
          <a:p>
            <a:pPr algn="just"/>
            <a:r>
              <a:rPr lang="en-US" dirty="0">
                <a:solidFill>
                  <a:schemeClr val="tx1"/>
                </a:solidFill>
              </a:rPr>
              <a:t>A vapor that is not </a:t>
            </a:r>
            <a:r>
              <a:rPr lang="en-US" i="1" dirty="0">
                <a:solidFill>
                  <a:schemeClr val="tx1"/>
                </a:solidFill>
              </a:rPr>
              <a:t>about to condense.</a:t>
            </a:r>
          </a:p>
          <a:p>
            <a:pPr algn="just"/>
            <a:endParaRPr lang="en-US" dirty="0">
              <a:solidFill>
                <a:schemeClr val="tx1"/>
              </a:solidFill>
            </a:endParaRPr>
          </a:p>
        </p:txBody>
      </p:sp>
      <p:pic>
        <p:nvPicPr>
          <p:cNvPr id="5" name="Picture 4"/>
          <p:cNvPicPr>
            <a:picLocks noChangeAspect="1" noChangeArrowheads="1"/>
          </p:cNvPicPr>
          <p:nvPr/>
        </p:nvPicPr>
        <p:blipFill>
          <a:blip r:embed="rId2"/>
          <a:srcRect/>
          <a:stretch>
            <a:fillRect/>
          </a:stretch>
        </p:blipFill>
        <p:spPr bwMode="auto">
          <a:xfrm>
            <a:off x="3124200" y="2590800"/>
            <a:ext cx="41910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lnSpcReduction="10000"/>
          </a:bodyPr>
          <a:lstStyle/>
          <a:p>
            <a:r>
              <a:rPr lang="en-GB" sz="2800" dirty="0"/>
              <a:t>Once the phase-change process is completed, we are back to a single phase region again (this time </a:t>
            </a:r>
            <a:r>
              <a:rPr lang="en-GB" sz="2800" dirty="0" err="1"/>
              <a:t>vapor</a:t>
            </a:r>
            <a:r>
              <a:rPr lang="en-GB" sz="2800" dirty="0"/>
              <a:t>),  </a:t>
            </a:r>
          </a:p>
          <a:p>
            <a:r>
              <a:rPr lang="en-GB" sz="2800" dirty="0"/>
              <a:t>A further transfer of heat results in an increase in both the temperature and the specific volume.</a:t>
            </a:r>
          </a:p>
          <a:p>
            <a:r>
              <a:rPr lang="en-GB" sz="2800" dirty="0"/>
              <a:t>At this state, the temperature of the </a:t>
            </a:r>
            <a:r>
              <a:rPr lang="en-GB" sz="2800" dirty="0" err="1"/>
              <a:t>vapor</a:t>
            </a:r>
            <a:r>
              <a:rPr lang="en-GB" sz="2800" dirty="0"/>
              <a:t> is, let us say, 300°C; and if we transfer some heat from the </a:t>
            </a:r>
            <a:r>
              <a:rPr lang="en-GB" sz="2800" dirty="0" err="1"/>
              <a:t>vapor</a:t>
            </a:r>
            <a:r>
              <a:rPr lang="en-GB" sz="2800" dirty="0"/>
              <a:t>, the temperature may drop somewhat but no condensation will take place as long as the temperature remains above 100°C </a:t>
            </a:r>
          </a:p>
          <a:p>
            <a:pPr marL="0" indent="0">
              <a:buNone/>
            </a:pPr>
            <a:r>
              <a:rPr lang="en-GB" sz="2800" dirty="0"/>
              <a:t>    (for </a:t>
            </a:r>
            <a:r>
              <a:rPr lang="en-GB" sz="2800" i="1" dirty="0"/>
              <a:t>P </a:t>
            </a:r>
            <a:r>
              <a:rPr lang="en-GB" sz="2800" dirty="0"/>
              <a:t> 1 </a:t>
            </a:r>
            <a:r>
              <a:rPr lang="en-GB" sz="2800" dirty="0" err="1"/>
              <a:t>atm</a:t>
            </a:r>
            <a:r>
              <a:rPr lang="en-GB" sz="2800" dirty="0"/>
              <a:t>). </a:t>
            </a:r>
          </a:p>
          <a:p>
            <a:r>
              <a:rPr lang="en-GB" sz="2800" dirty="0"/>
              <a:t>A </a:t>
            </a:r>
            <a:r>
              <a:rPr lang="en-GB" sz="2800" dirty="0" err="1"/>
              <a:t>vapor</a:t>
            </a:r>
            <a:r>
              <a:rPr lang="en-GB" sz="2800" dirty="0"/>
              <a:t> that is </a:t>
            </a:r>
            <a:r>
              <a:rPr lang="en-GB" sz="2800" i="1" dirty="0"/>
              <a:t>not about to condense </a:t>
            </a:r>
          </a:p>
          <a:p>
            <a:pPr marL="0" indent="0">
              <a:buNone/>
            </a:pPr>
            <a:r>
              <a:rPr lang="en-GB" sz="2800" dirty="0"/>
              <a:t>(i.e., not a saturated </a:t>
            </a:r>
            <a:r>
              <a:rPr lang="en-GB" sz="2800" dirty="0" err="1"/>
              <a:t>vapor</a:t>
            </a:r>
            <a:r>
              <a:rPr lang="en-GB" sz="2800" dirty="0"/>
              <a:t>) is called a </a:t>
            </a:r>
          </a:p>
          <a:p>
            <a:pPr marL="0" indent="0">
              <a:buNone/>
            </a:pPr>
            <a:r>
              <a:rPr lang="en-GB" sz="2800" b="1" dirty="0"/>
              <a:t>superheated </a:t>
            </a:r>
            <a:r>
              <a:rPr lang="en-GB" sz="2800" b="1" dirty="0" err="1"/>
              <a:t>vapor</a:t>
            </a:r>
            <a:r>
              <a:rPr lang="en-GB" sz="2800" b="1" dirty="0"/>
              <a:t>.</a:t>
            </a:r>
            <a:endParaRPr lang="en-US" sz="2800" dirty="0"/>
          </a:p>
        </p:txBody>
      </p:sp>
      <p:pic>
        <p:nvPicPr>
          <p:cNvPr id="5" name="Picture 4"/>
          <p:cNvPicPr>
            <a:picLocks noChangeAspect="1" noChangeArrowheads="1"/>
          </p:cNvPicPr>
          <p:nvPr/>
        </p:nvPicPr>
        <p:blipFill>
          <a:blip r:embed="rId3"/>
          <a:srcRect/>
          <a:stretch>
            <a:fillRect/>
          </a:stretch>
        </p:blipFill>
        <p:spPr bwMode="auto">
          <a:xfrm>
            <a:off x="6449787" y="3733800"/>
            <a:ext cx="2694215" cy="3048000"/>
          </a:xfrm>
          <a:prstGeom prst="rect">
            <a:avLst/>
          </a:prstGeom>
          <a:noFill/>
          <a:ln w="9525">
            <a:noFill/>
            <a:miter lim="800000"/>
            <a:headEnd/>
            <a:tailEnd/>
          </a:ln>
          <a:effectLst/>
        </p:spPr>
      </p:pic>
    </p:spTree>
    <p:extLst>
      <p:ext uri="{BB962C8B-B14F-4D97-AF65-F5344CB8AC3E}">
        <p14:creationId xmlns:p14="http://schemas.microsoft.com/office/powerpoint/2010/main" val="704638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7221" y="320273"/>
            <a:ext cx="2514600" cy="2715768"/>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3381446" y="14289"/>
            <a:ext cx="2409755" cy="3021755"/>
          </a:xfrm>
          <a:prstGeom prst="rect">
            <a:avLst/>
          </a:prstGeom>
        </p:spPr>
      </p:pic>
      <p:pic>
        <p:nvPicPr>
          <p:cNvPr id="6" name="Picture 5"/>
          <p:cNvPicPr>
            <a:picLocks noChangeAspect="1"/>
          </p:cNvPicPr>
          <p:nvPr/>
        </p:nvPicPr>
        <p:blipFill>
          <a:blip r:embed="rId4"/>
          <a:stretch>
            <a:fillRect/>
          </a:stretch>
        </p:blipFill>
        <p:spPr>
          <a:xfrm>
            <a:off x="6600828" y="2"/>
            <a:ext cx="2543175" cy="3038475"/>
          </a:xfrm>
          <a:prstGeom prst="rect">
            <a:avLst/>
          </a:prstGeom>
        </p:spPr>
      </p:pic>
      <p:pic>
        <p:nvPicPr>
          <p:cNvPr id="7" name="Picture 6"/>
          <p:cNvPicPr>
            <a:picLocks noChangeAspect="1"/>
          </p:cNvPicPr>
          <p:nvPr/>
        </p:nvPicPr>
        <p:blipFill>
          <a:blip r:embed="rId5"/>
          <a:stretch>
            <a:fillRect/>
          </a:stretch>
        </p:blipFill>
        <p:spPr>
          <a:xfrm>
            <a:off x="533402" y="3733801"/>
            <a:ext cx="2124075" cy="2914651"/>
          </a:xfrm>
          <a:prstGeom prst="rect">
            <a:avLst/>
          </a:prstGeom>
        </p:spPr>
      </p:pic>
      <p:pic>
        <p:nvPicPr>
          <p:cNvPr id="8" name="Picture 7"/>
          <p:cNvPicPr>
            <a:picLocks noChangeAspect="1"/>
          </p:cNvPicPr>
          <p:nvPr/>
        </p:nvPicPr>
        <p:blipFill>
          <a:blip r:embed="rId6"/>
          <a:stretch>
            <a:fillRect/>
          </a:stretch>
        </p:blipFill>
        <p:spPr>
          <a:xfrm>
            <a:off x="3657600" y="3714467"/>
            <a:ext cx="2286000" cy="2800351"/>
          </a:xfrm>
          <a:prstGeom prst="rect">
            <a:avLst/>
          </a:prstGeom>
        </p:spPr>
      </p:pic>
    </p:spTree>
    <p:extLst>
      <p:ext uri="{BB962C8B-B14F-4D97-AF65-F5344CB8AC3E}">
        <p14:creationId xmlns:p14="http://schemas.microsoft.com/office/powerpoint/2010/main" val="1622165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normAutofit/>
          </a:bodyPr>
          <a:lstStyle/>
          <a:p>
            <a:r>
              <a:rPr lang="en-US" sz="4800" dirty="0"/>
              <a:t>Some General Terms</a:t>
            </a:r>
          </a:p>
        </p:txBody>
      </p:sp>
      <p:sp>
        <p:nvSpPr>
          <p:cNvPr id="3" name="Subtitle 2"/>
          <p:cNvSpPr>
            <a:spLocks noGrp="1"/>
          </p:cNvSpPr>
          <p:nvPr>
            <p:ph type="subTitle" idx="1"/>
          </p:nvPr>
        </p:nvSpPr>
        <p:spPr>
          <a:xfrm>
            <a:off x="0" y="1524000"/>
            <a:ext cx="6248400" cy="5334000"/>
          </a:xfrm>
        </p:spPr>
        <p:txBody>
          <a:bodyPr>
            <a:normAutofit/>
          </a:bodyPr>
          <a:lstStyle/>
          <a:p>
            <a:pPr algn="just"/>
            <a:r>
              <a:rPr lang="en-US" b="1" dirty="0">
                <a:solidFill>
                  <a:schemeClr val="tx1"/>
                </a:solidFill>
              </a:rPr>
              <a:t>PURE SUBSTANCE</a:t>
            </a:r>
          </a:p>
          <a:p>
            <a:pPr algn="just"/>
            <a:r>
              <a:rPr lang="en-US" dirty="0">
                <a:solidFill>
                  <a:schemeClr val="tx1"/>
                </a:solidFill>
              </a:rPr>
              <a:t>A substance that has a fixed chemical composition throughout is called a pure substance.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Water</a:t>
            </a:r>
            <a:r>
              <a:rPr lang="en-US" dirty="0">
                <a:solidFill>
                  <a:schemeClr val="tx1"/>
                </a:solidFill>
              </a:rPr>
              <a:t>, nitrogen, helium, and carbon dioxide, for example, are all pure substances.</a:t>
            </a:r>
          </a:p>
          <a:p>
            <a:pPr algn="just"/>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6248400" y="2971803"/>
            <a:ext cx="289560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3720" y="1020763"/>
            <a:ext cx="6536563" cy="5105400"/>
          </a:xfrm>
          <a:prstGeom prst="rect">
            <a:avLst/>
          </a:prstGeom>
        </p:spPr>
      </p:pic>
      <p:sp>
        <p:nvSpPr>
          <p:cNvPr id="3" name="Content Placeholder 2"/>
          <p:cNvSpPr>
            <a:spLocks noGrp="1"/>
          </p:cNvSpPr>
          <p:nvPr>
            <p:ph idx="1"/>
          </p:nvPr>
        </p:nvSpPr>
        <p:spPr>
          <a:xfrm>
            <a:off x="457200" y="304802"/>
            <a:ext cx="8229600" cy="5821363"/>
          </a:xfrm>
        </p:spPr>
        <p:txBody>
          <a:bodyPr>
            <a:normAutofit/>
          </a:bodyPr>
          <a:lstStyle/>
          <a:p>
            <a:r>
              <a:rPr lang="en-GB" sz="2800" dirty="0"/>
              <a:t>This </a:t>
            </a:r>
            <a:r>
              <a:rPr lang="en-GB" sz="2800" b="1" dirty="0">
                <a:solidFill>
                  <a:srgbClr val="FF0000"/>
                </a:solidFill>
              </a:rPr>
              <a:t>constant-pressure phase-change process </a:t>
            </a:r>
            <a:r>
              <a:rPr lang="en-GB" sz="2800" dirty="0"/>
              <a:t>is illustrated on a </a:t>
            </a:r>
            <a:r>
              <a:rPr lang="en-GB" sz="2800" i="1" dirty="0"/>
              <a:t>T</a:t>
            </a:r>
            <a:r>
              <a:rPr lang="en-GB" sz="2800" dirty="0"/>
              <a:t>-</a:t>
            </a:r>
            <a:r>
              <a:rPr lang="en-GB" sz="2800" i="1" dirty="0"/>
              <a:t>v </a:t>
            </a:r>
            <a:r>
              <a:rPr lang="en-GB" sz="2800" dirty="0"/>
              <a:t>diagram</a:t>
            </a:r>
          </a:p>
        </p:txBody>
      </p:sp>
    </p:spTree>
    <p:extLst>
      <p:ext uri="{BB962C8B-B14F-4D97-AF65-F5344CB8AC3E}">
        <p14:creationId xmlns:p14="http://schemas.microsoft.com/office/powerpoint/2010/main" val="2670403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2"/>
            <a:ext cx="8229600" cy="5973763"/>
          </a:xfrm>
        </p:spPr>
        <p:txBody>
          <a:bodyPr/>
          <a:lstStyle/>
          <a:p>
            <a:r>
              <a:rPr lang="en-GB" dirty="0"/>
              <a:t>If the entire process described here is reversed by cooling the water while maintaining the pressure at the same value, the water will go back to state 1, retracing the same path, and in so doing, the amount of heat released will exactly match the amount of heat added during the heating process.</a:t>
            </a:r>
            <a:endParaRPr lang="en-US" dirty="0"/>
          </a:p>
          <a:p>
            <a:endParaRPr lang="en-GB" dirty="0"/>
          </a:p>
        </p:txBody>
      </p:sp>
    </p:spTree>
    <p:extLst>
      <p:ext uri="{BB962C8B-B14F-4D97-AF65-F5344CB8AC3E}">
        <p14:creationId xmlns:p14="http://schemas.microsoft.com/office/powerpoint/2010/main" val="795182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lstStyle/>
          <a:p>
            <a:pPr algn="l"/>
            <a:r>
              <a:rPr lang="en-US" b="1" dirty="0"/>
              <a:t>Saturation Temperature and Saturation Pressure</a:t>
            </a:r>
            <a:endParaRPr lang="en-US" dirty="0"/>
          </a:p>
        </p:txBody>
      </p:sp>
      <p:sp>
        <p:nvSpPr>
          <p:cNvPr id="3" name="Subtitle 2"/>
          <p:cNvSpPr>
            <a:spLocks noGrp="1"/>
          </p:cNvSpPr>
          <p:nvPr>
            <p:ph type="subTitle" idx="1"/>
          </p:nvPr>
        </p:nvSpPr>
        <p:spPr>
          <a:xfrm>
            <a:off x="0" y="1371600"/>
            <a:ext cx="9144000" cy="5486400"/>
          </a:xfrm>
        </p:spPr>
        <p:txBody>
          <a:bodyPr>
            <a:normAutofit/>
          </a:bodyPr>
          <a:lstStyle/>
          <a:p>
            <a:pPr algn="just"/>
            <a:r>
              <a:rPr lang="en-US" dirty="0" smtClean="0">
                <a:solidFill>
                  <a:schemeClr val="tx1"/>
                </a:solidFill>
              </a:rPr>
              <a:t>At </a:t>
            </a:r>
            <a:r>
              <a:rPr lang="en-US" dirty="0">
                <a:solidFill>
                  <a:schemeClr val="tx1"/>
                </a:solidFill>
              </a:rPr>
              <a:t>a given pressure, the temperature at which a pure substance changes phase is called the </a:t>
            </a:r>
            <a:r>
              <a:rPr lang="en-US" b="1" dirty="0">
                <a:solidFill>
                  <a:schemeClr val="tx1"/>
                </a:solidFill>
              </a:rPr>
              <a:t>saturation temperature </a:t>
            </a:r>
            <a:r>
              <a:rPr lang="en-US" b="1" i="1" dirty="0">
                <a:solidFill>
                  <a:schemeClr val="tx1"/>
                </a:solidFill>
              </a:rPr>
              <a:t>T</a:t>
            </a:r>
            <a:r>
              <a:rPr lang="en-US" b="1" i="1" baseline="-25000" dirty="0">
                <a:solidFill>
                  <a:schemeClr val="tx1"/>
                </a:solidFill>
              </a:rPr>
              <a:t>sat</a:t>
            </a:r>
            <a:r>
              <a:rPr lang="en-US" b="1" i="1" dirty="0">
                <a:solidFill>
                  <a:schemeClr val="tx1"/>
                </a:solidFill>
              </a:rPr>
              <a:t>. </a:t>
            </a:r>
          </a:p>
          <a:p>
            <a:pPr algn="just"/>
            <a:r>
              <a:rPr lang="en-US" dirty="0" smtClean="0">
                <a:solidFill>
                  <a:schemeClr val="tx1"/>
                </a:solidFill>
              </a:rPr>
              <a:t>At </a:t>
            </a:r>
            <a:r>
              <a:rPr lang="en-US" dirty="0">
                <a:solidFill>
                  <a:schemeClr val="tx1"/>
                </a:solidFill>
              </a:rPr>
              <a:t>a given temperature, the pressure at which a pure substance changes phase is called the </a:t>
            </a:r>
            <a:r>
              <a:rPr lang="en-US" b="1" dirty="0">
                <a:solidFill>
                  <a:schemeClr val="tx1"/>
                </a:solidFill>
              </a:rPr>
              <a:t>saturation pressure </a:t>
            </a:r>
            <a:r>
              <a:rPr lang="en-US" b="1" i="1" dirty="0">
                <a:solidFill>
                  <a:schemeClr val="tx1"/>
                </a:solidFill>
              </a:rPr>
              <a:t>P</a:t>
            </a:r>
            <a:r>
              <a:rPr lang="en-US" b="1" i="1" baseline="-25000" dirty="0">
                <a:solidFill>
                  <a:schemeClr val="tx1"/>
                </a:solidFill>
              </a:rPr>
              <a:t>sat</a:t>
            </a:r>
            <a:r>
              <a:rPr lang="en-US" b="1" i="1" dirty="0" smtClean="0">
                <a:solidFill>
                  <a:schemeClr val="tx1"/>
                </a:solidFill>
              </a:rPr>
              <a:t>.</a:t>
            </a:r>
          </a:p>
          <a:p>
            <a:pPr algn="just"/>
            <a:r>
              <a:rPr lang="en-GB" dirty="0">
                <a:solidFill>
                  <a:schemeClr val="tx1"/>
                </a:solidFill>
              </a:rPr>
              <a:t>Saturation tables that list the </a:t>
            </a:r>
            <a:r>
              <a:rPr lang="en-US" b="1" i="1" dirty="0">
                <a:solidFill>
                  <a:schemeClr val="tx1"/>
                </a:solidFill>
              </a:rPr>
              <a:t>P</a:t>
            </a:r>
            <a:r>
              <a:rPr lang="en-US" b="1" i="1" baseline="-25000" dirty="0">
                <a:solidFill>
                  <a:schemeClr val="tx1"/>
                </a:solidFill>
              </a:rPr>
              <a:t>sat </a:t>
            </a:r>
            <a:r>
              <a:rPr lang="en-GB" dirty="0" smtClean="0">
                <a:solidFill>
                  <a:schemeClr val="tx1"/>
                </a:solidFill>
              </a:rPr>
              <a:t>against </a:t>
            </a:r>
            <a:r>
              <a:rPr lang="en-US" b="1" i="1" dirty="0" smtClean="0">
                <a:solidFill>
                  <a:schemeClr val="tx1"/>
                </a:solidFill>
              </a:rPr>
              <a:t>T</a:t>
            </a:r>
            <a:r>
              <a:rPr lang="en-US" b="1" i="1" baseline="-25000" dirty="0" smtClean="0">
                <a:solidFill>
                  <a:schemeClr val="tx1"/>
                </a:solidFill>
              </a:rPr>
              <a:t>sat</a:t>
            </a:r>
            <a:r>
              <a:rPr lang="en-US" b="1" i="1" dirty="0">
                <a:solidFill>
                  <a:schemeClr val="tx1"/>
                </a:solidFill>
              </a:rPr>
              <a:t> </a:t>
            </a:r>
            <a:r>
              <a:rPr lang="en-GB" dirty="0" smtClean="0">
                <a:solidFill>
                  <a:schemeClr val="tx1"/>
                </a:solidFill>
              </a:rPr>
              <a:t>(or </a:t>
            </a:r>
            <a:r>
              <a:rPr lang="en-US" b="1" i="1" dirty="0" smtClean="0">
                <a:solidFill>
                  <a:schemeClr val="tx1"/>
                </a:solidFill>
              </a:rPr>
              <a:t>T</a:t>
            </a:r>
            <a:r>
              <a:rPr lang="en-US" b="1" i="1" baseline="-25000" dirty="0" smtClean="0">
                <a:solidFill>
                  <a:schemeClr val="tx1"/>
                </a:solidFill>
              </a:rPr>
              <a:t>sat</a:t>
            </a:r>
            <a:r>
              <a:rPr lang="en-US" b="1" i="1" dirty="0" smtClean="0">
                <a:solidFill>
                  <a:schemeClr val="tx1"/>
                </a:solidFill>
              </a:rPr>
              <a:t> </a:t>
            </a:r>
            <a:r>
              <a:rPr lang="en-GB" dirty="0" smtClean="0">
                <a:solidFill>
                  <a:schemeClr val="tx1"/>
                </a:solidFill>
              </a:rPr>
              <a:t>against </a:t>
            </a:r>
            <a:r>
              <a:rPr lang="en-US" b="1" i="1" dirty="0">
                <a:solidFill>
                  <a:schemeClr val="tx1"/>
                </a:solidFill>
              </a:rPr>
              <a:t>P</a:t>
            </a:r>
            <a:r>
              <a:rPr lang="en-US" b="1" i="1" baseline="-25000" dirty="0">
                <a:solidFill>
                  <a:schemeClr val="tx1"/>
                </a:solidFill>
              </a:rPr>
              <a:t>sat </a:t>
            </a:r>
            <a:r>
              <a:rPr lang="en-GB" dirty="0" smtClean="0">
                <a:solidFill>
                  <a:schemeClr val="tx1"/>
                </a:solidFill>
              </a:rPr>
              <a:t>) </a:t>
            </a:r>
            <a:r>
              <a:rPr lang="en-GB" dirty="0">
                <a:solidFill>
                  <a:schemeClr val="tx1"/>
                </a:solidFill>
              </a:rPr>
              <a:t>are available </a:t>
            </a:r>
            <a:r>
              <a:rPr lang="en-GB" dirty="0" smtClean="0">
                <a:solidFill>
                  <a:schemeClr val="tx1"/>
                </a:solidFill>
              </a:rPr>
              <a:t>for practically </a:t>
            </a:r>
            <a:r>
              <a:rPr lang="en-GB" dirty="0">
                <a:solidFill>
                  <a:schemeClr val="tx1"/>
                </a:solidFill>
              </a:rPr>
              <a:t>all substances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1752600"/>
            <a:ext cx="3200400" cy="2743200"/>
          </a:xfrm>
          <a:prstGeom prst="rect">
            <a:avLst/>
          </a:prstGeom>
        </p:spPr>
      </p:pic>
      <p:pic>
        <p:nvPicPr>
          <p:cNvPr id="6" name="Picture 5"/>
          <p:cNvPicPr>
            <a:picLocks noChangeAspect="1"/>
          </p:cNvPicPr>
          <p:nvPr/>
        </p:nvPicPr>
        <p:blipFill>
          <a:blip r:embed="rId3"/>
          <a:stretch>
            <a:fillRect/>
          </a:stretch>
        </p:blipFill>
        <p:spPr>
          <a:xfrm>
            <a:off x="304802" y="5041455"/>
            <a:ext cx="2733675" cy="952500"/>
          </a:xfrm>
          <a:prstGeom prst="rect">
            <a:avLst/>
          </a:prstGeom>
        </p:spPr>
      </p:pic>
      <p:pic>
        <p:nvPicPr>
          <p:cNvPr id="7" name="Picture 6"/>
          <p:cNvPicPr>
            <a:picLocks noChangeAspect="1"/>
          </p:cNvPicPr>
          <p:nvPr/>
        </p:nvPicPr>
        <p:blipFill>
          <a:blip r:embed="rId4"/>
          <a:stretch>
            <a:fillRect/>
          </a:stretch>
        </p:blipFill>
        <p:spPr>
          <a:xfrm>
            <a:off x="5715003" y="1660071"/>
            <a:ext cx="2543175" cy="4114800"/>
          </a:xfrm>
          <a:prstGeom prst="rect">
            <a:avLst/>
          </a:prstGeom>
        </p:spPr>
      </p:pic>
      <p:sp>
        <p:nvSpPr>
          <p:cNvPr id="8" name="Rectangle 7"/>
          <p:cNvSpPr/>
          <p:nvPr/>
        </p:nvSpPr>
        <p:spPr>
          <a:xfrm>
            <a:off x="1308326" y="457203"/>
            <a:ext cx="7022948" cy="769441"/>
          </a:xfrm>
          <a:prstGeom prst="rect">
            <a:avLst/>
          </a:prstGeom>
        </p:spPr>
        <p:txBody>
          <a:bodyPr wrap="none">
            <a:spAutoFit/>
          </a:bodyPr>
          <a:lstStyle/>
          <a:p>
            <a:pPr algn="ctr"/>
            <a:r>
              <a:rPr lang="en-GB" sz="4400" dirty="0"/>
              <a:t>Liquid–</a:t>
            </a:r>
            <a:r>
              <a:rPr lang="en-GB" sz="4400" dirty="0" err="1"/>
              <a:t>vapor</a:t>
            </a:r>
            <a:r>
              <a:rPr lang="en-GB" sz="4400" dirty="0"/>
              <a:t> saturation curve</a:t>
            </a:r>
          </a:p>
        </p:txBody>
      </p:sp>
    </p:spTree>
    <p:extLst>
      <p:ext uri="{BB962C8B-B14F-4D97-AF65-F5344CB8AC3E}">
        <p14:creationId xmlns:p14="http://schemas.microsoft.com/office/powerpoint/2010/main" val="2362077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During a phase-change process, pressure and temperature are obviously dependent properties, and there is a definite relation between them, that is, T</a:t>
            </a:r>
            <a:r>
              <a:rPr lang="en-GB" sz="2800" baseline="-25000" dirty="0"/>
              <a:t>sat</a:t>
            </a:r>
            <a:r>
              <a:rPr lang="en-GB" sz="2800" dirty="0"/>
              <a:t> = f (</a:t>
            </a:r>
            <a:r>
              <a:rPr lang="en-GB" sz="2800" dirty="0" err="1"/>
              <a:t>P</a:t>
            </a:r>
            <a:r>
              <a:rPr lang="en-GB" sz="2800" baseline="-25000" dirty="0" err="1"/>
              <a:t>sat</a:t>
            </a:r>
            <a:r>
              <a:rPr lang="en-GB" sz="2800" dirty="0"/>
              <a:t>). </a:t>
            </a:r>
          </a:p>
          <a:p>
            <a:r>
              <a:rPr lang="en-GB" sz="2800" dirty="0"/>
              <a:t>A plot of </a:t>
            </a:r>
            <a:r>
              <a:rPr lang="en-GB" sz="2800" dirty="0" err="1"/>
              <a:t>T</a:t>
            </a:r>
            <a:r>
              <a:rPr lang="en-GB" sz="2800" baseline="-25000" dirty="0" err="1"/>
              <a:t>sat</a:t>
            </a:r>
            <a:r>
              <a:rPr lang="en-GB" sz="2800" dirty="0"/>
              <a:t> versus </a:t>
            </a:r>
            <a:r>
              <a:rPr lang="en-GB" sz="2800" dirty="0" err="1"/>
              <a:t>P</a:t>
            </a:r>
            <a:r>
              <a:rPr lang="en-GB" sz="2800" baseline="-25000" dirty="0" err="1"/>
              <a:t>sat</a:t>
            </a:r>
            <a:r>
              <a:rPr lang="en-GB" sz="2800" dirty="0"/>
              <a:t>, such as the one given for water in Fig. 3–12, is called a liquid–</a:t>
            </a:r>
            <a:r>
              <a:rPr lang="en-GB" sz="2800" dirty="0" err="1"/>
              <a:t>vapor</a:t>
            </a:r>
            <a:r>
              <a:rPr lang="en-GB" sz="2800" dirty="0"/>
              <a:t> saturation curve.</a:t>
            </a:r>
          </a:p>
          <a:p>
            <a:r>
              <a:rPr lang="en-GB" sz="2800" dirty="0"/>
              <a:t>A curve of this kind is characteristic of all pure substances.</a:t>
            </a:r>
            <a:endParaRPr lang="en-US" sz="2800" dirty="0"/>
          </a:p>
        </p:txBody>
      </p:sp>
    </p:spTree>
    <p:extLst>
      <p:ext uri="{BB962C8B-B14F-4D97-AF65-F5344CB8AC3E}">
        <p14:creationId xmlns:p14="http://schemas.microsoft.com/office/powerpoint/2010/main" val="3227948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lstStyle/>
          <a:p>
            <a:r>
              <a:rPr lang="en-US" dirty="0"/>
              <a:t>Latent Heats</a:t>
            </a:r>
          </a:p>
        </p:txBody>
      </p:sp>
      <p:sp>
        <p:nvSpPr>
          <p:cNvPr id="3" name="Subtitle 2"/>
          <p:cNvSpPr>
            <a:spLocks noGrp="1"/>
          </p:cNvSpPr>
          <p:nvPr>
            <p:ph type="subTitle" idx="1"/>
          </p:nvPr>
        </p:nvSpPr>
        <p:spPr>
          <a:xfrm>
            <a:off x="0" y="1219200"/>
            <a:ext cx="9144000" cy="5638800"/>
          </a:xfrm>
        </p:spPr>
        <p:txBody>
          <a:bodyPr>
            <a:normAutofit/>
          </a:bodyPr>
          <a:lstStyle/>
          <a:p>
            <a:pPr marL="457189" indent="-457189" algn="just">
              <a:buFont typeface="Arial" panose="020B0604020202020204" pitchFamily="34" charset="0"/>
              <a:buChar char="•"/>
            </a:pPr>
            <a:r>
              <a:rPr lang="en-US" dirty="0">
                <a:solidFill>
                  <a:schemeClr val="tx1"/>
                </a:solidFill>
              </a:rPr>
              <a:t>The amount of energy absorbed or released during a phase-change process is called the </a:t>
            </a:r>
            <a:r>
              <a:rPr lang="en-US" b="1" dirty="0">
                <a:solidFill>
                  <a:schemeClr val="tx1"/>
                </a:solidFill>
              </a:rPr>
              <a:t>latent heat. </a:t>
            </a:r>
          </a:p>
          <a:p>
            <a:pPr marL="457189" indent="-457189" algn="just">
              <a:buFont typeface="Arial" panose="020B0604020202020204" pitchFamily="34" charset="0"/>
              <a:buChar char="•"/>
            </a:pPr>
            <a:r>
              <a:rPr lang="en-US" dirty="0" smtClean="0">
                <a:solidFill>
                  <a:schemeClr val="tx1"/>
                </a:solidFill>
              </a:rPr>
              <a:t>More </a:t>
            </a:r>
            <a:r>
              <a:rPr lang="en-US" dirty="0">
                <a:solidFill>
                  <a:schemeClr val="tx1"/>
                </a:solidFill>
              </a:rPr>
              <a:t>specifically, the amount of energy absorbed during melting is called the </a:t>
            </a:r>
            <a:r>
              <a:rPr lang="en-US" b="1" dirty="0">
                <a:solidFill>
                  <a:schemeClr val="tx1"/>
                </a:solidFill>
              </a:rPr>
              <a:t>latent heat of fusion </a:t>
            </a:r>
            <a:r>
              <a:rPr lang="en-US" dirty="0">
                <a:solidFill>
                  <a:schemeClr val="tx1"/>
                </a:solidFill>
              </a:rPr>
              <a:t>and is equivalent to the amount of energy released during freezing. </a:t>
            </a:r>
          </a:p>
          <a:p>
            <a:pPr marL="457189" indent="-457189" algn="l">
              <a:buFont typeface="Arial" panose="020B0604020202020204" pitchFamily="34" charset="0"/>
              <a:buChar char="•"/>
            </a:pPr>
            <a:r>
              <a:rPr lang="en-US" dirty="0">
                <a:solidFill>
                  <a:schemeClr val="tx1"/>
                </a:solidFill>
              </a:rPr>
              <a:t>Similarly, the amount of energy absorbed during vaporization is called the </a:t>
            </a:r>
            <a:r>
              <a:rPr lang="en-US" b="1" dirty="0">
                <a:solidFill>
                  <a:schemeClr val="tx1"/>
                </a:solidFill>
              </a:rPr>
              <a:t>latent heat of vaporization and </a:t>
            </a:r>
            <a:r>
              <a:rPr lang="en-US" dirty="0">
                <a:solidFill>
                  <a:schemeClr val="tx1"/>
                </a:solidFill>
              </a:rPr>
              <a:t>is equivalent to the energy released during condensation.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9980"/>
            <a:ext cx="7772400" cy="1377823"/>
          </a:xfrm>
        </p:spPr>
        <p:txBody>
          <a:bodyPr/>
          <a:lstStyle/>
          <a:p>
            <a:r>
              <a:rPr lang="en-NZ" dirty="0"/>
              <a:t>Some Concepts</a:t>
            </a:r>
          </a:p>
        </p:txBody>
      </p:sp>
      <p:sp>
        <p:nvSpPr>
          <p:cNvPr id="3" name="Subtitle 2"/>
          <p:cNvSpPr>
            <a:spLocks noGrp="1"/>
          </p:cNvSpPr>
          <p:nvPr>
            <p:ph type="subTitle" idx="1"/>
          </p:nvPr>
        </p:nvSpPr>
        <p:spPr>
          <a:xfrm>
            <a:off x="0" y="1540003"/>
            <a:ext cx="8991600" cy="5165599"/>
          </a:xfrm>
        </p:spPr>
        <p:txBody>
          <a:bodyPr>
            <a:normAutofit/>
          </a:bodyPr>
          <a:lstStyle/>
          <a:p>
            <a:pPr algn="just"/>
            <a:r>
              <a:rPr lang="en-NZ" sz="2400" dirty="0">
                <a:solidFill>
                  <a:schemeClr val="tx1"/>
                </a:solidFill>
                <a:latin typeface="Times New Roman" panose="02020603050405020304" pitchFamily="18" charset="0"/>
                <a:cs typeface="Times New Roman" panose="02020603050405020304" pitchFamily="18" charset="0"/>
              </a:rPr>
              <a:t>A substance </a:t>
            </a:r>
            <a:r>
              <a:rPr lang="en-GB" sz="2400" dirty="0">
                <a:solidFill>
                  <a:schemeClr val="tx1"/>
                </a:solidFill>
                <a:latin typeface="Times New Roman" panose="02020603050405020304" pitchFamily="18" charset="0"/>
                <a:cs typeface="Times New Roman" panose="02020603050405020304" pitchFamily="18" charset="0"/>
              </a:rPr>
              <a:t>at higher pressures boils at higher temperatures. </a:t>
            </a:r>
          </a:p>
          <a:p>
            <a:pPr algn="just"/>
            <a:r>
              <a:rPr lang="en-GB" sz="2400" dirty="0">
                <a:solidFill>
                  <a:schemeClr val="tx1"/>
                </a:solidFill>
                <a:latin typeface="Times New Roman" panose="02020603050405020304" pitchFamily="18" charset="0"/>
                <a:cs typeface="Times New Roman" panose="02020603050405020304" pitchFamily="18" charset="0"/>
              </a:rPr>
              <a:t>In the kitchen, higher boiling temperatures mean shorter cooking times and energy savings. A beef stew, for example, may take 1 to 2 h to cook in a regular pan that operates at 1 </a:t>
            </a:r>
            <a:r>
              <a:rPr lang="en-GB" sz="2400" dirty="0" err="1">
                <a:solidFill>
                  <a:schemeClr val="tx1"/>
                </a:solidFill>
                <a:latin typeface="Times New Roman" panose="02020603050405020304" pitchFamily="18" charset="0"/>
                <a:cs typeface="Times New Roman" panose="02020603050405020304" pitchFamily="18" charset="0"/>
              </a:rPr>
              <a:t>atm</a:t>
            </a:r>
            <a:r>
              <a:rPr lang="en-GB" sz="2400" dirty="0">
                <a:solidFill>
                  <a:schemeClr val="tx1"/>
                </a:solidFill>
                <a:latin typeface="Times New Roman" panose="02020603050405020304" pitchFamily="18" charset="0"/>
                <a:cs typeface="Times New Roman" panose="02020603050405020304" pitchFamily="18" charset="0"/>
              </a:rPr>
              <a:t> pressure, but only 20 min in a pressure cooker operating at 3 </a:t>
            </a:r>
            <a:r>
              <a:rPr lang="en-GB" sz="2400" dirty="0" err="1">
                <a:solidFill>
                  <a:schemeClr val="tx1"/>
                </a:solidFill>
                <a:latin typeface="Times New Roman" panose="02020603050405020304" pitchFamily="18" charset="0"/>
                <a:cs typeface="Times New Roman" panose="02020603050405020304" pitchFamily="18" charset="0"/>
              </a:rPr>
              <a:t>atm</a:t>
            </a:r>
            <a:r>
              <a:rPr lang="en-GB" sz="2400" dirty="0">
                <a:solidFill>
                  <a:schemeClr val="tx1"/>
                </a:solidFill>
                <a:latin typeface="Times New Roman" panose="02020603050405020304" pitchFamily="18" charset="0"/>
                <a:cs typeface="Times New Roman" panose="02020603050405020304" pitchFamily="18" charset="0"/>
              </a:rPr>
              <a:t> </a:t>
            </a:r>
            <a:r>
              <a:rPr lang="en-NZ" sz="2400" dirty="0">
                <a:solidFill>
                  <a:schemeClr val="tx1"/>
                </a:solidFill>
                <a:latin typeface="Times New Roman" panose="02020603050405020304" pitchFamily="18" charset="0"/>
                <a:cs typeface="Times New Roman" panose="02020603050405020304" pitchFamily="18" charset="0"/>
              </a:rPr>
              <a:t>absolute pressure (corresponding boiling temperature: 134°C).</a:t>
            </a:r>
          </a:p>
          <a:p>
            <a:pPr algn="just"/>
            <a:r>
              <a:rPr lang="en-GB" sz="2400" dirty="0">
                <a:solidFill>
                  <a:schemeClr val="tx1"/>
                </a:solidFill>
                <a:latin typeface="Times New Roman" panose="02020603050405020304" pitchFamily="18" charset="0"/>
                <a:cs typeface="Times New Roman" panose="02020603050405020304" pitchFamily="18" charset="0"/>
              </a:rPr>
              <a:t>The atmospheric pressure, and thus the boiling temperature of water,</a:t>
            </a:r>
          </a:p>
          <a:p>
            <a:pPr algn="just"/>
            <a:r>
              <a:rPr lang="en-NZ" sz="2400" dirty="0">
                <a:solidFill>
                  <a:schemeClr val="tx1"/>
                </a:solidFill>
                <a:latin typeface="Times New Roman" panose="02020603050405020304" pitchFamily="18" charset="0"/>
                <a:cs typeface="Times New Roman" panose="02020603050405020304" pitchFamily="18" charset="0"/>
              </a:rPr>
              <a:t>decreases with elevation.</a:t>
            </a:r>
          </a:p>
        </p:txBody>
      </p:sp>
    </p:spTree>
    <p:extLst>
      <p:ext uri="{BB962C8B-B14F-4D97-AF65-F5344CB8AC3E}">
        <p14:creationId xmlns:p14="http://schemas.microsoft.com/office/powerpoint/2010/main" val="271129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pPr algn="ctr"/>
            <a:r>
              <a:rPr lang="en-US" sz="2800" b="1" dirty="0"/>
              <a:t>PROPERTY DIAGRAMS FOR PHASE CHANGE PROCESSES</a:t>
            </a:r>
          </a:p>
          <a:p>
            <a:r>
              <a:rPr lang="en-US" sz="2800" dirty="0"/>
              <a:t>The variation of properties during phase change processes for pure substances are best understood using property diagrams</a:t>
            </a:r>
          </a:p>
          <a:p>
            <a:r>
              <a:rPr lang="en-US" sz="2800" dirty="0"/>
              <a:t>The </a:t>
            </a:r>
            <a:r>
              <a:rPr lang="en-US" sz="2800" i="1" dirty="0"/>
              <a:t>T-v Diagram (temperature as function of specific volume)</a:t>
            </a:r>
          </a:p>
          <a:p>
            <a:r>
              <a:rPr lang="en-US" sz="2800" i="1" dirty="0"/>
              <a:t>The P-v Diagram (Pressure as a function of specific volume)</a:t>
            </a:r>
          </a:p>
          <a:p>
            <a:r>
              <a:rPr lang="en-US" sz="2800" i="1" dirty="0"/>
              <a:t>and P-T Diagram ((Pressure as a function of temperature).</a:t>
            </a:r>
            <a:endParaRPr lang="en-US" sz="2800" dirty="0"/>
          </a:p>
          <a:p>
            <a:endParaRPr lang="en-US" sz="2800" b="1" dirty="0"/>
          </a:p>
        </p:txBody>
      </p:sp>
    </p:spTree>
    <p:extLst>
      <p:ext uri="{BB962C8B-B14F-4D97-AF65-F5344CB8AC3E}">
        <p14:creationId xmlns:p14="http://schemas.microsoft.com/office/powerpoint/2010/main" val="3409093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2"/>
            <a:ext cx="8229600" cy="5821363"/>
          </a:xfrm>
        </p:spPr>
        <p:txBody>
          <a:bodyPr>
            <a:normAutofit/>
          </a:bodyPr>
          <a:lstStyle/>
          <a:p>
            <a:pPr algn="ctr"/>
            <a:r>
              <a:rPr lang="en-US" sz="2800" b="1" dirty="0"/>
              <a:t>The </a:t>
            </a:r>
            <a:r>
              <a:rPr lang="en-US" sz="2800" b="1" i="1" dirty="0"/>
              <a:t>T-v Diagram</a:t>
            </a:r>
            <a:endParaRPr lang="en-US" sz="2800" b="1" dirty="0"/>
          </a:p>
        </p:txBody>
      </p:sp>
      <p:pic>
        <p:nvPicPr>
          <p:cNvPr id="4" name="Picture 3"/>
          <p:cNvPicPr>
            <a:picLocks noChangeAspect="1"/>
          </p:cNvPicPr>
          <p:nvPr/>
        </p:nvPicPr>
        <p:blipFill>
          <a:blip r:embed="rId3"/>
          <a:stretch>
            <a:fillRect/>
          </a:stretch>
        </p:blipFill>
        <p:spPr>
          <a:xfrm>
            <a:off x="1752602" y="1371601"/>
            <a:ext cx="5794695" cy="4525963"/>
          </a:xfrm>
          <a:prstGeom prst="rect">
            <a:avLst/>
          </a:prstGeom>
        </p:spPr>
      </p:pic>
    </p:spTree>
    <p:extLst>
      <p:ext uri="{BB962C8B-B14F-4D97-AF65-F5344CB8AC3E}">
        <p14:creationId xmlns:p14="http://schemas.microsoft.com/office/powerpoint/2010/main" val="132434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0" y="171454"/>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411643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A pure substance does not have to be of a single chemical element or compound, however, a mixture of various chemical elements or compounds also qualifies as a pure substance as long as the mixture is homogeneous.</a:t>
            </a:r>
          </a:p>
          <a:p>
            <a:r>
              <a:rPr lang="en-GB" sz="2800" dirty="0"/>
              <a:t>Air, for example, is a mixture of several gases, but it is often considered to be a pure substance because it has a uniform chemical composition.</a:t>
            </a:r>
          </a:p>
          <a:p>
            <a:r>
              <a:rPr lang="en-GB" sz="2800" dirty="0"/>
              <a:t>However, a mixture of oil and water is not a pure substance. Since oil is not soluble in water, it will collect on top of the water, forming two chemically dissimilar regions.</a:t>
            </a:r>
          </a:p>
        </p:txBody>
      </p:sp>
    </p:spTree>
    <p:extLst>
      <p:ext uri="{BB962C8B-B14F-4D97-AF65-F5344CB8AC3E}">
        <p14:creationId xmlns:p14="http://schemas.microsoft.com/office/powerpoint/2010/main" val="1383568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lnSpcReduction="10000"/>
          </a:bodyPr>
          <a:lstStyle/>
          <a:p>
            <a:r>
              <a:rPr lang="en-US" sz="2800" b="1" dirty="0"/>
              <a:t>Comparison between 1 </a:t>
            </a:r>
            <a:r>
              <a:rPr lang="en-US" sz="2800" b="1" dirty="0" err="1"/>
              <a:t>Mpa</a:t>
            </a:r>
            <a:r>
              <a:rPr lang="en-US" sz="2800" b="1" dirty="0"/>
              <a:t> and 0.1Mpa (1 </a:t>
            </a:r>
            <a:r>
              <a:rPr lang="en-US" sz="2800" b="1" dirty="0" err="1"/>
              <a:t>atm</a:t>
            </a:r>
            <a:r>
              <a:rPr lang="en-US" sz="2800" b="1" dirty="0"/>
              <a:t> )</a:t>
            </a:r>
          </a:p>
          <a:p>
            <a:r>
              <a:rPr lang="en-GB" sz="2800" dirty="0"/>
              <a:t>Let us add weights on top of the piston until the pressure inside the cylinder reaches 1 MPa. </a:t>
            </a:r>
          </a:p>
          <a:p>
            <a:r>
              <a:rPr lang="en-GB" sz="2800" dirty="0"/>
              <a:t>At this pressure, water has a somewhat smaller specific volume than it does at 1 </a:t>
            </a:r>
            <a:r>
              <a:rPr lang="en-GB" sz="2800" dirty="0" err="1"/>
              <a:t>atm</a:t>
            </a:r>
            <a:r>
              <a:rPr lang="en-GB" sz="2800" dirty="0"/>
              <a:t> pressure.</a:t>
            </a:r>
          </a:p>
          <a:p>
            <a:r>
              <a:rPr lang="en-GB" sz="2800" dirty="0"/>
              <a:t>As heat is transferred to the water at this new pressure:</a:t>
            </a:r>
          </a:p>
          <a:p>
            <a:r>
              <a:rPr lang="en-GB" sz="2800" dirty="0"/>
              <a:t>First, water starts boiling at a much higher temperature (179.9°C) at this pressure</a:t>
            </a:r>
          </a:p>
          <a:p>
            <a:r>
              <a:rPr lang="en-GB" sz="2800" dirty="0"/>
              <a:t>Second, the </a:t>
            </a:r>
            <a:r>
              <a:rPr lang="en-GB" sz="2800" b="1" dirty="0"/>
              <a:t>specific volume of the saturated liquid </a:t>
            </a:r>
            <a:r>
              <a:rPr lang="en-GB" sz="2800" dirty="0"/>
              <a:t>is larger and the </a:t>
            </a:r>
            <a:r>
              <a:rPr lang="en-GB" sz="2800" b="1" dirty="0"/>
              <a:t>specific volume of the saturated </a:t>
            </a:r>
            <a:r>
              <a:rPr lang="en-GB" sz="2800" b="1" dirty="0" err="1"/>
              <a:t>vapor</a:t>
            </a:r>
            <a:r>
              <a:rPr lang="en-GB" sz="2800" b="1" dirty="0"/>
              <a:t> </a:t>
            </a:r>
            <a:r>
              <a:rPr lang="en-GB" sz="2800" dirty="0"/>
              <a:t>is smaller than the corresponding values at 1 </a:t>
            </a:r>
            <a:r>
              <a:rPr lang="en-GB" sz="2800" dirty="0" err="1"/>
              <a:t>atm</a:t>
            </a:r>
            <a:r>
              <a:rPr lang="en-GB" sz="2800" dirty="0"/>
              <a:t> pressure.</a:t>
            </a:r>
            <a:endParaRPr lang="en-US" sz="2800" dirty="0"/>
          </a:p>
        </p:txBody>
      </p:sp>
    </p:spTree>
    <p:extLst>
      <p:ext uri="{BB962C8B-B14F-4D97-AF65-F5344CB8AC3E}">
        <p14:creationId xmlns:p14="http://schemas.microsoft.com/office/powerpoint/2010/main" val="4204498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lnSpcReduction="10000"/>
          </a:bodyPr>
          <a:lstStyle/>
          <a:p>
            <a:pPr algn="just"/>
            <a:r>
              <a:rPr lang="en-US" sz="2800" dirty="0"/>
              <a:t>The horizontal line that connects the saturated liquid and saturated vapor states is much shorter.</a:t>
            </a:r>
          </a:p>
          <a:p>
            <a:r>
              <a:rPr lang="en-GB" sz="2800" dirty="0"/>
              <a:t>As the pressure is increased further, this saturation line continues to shrink and it becomes a point when the pressure reaches </a:t>
            </a:r>
            <a:r>
              <a:rPr lang="en-GB" sz="2800" b="1" dirty="0"/>
              <a:t>22.06 MPa </a:t>
            </a:r>
            <a:r>
              <a:rPr lang="en-GB" sz="2800" dirty="0"/>
              <a:t>for the case of water.</a:t>
            </a:r>
          </a:p>
          <a:p>
            <a:r>
              <a:rPr lang="en-GB" sz="2800" dirty="0"/>
              <a:t>This point is called the </a:t>
            </a:r>
            <a:r>
              <a:rPr lang="en-GB" sz="2800" b="1" dirty="0"/>
              <a:t>critical point, </a:t>
            </a:r>
            <a:r>
              <a:rPr lang="en-GB" sz="2800" dirty="0"/>
              <a:t>and it is defined </a:t>
            </a:r>
            <a:r>
              <a:rPr lang="en-GB" sz="2800" b="1" dirty="0">
                <a:solidFill>
                  <a:srgbClr val="FF0000"/>
                </a:solidFill>
              </a:rPr>
              <a:t>as </a:t>
            </a:r>
            <a:r>
              <a:rPr lang="en-GB" sz="2800" b="1" i="1" dirty="0">
                <a:solidFill>
                  <a:srgbClr val="FF0000"/>
                </a:solidFill>
              </a:rPr>
              <a:t>the point at which the saturated liquid and saturated </a:t>
            </a:r>
            <a:r>
              <a:rPr lang="en-GB" sz="2800" b="1" i="1" dirty="0" err="1">
                <a:solidFill>
                  <a:srgbClr val="FF0000"/>
                </a:solidFill>
              </a:rPr>
              <a:t>vapor</a:t>
            </a:r>
            <a:r>
              <a:rPr lang="en-GB" sz="2800" b="1" i="1" dirty="0">
                <a:solidFill>
                  <a:srgbClr val="FF0000"/>
                </a:solidFill>
              </a:rPr>
              <a:t> states are identical.</a:t>
            </a:r>
          </a:p>
          <a:p>
            <a:r>
              <a:rPr lang="en-US" sz="2800" dirty="0"/>
              <a:t>The temperature, pressure, and specific volume of a substance at the critical point are called, the </a:t>
            </a:r>
            <a:r>
              <a:rPr lang="en-US" sz="2800" i="1" dirty="0"/>
              <a:t>critical temperature T</a:t>
            </a:r>
            <a:r>
              <a:rPr lang="en-US" sz="2800" i="1" baseline="-25000" dirty="0"/>
              <a:t>cr</a:t>
            </a:r>
            <a:r>
              <a:rPr lang="en-US" sz="2800" i="1" dirty="0"/>
              <a:t> critical pressure </a:t>
            </a:r>
            <a:r>
              <a:rPr lang="en-US" sz="2800" i="1" dirty="0" err="1"/>
              <a:t>P</a:t>
            </a:r>
            <a:r>
              <a:rPr lang="en-US" sz="2800" i="1" baseline="-25000" dirty="0" err="1"/>
              <a:t>cr</a:t>
            </a:r>
            <a:r>
              <a:rPr lang="en-US" sz="2800" i="1" dirty="0"/>
              <a:t> and critical specific volume </a:t>
            </a:r>
            <a:r>
              <a:rPr lang="en-US" sz="2800" i="1" dirty="0" err="1"/>
              <a:t>v</a:t>
            </a:r>
            <a:r>
              <a:rPr lang="en-US" sz="2800" i="1" baseline="-25000" dirty="0" err="1"/>
              <a:t>cr</a:t>
            </a:r>
            <a:r>
              <a:rPr lang="en-US" sz="2800" i="1" baseline="-25000" dirty="0"/>
              <a:t> </a:t>
            </a:r>
            <a:r>
              <a:rPr lang="en-US" sz="2800" dirty="0"/>
              <a:t>respectively.</a:t>
            </a:r>
            <a:endParaRPr lang="en-US" sz="2800" i="1" dirty="0"/>
          </a:p>
          <a:p>
            <a:endParaRPr lang="en-US" sz="2800" dirty="0"/>
          </a:p>
        </p:txBody>
      </p:sp>
    </p:spTree>
    <p:extLst>
      <p:ext uri="{BB962C8B-B14F-4D97-AF65-F5344CB8AC3E}">
        <p14:creationId xmlns:p14="http://schemas.microsoft.com/office/powerpoint/2010/main" val="963043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pPr algn="just"/>
            <a:r>
              <a:rPr lang="en-US" sz="2800" dirty="0"/>
              <a:t>At pressures above the critical pressure, there is not a distinct phase change process (Fig. 3–17). Instead, the specific volume of the substance continually increases, and at all times there is only one phase present.</a:t>
            </a:r>
          </a:p>
          <a:p>
            <a:endParaRPr lang="en-US" sz="2800" i="1" dirty="0"/>
          </a:p>
          <a:p>
            <a:endParaRPr lang="en-US" sz="2800" dirty="0"/>
          </a:p>
        </p:txBody>
      </p:sp>
      <p:pic>
        <p:nvPicPr>
          <p:cNvPr id="4" name="Picture 2"/>
          <p:cNvPicPr>
            <a:picLocks noChangeAspect="1" noChangeArrowheads="1"/>
          </p:cNvPicPr>
          <p:nvPr/>
        </p:nvPicPr>
        <p:blipFill>
          <a:blip r:embed="rId3"/>
          <a:srcRect/>
          <a:stretch>
            <a:fillRect/>
          </a:stretch>
        </p:blipFill>
        <p:spPr bwMode="auto">
          <a:xfrm>
            <a:off x="2819400" y="2438402"/>
            <a:ext cx="3352800" cy="4010527"/>
          </a:xfrm>
          <a:prstGeom prst="rect">
            <a:avLst/>
          </a:prstGeom>
          <a:noFill/>
          <a:ln w="9525">
            <a:noFill/>
            <a:miter lim="800000"/>
            <a:headEnd/>
            <a:tailEnd/>
          </a:ln>
          <a:effectLst/>
        </p:spPr>
      </p:pic>
    </p:spTree>
    <p:extLst>
      <p:ext uri="{BB962C8B-B14F-4D97-AF65-F5344CB8AC3E}">
        <p14:creationId xmlns:p14="http://schemas.microsoft.com/office/powerpoint/2010/main" val="439584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The saturated liquid states in Fig. 3–16 can be connected by a line called the </a:t>
            </a:r>
            <a:r>
              <a:rPr lang="en-GB" sz="2800" b="1" dirty="0"/>
              <a:t>saturated liquid line, </a:t>
            </a:r>
            <a:r>
              <a:rPr lang="en-GB" sz="2800" dirty="0"/>
              <a:t>and saturated </a:t>
            </a:r>
            <a:r>
              <a:rPr lang="en-GB" sz="2800" dirty="0" err="1"/>
              <a:t>vapor</a:t>
            </a:r>
            <a:r>
              <a:rPr lang="en-GB" sz="2800" dirty="0"/>
              <a:t> states in the same figure can be connected by another line, called the </a:t>
            </a:r>
            <a:r>
              <a:rPr lang="en-GB" sz="2800" b="1" dirty="0"/>
              <a:t>saturated </a:t>
            </a:r>
            <a:r>
              <a:rPr lang="en-GB" sz="2800" b="1" dirty="0" err="1"/>
              <a:t>vapor</a:t>
            </a:r>
            <a:r>
              <a:rPr lang="en-GB" sz="2800" b="1" dirty="0"/>
              <a:t> line.</a:t>
            </a:r>
          </a:p>
          <a:p>
            <a:endParaRPr lang="en-US" sz="2800" dirty="0"/>
          </a:p>
        </p:txBody>
      </p:sp>
      <p:pic>
        <p:nvPicPr>
          <p:cNvPr id="4" name="Picture 2"/>
          <p:cNvPicPr>
            <a:picLocks noChangeAspect="1" noChangeArrowheads="1"/>
          </p:cNvPicPr>
          <p:nvPr/>
        </p:nvPicPr>
        <p:blipFill>
          <a:blip r:embed="rId3"/>
          <a:srcRect/>
          <a:stretch>
            <a:fillRect/>
          </a:stretch>
        </p:blipFill>
        <p:spPr bwMode="auto">
          <a:xfrm>
            <a:off x="1930400" y="2438400"/>
            <a:ext cx="5283200" cy="3962400"/>
          </a:xfrm>
          <a:prstGeom prst="rect">
            <a:avLst/>
          </a:prstGeom>
          <a:noFill/>
          <a:ln w="9525">
            <a:noFill/>
            <a:miter lim="800000"/>
            <a:headEnd/>
            <a:tailEnd/>
          </a:ln>
          <a:effectLst/>
        </p:spPr>
      </p:pic>
    </p:spTree>
    <p:extLst>
      <p:ext uri="{BB962C8B-B14F-4D97-AF65-F5344CB8AC3E}">
        <p14:creationId xmlns:p14="http://schemas.microsoft.com/office/powerpoint/2010/main" val="1879821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219200" y="565627"/>
            <a:ext cx="6705600" cy="515509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200400" y="5737054"/>
            <a:ext cx="2743200" cy="768959"/>
          </a:xfrm>
          <a:prstGeom prst="rect">
            <a:avLst/>
          </a:prstGeom>
          <a:noFill/>
          <a:ln w="9525">
            <a:noFill/>
            <a:miter lim="800000"/>
            <a:headEnd/>
            <a:tailEnd/>
          </a:ln>
          <a:effectLst/>
        </p:spPr>
      </p:pic>
    </p:spTree>
    <p:extLst>
      <p:ext uri="{BB962C8B-B14F-4D97-AF65-F5344CB8AC3E}">
        <p14:creationId xmlns:p14="http://schemas.microsoft.com/office/powerpoint/2010/main" val="752209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lnSpcReduction="10000"/>
          </a:bodyPr>
          <a:lstStyle/>
          <a:p>
            <a:r>
              <a:rPr lang="en-GB" sz="2800" dirty="0"/>
              <a:t>These two lines meet at the critical point, forming a dome as shown in Fig. 3–18.</a:t>
            </a:r>
          </a:p>
          <a:p>
            <a:r>
              <a:rPr lang="en-GB" sz="2800" dirty="0"/>
              <a:t>All the compressed liquid states are located in the region to the left of the saturated liquid line, called the </a:t>
            </a:r>
            <a:r>
              <a:rPr lang="en-GB" sz="2800" b="1" dirty="0"/>
              <a:t>compressed liquid region.</a:t>
            </a:r>
          </a:p>
          <a:p>
            <a:r>
              <a:rPr lang="en-GB" sz="2800" dirty="0"/>
              <a:t>All the superheated </a:t>
            </a:r>
            <a:r>
              <a:rPr lang="en-GB" sz="2800" dirty="0" err="1"/>
              <a:t>vapor</a:t>
            </a:r>
            <a:r>
              <a:rPr lang="en-GB" sz="2800" dirty="0"/>
              <a:t> states are located to the right of the saturated </a:t>
            </a:r>
            <a:r>
              <a:rPr lang="en-GB" sz="2800" dirty="0" err="1"/>
              <a:t>vapor</a:t>
            </a:r>
            <a:r>
              <a:rPr lang="en-GB" sz="2800" dirty="0"/>
              <a:t> line, called the </a:t>
            </a:r>
            <a:r>
              <a:rPr lang="en-GB" sz="2800" b="1" dirty="0"/>
              <a:t>superheated </a:t>
            </a:r>
            <a:r>
              <a:rPr lang="en-GB" sz="2800" b="1" dirty="0" err="1"/>
              <a:t>vapor</a:t>
            </a:r>
            <a:r>
              <a:rPr lang="en-GB" sz="2800" b="1" dirty="0"/>
              <a:t> region.</a:t>
            </a:r>
          </a:p>
          <a:p>
            <a:r>
              <a:rPr lang="en-GB" sz="2800" dirty="0"/>
              <a:t>In these two regions, the substance exists in a single phase, a liquid or a </a:t>
            </a:r>
            <a:r>
              <a:rPr lang="en-GB" sz="2800" dirty="0" err="1"/>
              <a:t>vapor</a:t>
            </a:r>
            <a:r>
              <a:rPr lang="en-GB" sz="2800" dirty="0"/>
              <a:t>.</a:t>
            </a:r>
          </a:p>
          <a:p>
            <a:r>
              <a:rPr lang="en-GB" sz="2800" dirty="0"/>
              <a:t>All the states that involve both phases in equilibrium are located under the dome, called the </a:t>
            </a:r>
            <a:r>
              <a:rPr lang="en-GB" sz="2800" b="1" dirty="0"/>
              <a:t>saturated liquid–</a:t>
            </a:r>
            <a:r>
              <a:rPr lang="en-GB" sz="2800" b="1" dirty="0" err="1"/>
              <a:t>vapor</a:t>
            </a:r>
            <a:r>
              <a:rPr lang="en-GB" sz="2800" b="1" dirty="0"/>
              <a:t> mixture region, </a:t>
            </a:r>
            <a:r>
              <a:rPr lang="en-GB" sz="2800" dirty="0"/>
              <a:t>or the </a:t>
            </a:r>
            <a:r>
              <a:rPr lang="en-GB" sz="2800" b="1" dirty="0"/>
              <a:t>wet region.</a:t>
            </a:r>
            <a:endParaRPr lang="en-US" sz="2800" b="1" dirty="0"/>
          </a:p>
        </p:txBody>
      </p:sp>
    </p:spTree>
    <p:extLst>
      <p:ext uri="{BB962C8B-B14F-4D97-AF65-F5344CB8AC3E}">
        <p14:creationId xmlns:p14="http://schemas.microsoft.com/office/powerpoint/2010/main" val="1891722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2402"/>
            <a:ext cx="8229600" cy="5973763"/>
          </a:xfrm>
        </p:spPr>
        <p:txBody>
          <a:bodyPr/>
          <a:lstStyle/>
          <a:p>
            <a:r>
              <a:rPr lang="en-US" dirty="0"/>
              <a:t>Above the critical state, there is no line that separates the compressed liquid region and the superheated vapor region. </a:t>
            </a:r>
            <a:endParaRPr lang="en-US" dirty="0" smtClean="0"/>
          </a:p>
          <a:p>
            <a:r>
              <a:rPr lang="en-US" dirty="0" smtClean="0"/>
              <a:t>However</a:t>
            </a:r>
            <a:r>
              <a:rPr lang="en-US" dirty="0"/>
              <a:t>, it is customary to refer to the substance as superheated vapor at temperatures above the critical temperature and as compressed liquid at temperatures below the critical temperature.</a:t>
            </a:r>
          </a:p>
          <a:p>
            <a:endParaRPr lang="en-GB" dirty="0"/>
          </a:p>
        </p:txBody>
      </p:sp>
    </p:spTree>
    <p:extLst>
      <p:ext uri="{BB962C8B-B14F-4D97-AF65-F5344CB8AC3E}">
        <p14:creationId xmlns:p14="http://schemas.microsoft.com/office/powerpoint/2010/main" val="1452333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33600" y="2340941"/>
            <a:ext cx="5329239" cy="4517059"/>
          </a:xfrm>
          <a:prstGeom prst="rect">
            <a:avLst/>
          </a:prstGeom>
        </p:spPr>
      </p:pic>
      <p:sp>
        <p:nvSpPr>
          <p:cNvPr id="3" name="Content Placeholder 2"/>
          <p:cNvSpPr>
            <a:spLocks noGrp="1"/>
          </p:cNvSpPr>
          <p:nvPr>
            <p:ph idx="1"/>
          </p:nvPr>
        </p:nvSpPr>
        <p:spPr>
          <a:xfrm>
            <a:off x="457200" y="304802"/>
            <a:ext cx="8229600" cy="5821363"/>
          </a:xfrm>
        </p:spPr>
        <p:txBody>
          <a:bodyPr>
            <a:normAutofit/>
          </a:bodyPr>
          <a:lstStyle/>
          <a:p>
            <a:pPr algn="ctr"/>
            <a:r>
              <a:rPr lang="en-GB" sz="2800" b="1" dirty="0"/>
              <a:t>The </a:t>
            </a:r>
            <a:r>
              <a:rPr lang="en-GB" sz="2800" b="1" i="1" dirty="0"/>
              <a:t>P</a:t>
            </a:r>
            <a:r>
              <a:rPr lang="en-GB" sz="2800" b="1" dirty="0"/>
              <a:t>-</a:t>
            </a:r>
            <a:r>
              <a:rPr lang="en-GB" sz="2800" b="1" i="1" dirty="0"/>
              <a:t>v </a:t>
            </a:r>
            <a:r>
              <a:rPr lang="en-GB" sz="2800" b="1" dirty="0"/>
              <a:t>Diagram</a:t>
            </a:r>
          </a:p>
          <a:p>
            <a:r>
              <a:rPr lang="en-GB" sz="2800" dirty="0"/>
              <a:t>The general shape of the </a:t>
            </a:r>
            <a:r>
              <a:rPr lang="en-GB" sz="2800" i="1" dirty="0"/>
              <a:t>P</a:t>
            </a:r>
            <a:r>
              <a:rPr lang="en-GB" sz="2800" dirty="0"/>
              <a:t>-</a:t>
            </a:r>
            <a:r>
              <a:rPr lang="en-GB" sz="2800" i="1" dirty="0"/>
              <a:t>v </a:t>
            </a:r>
            <a:r>
              <a:rPr lang="en-GB" sz="2800" dirty="0"/>
              <a:t>diagram of a pure substance is very much like the </a:t>
            </a:r>
            <a:r>
              <a:rPr lang="en-GB" sz="2800" i="1" dirty="0"/>
              <a:t>T</a:t>
            </a:r>
            <a:r>
              <a:rPr lang="en-GB" sz="2800" dirty="0"/>
              <a:t>-</a:t>
            </a:r>
            <a:r>
              <a:rPr lang="en-GB" sz="2800" i="1" dirty="0"/>
              <a:t>v </a:t>
            </a:r>
            <a:r>
              <a:rPr lang="en-GB" sz="2800" dirty="0"/>
              <a:t>diagram, but the </a:t>
            </a:r>
            <a:r>
              <a:rPr lang="en-GB" sz="2800" i="1" dirty="0"/>
              <a:t>T </a:t>
            </a:r>
            <a:r>
              <a:rPr lang="en-GB" sz="2800" dirty="0"/>
              <a:t>= constant lines on this diagram have a downward trend, as shown in Figure.</a:t>
            </a:r>
          </a:p>
          <a:p>
            <a:endParaRPr lang="en-US" sz="2800" dirty="0"/>
          </a:p>
        </p:txBody>
      </p:sp>
    </p:spTree>
    <p:extLst>
      <p:ext uri="{BB962C8B-B14F-4D97-AF65-F5344CB8AC3E}">
        <p14:creationId xmlns:p14="http://schemas.microsoft.com/office/powerpoint/2010/main" val="2826196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41493" y="3657601"/>
            <a:ext cx="2790265" cy="3162300"/>
          </a:xfrm>
          <a:prstGeom prst="rect">
            <a:avLst/>
          </a:prstGeom>
        </p:spPr>
      </p:pic>
      <p:sp>
        <p:nvSpPr>
          <p:cNvPr id="3" name="Content Placeholder 2"/>
          <p:cNvSpPr>
            <a:spLocks noGrp="1"/>
          </p:cNvSpPr>
          <p:nvPr>
            <p:ph idx="1"/>
          </p:nvPr>
        </p:nvSpPr>
        <p:spPr>
          <a:xfrm>
            <a:off x="457200" y="304802"/>
            <a:ext cx="8229600" cy="5821363"/>
          </a:xfrm>
        </p:spPr>
        <p:txBody>
          <a:bodyPr>
            <a:normAutofit/>
          </a:bodyPr>
          <a:lstStyle/>
          <a:p>
            <a:r>
              <a:rPr lang="en-GB" sz="2800" dirty="0"/>
              <a:t>Consider again a piston–cylinder device that contains liquid water at 1 MPa and 150°C. </a:t>
            </a:r>
          </a:p>
          <a:p>
            <a:r>
              <a:rPr lang="en-GB" sz="2800" dirty="0"/>
              <a:t>Water at this state exists as a compressed liquid.</a:t>
            </a:r>
          </a:p>
          <a:p>
            <a:r>
              <a:rPr lang="en-GB" sz="2800" dirty="0"/>
              <a:t>Now the weights on top of the piston are removed one by one so that the pressure inside the cylinder decreases gradually</a:t>
            </a:r>
          </a:p>
          <a:p>
            <a:r>
              <a:rPr lang="en-GB" sz="2800" dirty="0"/>
              <a:t>The water is allowed to exchange heat with the surroundings so its temperature </a:t>
            </a:r>
          </a:p>
          <a:p>
            <a:pPr marL="0" indent="0">
              <a:buNone/>
            </a:pPr>
            <a:r>
              <a:rPr lang="en-GB" sz="2800" dirty="0"/>
              <a:t>     remains constant.</a:t>
            </a:r>
          </a:p>
          <a:p>
            <a:r>
              <a:rPr lang="en-GB" sz="2800" dirty="0"/>
              <a:t>As the pressure decreases, </a:t>
            </a:r>
            <a:r>
              <a:rPr lang="en-GB" sz="2800" dirty="0" smtClean="0"/>
              <a:t>the </a:t>
            </a:r>
            <a:r>
              <a:rPr lang="en-GB" sz="2800" dirty="0"/>
              <a:t>volume of </a:t>
            </a:r>
            <a:endParaRPr lang="en-GB" sz="2800" dirty="0" smtClean="0"/>
          </a:p>
          <a:p>
            <a:pPr marL="0" indent="0">
              <a:buNone/>
            </a:pPr>
            <a:r>
              <a:rPr lang="en-GB" sz="2800" dirty="0" smtClean="0"/>
              <a:t>     the </a:t>
            </a:r>
            <a:r>
              <a:rPr lang="en-GB" sz="2800" dirty="0"/>
              <a:t>water </a:t>
            </a:r>
            <a:r>
              <a:rPr lang="en-GB" sz="2800" dirty="0" smtClean="0"/>
              <a:t>increases slightly</a:t>
            </a:r>
            <a:r>
              <a:rPr lang="en-GB" sz="2800" dirty="0"/>
              <a:t>.</a:t>
            </a:r>
            <a:endParaRPr lang="en-US" sz="2800" b="1" dirty="0"/>
          </a:p>
        </p:txBody>
      </p:sp>
    </p:spTree>
    <p:extLst>
      <p:ext uri="{BB962C8B-B14F-4D97-AF65-F5344CB8AC3E}">
        <p14:creationId xmlns:p14="http://schemas.microsoft.com/office/powerpoint/2010/main" val="539875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When the pressure reaches the </a:t>
            </a:r>
            <a:r>
              <a:rPr lang="en-GB" sz="2800" b="1" dirty="0"/>
              <a:t>saturation-pressure </a:t>
            </a:r>
            <a:r>
              <a:rPr lang="en-GB" sz="2800" dirty="0"/>
              <a:t>value at the specified temperature (0.4762 MPa), the water starts to boil.</a:t>
            </a:r>
          </a:p>
          <a:p>
            <a:r>
              <a:rPr lang="en-GB" sz="2800" dirty="0"/>
              <a:t>During this vaporization process, both the temperature and the pressure remain constant, but the specific volume increases</a:t>
            </a:r>
            <a:r>
              <a:rPr lang="en-GB" sz="2000" b="1" dirty="0" smtClean="0"/>
              <a:t>. (</a:t>
            </a:r>
            <a:r>
              <a:rPr lang="en-GB" sz="2000" b="1" dirty="0"/>
              <a:t>Notice that during the phase-change process, we did not remove any weights)</a:t>
            </a:r>
          </a:p>
          <a:p>
            <a:r>
              <a:rPr lang="en-GB" sz="2800" dirty="0"/>
              <a:t>Once the last drop of liquid is vaporized, further reduction in pressure results in a further increase in specific volume.</a:t>
            </a:r>
          </a:p>
        </p:txBody>
      </p:sp>
    </p:spTree>
    <p:extLst>
      <p:ext uri="{BB962C8B-B14F-4D97-AF65-F5344CB8AC3E}">
        <p14:creationId xmlns:p14="http://schemas.microsoft.com/office/powerpoint/2010/main" val="145215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a:p>
          <a:p>
            <a:pPr algn="just"/>
            <a:r>
              <a:rPr lang="en-US" dirty="0">
                <a:solidFill>
                  <a:schemeClr val="tx1"/>
                </a:solidFill>
              </a:rPr>
              <a:t>A mixture of two or more phases of a pure substance is still a pure substance as long as the chemical composition of all phases is the same.</a:t>
            </a:r>
          </a:p>
          <a:p>
            <a:pPr algn="just"/>
            <a:endParaRPr lang="en-US" dirty="0">
              <a:solidFill>
                <a:schemeClr val="tx1"/>
              </a:solidFill>
            </a:endParaRPr>
          </a:p>
          <a:p>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2133600" y="2667003"/>
            <a:ext cx="4343400" cy="3651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3" y="609602"/>
            <a:ext cx="6053137" cy="5722215"/>
          </a:xfrm>
          <a:prstGeom prst="rect">
            <a:avLst/>
          </a:prstGeom>
        </p:spPr>
      </p:pic>
    </p:spTree>
    <p:extLst>
      <p:ext uri="{BB962C8B-B14F-4D97-AF65-F5344CB8AC3E}">
        <p14:creationId xmlns:p14="http://schemas.microsoft.com/office/powerpoint/2010/main" val="2742363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b="1" dirty="0"/>
              <a:t>Extending the Diagrams to Include the Solid Phase</a:t>
            </a:r>
          </a:p>
          <a:p>
            <a:r>
              <a:rPr lang="en-GB" sz="2800" dirty="0"/>
              <a:t>These diagrams can easily be extended to include the </a:t>
            </a:r>
            <a:r>
              <a:rPr lang="en-GB" sz="2800" b="1" dirty="0"/>
              <a:t>solid phase </a:t>
            </a:r>
            <a:r>
              <a:rPr lang="en-GB" sz="2800" dirty="0"/>
              <a:t>as well as the </a:t>
            </a:r>
            <a:r>
              <a:rPr lang="en-GB" sz="2800" b="1" dirty="0"/>
              <a:t>solid–liquid</a:t>
            </a:r>
            <a:r>
              <a:rPr lang="en-GB" sz="2800" dirty="0"/>
              <a:t> and the </a:t>
            </a:r>
            <a:r>
              <a:rPr lang="en-GB" sz="2800" b="1" dirty="0"/>
              <a:t>solid–</a:t>
            </a:r>
            <a:r>
              <a:rPr lang="en-GB" sz="2800" b="1" dirty="0" err="1"/>
              <a:t>vapor</a:t>
            </a:r>
            <a:r>
              <a:rPr lang="en-GB" sz="2800" dirty="0"/>
              <a:t> saturation regions.</a:t>
            </a:r>
          </a:p>
          <a:p>
            <a:r>
              <a:rPr lang="en-GB" sz="2800" dirty="0"/>
              <a:t>The basic principles discussed in conjunction with the </a:t>
            </a:r>
            <a:r>
              <a:rPr lang="en-GB" sz="2800" b="1" dirty="0"/>
              <a:t>liquid–</a:t>
            </a:r>
            <a:r>
              <a:rPr lang="en-GB" sz="2800" b="1" dirty="0" err="1"/>
              <a:t>vapor</a:t>
            </a:r>
            <a:r>
              <a:rPr lang="en-GB" sz="2800" b="1" dirty="0"/>
              <a:t> phase-change </a:t>
            </a:r>
            <a:r>
              <a:rPr lang="en-GB" sz="2800" dirty="0"/>
              <a:t>process apply equally to the </a:t>
            </a:r>
            <a:r>
              <a:rPr lang="en-GB" sz="2800" b="1" dirty="0"/>
              <a:t>solid–liquid</a:t>
            </a:r>
            <a:r>
              <a:rPr lang="en-GB" sz="2800" dirty="0"/>
              <a:t> and </a:t>
            </a:r>
            <a:r>
              <a:rPr lang="en-GB" sz="2800" b="1" dirty="0"/>
              <a:t>solid–</a:t>
            </a:r>
            <a:r>
              <a:rPr lang="en-GB" sz="2800" b="1" dirty="0" err="1"/>
              <a:t>vapor</a:t>
            </a:r>
            <a:r>
              <a:rPr lang="en-GB" sz="2800" dirty="0"/>
              <a:t> phase-change processes.</a:t>
            </a:r>
          </a:p>
          <a:p>
            <a:r>
              <a:rPr lang="en-GB" sz="2800" dirty="0"/>
              <a:t>Most substances contract during a solidification (i.e., freezing) process. Others, like water, expand as they freeze.</a:t>
            </a:r>
            <a:endParaRPr lang="en-US" sz="2800" dirty="0"/>
          </a:p>
        </p:txBody>
      </p:sp>
    </p:spTree>
    <p:extLst>
      <p:ext uri="{BB962C8B-B14F-4D97-AF65-F5344CB8AC3E}">
        <p14:creationId xmlns:p14="http://schemas.microsoft.com/office/powerpoint/2010/main" val="34382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98" y="228602"/>
            <a:ext cx="4752975" cy="3800475"/>
          </a:xfrm>
          <a:prstGeom prst="rect">
            <a:avLst/>
          </a:prstGeom>
        </p:spPr>
      </p:pic>
      <p:pic>
        <p:nvPicPr>
          <p:cNvPr id="5" name="Picture 4"/>
          <p:cNvPicPr>
            <a:picLocks noChangeAspect="1"/>
          </p:cNvPicPr>
          <p:nvPr/>
        </p:nvPicPr>
        <p:blipFill>
          <a:blip r:embed="rId3"/>
          <a:stretch>
            <a:fillRect/>
          </a:stretch>
        </p:blipFill>
        <p:spPr>
          <a:xfrm>
            <a:off x="609600" y="4267201"/>
            <a:ext cx="2438400" cy="917196"/>
          </a:xfrm>
          <a:prstGeom prst="rect">
            <a:avLst/>
          </a:prstGeom>
        </p:spPr>
      </p:pic>
      <p:pic>
        <p:nvPicPr>
          <p:cNvPr id="6" name="Picture 5"/>
          <p:cNvPicPr>
            <a:picLocks noChangeAspect="1"/>
          </p:cNvPicPr>
          <p:nvPr/>
        </p:nvPicPr>
        <p:blipFill>
          <a:blip r:embed="rId4"/>
          <a:stretch>
            <a:fillRect/>
          </a:stretch>
        </p:blipFill>
        <p:spPr>
          <a:xfrm>
            <a:off x="4191002" y="419102"/>
            <a:ext cx="5061203" cy="3648075"/>
          </a:xfrm>
          <a:prstGeom prst="rect">
            <a:avLst/>
          </a:prstGeom>
        </p:spPr>
      </p:pic>
      <p:pic>
        <p:nvPicPr>
          <p:cNvPr id="7" name="Picture 6"/>
          <p:cNvPicPr>
            <a:picLocks noChangeAspect="1"/>
          </p:cNvPicPr>
          <p:nvPr/>
        </p:nvPicPr>
        <p:blipFill>
          <a:blip r:embed="rId5"/>
          <a:stretch>
            <a:fillRect/>
          </a:stretch>
        </p:blipFill>
        <p:spPr>
          <a:xfrm>
            <a:off x="4953001" y="4105277"/>
            <a:ext cx="2841069" cy="923925"/>
          </a:xfrm>
          <a:prstGeom prst="rect">
            <a:avLst/>
          </a:prstGeom>
        </p:spPr>
      </p:pic>
    </p:spTree>
    <p:extLst>
      <p:ext uri="{BB962C8B-B14F-4D97-AF65-F5344CB8AC3E}">
        <p14:creationId xmlns:p14="http://schemas.microsoft.com/office/powerpoint/2010/main" val="155268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The </a:t>
            </a:r>
            <a:r>
              <a:rPr lang="en-GB" sz="2800" i="1" dirty="0"/>
              <a:t>T</a:t>
            </a:r>
            <a:r>
              <a:rPr lang="en-GB" sz="2800" dirty="0"/>
              <a:t>-</a:t>
            </a:r>
            <a:r>
              <a:rPr lang="en-GB" sz="2800" i="1" dirty="0"/>
              <a:t>v </a:t>
            </a:r>
            <a:r>
              <a:rPr lang="en-GB" sz="2800" dirty="0"/>
              <a:t>diagrams look very much like the </a:t>
            </a:r>
            <a:r>
              <a:rPr lang="en-GB" sz="2800" i="1" dirty="0"/>
              <a:t>P</a:t>
            </a:r>
            <a:r>
              <a:rPr lang="en-GB" sz="2800" dirty="0"/>
              <a:t>-</a:t>
            </a:r>
            <a:r>
              <a:rPr lang="en-GB" sz="2800" i="1" dirty="0"/>
              <a:t>v </a:t>
            </a:r>
            <a:r>
              <a:rPr lang="en-GB" sz="2800" dirty="0"/>
              <a:t>diagrams, especially for substances that contract on freezing.</a:t>
            </a:r>
          </a:p>
          <a:p>
            <a:r>
              <a:rPr lang="en-GB" sz="2800" dirty="0"/>
              <a:t> </a:t>
            </a:r>
            <a:r>
              <a:rPr lang="en-GB" sz="2800" b="1" dirty="0"/>
              <a:t>Triple point: </a:t>
            </a:r>
            <a:r>
              <a:rPr lang="en-GB" sz="2800" dirty="0"/>
              <a:t>Under some conditions all three phases of a pure substance coexist in equilibrium.</a:t>
            </a:r>
          </a:p>
          <a:p>
            <a:r>
              <a:rPr lang="en-GB" sz="2800" dirty="0"/>
              <a:t>On </a:t>
            </a:r>
            <a:r>
              <a:rPr lang="en-GB" sz="2800" i="1" dirty="0"/>
              <a:t>P</a:t>
            </a:r>
            <a:r>
              <a:rPr lang="en-GB" sz="2800" dirty="0"/>
              <a:t>-</a:t>
            </a:r>
            <a:r>
              <a:rPr lang="en-GB" sz="2800" i="1" dirty="0"/>
              <a:t>v </a:t>
            </a:r>
            <a:r>
              <a:rPr lang="en-GB" sz="2800" dirty="0"/>
              <a:t>or </a:t>
            </a:r>
            <a:r>
              <a:rPr lang="en-GB" sz="2800" i="1" dirty="0"/>
              <a:t>T</a:t>
            </a:r>
            <a:r>
              <a:rPr lang="en-GB" sz="2800" dirty="0"/>
              <a:t>-</a:t>
            </a:r>
            <a:r>
              <a:rPr lang="en-GB" sz="2800" i="1" dirty="0"/>
              <a:t>v </a:t>
            </a:r>
            <a:r>
              <a:rPr lang="en-GB" sz="2800" dirty="0"/>
              <a:t>diagrams, these triple-phase states form a line called the </a:t>
            </a:r>
            <a:r>
              <a:rPr lang="en-GB" sz="2800" b="1"/>
              <a:t>triple line.</a:t>
            </a:r>
            <a:endParaRPr lang="en-GB" sz="2800" b="1" dirty="0"/>
          </a:p>
          <a:p>
            <a:r>
              <a:rPr lang="en-GB" sz="2800" dirty="0"/>
              <a:t>The states on the triple line of a substance have the same pressure and temperature but </a:t>
            </a:r>
          </a:p>
          <a:p>
            <a:pPr marL="0" indent="0">
              <a:buNone/>
            </a:pPr>
            <a:r>
              <a:rPr lang="en-GB" sz="2800" dirty="0"/>
              <a:t>    different specific volumes.</a:t>
            </a:r>
            <a:endParaRPr lang="en-US" sz="2800" dirty="0"/>
          </a:p>
        </p:txBody>
      </p:sp>
      <p:pic>
        <p:nvPicPr>
          <p:cNvPr id="2" name="Picture 1"/>
          <p:cNvPicPr>
            <a:picLocks noChangeAspect="1"/>
          </p:cNvPicPr>
          <p:nvPr/>
        </p:nvPicPr>
        <p:blipFill>
          <a:blip r:embed="rId3"/>
          <a:stretch>
            <a:fillRect/>
          </a:stretch>
        </p:blipFill>
        <p:spPr>
          <a:xfrm>
            <a:off x="6858003" y="4114802"/>
            <a:ext cx="2162175" cy="2505075"/>
          </a:xfrm>
          <a:prstGeom prst="rect">
            <a:avLst/>
          </a:prstGeom>
        </p:spPr>
      </p:pic>
    </p:spTree>
    <p:extLst>
      <p:ext uri="{BB962C8B-B14F-4D97-AF65-F5344CB8AC3E}">
        <p14:creationId xmlns:p14="http://schemas.microsoft.com/office/powerpoint/2010/main" val="10056696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67400" y="3707893"/>
            <a:ext cx="2971800" cy="3150108"/>
          </a:xfrm>
          <a:prstGeom prst="rect">
            <a:avLst/>
          </a:prstGeom>
        </p:spPr>
      </p:pic>
      <p:sp>
        <p:nvSpPr>
          <p:cNvPr id="3" name="Content Placeholder 2"/>
          <p:cNvSpPr>
            <a:spLocks noGrp="1"/>
          </p:cNvSpPr>
          <p:nvPr>
            <p:ph idx="1"/>
          </p:nvPr>
        </p:nvSpPr>
        <p:spPr>
          <a:xfrm>
            <a:off x="457200" y="304802"/>
            <a:ext cx="8229600" cy="5821363"/>
          </a:xfrm>
        </p:spPr>
        <p:txBody>
          <a:bodyPr>
            <a:normAutofit fontScale="92500" lnSpcReduction="20000"/>
          </a:bodyPr>
          <a:lstStyle/>
          <a:p>
            <a:r>
              <a:rPr lang="en-GB" sz="2800" dirty="0"/>
              <a:t>There are two ways a substance can pass from the solid to </a:t>
            </a:r>
            <a:r>
              <a:rPr lang="en-GB" sz="2800" dirty="0" err="1"/>
              <a:t>vapor</a:t>
            </a:r>
            <a:r>
              <a:rPr lang="en-GB" sz="2800" dirty="0"/>
              <a:t> phase: either it melts first into a liquid and subsequently evaporates, or it evaporates directly without melting first.</a:t>
            </a:r>
          </a:p>
          <a:p>
            <a:r>
              <a:rPr lang="en-GB" sz="2800" dirty="0"/>
              <a:t>The latter occurs at pressures below the triple point value, since a pure substance cannot exist in the liquid phase at those pressures.</a:t>
            </a:r>
          </a:p>
          <a:p>
            <a:r>
              <a:rPr lang="en-GB" sz="2800" dirty="0"/>
              <a:t>Passing from the solid phase directly into the </a:t>
            </a:r>
            <a:r>
              <a:rPr lang="en-GB" sz="2800" dirty="0" err="1"/>
              <a:t>vapor</a:t>
            </a:r>
            <a:r>
              <a:rPr lang="en-GB" sz="2800" dirty="0"/>
              <a:t> phase is called </a:t>
            </a:r>
            <a:r>
              <a:rPr lang="en-GB" sz="2800" b="1" dirty="0"/>
              <a:t>sublimation.</a:t>
            </a:r>
          </a:p>
          <a:p>
            <a:r>
              <a:rPr lang="en-GB" sz="2800" dirty="0"/>
              <a:t>For substances that have a triple-point pressure above the atmospheric pressure such as </a:t>
            </a:r>
          </a:p>
          <a:p>
            <a:pPr marL="0" indent="0">
              <a:buNone/>
            </a:pPr>
            <a:r>
              <a:rPr lang="en-GB" sz="2800" dirty="0"/>
              <a:t>    solid CO</a:t>
            </a:r>
            <a:r>
              <a:rPr lang="en-GB" sz="2800" baseline="-25000" dirty="0"/>
              <a:t>2</a:t>
            </a:r>
            <a:r>
              <a:rPr lang="en-GB" sz="2800" dirty="0"/>
              <a:t> (dry ice), sublimation is the </a:t>
            </a:r>
          </a:p>
          <a:p>
            <a:pPr marL="0" indent="0">
              <a:buNone/>
            </a:pPr>
            <a:r>
              <a:rPr lang="en-GB" sz="2800" dirty="0"/>
              <a:t>    only way to change from the </a:t>
            </a:r>
          </a:p>
          <a:p>
            <a:pPr marL="0" indent="0">
              <a:buNone/>
            </a:pPr>
            <a:r>
              <a:rPr lang="en-GB" sz="2800" dirty="0"/>
              <a:t>    solid to </a:t>
            </a:r>
            <a:r>
              <a:rPr lang="en-GB" sz="2800" dirty="0" err="1"/>
              <a:t>vapor</a:t>
            </a:r>
            <a:r>
              <a:rPr lang="en-GB" sz="2800" dirty="0"/>
              <a:t> phase  </a:t>
            </a:r>
          </a:p>
          <a:p>
            <a:pPr marL="0" indent="0">
              <a:buNone/>
            </a:pPr>
            <a:r>
              <a:rPr lang="en-GB" sz="2800" dirty="0"/>
              <a:t>    at atmospheric conditions.</a:t>
            </a:r>
          </a:p>
          <a:p>
            <a:endParaRPr lang="en-US" sz="2800" dirty="0"/>
          </a:p>
        </p:txBody>
      </p:sp>
    </p:spTree>
    <p:extLst>
      <p:ext uri="{BB962C8B-B14F-4D97-AF65-F5344CB8AC3E}">
        <p14:creationId xmlns:p14="http://schemas.microsoft.com/office/powerpoint/2010/main" val="7326690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pPr algn="ctr"/>
            <a:r>
              <a:rPr lang="en-GB" sz="2800" b="1" dirty="0"/>
              <a:t>The </a:t>
            </a:r>
            <a:r>
              <a:rPr lang="en-GB" sz="2800" b="1" i="1" dirty="0"/>
              <a:t>P-T </a:t>
            </a:r>
            <a:r>
              <a:rPr lang="en-GB" sz="2800" b="1" dirty="0"/>
              <a:t>Diagram</a:t>
            </a:r>
          </a:p>
          <a:p>
            <a:r>
              <a:rPr lang="en-GB" sz="2800" dirty="0"/>
              <a:t>This diagram is often called the </a:t>
            </a:r>
            <a:r>
              <a:rPr lang="en-GB" sz="2800" b="1" dirty="0"/>
              <a:t>phase diagram </a:t>
            </a:r>
            <a:r>
              <a:rPr lang="en-GB" sz="2800" dirty="0"/>
              <a:t>since all three phases are separated from each other by three lines.</a:t>
            </a:r>
            <a:endParaRPr lang="en-US" sz="2800" dirty="0"/>
          </a:p>
        </p:txBody>
      </p:sp>
      <p:pic>
        <p:nvPicPr>
          <p:cNvPr id="4" name="Picture 3"/>
          <p:cNvPicPr>
            <a:picLocks noChangeAspect="1"/>
          </p:cNvPicPr>
          <p:nvPr/>
        </p:nvPicPr>
        <p:blipFill>
          <a:blip r:embed="rId3"/>
          <a:stretch>
            <a:fillRect/>
          </a:stretch>
        </p:blipFill>
        <p:spPr>
          <a:xfrm>
            <a:off x="2057400" y="2120349"/>
            <a:ext cx="5867400" cy="4737652"/>
          </a:xfrm>
          <a:prstGeom prst="rect">
            <a:avLst/>
          </a:prstGeom>
        </p:spPr>
      </p:pic>
    </p:spTree>
    <p:extLst>
      <p:ext uri="{BB962C8B-B14F-4D97-AF65-F5344CB8AC3E}">
        <p14:creationId xmlns:p14="http://schemas.microsoft.com/office/powerpoint/2010/main" val="3368454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The sublimation line separates the solid and </a:t>
            </a:r>
            <a:r>
              <a:rPr lang="en-GB" sz="2800" dirty="0" err="1"/>
              <a:t>vapor</a:t>
            </a:r>
            <a:r>
              <a:rPr lang="en-GB" sz="2800" dirty="0"/>
              <a:t> regions, the vaporization line separates the liquid and </a:t>
            </a:r>
            <a:r>
              <a:rPr lang="en-GB" sz="2800" dirty="0" err="1"/>
              <a:t>vapor</a:t>
            </a:r>
            <a:r>
              <a:rPr lang="en-GB" sz="2800" dirty="0"/>
              <a:t> regions, and the melting (or fusion) line separates the solid and liquid regions.</a:t>
            </a:r>
          </a:p>
          <a:p>
            <a:r>
              <a:rPr lang="en-GB" sz="2800" dirty="0"/>
              <a:t>These three lines meet at the triple point, where all three phases coexist in equilibrium. </a:t>
            </a:r>
          </a:p>
          <a:p>
            <a:r>
              <a:rPr lang="en-GB" sz="2800" dirty="0"/>
              <a:t>The vaporization line ends at the critical point because no distinction can be made between liquid and </a:t>
            </a:r>
            <a:r>
              <a:rPr lang="en-GB" sz="2800" dirty="0" err="1"/>
              <a:t>vapor</a:t>
            </a:r>
            <a:r>
              <a:rPr lang="en-GB" sz="2800" dirty="0"/>
              <a:t> phases above the critical point.</a:t>
            </a:r>
          </a:p>
          <a:p>
            <a:r>
              <a:rPr lang="en-GB" sz="2800" dirty="0"/>
              <a:t>Substances that expand and contract on freezing differ only in the melting line on the </a:t>
            </a:r>
            <a:r>
              <a:rPr lang="en-GB" sz="2800" i="1" dirty="0"/>
              <a:t>P-T </a:t>
            </a:r>
            <a:r>
              <a:rPr lang="en-GB" sz="2800" dirty="0"/>
              <a:t>diagram.</a:t>
            </a:r>
            <a:endParaRPr lang="en-US" sz="2800" dirty="0"/>
          </a:p>
        </p:txBody>
      </p:sp>
    </p:spTree>
    <p:extLst>
      <p:ext uri="{BB962C8B-B14F-4D97-AF65-F5344CB8AC3E}">
        <p14:creationId xmlns:p14="http://schemas.microsoft.com/office/powerpoint/2010/main" val="1399800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pPr algn="ctr"/>
            <a:r>
              <a:rPr lang="en-GB" sz="2800" b="1" dirty="0"/>
              <a:t>The </a:t>
            </a:r>
            <a:r>
              <a:rPr lang="en-GB" sz="2800" b="1" i="1" dirty="0"/>
              <a:t>P</a:t>
            </a:r>
            <a:r>
              <a:rPr lang="en-GB" sz="2800" b="1" dirty="0"/>
              <a:t>-</a:t>
            </a:r>
            <a:r>
              <a:rPr lang="en-GB" sz="2800" b="1" i="1" dirty="0"/>
              <a:t>v</a:t>
            </a:r>
            <a:r>
              <a:rPr lang="en-GB" sz="2800" b="1" dirty="0"/>
              <a:t>-</a:t>
            </a:r>
            <a:r>
              <a:rPr lang="en-GB" sz="2800" b="1" i="1" dirty="0"/>
              <a:t>T </a:t>
            </a:r>
            <a:r>
              <a:rPr lang="en-GB" sz="2800" b="1" dirty="0"/>
              <a:t>Surface</a:t>
            </a:r>
          </a:p>
          <a:p>
            <a:r>
              <a:rPr lang="en-GB" sz="2800" dirty="0" smtClean="0"/>
              <a:t>We </a:t>
            </a:r>
            <a:r>
              <a:rPr lang="en-GB" sz="2800" dirty="0"/>
              <a:t>can represent the </a:t>
            </a:r>
            <a:r>
              <a:rPr lang="en-GB" sz="2800" i="1" dirty="0"/>
              <a:t>P</a:t>
            </a:r>
            <a:r>
              <a:rPr lang="en-GB" sz="2800" dirty="0"/>
              <a:t>-</a:t>
            </a:r>
            <a:r>
              <a:rPr lang="en-GB" sz="2800" i="1" dirty="0"/>
              <a:t>v</a:t>
            </a:r>
            <a:r>
              <a:rPr lang="en-GB" sz="2800" dirty="0"/>
              <a:t>-</a:t>
            </a:r>
            <a:r>
              <a:rPr lang="en-GB" sz="2800" i="1" dirty="0"/>
              <a:t>T </a:t>
            </a:r>
            <a:r>
              <a:rPr lang="en-GB" sz="2800" dirty="0" err="1"/>
              <a:t>behavior</a:t>
            </a:r>
            <a:r>
              <a:rPr lang="en-GB" sz="2800" dirty="0"/>
              <a:t> of a substance as a surface in three dimensions, as shown in Figs.</a:t>
            </a:r>
          </a:p>
          <a:p>
            <a:r>
              <a:rPr lang="en-GB" sz="2800" dirty="0"/>
              <a:t>Here </a:t>
            </a:r>
            <a:r>
              <a:rPr lang="en-GB" sz="2800" i="1" dirty="0"/>
              <a:t>T </a:t>
            </a:r>
            <a:r>
              <a:rPr lang="en-GB" sz="2800" dirty="0"/>
              <a:t>and </a:t>
            </a:r>
            <a:r>
              <a:rPr lang="en-GB" sz="2800" i="1" dirty="0"/>
              <a:t>v </a:t>
            </a:r>
            <a:r>
              <a:rPr lang="en-GB" sz="2800" dirty="0"/>
              <a:t>may be viewed as the independent variables (the base) and </a:t>
            </a:r>
            <a:r>
              <a:rPr lang="en-GB" sz="2800" i="1" dirty="0"/>
              <a:t>P </a:t>
            </a:r>
            <a:r>
              <a:rPr lang="en-GB" sz="2800" dirty="0"/>
              <a:t>as the dependent variable</a:t>
            </a:r>
          </a:p>
          <a:p>
            <a:pPr marL="0" indent="0">
              <a:buNone/>
            </a:pPr>
            <a:r>
              <a:rPr lang="en-GB" sz="2800" dirty="0"/>
              <a:t>    (the height</a:t>
            </a:r>
            <a:r>
              <a:rPr lang="en-GB" sz="2800" dirty="0" smtClean="0"/>
              <a:t>).</a:t>
            </a:r>
          </a:p>
          <a:p>
            <a:r>
              <a:rPr lang="en-GB" sz="2800" dirty="0" smtClean="0"/>
              <a:t>The </a:t>
            </a:r>
            <a:r>
              <a:rPr lang="en-GB" sz="2800" i="1" dirty="0"/>
              <a:t>P</a:t>
            </a:r>
            <a:r>
              <a:rPr lang="en-GB" sz="2800" dirty="0"/>
              <a:t>-</a:t>
            </a:r>
            <a:r>
              <a:rPr lang="en-GB" sz="2800" i="1" dirty="0"/>
              <a:t>v</a:t>
            </a:r>
            <a:r>
              <a:rPr lang="en-GB" sz="2800" dirty="0"/>
              <a:t>-</a:t>
            </a:r>
            <a:r>
              <a:rPr lang="en-GB" sz="2800" i="1" dirty="0"/>
              <a:t>T </a:t>
            </a:r>
            <a:r>
              <a:rPr lang="en-GB" sz="2800" dirty="0"/>
              <a:t>surfaces present a great deal of information at once, but in a thermodynamic analysis it is more convenient to work with two-dimensional diagrams, such as the </a:t>
            </a:r>
            <a:r>
              <a:rPr lang="en-GB" sz="2800" i="1" dirty="0"/>
              <a:t>P</a:t>
            </a:r>
            <a:r>
              <a:rPr lang="en-GB" sz="2800" dirty="0"/>
              <a:t>-</a:t>
            </a:r>
            <a:r>
              <a:rPr lang="en-GB" sz="2800" i="1" dirty="0"/>
              <a:t>v </a:t>
            </a:r>
            <a:r>
              <a:rPr lang="en-GB" sz="2800" dirty="0"/>
              <a:t>and </a:t>
            </a:r>
            <a:r>
              <a:rPr lang="en-GB" sz="2800" i="1" dirty="0"/>
              <a:t>T</a:t>
            </a:r>
            <a:r>
              <a:rPr lang="en-GB" sz="2800" dirty="0"/>
              <a:t>-</a:t>
            </a:r>
            <a:r>
              <a:rPr lang="en-GB" sz="2800" i="1" dirty="0"/>
              <a:t>v </a:t>
            </a:r>
            <a:r>
              <a:rPr lang="en-GB" sz="2800" dirty="0"/>
              <a:t>diagrams</a:t>
            </a:r>
            <a:endParaRPr lang="en-US" sz="2800" dirty="0"/>
          </a:p>
          <a:p>
            <a:pPr marL="0" indent="0">
              <a:buNone/>
            </a:pPr>
            <a:endParaRPr lang="en-US" sz="2800" dirty="0"/>
          </a:p>
        </p:txBody>
      </p:sp>
    </p:spTree>
    <p:extLst>
      <p:ext uri="{BB962C8B-B14F-4D97-AF65-F5344CB8AC3E}">
        <p14:creationId xmlns:p14="http://schemas.microsoft.com/office/powerpoint/2010/main" val="586761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304803"/>
            <a:ext cx="6781800" cy="6115313"/>
          </a:xfrm>
          <a:prstGeom prst="rect">
            <a:avLst/>
          </a:prstGeom>
        </p:spPr>
      </p:pic>
    </p:spTree>
    <p:extLst>
      <p:ext uri="{BB962C8B-B14F-4D97-AF65-F5344CB8AC3E}">
        <p14:creationId xmlns:p14="http://schemas.microsoft.com/office/powerpoint/2010/main" val="3505756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
            <a:ext cx="4191000" cy="3973287"/>
          </a:xfrm>
          <a:prstGeom prst="rect">
            <a:avLst/>
          </a:prstGeom>
        </p:spPr>
      </p:pic>
      <p:pic>
        <p:nvPicPr>
          <p:cNvPr id="5" name="Picture 4"/>
          <p:cNvPicPr>
            <a:picLocks noChangeAspect="1"/>
          </p:cNvPicPr>
          <p:nvPr/>
        </p:nvPicPr>
        <p:blipFill>
          <a:blip r:embed="rId3"/>
          <a:stretch>
            <a:fillRect/>
          </a:stretch>
        </p:blipFill>
        <p:spPr>
          <a:xfrm>
            <a:off x="838203" y="4495803"/>
            <a:ext cx="2238375" cy="866775"/>
          </a:xfrm>
          <a:prstGeom prst="rect">
            <a:avLst/>
          </a:prstGeom>
        </p:spPr>
      </p:pic>
      <p:pic>
        <p:nvPicPr>
          <p:cNvPr id="6" name="Picture 5"/>
          <p:cNvPicPr>
            <a:picLocks noChangeAspect="1"/>
          </p:cNvPicPr>
          <p:nvPr/>
        </p:nvPicPr>
        <p:blipFill>
          <a:blip r:embed="rId4"/>
          <a:stretch>
            <a:fillRect/>
          </a:stretch>
        </p:blipFill>
        <p:spPr>
          <a:xfrm>
            <a:off x="4800600" y="2"/>
            <a:ext cx="4191000" cy="3993519"/>
          </a:xfrm>
          <a:prstGeom prst="rect">
            <a:avLst/>
          </a:prstGeom>
        </p:spPr>
      </p:pic>
      <p:pic>
        <p:nvPicPr>
          <p:cNvPr id="7" name="Picture 6"/>
          <p:cNvPicPr>
            <a:picLocks noChangeAspect="1"/>
          </p:cNvPicPr>
          <p:nvPr/>
        </p:nvPicPr>
        <p:blipFill>
          <a:blip r:embed="rId5"/>
          <a:stretch>
            <a:fillRect/>
          </a:stretch>
        </p:blipFill>
        <p:spPr>
          <a:xfrm>
            <a:off x="6477000" y="4474030"/>
            <a:ext cx="2133600" cy="781051"/>
          </a:xfrm>
          <a:prstGeom prst="rect">
            <a:avLst/>
          </a:prstGeom>
        </p:spPr>
      </p:pic>
    </p:spTree>
    <p:extLst>
      <p:ext uri="{BB962C8B-B14F-4D97-AF65-F5344CB8AC3E}">
        <p14:creationId xmlns:p14="http://schemas.microsoft.com/office/powerpoint/2010/main" val="2312298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A mixture of </a:t>
            </a:r>
            <a:r>
              <a:rPr lang="en-GB" sz="2800" b="1" dirty="0"/>
              <a:t>ice and liquid water</a:t>
            </a:r>
            <a:r>
              <a:rPr lang="en-GB" sz="2800" dirty="0"/>
              <a:t>, for example, is a pure substance because both phases have the same chemical composition.</a:t>
            </a:r>
          </a:p>
          <a:p>
            <a:r>
              <a:rPr lang="en-GB" sz="2800" dirty="0"/>
              <a:t>A mixture of liquid air and gaseous air, however, is not a pure substance since the composition of liquid air is different from the composition of gaseous air, and thus the mixture is no longer chemically homogeneous. </a:t>
            </a:r>
          </a:p>
          <a:p>
            <a:r>
              <a:rPr lang="en-GB" sz="2800" dirty="0"/>
              <a:t>This is due to different components in air condensing at different temperatures at a specified pressure.</a:t>
            </a:r>
          </a:p>
        </p:txBody>
      </p:sp>
    </p:spTree>
    <p:extLst>
      <p:ext uri="{BB962C8B-B14F-4D97-AF65-F5344CB8AC3E}">
        <p14:creationId xmlns:p14="http://schemas.microsoft.com/office/powerpoint/2010/main" val="30857012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The single-phase regions appear as curved surfaces on the </a:t>
            </a:r>
            <a:r>
              <a:rPr lang="en-GB" sz="2800" i="1" dirty="0"/>
              <a:t>P</a:t>
            </a:r>
            <a:r>
              <a:rPr lang="en-GB" sz="2800" dirty="0"/>
              <a:t>-</a:t>
            </a:r>
            <a:r>
              <a:rPr lang="en-GB" sz="2800" i="1" dirty="0"/>
              <a:t>v</a:t>
            </a:r>
            <a:r>
              <a:rPr lang="en-GB" sz="2800" dirty="0"/>
              <a:t>-</a:t>
            </a:r>
            <a:r>
              <a:rPr lang="en-GB" sz="2800" i="1" dirty="0"/>
              <a:t>T </a:t>
            </a:r>
            <a:r>
              <a:rPr lang="en-GB" sz="2800" dirty="0"/>
              <a:t>surface.</a:t>
            </a:r>
          </a:p>
          <a:p>
            <a:r>
              <a:rPr lang="en-GB" sz="2800" dirty="0"/>
              <a:t>The two-phase regions as surfaces perpendicular to the </a:t>
            </a:r>
            <a:r>
              <a:rPr lang="en-GB" sz="2800" i="1" dirty="0"/>
              <a:t>P-T </a:t>
            </a:r>
            <a:r>
              <a:rPr lang="en-GB" sz="2800" dirty="0"/>
              <a:t>plane.</a:t>
            </a:r>
          </a:p>
          <a:p>
            <a:r>
              <a:rPr lang="en-GB" sz="2800" dirty="0"/>
              <a:t>This is expected since the projections of two-phase regions on the </a:t>
            </a:r>
            <a:r>
              <a:rPr lang="en-GB" sz="2800" i="1" dirty="0"/>
              <a:t>P-T </a:t>
            </a:r>
            <a:r>
              <a:rPr lang="en-GB" sz="2800" dirty="0"/>
              <a:t>plane are lines.</a:t>
            </a:r>
          </a:p>
          <a:p>
            <a:r>
              <a:rPr lang="en-GB" sz="2800" dirty="0"/>
              <a:t>All the two-dimensional diagrams we have discussed so far are merely projections of this three-dimensional surface onto the appropriate planes</a:t>
            </a:r>
          </a:p>
          <a:p>
            <a:r>
              <a:rPr lang="en-GB" sz="2800" i="1" dirty="0"/>
              <a:t>P</a:t>
            </a:r>
            <a:r>
              <a:rPr lang="en-GB" sz="2800" dirty="0"/>
              <a:t>-</a:t>
            </a:r>
            <a:r>
              <a:rPr lang="en-GB" sz="2800" i="1" dirty="0"/>
              <a:t>v </a:t>
            </a:r>
            <a:r>
              <a:rPr lang="en-GB" sz="2800" dirty="0"/>
              <a:t>diagram is just a projection of the </a:t>
            </a:r>
            <a:r>
              <a:rPr lang="en-GB" sz="2800" i="1" dirty="0"/>
              <a:t>P</a:t>
            </a:r>
            <a:r>
              <a:rPr lang="en-GB" sz="2800" dirty="0"/>
              <a:t>-</a:t>
            </a:r>
            <a:r>
              <a:rPr lang="en-GB" sz="2800" i="1" dirty="0"/>
              <a:t>v</a:t>
            </a:r>
            <a:r>
              <a:rPr lang="en-GB" sz="2800" dirty="0"/>
              <a:t>-</a:t>
            </a:r>
            <a:r>
              <a:rPr lang="en-GB" sz="2800" i="1" dirty="0"/>
              <a:t>T </a:t>
            </a:r>
            <a:r>
              <a:rPr lang="en-GB" sz="2800" dirty="0"/>
              <a:t>surface on the </a:t>
            </a:r>
            <a:r>
              <a:rPr lang="en-GB" sz="2800" i="1" dirty="0"/>
              <a:t>P</a:t>
            </a:r>
            <a:r>
              <a:rPr lang="en-GB" sz="2800" dirty="0"/>
              <a:t>-</a:t>
            </a:r>
            <a:r>
              <a:rPr lang="en-GB" sz="2800" i="1" dirty="0"/>
              <a:t>v </a:t>
            </a:r>
            <a:r>
              <a:rPr lang="en-GB" sz="2800" dirty="0"/>
              <a:t>plane</a:t>
            </a:r>
            <a:endParaRPr lang="en-US" sz="2800" dirty="0"/>
          </a:p>
        </p:txBody>
      </p:sp>
    </p:spTree>
    <p:extLst>
      <p:ext uri="{BB962C8B-B14F-4D97-AF65-F5344CB8AC3E}">
        <p14:creationId xmlns:p14="http://schemas.microsoft.com/office/powerpoint/2010/main" val="40128803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1" y="21772"/>
            <a:ext cx="7634243" cy="5881195"/>
          </a:xfrm>
          <a:prstGeom prst="rect">
            <a:avLst/>
          </a:prstGeom>
        </p:spPr>
      </p:pic>
    </p:spTree>
    <p:extLst>
      <p:ext uri="{BB962C8B-B14F-4D97-AF65-F5344CB8AC3E}">
        <p14:creationId xmlns:p14="http://schemas.microsoft.com/office/powerpoint/2010/main" val="2177701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lstStyle/>
          <a:p>
            <a:r>
              <a:rPr lang="en-US" b="1" dirty="0"/>
              <a:t>PHASES OF A PURE SUBSTANCE</a:t>
            </a:r>
            <a:endParaRPr lang="en-US" dirty="0"/>
          </a:p>
        </p:txBody>
      </p:sp>
      <p:sp>
        <p:nvSpPr>
          <p:cNvPr id="3" name="Subtitle 2"/>
          <p:cNvSpPr>
            <a:spLocks noGrp="1"/>
          </p:cNvSpPr>
          <p:nvPr>
            <p:ph type="subTitle" idx="1"/>
          </p:nvPr>
        </p:nvSpPr>
        <p:spPr>
          <a:xfrm>
            <a:off x="0" y="990600"/>
            <a:ext cx="9144000" cy="5867400"/>
          </a:xfrm>
        </p:spPr>
        <p:txBody>
          <a:bodyPr/>
          <a:lstStyle/>
          <a:p>
            <a:pPr algn="just"/>
            <a:r>
              <a:rPr lang="en-US" dirty="0">
                <a:solidFill>
                  <a:schemeClr val="tx1"/>
                </a:solidFill>
              </a:rPr>
              <a:t>Substances exist in different phases.</a:t>
            </a:r>
          </a:p>
          <a:p>
            <a:pPr algn="just">
              <a:buFont typeface="Wingdings" pitchFamily="2" charset="2"/>
              <a:buChar char="Ø"/>
            </a:pPr>
            <a:r>
              <a:rPr lang="en-US" dirty="0">
                <a:solidFill>
                  <a:schemeClr val="tx1"/>
                </a:solidFill>
              </a:rPr>
              <a:t> Solid. </a:t>
            </a:r>
          </a:p>
          <a:p>
            <a:pPr algn="just">
              <a:buFont typeface="Wingdings" pitchFamily="2" charset="2"/>
              <a:buChar char="Ø"/>
            </a:pPr>
            <a:r>
              <a:rPr lang="en-US" dirty="0">
                <a:solidFill>
                  <a:schemeClr val="tx1"/>
                </a:solidFill>
              </a:rPr>
              <a:t>Liquid.</a:t>
            </a:r>
          </a:p>
          <a:p>
            <a:pPr algn="just">
              <a:buFont typeface="Wingdings" pitchFamily="2" charset="2"/>
              <a:buChar char="Ø"/>
            </a:pPr>
            <a:r>
              <a:rPr lang="en-US" dirty="0">
                <a:solidFill>
                  <a:schemeClr val="tx1"/>
                </a:solidFill>
              </a:rPr>
              <a:t>Gas.</a:t>
            </a:r>
          </a:p>
          <a:p>
            <a:pPr algn="just"/>
            <a:r>
              <a:rPr lang="en-US" dirty="0">
                <a:solidFill>
                  <a:schemeClr val="tx1"/>
                </a:solidFill>
              </a:rPr>
              <a:t>At room temperature and pressure, copper is a solid, mercury is a liquid, and nitrogen is a gas. </a:t>
            </a:r>
          </a:p>
          <a:p>
            <a:pPr algn="just"/>
            <a:r>
              <a:rPr lang="en-US" dirty="0">
                <a:solidFill>
                  <a:schemeClr val="tx1"/>
                </a:solidFill>
              </a:rPr>
              <a:t>Under different conditions, each may appear in a different phase.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normAutofit/>
          </a:bodyPr>
          <a:lstStyle/>
          <a:p>
            <a:r>
              <a:rPr lang="en-GB" sz="2800" dirty="0"/>
              <a:t>Even though there are three principal phases—solid, liquid, and gas—a substance may have several phases within a principal phase, each with a different molecular structure.</a:t>
            </a:r>
          </a:p>
          <a:p>
            <a:r>
              <a:rPr lang="en-GB" sz="2800" dirty="0"/>
              <a:t>Carbon, for example, may exist as graphite or diamond in the solid phase</a:t>
            </a:r>
          </a:p>
          <a:p>
            <a:r>
              <a:rPr lang="en-GB" sz="2800" dirty="0"/>
              <a:t>Helium has two liquid phases;</a:t>
            </a:r>
          </a:p>
          <a:p>
            <a:r>
              <a:rPr lang="en-GB" sz="2800" dirty="0"/>
              <a:t>Iron has three solid phases.</a:t>
            </a:r>
          </a:p>
          <a:p>
            <a:endParaRPr lang="en-GB" sz="2800" dirty="0"/>
          </a:p>
        </p:txBody>
      </p:sp>
      <p:pic>
        <p:nvPicPr>
          <p:cNvPr id="2" name="Picture 1"/>
          <p:cNvPicPr>
            <a:picLocks noChangeAspect="1"/>
          </p:cNvPicPr>
          <p:nvPr/>
        </p:nvPicPr>
        <p:blipFill>
          <a:blip r:embed="rId3"/>
          <a:stretch>
            <a:fillRect/>
          </a:stretch>
        </p:blipFill>
        <p:spPr>
          <a:xfrm>
            <a:off x="4572000" y="3959303"/>
            <a:ext cx="3886200" cy="2819400"/>
          </a:xfrm>
          <a:prstGeom prst="rect">
            <a:avLst/>
          </a:prstGeom>
        </p:spPr>
      </p:pic>
      <p:pic>
        <p:nvPicPr>
          <p:cNvPr id="4" name="Picture 3"/>
          <p:cNvPicPr>
            <a:picLocks noChangeAspect="1"/>
          </p:cNvPicPr>
          <p:nvPr/>
        </p:nvPicPr>
        <p:blipFill>
          <a:blip r:embed="rId4"/>
          <a:stretch>
            <a:fillRect/>
          </a:stretch>
        </p:blipFill>
        <p:spPr>
          <a:xfrm>
            <a:off x="1066800" y="4114803"/>
            <a:ext cx="2743200" cy="2433337"/>
          </a:xfrm>
          <a:prstGeom prst="rect">
            <a:avLst/>
          </a:prstGeom>
        </p:spPr>
      </p:pic>
    </p:spTree>
    <p:extLst>
      <p:ext uri="{BB962C8B-B14F-4D97-AF65-F5344CB8AC3E}">
        <p14:creationId xmlns:p14="http://schemas.microsoft.com/office/powerpoint/2010/main" val="68526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lstStyle/>
          <a:p>
            <a:r>
              <a:rPr lang="en-US" b="1" dirty="0"/>
              <a:t>PHASE-CHANGE PROCESSES</a:t>
            </a:r>
            <a:br>
              <a:rPr lang="en-US" b="1" dirty="0"/>
            </a:br>
            <a:r>
              <a:rPr lang="en-US" b="1" dirty="0"/>
              <a:t>OF PURE SUBSTANCES</a:t>
            </a:r>
            <a:endParaRPr lang="en-US" dirty="0"/>
          </a:p>
        </p:txBody>
      </p:sp>
      <p:sp>
        <p:nvSpPr>
          <p:cNvPr id="3" name="Subtitle 2"/>
          <p:cNvSpPr>
            <a:spLocks noGrp="1"/>
          </p:cNvSpPr>
          <p:nvPr>
            <p:ph type="subTitle" idx="1"/>
          </p:nvPr>
        </p:nvSpPr>
        <p:spPr>
          <a:xfrm>
            <a:off x="0" y="1447800"/>
            <a:ext cx="9144000" cy="5410200"/>
          </a:xfrm>
        </p:spPr>
        <p:txBody>
          <a:bodyPr/>
          <a:lstStyle/>
          <a:p>
            <a:pPr algn="just"/>
            <a:r>
              <a:rPr lang="en-US" dirty="0">
                <a:solidFill>
                  <a:schemeClr val="tx1"/>
                </a:solidFill>
              </a:rPr>
              <a:t>There are many practical situations where two phases of a pure substance coexist in equilibrium. </a:t>
            </a:r>
          </a:p>
          <a:p>
            <a:pPr algn="just"/>
            <a:endParaRPr lang="en-US" dirty="0">
              <a:solidFill>
                <a:schemeClr val="tx1"/>
              </a:solidFill>
            </a:endParaRPr>
          </a:p>
          <a:p>
            <a:pPr algn="just">
              <a:buFont typeface="Arial" pitchFamily="34" charset="0"/>
              <a:buChar char="•"/>
            </a:pPr>
            <a:r>
              <a:rPr lang="en-US" dirty="0" smtClean="0">
                <a:solidFill>
                  <a:schemeClr val="tx1"/>
                </a:solidFill>
              </a:rPr>
              <a:t> Water </a:t>
            </a:r>
            <a:r>
              <a:rPr lang="en-US" dirty="0">
                <a:solidFill>
                  <a:schemeClr val="tx1"/>
                </a:solidFill>
              </a:rPr>
              <a:t>exists as a mixture of liquid and vapor in the </a:t>
            </a:r>
            <a:r>
              <a:rPr lang="en-US" dirty="0" smtClean="0">
                <a:solidFill>
                  <a:schemeClr val="tx1"/>
                </a:solidFill>
              </a:rPr>
              <a:t> boiler </a:t>
            </a:r>
            <a:r>
              <a:rPr lang="en-US" dirty="0">
                <a:solidFill>
                  <a:schemeClr val="tx1"/>
                </a:solidFill>
              </a:rPr>
              <a:t>and the condenser of a steam power plant. </a:t>
            </a:r>
            <a:r>
              <a:rPr lang="en-US" dirty="0" smtClean="0">
                <a:solidFill>
                  <a:schemeClr val="tx1"/>
                </a:solidFill>
              </a:rPr>
              <a:t> </a:t>
            </a:r>
          </a:p>
          <a:p>
            <a:pPr algn="just"/>
            <a:endParaRPr lang="en-US" dirty="0">
              <a:solidFill>
                <a:schemeClr val="tx1"/>
              </a:solidFill>
            </a:endParaRPr>
          </a:p>
          <a:p>
            <a:pPr algn="just">
              <a:buFont typeface="Arial" pitchFamily="34" charset="0"/>
              <a:buChar char="•"/>
            </a:pPr>
            <a:r>
              <a:rPr lang="en-US" dirty="0" smtClean="0">
                <a:solidFill>
                  <a:schemeClr val="tx1"/>
                </a:solidFill>
              </a:rPr>
              <a:t> The </a:t>
            </a:r>
            <a:r>
              <a:rPr lang="en-US" dirty="0">
                <a:solidFill>
                  <a:schemeClr val="tx1"/>
                </a:solidFill>
              </a:rPr>
              <a:t>refrigerant turns from liquid to vapor in the freezer of a refrigerator.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
            <a:ext cx="9144000" cy="1470025"/>
          </a:xfrm>
        </p:spPr>
        <p:txBody>
          <a:bodyPr/>
          <a:lstStyle/>
          <a:p>
            <a:pPr algn="just"/>
            <a:r>
              <a:rPr lang="en-US" b="1" dirty="0"/>
              <a:t>Compressed Liquid/Sub-cooled Liquid </a:t>
            </a:r>
            <a:endParaRPr lang="en-US" dirty="0"/>
          </a:p>
        </p:txBody>
      </p:sp>
      <p:sp>
        <p:nvSpPr>
          <p:cNvPr id="3" name="Subtitle 2"/>
          <p:cNvSpPr>
            <a:spLocks noGrp="1"/>
          </p:cNvSpPr>
          <p:nvPr>
            <p:ph type="subTitle" idx="1"/>
          </p:nvPr>
        </p:nvSpPr>
        <p:spPr>
          <a:xfrm>
            <a:off x="0" y="1524000"/>
            <a:ext cx="6553200" cy="5334000"/>
          </a:xfrm>
        </p:spPr>
        <p:txBody>
          <a:bodyPr/>
          <a:lstStyle/>
          <a:p>
            <a:pPr algn="just"/>
            <a:r>
              <a:rPr lang="en-US" b="1" dirty="0">
                <a:solidFill>
                  <a:schemeClr val="tx1"/>
                </a:solidFill>
              </a:rPr>
              <a:t>Compressed Liquid</a:t>
            </a:r>
          </a:p>
          <a:p>
            <a:pPr algn="just"/>
            <a:r>
              <a:rPr lang="en-US" dirty="0">
                <a:solidFill>
                  <a:schemeClr val="tx1"/>
                </a:solidFill>
              </a:rPr>
              <a:t>A liquid that is </a:t>
            </a:r>
            <a:r>
              <a:rPr lang="en-US" i="1" dirty="0">
                <a:solidFill>
                  <a:schemeClr val="tx1"/>
                </a:solidFill>
              </a:rPr>
              <a:t>not about to vaporize</a:t>
            </a:r>
          </a:p>
          <a:p>
            <a:pPr algn="just"/>
            <a:endParaRPr lang="en-US" b="1" i="1" dirty="0">
              <a:solidFill>
                <a:schemeClr val="tx1"/>
              </a:solidFill>
            </a:endParaRPr>
          </a:p>
          <a:p>
            <a:pPr algn="just"/>
            <a:endParaRPr lang="en-US" b="1" i="1" dirty="0">
              <a:solidFill>
                <a:schemeClr val="tx1"/>
              </a:solidFill>
            </a:endParaRPr>
          </a:p>
          <a:p>
            <a:pPr algn="just"/>
            <a:endParaRPr lang="en-US" b="1" i="1" dirty="0">
              <a:solidFill>
                <a:schemeClr val="tx1"/>
              </a:solidFill>
            </a:endParaRPr>
          </a:p>
          <a:p>
            <a:pPr algn="just"/>
            <a:endParaRPr lang="en-US" i="1" dirty="0"/>
          </a:p>
          <a:p>
            <a:pPr algn="just"/>
            <a:endParaRPr lang="en-US" i="1" dirty="0"/>
          </a:p>
          <a:p>
            <a:pPr algn="just"/>
            <a:endParaRPr lang="en-US" b="1" dirty="0"/>
          </a:p>
        </p:txBody>
      </p:sp>
      <p:pic>
        <p:nvPicPr>
          <p:cNvPr id="1026" name="Picture 2"/>
          <p:cNvPicPr>
            <a:picLocks noChangeAspect="1" noChangeArrowheads="1"/>
          </p:cNvPicPr>
          <p:nvPr/>
        </p:nvPicPr>
        <p:blipFill>
          <a:blip r:embed="rId2"/>
          <a:srcRect/>
          <a:stretch>
            <a:fillRect/>
          </a:stretch>
        </p:blipFill>
        <p:spPr bwMode="auto">
          <a:xfrm>
            <a:off x="2362200" y="2743200"/>
            <a:ext cx="3810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2700</Words>
  <Application>Microsoft Office PowerPoint</Application>
  <PresentationFormat>On-screen Show (4:3)</PresentationFormat>
  <Paragraphs>208</Paragraphs>
  <Slides>51</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 New Roman</vt:lpstr>
      <vt:lpstr>Wingdings</vt:lpstr>
      <vt:lpstr>Office Theme</vt:lpstr>
      <vt:lpstr>Volumetric Properties of Pure Fluids</vt:lpstr>
      <vt:lpstr>Some General Terms</vt:lpstr>
      <vt:lpstr>PowerPoint Presentation</vt:lpstr>
      <vt:lpstr>PowerPoint Presentation</vt:lpstr>
      <vt:lpstr>PowerPoint Presentation</vt:lpstr>
      <vt:lpstr>PHASES OF A PURE SUBSTANCE</vt:lpstr>
      <vt:lpstr>PowerPoint Presentation</vt:lpstr>
      <vt:lpstr>PHASE-CHANGE PROCESSES OF PURE SUBSTANCES</vt:lpstr>
      <vt:lpstr>Compressed Liquid/Sub-cooled Liquid </vt:lpstr>
      <vt:lpstr>PowerPoint Presentation</vt:lpstr>
      <vt:lpstr>Saturated Liquid</vt:lpstr>
      <vt:lpstr>PowerPoint Presentation</vt:lpstr>
      <vt:lpstr>Saturated Liquid- Vapor Mixture</vt:lpstr>
      <vt:lpstr>PowerPoint Presentation</vt:lpstr>
      <vt:lpstr>Saturated Vapors</vt:lpstr>
      <vt:lpstr>PowerPoint Presentation</vt:lpstr>
      <vt:lpstr>Superheated Vapors</vt:lpstr>
      <vt:lpstr>PowerPoint Presentation</vt:lpstr>
      <vt:lpstr>PowerPoint Presentation</vt:lpstr>
      <vt:lpstr>PowerPoint Presentation</vt:lpstr>
      <vt:lpstr>PowerPoint Presentation</vt:lpstr>
      <vt:lpstr>Saturation Temperature and Saturation Pressure</vt:lpstr>
      <vt:lpstr>PowerPoint Presentation</vt:lpstr>
      <vt:lpstr>PowerPoint Presentation</vt:lpstr>
      <vt:lpstr>Latent Heats</vt:lpstr>
      <vt:lpstr>Some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Ahtesham</dc:creator>
  <cp:lastModifiedBy>Abdul Rehman (PGR)</cp:lastModifiedBy>
  <cp:revision>164</cp:revision>
  <dcterms:created xsi:type="dcterms:W3CDTF">2015-11-09T05:28:35Z</dcterms:created>
  <dcterms:modified xsi:type="dcterms:W3CDTF">2019-11-08T04:08:44Z</dcterms:modified>
</cp:coreProperties>
</file>