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79" r:id="rId4"/>
    <p:sldId id="280" r:id="rId5"/>
    <p:sldId id="258" r:id="rId6"/>
    <p:sldId id="259" r:id="rId7"/>
    <p:sldId id="260" r:id="rId8"/>
    <p:sldId id="276" r:id="rId9"/>
    <p:sldId id="277" r:id="rId10"/>
    <p:sldId id="261" r:id="rId11"/>
    <p:sldId id="262" r:id="rId12"/>
    <p:sldId id="263" r:id="rId13"/>
    <p:sldId id="264" r:id="rId14"/>
    <p:sldId id="265" r:id="rId15"/>
    <p:sldId id="267" r:id="rId16"/>
    <p:sldId id="278" r:id="rId17"/>
    <p:sldId id="281" r:id="rId18"/>
    <p:sldId id="282" r:id="rId19"/>
    <p:sldId id="268" r:id="rId20"/>
    <p:sldId id="269" r:id="rId21"/>
    <p:sldId id="272" r:id="rId22"/>
    <p:sldId id="275" r:id="rId23"/>
    <p:sldId id="273" r:id="rId24"/>
    <p:sldId id="274" r:id="rId25"/>
    <p:sldId id="284" r:id="rId26"/>
    <p:sldId id="285" r:id="rId27"/>
    <p:sldId id="286" r:id="rId28"/>
    <p:sldId id="287"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67E7F2-52E7-41E2-AB65-5F94C56B7B9C}" type="datetimeFigureOut">
              <a:rPr lang="en-GB" smtClean="0"/>
              <a:t>19/11/2019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DB2F9-C766-4396-8534-7B9CE4C1E421}" type="slidenum">
              <a:rPr lang="en-GB" smtClean="0"/>
              <a:t>‹#›</a:t>
            </a:fld>
            <a:endParaRPr lang="en-GB"/>
          </a:p>
        </p:txBody>
      </p:sp>
    </p:spTree>
    <p:extLst>
      <p:ext uri="{BB962C8B-B14F-4D97-AF65-F5344CB8AC3E}">
        <p14:creationId xmlns:p14="http://schemas.microsoft.com/office/powerpoint/2010/main" val="1064917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FDB2F9-C766-4396-8534-7B9CE4C1E421}" type="slidenum">
              <a:rPr lang="en-GB" smtClean="0"/>
              <a:t>29</a:t>
            </a:fld>
            <a:endParaRPr lang="en-GB"/>
          </a:p>
        </p:txBody>
      </p:sp>
    </p:spTree>
    <p:extLst>
      <p:ext uri="{BB962C8B-B14F-4D97-AF65-F5344CB8AC3E}">
        <p14:creationId xmlns:p14="http://schemas.microsoft.com/office/powerpoint/2010/main" val="4294196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0053D56-2891-4C22-A91D-5FF289796BC6}"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2E8E35-202C-457A-909D-97C48D202B6B}" type="slidenum">
              <a:rPr lang="en-GB" smtClean="0"/>
              <a:t>‹#›</a:t>
            </a:fld>
            <a:endParaRPr lang="en-GB"/>
          </a:p>
        </p:txBody>
      </p:sp>
    </p:spTree>
    <p:extLst>
      <p:ext uri="{BB962C8B-B14F-4D97-AF65-F5344CB8AC3E}">
        <p14:creationId xmlns:p14="http://schemas.microsoft.com/office/powerpoint/2010/main" val="55703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053D56-2891-4C22-A91D-5FF289796BC6}"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2E8E35-202C-457A-909D-97C48D202B6B}" type="slidenum">
              <a:rPr lang="en-GB" smtClean="0"/>
              <a:t>‹#›</a:t>
            </a:fld>
            <a:endParaRPr lang="en-GB"/>
          </a:p>
        </p:txBody>
      </p:sp>
    </p:spTree>
    <p:extLst>
      <p:ext uri="{BB962C8B-B14F-4D97-AF65-F5344CB8AC3E}">
        <p14:creationId xmlns:p14="http://schemas.microsoft.com/office/powerpoint/2010/main" val="54263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053D56-2891-4C22-A91D-5FF289796BC6}"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2E8E35-202C-457A-909D-97C48D202B6B}" type="slidenum">
              <a:rPr lang="en-GB" smtClean="0"/>
              <a:t>‹#›</a:t>
            </a:fld>
            <a:endParaRPr lang="en-GB"/>
          </a:p>
        </p:txBody>
      </p:sp>
    </p:spTree>
    <p:extLst>
      <p:ext uri="{BB962C8B-B14F-4D97-AF65-F5344CB8AC3E}">
        <p14:creationId xmlns:p14="http://schemas.microsoft.com/office/powerpoint/2010/main" val="161750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053D56-2891-4C22-A91D-5FF289796BC6}"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2E8E35-202C-457A-909D-97C48D202B6B}" type="slidenum">
              <a:rPr lang="en-GB" smtClean="0"/>
              <a:t>‹#›</a:t>
            </a:fld>
            <a:endParaRPr lang="en-GB"/>
          </a:p>
        </p:txBody>
      </p:sp>
    </p:spTree>
    <p:extLst>
      <p:ext uri="{BB962C8B-B14F-4D97-AF65-F5344CB8AC3E}">
        <p14:creationId xmlns:p14="http://schemas.microsoft.com/office/powerpoint/2010/main" val="263026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53D56-2891-4C22-A91D-5FF289796BC6}"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2E8E35-202C-457A-909D-97C48D202B6B}" type="slidenum">
              <a:rPr lang="en-GB" smtClean="0"/>
              <a:t>‹#›</a:t>
            </a:fld>
            <a:endParaRPr lang="en-GB"/>
          </a:p>
        </p:txBody>
      </p:sp>
    </p:spTree>
    <p:extLst>
      <p:ext uri="{BB962C8B-B14F-4D97-AF65-F5344CB8AC3E}">
        <p14:creationId xmlns:p14="http://schemas.microsoft.com/office/powerpoint/2010/main" val="260609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0053D56-2891-4C22-A91D-5FF289796BC6}" type="datetimeFigureOut">
              <a:rPr lang="en-GB" smtClean="0"/>
              <a:t>19/11/2019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2E8E35-202C-457A-909D-97C48D202B6B}" type="slidenum">
              <a:rPr lang="en-GB" smtClean="0"/>
              <a:t>‹#›</a:t>
            </a:fld>
            <a:endParaRPr lang="en-GB"/>
          </a:p>
        </p:txBody>
      </p:sp>
    </p:spTree>
    <p:extLst>
      <p:ext uri="{BB962C8B-B14F-4D97-AF65-F5344CB8AC3E}">
        <p14:creationId xmlns:p14="http://schemas.microsoft.com/office/powerpoint/2010/main" val="337942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0053D56-2891-4C22-A91D-5FF289796BC6}" type="datetimeFigureOut">
              <a:rPr lang="en-GB" smtClean="0"/>
              <a:t>19/11/2019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2E8E35-202C-457A-909D-97C48D202B6B}" type="slidenum">
              <a:rPr lang="en-GB" smtClean="0"/>
              <a:t>‹#›</a:t>
            </a:fld>
            <a:endParaRPr lang="en-GB"/>
          </a:p>
        </p:txBody>
      </p:sp>
    </p:spTree>
    <p:extLst>
      <p:ext uri="{BB962C8B-B14F-4D97-AF65-F5344CB8AC3E}">
        <p14:creationId xmlns:p14="http://schemas.microsoft.com/office/powerpoint/2010/main" val="332771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0053D56-2891-4C22-A91D-5FF289796BC6}" type="datetimeFigureOut">
              <a:rPr lang="en-GB" smtClean="0"/>
              <a:t>19/11/2019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2E8E35-202C-457A-909D-97C48D202B6B}" type="slidenum">
              <a:rPr lang="en-GB" smtClean="0"/>
              <a:t>‹#›</a:t>
            </a:fld>
            <a:endParaRPr lang="en-GB"/>
          </a:p>
        </p:txBody>
      </p:sp>
    </p:spTree>
    <p:extLst>
      <p:ext uri="{BB962C8B-B14F-4D97-AF65-F5344CB8AC3E}">
        <p14:creationId xmlns:p14="http://schemas.microsoft.com/office/powerpoint/2010/main" val="2942500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53D56-2891-4C22-A91D-5FF289796BC6}" type="datetimeFigureOut">
              <a:rPr lang="en-GB" smtClean="0"/>
              <a:t>19/11/2019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2E8E35-202C-457A-909D-97C48D202B6B}" type="slidenum">
              <a:rPr lang="en-GB" smtClean="0"/>
              <a:t>‹#›</a:t>
            </a:fld>
            <a:endParaRPr lang="en-GB"/>
          </a:p>
        </p:txBody>
      </p:sp>
    </p:spTree>
    <p:extLst>
      <p:ext uri="{BB962C8B-B14F-4D97-AF65-F5344CB8AC3E}">
        <p14:creationId xmlns:p14="http://schemas.microsoft.com/office/powerpoint/2010/main" val="129499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53D56-2891-4C22-A91D-5FF289796BC6}" type="datetimeFigureOut">
              <a:rPr lang="en-GB" smtClean="0"/>
              <a:t>19/11/2019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2E8E35-202C-457A-909D-97C48D202B6B}" type="slidenum">
              <a:rPr lang="en-GB" smtClean="0"/>
              <a:t>‹#›</a:t>
            </a:fld>
            <a:endParaRPr lang="en-GB"/>
          </a:p>
        </p:txBody>
      </p:sp>
    </p:spTree>
    <p:extLst>
      <p:ext uri="{BB962C8B-B14F-4D97-AF65-F5344CB8AC3E}">
        <p14:creationId xmlns:p14="http://schemas.microsoft.com/office/powerpoint/2010/main" val="297360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53D56-2891-4C22-A91D-5FF289796BC6}" type="datetimeFigureOut">
              <a:rPr lang="en-GB" smtClean="0"/>
              <a:t>19/11/2019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2E8E35-202C-457A-909D-97C48D202B6B}" type="slidenum">
              <a:rPr lang="en-GB" smtClean="0"/>
              <a:t>‹#›</a:t>
            </a:fld>
            <a:endParaRPr lang="en-GB"/>
          </a:p>
        </p:txBody>
      </p:sp>
    </p:spTree>
    <p:extLst>
      <p:ext uri="{BB962C8B-B14F-4D97-AF65-F5344CB8AC3E}">
        <p14:creationId xmlns:p14="http://schemas.microsoft.com/office/powerpoint/2010/main" val="233351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53D56-2891-4C22-A91D-5FF289796BC6}" type="datetimeFigureOut">
              <a:rPr lang="en-GB" smtClean="0"/>
              <a:t>19/11/2019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E8E35-202C-457A-909D-97C48D202B6B}" type="slidenum">
              <a:rPr lang="en-GB" smtClean="0"/>
              <a:t>‹#›</a:t>
            </a:fld>
            <a:endParaRPr lang="en-GB"/>
          </a:p>
        </p:txBody>
      </p:sp>
    </p:spTree>
    <p:extLst>
      <p:ext uri="{BB962C8B-B14F-4D97-AF65-F5344CB8AC3E}">
        <p14:creationId xmlns:p14="http://schemas.microsoft.com/office/powerpoint/2010/main" val="233708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PROPERTY TABLES</a:t>
            </a:r>
            <a:br>
              <a:rPr lang="en-GB" b="1" dirty="0" smtClean="0"/>
            </a:br>
            <a:endParaRPr lang="en-GB" dirty="0"/>
          </a:p>
        </p:txBody>
      </p:sp>
    </p:spTree>
    <p:extLst>
      <p:ext uri="{BB962C8B-B14F-4D97-AF65-F5344CB8AC3E}">
        <p14:creationId xmlns:p14="http://schemas.microsoft.com/office/powerpoint/2010/main" val="945893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04494" y="762001"/>
            <a:ext cx="4261757" cy="4901131"/>
          </a:xfrm>
          <a:prstGeom prst="rect">
            <a:avLst/>
          </a:prstGeom>
        </p:spPr>
      </p:pic>
      <p:sp>
        <p:nvSpPr>
          <p:cNvPr id="3" name="TextBox 2"/>
          <p:cNvSpPr txBox="1"/>
          <p:nvPr/>
        </p:nvSpPr>
        <p:spPr>
          <a:xfrm>
            <a:off x="2286000" y="177436"/>
            <a:ext cx="7912290" cy="954107"/>
          </a:xfrm>
          <a:prstGeom prst="rect">
            <a:avLst/>
          </a:prstGeom>
          <a:noFill/>
        </p:spPr>
        <p:txBody>
          <a:bodyPr wrap="square" rtlCol="0">
            <a:spAutoFit/>
          </a:bodyPr>
          <a:lstStyle/>
          <a:p>
            <a:pPr algn="ctr"/>
            <a:r>
              <a:rPr lang="en-GB" sz="2800" b="1" dirty="0"/>
              <a:t>Saturated Liquid–</a:t>
            </a:r>
            <a:r>
              <a:rPr lang="en-GB" sz="2800" b="1" dirty="0" err="1"/>
              <a:t>Vapor</a:t>
            </a:r>
            <a:r>
              <a:rPr lang="en-GB" sz="2800" b="1" dirty="0"/>
              <a:t> Mixture</a:t>
            </a:r>
          </a:p>
          <a:p>
            <a:pPr algn="ctr"/>
            <a:endParaRPr lang="en-GB" sz="2800" dirty="0"/>
          </a:p>
        </p:txBody>
      </p:sp>
      <p:sp>
        <p:nvSpPr>
          <p:cNvPr id="4" name="TextBox 3"/>
          <p:cNvSpPr txBox="1"/>
          <p:nvPr/>
        </p:nvSpPr>
        <p:spPr>
          <a:xfrm>
            <a:off x="0" y="762001"/>
            <a:ext cx="6858000" cy="5324535"/>
          </a:xfrm>
          <a:prstGeom prst="rect">
            <a:avLst/>
          </a:prstGeom>
          <a:noFill/>
        </p:spPr>
        <p:txBody>
          <a:bodyPr wrap="square" rtlCol="0">
            <a:spAutoFit/>
          </a:bodyPr>
          <a:lstStyle/>
          <a:p>
            <a:pPr marL="342900" indent="-342900">
              <a:buFont typeface="Arial" panose="020B0604020202020204" pitchFamily="34" charset="0"/>
              <a:buChar char="•"/>
            </a:pPr>
            <a:r>
              <a:rPr lang="en-GB" sz="2800" dirty="0"/>
              <a:t>To </a:t>
            </a:r>
            <a:r>
              <a:rPr lang="en-GB" sz="2800" dirty="0" err="1"/>
              <a:t>analyze</a:t>
            </a:r>
            <a:r>
              <a:rPr lang="en-GB" sz="2800" dirty="0"/>
              <a:t> the mixture properly, we need to know the proportions of the liquid and </a:t>
            </a:r>
            <a:r>
              <a:rPr lang="en-GB" sz="2800" dirty="0" err="1"/>
              <a:t>vapor</a:t>
            </a:r>
            <a:r>
              <a:rPr lang="en-GB" sz="2800" dirty="0"/>
              <a:t> phases in the mixture. </a:t>
            </a:r>
          </a:p>
          <a:p>
            <a:pPr marL="342900" indent="-342900">
              <a:buFont typeface="Arial" panose="020B0604020202020204" pitchFamily="34" charset="0"/>
              <a:buChar char="•"/>
            </a:pPr>
            <a:r>
              <a:rPr lang="en-GB" sz="2800" dirty="0"/>
              <a:t>This is done by defining a new property called the </a:t>
            </a:r>
            <a:r>
              <a:rPr lang="en-GB" sz="2800" b="1" dirty="0"/>
              <a:t>quality (x) </a:t>
            </a:r>
            <a:r>
              <a:rPr lang="en-GB" sz="2800" dirty="0"/>
              <a:t>as the ratio of the mass of </a:t>
            </a:r>
            <a:r>
              <a:rPr lang="en-GB" sz="2800" dirty="0" err="1"/>
              <a:t>vapor</a:t>
            </a:r>
            <a:r>
              <a:rPr lang="en-GB" sz="2800" dirty="0"/>
              <a:t> to the total mass of the mixture:</a:t>
            </a:r>
          </a:p>
          <a:p>
            <a:endParaRPr lang="en-GB" sz="2400" dirty="0"/>
          </a:p>
          <a:p>
            <a:r>
              <a:rPr lang="en-GB" sz="2400" i="1" dirty="0"/>
              <a:t>Where</a:t>
            </a:r>
          </a:p>
          <a:p>
            <a:r>
              <a:rPr lang="en-GB" sz="2400" i="1" dirty="0"/>
              <a:t>	</a:t>
            </a:r>
            <a:endParaRPr lang="en-GB" sz="2400" i="1" dirty="0" smtClean="0"/>
          </a:p>
          <a:p>
            <a:r>
              <a:rPr lang="en-GB" sz="2400" i="1" dirty="0" err="1" smtClean="0"/>
              <a:t>m</a:t>
            </a:r>
            <a:r>
              <a:rPr lang="en-GB" sz="2400" baseline="-25000" dirty="0" err="1" smtClean="0"/>
              <a:t>total</a:t>
            </a:r>
            <a:r>
              <a:rPr lang="en-GB" sz="2400" dirty="0" smtClean="0"/>
              <a:t> </a:t>
            </a:r>
            <a:r>
              <a:rPr lang="en-GB" sz="2400" dirty="0"/>
              <a:t>= </a:t>
            </a:r>
            <a:r>
              <a:rPr lang="en-GB" sz="2400" i="1" dirty="0" err="1"/>
              <a:t>m</a:t>
            </a:r>
            <a:r>
              <a:rPr lang="en-GB" sz="2400" baseline="-25000" dirty="0" err="1"/>
              <a:t>liquid</a:t>
            </a:r>
            <a:r>
              <a:rPr lang="en-GB" sz="2400" baseline="-25000" dirty="0"/>
              <a:t> </a:t>
            </a:r>
            <a:r>
              <a:rPr lang="en-GB" sz="2400" dirty="0"/>
              <a:t> + </a:t>
            </a:r>
            <a:r>
              <a:rPr lang="en-GB" sz="2400" i="1" dirty="0" err="1"/>
              <a:t>m</a:t>
            </a:r>
            <a:r>
              <a:rPr lang="en-GB" sz="2400" baseline="-25000" dirty="0" err="1"/>
              <a:t>vapor</a:t>
            </a:r>
            <a:r>
              <a:rPr lang="en-GB" sz="2400" dirty="0"/>
              <a:t>  </a:t>
            </a:r>
          </a:p>
          <a:p>
            <a:r>
              <a:rPr lang="en-GB" sz="2400" dirty="0"/>
              <a:t>          </a:t>
            </a:r>
            <a:endParaRPr lang="en-GB" sz="2400" dirty="0" smtClean="0"/>
          </a:p>
          <a:p>
            <a:r>
              <a:rPr lang="en-GB" sz="2400" dirty="0"/>
              <a:t>	</a:t>
            </a:r>
            <a:r>
              <a:rPr lang="en-GB" sz="2400" dirty="0" smtClean="0"/>
              <a:t>=  </a:t>
            </a:r>
            <a:r>
              <a:rPr lang="en-GB" sz="2400" i="1" dirty="0"/>
              <a:t>m</a:t>
            </a:r>
            <a:r>
              <a:rPr lang="en-GB" sz="2400" i="1" baseline="-25000" dirty="0"/>
              <a:t>f</a:t>
            </a:r>
            <a:r>
              <a:rPr lang="en-GB" sz="2400" i="1" dirty="0"/>
              <a:t> </a:t>
            </a:r>
            <a:r>
              <a:rPr lang="en-GB" sz="2400" dirty="0"/>
              <a:t> + </a:t>
            </a:r>
            <a:r>
              <a:rPr lang="en-GB" sz="2400" i="1" dirty="0"/>
              <a:t>m</a:t>
            </a:r>
            <a:r>
              <a:rPr lang="en-GB" sz="2400" i="1" baseline="-25000" dirty="0"/>
              <a:t>g</a:t>
            </a:r>
          </a:p>
        </p:txBody>
      </p:sp>
      <p:pic>
        <p:nvPicPr>
          <p:cNvPr id="5" name="Picture 4"/>
          <p:cNvPicPr>
            <a:picLocks noChangeAspect="1"/>
          </p:cNvPicPr>
          <p:nvPr/>
        </p:nvPicPr>
        <p:blipFill>
          <a:blip r:embed="rId3"/>
          <a:stretch>
            <a:fillRect/>
          </a:stretch>
        </p:blipFill>
        <p:spPr>
          <a:xfrm>
            <a:off x="1695705" y="3812736"/>
            <a:ext cx="2007237" cy="1182345"/>
          </a:xfrm>
          <a:prstGeom prst="rect">
            <a:avLst/>
          </a:prstGeom>
        </p:spPr>
      </p:pic>
    </p:spTree>
    <p:extLst>
      <p:ext uri="{BB962C8B-B14F-4D97-AF65-F5344CB8AC3E}">
        <p14:creationId xmlns:p14="http://schemas.microsoft.com/office/powerpoint/2010/main" val="3704957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04494" y="762001"/>
            <a:ext cx="4261757" cy="4901131"/>
          </a:xfrm>
          <a:prstGeom prst="rect">
            <a:avLst/>
          </a:prstGeom>
        </p:spPr>
      </p:pic>
      <p:sp>
        <p:nvSpPr>
          <p:cNvPr id="3" name="TextBox 2"/>
          <p:cNvSpPr txBox="1"/>
          <p:nvPr/>
        </p:nvSpPr>
        <p:spPr>
          <a:xfrm>
            <a:off x="150126" y="160360"/>
            <a:ext cx="7792872" cy="5632311"/>
          </a:xfrm>
          <a:prstGeom prst="rect">
            <a:avLst/>
          </a:prstGeom>
          <a:noFill/>
        </p:spPr>
        <p:txBody>
          <a:bodyPr wrap="square" rtlCol="0">
            <a:spAutoFit/>
          </a:bodyPr>
          <a:lstStyle/>
          <a:p>
            <a:pPr marL="342900" indent="-342900">
              <a:buFont typeface="Arial" panose="020B0604020202020204" pitchFamily="34" charset="0"/>
              <a:buChar char="•"/>
            </a:pPr>
            <a:r>
              <a:rPr lang="en-GB" sz="2400" dirty="0"/>
              <a:t>Quality has significance for </a:t>
            </a:r>
            <a:r>
              <a:rPr lang="en-GB" sz="2400" i="1" dirty="0"/>
              <a:t>saturated mixtures </a:t>
            </a:r>
            <a:r>
              <a:rPr lang="en-GB" sz="2400" dirty="0"/>
              <a:t>only. </a:t>
            </a:r>
          </a:p>
          <a:p>
            <a:pPr marL="342900" indent="-342900">
              <a:buFont typeface="Arial" panose="020B0604020202020204" pitchFamily="34" charset="0"/>
              <a:buChar char="•"/>
            </a:pPr>
            <a:r>
              <a:rPr lang="en-GB" sz="2400" dirty="0"/>
              <a:t>It has no meaning in the compressed liquid or superheated </a:t>
            </a:r>
            <a:r>
              <a:rPr lang="en-GB" sz="2400" dirty="0" err="1"/>
              <a:t>vapor</a:t>
            </a:r>
            <a:r>
              <a:rPr lang="en-GB" sz="2400" dirty="0"/>
              <a:t> regions. </a:t>
            </a:r>
          </a:p>
          <a:p>
            <a:pPr marL="342900" indent="-342900">
              <a:buFont typeface="Arial" panose="020B0604020202020204" pitchFamily="34" charset="0"/>
              <a:buChar char="•"/>
            </a:pPr>
            <a:r>
              <a:rPr lang="en-GB" sz="2400" dirty="0"/>
              <a:t>Its value is between 0 and 1. </a:t>
            </a:r>
          </a:p>
          <a:p>
            <a:pPr marL="342900" indent="-342900">
              <a:buFont typeface="Arial" panose="020B0604020202020204" pitchFamily="34" charset="0"/>
              <a:buChar char="•"/>
            </a:pPr>
            <a:r>
              <a:rPr lang="en-GB" sz="2400" dirty="0"/>
              <a:t>The quality of a system that consists of </a:t>
            </a:r>
            <a:r>
              <a:rPr lang="en-GB" sz="2400" i="1" dirty="0"/>
              <a:t>saturated liquid </a:t>
            </a:r>
            <a:r>
              <a:rPr lang="en-GB" sz="2400" dirty="0"/>
              <a:t>is 0 (or 0 percent), and the quality of a system consisting of </a:t>
            </a:r>
            <a:r>
              <a:rPr lang="en-GB" sz="2400" i="1" dirty="0"/>
              <a:t>saturated </a:t>
            </a:r>
            <a:r>
              <a:rPr lang="en-GB" sz="2400" i="1" dirty="0" err="1"/>
              <a:t>vapor</a:t>
            </a:r>
            <a:r>
              <a:rPr lang="en-GB" sz="2400" i="1" dirty="0"/>
              <a:t> </a:t>
            </a:r>
            <a:r>
              <a:rPr lang="en-GB" sz="2400" dirty="0"/>
              <a:t>is 1 (or 100 percent</a:t>
            </a:r>
            <a:r>
              <a:rPr lang="en-GB" sz="2400" dirty="0" smtClean="0"/>
              <a:t>).</a:t>
            </a:r>
          </a:p>
          <a:p>
            <a:pPr marL="342900" indent="-342900">
              <a:buFont typeface="Arial" panose="020B0604020202020204" pitchFamily="34" charset="0"/>
              <a:buChar char="•"/>
            </a:pPr>
            <a:r>
              <a:rPr lang="en-GB" sz="2400" dirty="0"/>
              <a:t> A state of 50 percent quality lies in the middle of this horizontal line</a:t>
            </a:r>
            <a:r>
              <a:rPr lang="en-GB" sz="2400" dirty="0" smtClean="0"/>
              <a:t>.</a:t>
            </a:r>
            <a:endParaRPr lang="en-GB" sz="2400" dirty="0"/>
          </a:p>
          <a:p>
            <a:pPr marL="342900" indent="-342900">
              <a:buFont typeface="Arial" panose="020B0604020202020204" pitchFamily="34" charset="0"/>
              <a:buChar char="•"/>
            </a:pPr>
            <a:r>
              <a:rPr lang="en-GB" sz="2400" dirty="0"/>
              <a:t>The properties of the saturated liquid are the same whether it exists alone or in a mixture with saturated </a:t>
            </a:r>
            <a:r>
              <a:rPr lang="en-GB" sz="2400" dirty="0" err="1"/>
              <a:t>vapor</a:t>
            </a:r>
            <a:r>
              <a:rPr lang="en-GB" sz="2400" dirty="0"/>
              <a:t>.</a:t>
            </a:r>
          </a:p>
          <a:p>
            <a:pPr marL="342900" indent="-342900">
              <a:buFont typeface="Arial" panose="020B0604020202020204" pitchFamily="34" charset="0"/>
              <a:buChar char="•"/>
            </a:pPr>
            <a:r>
              <a:rPr lang="en-GB" sz="2400" dirty="0"/>
              <a:t>During the vaporization process, only the amount of saturated liquid changes, not its properties.</a:t>
            </a:r>
          </a:p>
          <a:p>
            <a:pPr marL="342900" indent="-342900">
              <a:buFont typeface="Arial" panose="020B0604020202020204" pitchFamily="34" charset="0"/>
              <a:buChar char="•"/>
            </a:pPr>
            <a:r>
              <a:rPr lang="en-GB" sz="2400" dirty="0"/>
              <a:t>The same can be said about a saturated </a:t>
            </a:r>
            <a:r>
              <a:rPr lang="en-GB" sz="2400" dirty="0" err="1"/>
              <a:t>vapor</a:t>
            </a:r>
            <a:r>
              <a:rPr lang="en-GB" sz="2400" dirty="0"/>
              <a:t>.</a:t>
            </a:r>
          </a:p>
        </p:txBody>
      </p:sp>
    </p:spTree>
    <p:extLst>
      <p:ext uri="{BB962C8B-B14F-4D97-AF65-F5344CB8AC3E}">
        <p14:creationId xmlns:p14="http://schemas.microsoft.com/office/powerpoint/2010/main" val="2132186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8924925" cy="3539430"/>
          </a:xfrm>
          <a:prstGeom prst="rect">
            <a:avLst/>
          </a:prstGeom>
          <a:noFill/>
        </p:spPr>
        <p:txBody>
          <a:bodyPr wrap="square" rtlCol="0">
            <a:spAutoFit/>
          </a:bodyPr>
          <a:lstStyle/>
          <a:p>
            <a:pPr marL="457200" indent="-457200">
              <a:buFont typeface="Arial" panose="020B0604020202020204" pitchFamily="34" charset="0"/>
              <a:buChar char="•"/>
            </a:pPr>
            <a:r>
              <a:rPr lang="en-GB" sz="2800" dirty="0"/>
              <a:t>A saturated mixture can be treated as a combination of two subsystems: the saturated liquid and the saturated </a:t>
            </a:r>
            <a:r>
              <a:rPr lang="en-GB" sz="2800" dirty="0" err="1"/>
              <a:t>vapor</a:t>
            </a:r>
            <a:r>
              <a:rPr lang="en-GB" sz="2800" dirty="0"/>
              <a:t>.</a:t>
            </a:r>
          </a:p>
          <a:p>
            <a:pPr marL="457200" indent="-457200">
              <a:buFont typeface="Arial" panose="020B0604020202020204" pitchFamily="34" charset="0"/>
              <a:buChar char="•"/>
            </a:pPr>
            <a:r>
              <a:rPr lang="en-GB" sz="2800" dirty="0"/>
              <a:t>However, the amount of mass for each phase is usually not known.</a:t>
            </a:r>
          </a:p>
          <a:p>
            <a:pPr marL="457200" indent="-457200">
              <a:buFont typeface="Arial" panose="020B0604020202020204" pitchFamily="34" charset="0"/>
              <a:buChar char="•"/>
            </a:pPr>
            <a:r>
              <a:rPr lang="en-GB" sz="2800" dirty="0"/>
              <a:t>Therefore, it is often more convenient to imagine that the two phases are mixed well, forming homogeneous mixture (Fig. 3–35).</a:t>
            </a:r>
          </a:p>
        </p:txBody>
      </p:sp>
      <p:pic>
        <p:nvPicPr>
          <p:cNvPr id="2" name="Picture 1"/>
          <p:cNvPicPr>
            <a:picLocks noChangeAspect="1"/>
          </p:cNvPicPr>
          <p:nvPr/>
        </p:nvPicPr>
        <p:blipFill>
          <a:blip r:embed="rId2"/>
          <a:stretch>
            <a:fillRect/>
          </a:stretch>
        </p:blipFill>
        <p:spPr>
          <a:xfrm>
            <a:off x="8924925" y="0"/>
            <a:ext cx="3267075" cy="4865644"/>
          </a:xfrm>
          <a:prstGeom prst="rect">
            <a:avLst/>
          </a:prstGeom>
        </p:spPr>
      </p:pic>
    </p:spTree>
    <p:extLst>
      <p:ext uri="{BB962C8B-B14F-4D97-AF65-F5344CB8AC3E}">
        <p14:creationId xmlns:p14="http://schemas.microsoft.com/office/powerpoint/2010/main" val="4206344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599"/>
            <a:ext cx="12191999" cy="3108543"/>
          </a:xfrm>
          <a:prstGeom prst="rect">
            <a:avLst/>
          </a:prstGeom>
          <a:noFill/>
        </p:spPr>
        <p:txBody>
          <a:bodyPr wrap="square" rtlCol="0">
            <a:spAutoFit/>
          </a:bodyPr>
          <a:lstStyle/>
          <a:p>
            <a:pPr marL="457200" indent="-457200">
              <a:buFont typeface="Arial" panose="020B0604020202020204" pitchFamily="34" charset="0"/>
              <a:buChar char="•"/>
            </a:pPr>
            <a:r>
              <a:rPr lang="en-GB" sz="2800" dirty="0"/>
              <a:t>Then the properties of this “mixture” will simply </a:t>
            </a:r>
            <a:r>
              <a:rPr lang="en-GB" sz="2800" dirty="0" smtClean="0"/>
              <a:t>be the </a:t>
            </a:r>
            <a:r>
              <a:rPr lang="en-GB" sz="2800" dirty="0"/>
              <a:t>average properties of the saturated liquid–</a:t>
            </a:r>
            <a:r>
              <a:rPr lang="en-GB" sz="2800" dirty="0" err="1"/>
              <a:t>vapor</a:t>
            </a:r>
            <a:r>
              <a:rPr lang="en-GB" sz="2800" dirty="0"/>
              <a:t> mixture under consideration.</a:t>
            </a:r>
          </a:p>
          <a:p>
            <a:pPr marL="457200" indent="-457200">
              <a:buFont typeface="Arial" panose="020B0604020202020204" pitchFamily="34" charset="0"/>
              <a:buChar char="•"/>
            </a:pPr>
            <a:r>
              <a:rPr lang="en-GB" sz="2800" dirty="0"/>
              <a:t>Consider a tank that contains a saturated liquid–</a:t>
            </a:r>
            <a:r>
              <a:rPr lang="en-GB" sz="2800" dirty="0" err="1"/>
              <a:t>vapor</a:t>
            </a:r>
            <a:r>
              <a:rPr lang="en-GB" sz="2800" dirty="0"/>
              <a:t> mixture. The volume occupied by saturated liquid is </a:t>
            </a:r>
            <a:r>
              <a:rPr lang="en-GB" sz="2800" i="1" dirty="0"/>
              <a:t>V</a:t>
            </a:r>
            <a:r>
              <a:rPr lang="en-GB" sz="2800" i="1" baseline="-25000" dirty="0"/>
              <a:t>f</a:t>
            </a:r>
            <a:r>
              <a:rPr lang="en-GB" sz="2800" dirty="0"/>
              <a:t>, and the volume occupied by saturated </a:t>
            </a:r>
            <a:r>
              <a:rPr lang="en-GB" sz="2800" dirty="0" err="1"/>
              <a:t>vapor</a:t>
            </a:r>
            <a:r>
              <a:rPr lang="en-GB" sz="2800" dirty="0"/>
              <a:t> is </a:t>
            </a:r>
            <a:r>
              <a:rPr lang="en-GB" sz="2800" i="1" dirty="0"/>
              <a:t>V</a:t>
            </a:r>
            <a:r>
              <a:rPr lang="en-GB" sz="2800" i="1" baseline="-25000" dirty="0"/>
              <a:t>g</a:t>
            </a:r>
            <a:r>
              <a:rPr lang="en-GB" sz="2800" dirty="0"/>
              <a:t>. </a:t>
            </a:r>
          </a:p>
          <a:p>
            <a:pPr marL="457200" indent="-457200">
              <a:buFont typeface="Arial" panose="020B0604020202020204" pitchFamily="34" charset="0"/>
              <a:buChar char="•"/>
            </a:pPr>
            <a:r>
              <a:rPr lang="en-GB" sz="2800" dirty="0"/>
              <a:t>The total volume </a:t>
            </a:r>
            <a:r>
              <a:rPr lang="en-GB" sz="2800" i="1" dirty="0"/>
              <a:t>V </a:t>
            </a:r>
            <a:r>
              <a:rPr lang="en-GB" sz="2800" dirty="0"/>
              <a:t>is the sum of the two:</a:t>
            </a:r>
          </a:p>
          <a:p>
            <a:endParaRPr lang="en-GB" sz="2800" dirty="0"/>
          </a:p>
        </p:txBody>
      </p:sp>
      <p:pic>
        <p:nvPicPr>
          <p:cNvPr id="2" name="Picture 1"/>
          <p:cNvPicPr>
            <a:picLocks noChangeAspect="1"/>
          </p:cNvPicPr>
          <p:nvPr/>
        </p:nvPicPr>
        <p:blipFill>
          <a:blip r:embed="rId2"/>
          <a:stretch>
            <a:fillRect/>
          </a:stretch>
        </p:blipFill>
        <p:spPr>
          <a:xfrm>
            <a:off x="2299979" y="2889163"/>
            <a:ext cx="7592040" cy="3968837"/>
          </a:xfrm>
          <a:prstGeom prst="rect">
            <a:avLst/>
          </a:prstGeom>
        </p:spPr>
      </p:pic>
    </p:spTree>
    <p:extLst>
      <p:ext uri="{BB962C8B-B14F-4D97-AF65-F5344CB8AC3E}">
        <p14:creationId xmlns:p14="http://schemas.microsoft.com/office/powerpoint/2010/main" val="1223380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660" y="228600"/>
            <a:ext cx="11750721" cy="2677656"/>
          </a:xfrm>
          <a:prstGeom prst="rect">
            <a:avLst/>
          </a:prstGeom>
          <a:noFill/>
        </p:spPr>
        <p:txBody>
          <a:bodyPr wrap="square" rtlCol="0">
            <a:spAutoFit/>
          </a:bodyPr>
          <a:lstStyle/>
          <a:p>
            <a:pPr marL="457200" indent="-457200">
              <a:buFont typeface="Arial" panose="020B0604020202020204" pitchFamily="34" charset="0"/>
              <a:buChar char="•"/>
            </a:pPr>
            <a:r>
              <a:rPr lang="en-GB" sz="2800" dirty="0"/>
              <a:t>Based on this equation, quality can be related to the horizontal distances on a </a:t>
            </a:r>
            <a:r>
              <a:rPr lang="en-GB" sz="2800" i="1" dirty="0"/>
              <a:t>P</a:t>
            </a:r>
            <a:r>
              <a:rPr lang="en-GB" sz="2800" dirty="0"/>
              <a:t>-</a:t>
            </a:r>
            <a:r>
              <a:rPr lang="en-GB" sz="2800" i="1" dirty="0"/>
              <a:t>v </a:t>
            </a:r>
            <a:r>
              <a:rPr lang="en-GB" sz="2800" dirty="0"/>
              <a:t>or </a:t>
            </a:r>
            <a:r>
              <a:rPr lang="en-GB" sz="2800" i="1" dirty="0"/>
              <a:t>T</a:t>
            </a:r>
            <a:r>
              <a:rPr lang="en-GB" sz="2800" dirty="0"/>
              <a:t>-</a:t>
            </a:r>
            <a:r>
              <a:rPr lang="en-GB" sz="2800" i="1" dirty="0"/>
              <a:t>v </a:t>
            </a:r>
            <a:r>
              <a:rPr lang="en-GB" sz="2800" dirty="0"/>
              <a:t>diagram (Fig. 3–36).</a:t>
            </a:r>
          </a:p>
          <a:p>
            <a:pPr marL="457200" indent="-457200">
              <a:buFont typeface="Arial" panose="020B0604020202020204" pitchFamily="34" charset="0"/>
              <a:buChar char="•"/>
            </a:pPr>
            <a:r>
              <a:rPr lang="en-GB" sz="2800" dirty="0"/>
              <a:t> At a given temperature or pressure, the numerator of Eq. 3–5 is the distance between the actual state and the saturated liquid state, and the denominator is the length of the entire horizontal line that connects the saturated liquid and saturated </a:t>
            </a:r>
            <a:r>
              <a:rPr lang="en-GB" sz="2800" dirty="0" err="1"/>
              <a:t>vapor</a:t>
            </a:r>
            <a:r>
              <a:rPr lang="en-GB" sz="2800" dirty="0"/>
              <a:t> states</a:t>
            </a:r>
            <a:r>
              <a:rPr lang="en-GB" sz="2800" dirty="0" smtClean="0"/>
              <a:t>.</a:t>
            </a:r>
            <a:endParaRPr lang="en-GB" sz="2800" dirty="0"/>
          </a:p>
        </p:txBody>
      </p:sp>
      <p:pic>
        <p:nvPicPr>
          <p:cNvPr id="4" name="Picture 3"/>
          <p:cNvPicPr>
            <a:picLocks noChangeAspect="1"/>
          </p:cNvPicPr>
          <p:nvPr/>
        </p:nvPicPr>
        <p:blipFill>
          <a:blip r:embed="rId2"/>
          <a:stretch>
            <a:fillRect/>
          </a:stretch>
        </p:blipFill>
        <p:spPr>
          <a:xfrm>
            <a:off x="3850943" y="2791843"/>
            <a:ext cx="3109415" cy="4066158"/>
          </a:xfrm>
          <a:prstGeom prst="rect">
            <a:avLst/>
          </a:prstGeom>
        </p:spPr>
      </p:pic>
    </p:spTree>
    <p:extLst>
      <p:ext uri="{BB962C8B-B14F-4D97-AF65-F5344CB8AC3E}">
        <p14:creationId xmlns:p14="http://schemas.microsoft.com/office/powerpoint/2010/main" val="3592313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228601"/>
            <a:ext cx="11955438" cy="954107"/>
          </a:xfrm>
          <a:prstGeom prst="rect">
            <a:avLst/>
          </a:prstGeom>
          <a:noFill/>
        </p:spPr>
        <p:txBody>
          <a:bodyPr wrap="square" rtlCol="0">
            <a:spAutoFit/>
          </a:bodyPr>
          <a:lstStyle/>
          <a:p>
            <a:pPr marL="457200" indent="-457200">
              <a:buFont typeface="Arial" panose="020B0604020202020204" pitchFamily="34" charset="0"/>
              <a:buChar char="•"/>
            </a:pPr>
            <a:r>
              <a:rPr lang="en-GB" sz="2800" dirty="0"/>
              <a:t>The analysis given above can be repeated for internal energy and enthalpy with the following results</a:t>
            </a:r>
            <a:r>
              <a:rPr lang="en-GB" sz="2800" dirty="0" smtClean="0"/>
              <a:t>:</a:t>
            </a:r>
            <a:endParaRPr lang="en-GB" sz="2800" dirty="0"/>
          </a:p>
        </p:txBody>
      </p:sp>
      <p:pic>
        <p:nvPicPr>
          <p:cNvPr id="2" name="Picture 1"/>
          <p:cNvPicPr>
            <a:picLocks noChangeAspect="1"/>
          </p:cNvPicPr>
          <p:nvPr/>
        </p:nvPicPr>
        <p:blipFill>
          <a:blip r:embed="rId2"/>
          <a:stretch>
            <a:fillRect/>
          </a:stretch>
        </p:blipFill>
        <p:spPr>
          <a:xfrm>
            <a:off x="2181297" y="1286049"/>
            <a:ext cx="7800975" cy="1485900"/>
          </a:xfrm>
          <a:prstGeom prst="rect">
            <a:avLst/>
          </a:prstGeom>
        </p:spPr>
      </p:pic>
    </p:spTree>
    <p:extLst>
      <p:ext uri="{BB962C8B-B14F-4D97-AF65-F5344CB8AC3E}">
        <p14:creationId xmlns:p14="http://schemas.microsoft.com/office/powerpoint/2010/main" val="580416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9371" y="-36449"/>
            <a:ext cx="8150414" cy="6894449"/>
          </a:xfrm>
          <a:prstGeom prst="rect">
            <a:avLst/>
          </a:prstGeom>
        </p:spPr>
      </p:pic>
      <p:pic>
        <p:nvPicPr>
          <p:cNvPr id="3" name="Picture 2"/>
          <p:cNvPicPr>
            <a:picLocks noChangeAspect="1"/>
          </p:cNvPicPr>
          <p:nvPr/>
        </p:nvPicPr>
        <p:blipFill>
          <a:blip r:embed="rId3"/>
          <a:stretch>
            <a:fillRect/>
          </a:stretch>
        </p:blipFill>
        <p:spPr>
          <a:xfrm>
            <a:off x="9429750" y="5806411"/>
            <a:ext cx="2762250" cy="895350"/>
          </a:xfrm>
          <a:prstGeom prst="rect">
            <a:avLst/>
          </a:prstGeom>
        </p:spPr>
      </p:pic>
    </p:spTree>
    <p:extLst>
      <p:ext uri="{BB962C8B-B14F-4D97-AF65-F5344CB8AC3E}">
        <p14:creationId xmlns:p14="http://schemas.microsoft.com/office/powerpoint/2010/main" val="2686392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1003" y="2474233"/>
            <a:ext cx="9490668" cy="4383767"/>
          </a:xfrm>
          <a:prstGeom prst="rect">
            <a:avLst/>
          </a:prstGeom>
        </p:spPr>
      </p:pic>
      <p:pic>
        <p:nvPicPr>
          <p:cNvPr id="2" name="Picture 1"/>
          <p:cNvPicPr>
            <a:picLocks noChangeAspect="1"/>
          </p:cNvPicPr>
          <p:nvPr/>
        </p:nvPicPr>
        <p:blipFill>
          <a:blip r:embed="rId3"/>
          <a:stretch>
            <a:fillRect/>
          </a:stretch>
        </p:blipFill>
        <p:spPr>
          <a:xfrm>
            <a:off x="3379210" y="-206659"/>
            <a:ext cx="6242461" cy="2844666"/>
          </a:xfrm>
          <a:prstGeom prst="rect">
            <a:avLst/>
          </a:prstGeom>
        </p:spPr>
      </p:pic>
    </p:spTree>
    <p:extLst>
      <p:ext uri="{BB962C8B-B14F-4D97-AF65-F5344CB8AC3E}">
        <p14:creationId xmlns:p14="http://schemas.microsoft.com/office/powerpoint/2010/main" val="3157407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8986" y="503616"/>
            <a:ext cx="6877050" cy="3667125"/>
          </a:xfrm>
          <a:prstGeom prst="rect">
            <a:avLst/>
          </a:prstGeom>
        </p:spPr>
      </p:pic>
    </p:spTree>
    <p:extLst>
      <p:ext uri="{BB962C8B-B14F-4D97-AF65-F5344CB8AC3E}">
        <p14:creationId xmlns:p14="http://schemas.microsoft.com/office/powerpoint/2010/main" val="4234832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4024" y="152400"/>
            <a:ext cx="8720919" cy="6124754"/>
          </a:xfrm>
          <a:prstGeom prst="rect">
            <a:avLst/>
          </a:prstGeom>
          <a:noFill/>
        </p:spPr>
        <p:txBody>
          <a:bodyPr wrap="square" rtlCol="0">
            <a:spAutoFit/>
          </a:bodyPr>
          <a:lstStyle/>
          <a:p>
            <a:pPr algn="ctr"/>
            <a:r>
              <a:rPr lang="en-GB" sz="2800" b="1" dirty="0" smtClean="0"/>
              <a:t>Superheated </a:t>
            </a:r>
            <a:r>
              <a:rPr lang="en-GB" sz="2800" b="1" dirty="0" err="1" smtClean="0"/>
              <a:t>Vapor</a:t>
            </a:r>
            <a:endParaRPr lang="en-GB" sz="2800" b="1" dirty="0" smtClean="0"/>
          </a:p>
          <a:p>
            <a:pPr marL="457200" indent="-457200">
              <a:buFont typeface="Arial" panose="020B0604020202020204" pitchFamily="34" charset="0"/>
              <a:buChar char="•"/>
            </a:pPr>
            <a:r>
              <a:rPr lang="en-GB" sz="2800" dirty="0"/>
              <a:t>In the region to the right of the saturated </a:t>
            </a:r>
            <a:r>
              <a:rPr lang="en-GB" sz="2800" dirty="0" err="1"/>
              <a:t>vapor</a:t>
            </a:r>
            <a:r>
              <a:rPr lang="en-GB" sz="2800" dirty="0"/>
              <a:t> line and </a:t>
            </a:r>
            <a:r>
              <a:rPr lang="en-GB" sz="2800"/>
              <a:t>at </a:t>
            </a:r>
            <a:r>
              <a:rPr lang="en-GB" sz="2800" smtClean="0"/>
              <a:t>temperatures above </a:t>
            </a:r>
            <a:r>
              <a:rPr lang="en-GB" sz="2800" dirty="0"/>
              <a:t>the critical point temperature, a substance exists as superheated </a:t>
            </a:r>
            <a:r>
              <a:rPr lang="en-GB" sz="2800" dirty="0" err="1" smtClean="0"/>
              <a:t>vapor</a:t>
            </a:r>
            <a:endParaRPr lang="en-GB" sz="2800" dirty="0" smtClean="0"/>
          </a:p>
          <a:p>
            <a:pPr marL="457200" indent="-457200">
              <a:buFont typeface="Arial" panose="020B0604020202020204" pitchFamily="34" charset="0"/>
              <a:buChar char="•"/>
            </a:pPr>
            <a:r>
              <a:rPr lang="en-GB" sz="2800" dirty="0"/>
              <a:t>Since the superheated region is a single-phase region (</a:t>
            </a:r>
            <a:r>
              <a:rPr lang="en-GB" sz="2800" dirty="0" err="1"/>
              <a:t>vapor</a:t>
            </a:r>
            <a:r>
              <a:rPr lang="en-GB" sz="2800" dirty="0"/>
              <a:t> phase only</a:t>
            </a:r>
            <a:r>
              <a:rPr lang="en-GB" sz="2800" dirty="0" smtClean="0"/>
              <a:t>), temperature </a:t>
            </a:r>
            <a:r>
              <a:rPr lang="en-GB" sz="2800" dirty="0"/>
              <a:t>and pressure are no longer dependent properties and they </a:t>
            </a:r>
            <a:r>
              <a:rPr lang="en-GB" sz="2800" dirty="0" smtClean="0"/>
              <a:t>can conveniently </a:t>
            </a:r>
            <a:r>
              <a:rPr lang="en-GB" sz="2800" dirty="0"/>
              <a:t>be used as the two independent properties in the tables</a:t>
            </a:r>
            <a:r>
              <a:rPr lang="en-GB" sz="2800" dirty="0" smtClean="0"/>
              <a:t>.</a:t>
            </a:r>
          </a:p>
          <a:p>
            <a:pPr marL="457200" indent="-457200">
              <a:buFont typeface="Arial" panose="020B0604020202020204" pitchFamily="34" charset="0"/>
              <a:buChar char="•"/>
            </a:pPr>
            <a:r>
              <a:rPr lang="en-GB" sz="2800" dirty="0"/>
              <a:t>In these tables, the properties are listed against temperature for </a:t>
            </a:r>
            <a:r>
              <a:rPr lang="en-GB" sz="2800" dirty="0" smtClean="0"/>
              <a:t>selected pressures </a:t>
            </a:r>
            <a:r>
              <a:rPr lang="en-GB" sz="2800" dirty="0"/>
              <a:t>starting with the saturated </a:t>
            </a:r>
            <a:r>
              <a:rPr lang="en-GB" sz="2800" dirty="0" err="1"/>
              <a:t>vapor</a:t>
            </a:r>
            <a:r>
              <a:rPr lang="en-GB" sz="2800" dirty="0"/>
              <a:t> </a:t>
            </a:r>
            <a:r>
              <a:rPr lang="en-GB" sz="2800" dirty="0" smtClean="0"/>
              <a:t>data</a:t>
            </a:r>
          </a:p>
          <a:p>
            <a:pPr marL="457200" indent="-457200">
              <a:buFont typeface="Arial" panose="020B0604020202020204" pitchFamily="34" charset="0"/>
              <a:buChar char="•"/>
            </a:pPr>
            <a:r>
              <a:rPr lang="en-GB" sz="2800" dirty="0"/>
              <a:t>The saturation </a:t>
            </a:r>
            <a:r>
              <a:rPr lang="en-GB" sz="2800" dirty="0" smtClean="0"/>
              <a:t>temperature is </a:t>
            </a:r>
            <a:r>
              <a:rPr lang="en-GB" sz="2800" dirty="0"/>
              <a:t>given in parentheses following the pressure value</a:t>
            </a:r>
          </a:p>
        </p:txBody>
      </p:sp>
      <p:pic>
        <p:nvPicPr>
          <p:cNvPr id="2" name="Picture 1"/>
          <p:cNvPicPr>
            <a:picLocks noChangeAspect="1"/>
          </p:cNvPicPr>
          <p:nvPr/>
        </p:nvPicPr>
        <p:blipFill>
          <a:blip r:embed="rId2"/>
          <a:stretch>
            <a:fillRect/>
          </a:stretch>
        </p:blipFill>
        <p:spPr>
          <a:xfrm>
            <a:off x="9285951" y="8246"/>
            <a:ext cx="2906049" cy="4545359"/>
          </a:xfrm>
          <a:prstGeom prst="rect">
            <a:avLst/>
          </a:prstGeom>
        </p:spPr>
      </p:pic>
    </p:spTree>
    <p:extLst>
      <p:ext uri="{BB962C8B-B14F-4D97-AF65-F5344CB8AC3E}">
        <p14:creationId xmlns:p14="http://schemas.microsoft.com/office/powerpoint/2010/main" val="2258503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152401"/>
            <a:ext cx="11723426" cy="6124754"/>
          </a:xfrm>
          <a:prstGeom prst="rect">
            <a:avLst/>
          </a:prstGeom>
          <a:noFill/>
        </p:spPr>
        <p:txBody>
          <a:bodyPr wrap="square" rtlCol="0">
            <a:spAutoFit/>
          </a:bodyPr>
          <a:lstStyle/>
          <a:p>
            <a:pPr algn="ctr"/>
            <a:r>
              <a:rPr lang="en-GB" sz="2800" b="1" dirty="0"/>
              <a:t>PROPERTY TABLES</a:t>
            </a:r>
          </a:p>
          <a:p>
            <a:pPr marL="342900" indent="-342900">
              <a:buFont typeface="Arial" panose="020B0604020202020204" pitchFamily="34" charset="0"/>
              <a:buChar char="•"/>
            </a:pPr>
            <a:r>
              <a:rPr lang="en-GB" sz="2800" dirty="0"/>
              <a:t>For most substances, the relationships among thermodynamic properties are too complex to be expressed by simple equations.</a:t>
            </a:r>
          </a:p>
          <a:p>
            <a:pPr marL="342900" indent="-342900">
              <a:buFont typeface="Arial" panose="020B0604020202020204" pitchFamily="34" charset="0"/>
              <a:buChar char="•"/>
            </a:pPr>
            <a:r>
              <a:rPr lang="en-GB" sz="2800" dirty="0"/>
              <a:t>Therefore, properties are frequently presented in the form of tables.</a:t>
            </a:r>
          </a:p>
          <a:p>
            <a:pPr marL="342900" indent="-342900">
              <a:buFont typeface="Arial" panose="020B0604020202020204" pitchFamily="34" charset="0"/>
              <a:buChar char="•"/>
            </a:pPr>
            <a:r>
              <a:rPr lang="en-GB" sz="2800" dirty="0"/>
              <a:t>Some thermodynamic properties can be measured easily, but others cannot and are calculated by using the relations between them and measurable properties.</a:t>
            </a:r>
          </a:p>
          <a:p>
            <a:pPr marL="342900" indent="-342900">
              <a:buFont typeface="Arial" panose="020B0604020202020204" pitchFamily="34" charset="0"/>
              <a:buChar char="•"/>
            </a:pPr>
            <a:r>
              <a:rPr lang="en-GB" sz="2800" dirty="0"/>
              <a:t>The results of these measurements and calculations are presented in tables in a convenient format.</a:t>
            </a:r>
          </a:p>
          <a:p>
            <a:pPr marL="342900" indent="-342900">
              <a:buFont typeface="Arial" panose="020B0604020202020204" pitchFamily="34" charset="0"/>
              <a:buChar char="•"/>
            </a:pPr>
            <a:r>
              <a:rPr lang="en-GB" sz="2800" dirty="0"/>
              <a:t>For each substance, the thermodynamic properties are listed in more than one table. </a:t>
            </a:r>
          </a:p>
          <a:p>
            <a:pPr marL="342900" indent="-342900">
              <a:buFont typeface="Arial" panose="020B0604020202020204" pitchFamily="34" charset="0"/>
              <a:buChar char="•"/>
            </a:pPr>
            <a:r>
              <a:rPr lang="en-GB" sz="2800" dirty="0"/>
              <a:t>In fact, a separate table is prepared for each region of interest such as the superheated </a:t>
            </a:r>
            <a:r>
              <a:rPr lang="en-GB" sz="2800" dirty="0" err="1"/>
              <a:t>vapor</a:t>
            </a:r>
            <a:r>
              <a:rPr lang="en-GB" sz="2800" dirty="0"/>
              <a:t>, compressed liquid, and saturated (mixture) regions.</a:t>
            </a:r>
          </a:p>
          <a:p>
            <a:pPr marL="342900" indent="-342900">
              <a:buFont typeface="Arial" panose="020B0604020202020204" pitchFamily="34" charset="0"/>
              <a:buChar char="•"/>
            </a:pPr>
            <a:endParaRPr lang="en-GB" sz="2800" dirty="0"/>
          </a:p>
        </p:txBody>
      </p:sp>
    </p:spTree>
    <p:extLst>
      <p:ext uri="{BB962C8B-B14F-4D97-AF65-F5344CB8AC3E}">
        <p14:creationId xmlns:p14="http://schemas.microsoft.com/office/powerpoint/2010/main" val="2747017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660" y="228600"/>
            <a:ext cx="11750721" cy="390350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GB" sz="2800" dirty="0"/>
              <a:t>Compared to saturated </a:t>
            </a:r>
            <a:r>
              <a:rPr lang="en-GB" sz="2800" dirty="0" err="1"/>
              <a:t>vapor</a:t>
            </a:r>
            <a:r>
              <a:rPr lang="en-GB" sz="2800" dirty="0"/>
              <a:t>, superheated </a:t>
            </a:r>
            <a:r>
              <a:rPr lang="en-GB" sz="2800" dirty="0" err="1"/>
              <a:t>vapor</a:t>
            </a:r>
            <a:r>
              <a:rPr lang="en-GB" sz="2800" dirty="0"/>
              <a:t> is characterized by</a:t>
            </a:r>
          </a:p>
          <a:p>
            <a:pPr marL="457200" indent="-457200">
              <a:lnSpc>
                <a:spcPct val="150000"/>
              </a:lnSpc>
              <a:buFont typeface="Arial" panose="020B0604020202020204" pitchFamily="34" charset="0"/>
              <a:buChar char="•"/>
            </a:pPr>
            <a:r>
              <a:rPr lang="en-GB" sz="2800" dirty="0"/>
              <a:t>Lower pressures (</a:t>
            </a:r>
            <a:r>
              <a:rPr lang="en-GB" sz="2800" i="1" dirty="0"/>
              <a:t>P </a:t>
            </a:r>
            <a:r>
              <a:rPr lang="en-GB" sz="2800" dirty="0" smtClean="0"/>
              <a:t>&lt; </a:t>
            </a:r>
            <a:r>
              <a:rPr lang="en-GB" sz="2800" i="1" dirty="0" smtClean="0"/>
              <a:t>P</a:t>
            </a:r>
            <a:r>
              <a:rPr lang="en-GB" sz="2800" baseline="-25000" dirty="0" smtClean="0"/>
              <a:t>sat</a:t>
            </a:r>
            <a:r>
              <a:rPr lang="en-GB" sz="2800" dirty="0" smtClean="0"/>
              <a:t> </a:t>
            </a:r>
            <a:r>
              <a:rPr lang="en-GB" sz="2800" dirty="0"/>
              <a:t>at a given </a:t>
            </a:r>
            <a:r>
              <a:rPr lang="en-GB" sz="2800" i="1" dirty="0"/>
              <a:t>T</a:t>
            </a:r>
            <a:r>
              <a:rPr lang="en-GB" sz="2800" dirty="0"/>
              <a:t>)</a:t>
            </a:r>
          </a:p>
          <a:p>
            <a:pPr marL="457200" indent="-457200">
              <a:lnSpc>
                <a:spcPct val="150000"/>
              </a:lnSpc>
              <a:buFont typeface="Arial" panose="020B0604020202020204" pitchFamily="34" charset="0"/>
              <a:buChar char="•"/>
            </a:pPr>
            <a:r>
              <a:rPr lang="en-GB" sz="2800" dirty="0"/>
              <a:t>Higher </a:t>
            </a:r>
            <a:r>
              <a:rPr lang="en-GB" sz="2800" dirty="0" smtClean="0"/>
              <a:t>temperatures </a:t>
            </a:r>
            <a:r>
              <a:rPr lang="en-GB" sz="2800" dirty="0"/>
              <a:t>(</a:t>
            </a:r>
            <a:r>
              <a:rPr lang="en-GB" sz="2800" i="1" dirty="0"/>
              <a:t>T </a:t>
            </a:r>
            <a:r>
              <a:rPr lang="en-GB" sz="2800" dirty="0"/>
              <a:t> </a:t>
            </a:r>
            <a:r>
              <a:rPr lang="en-GB" sz="2800" dirty="0" smtClean="0"/>
              <a:t>&gt; </a:t>
            </a:r>
            <a:r>
              <a:rPr lang="en-GB" sz="2800" i="1" dirty="0" err="1" smtClean="0"/>
              <a:t>T</a:t>
            </a:r>
            <a:r>
              <a:rPr lang="en-GB" sz="2800" baseline="-25000" dirty="0" err="1" smtClean="0"/>
              <a:t>sat</a:t>
            </a:r>
            <a:r>
              <a:rPr lang="en-GB" sz="2800" dirty="0" smtClean="0"/>
              <a:t> </a:t>
            </a:r>
            <a:r>
              <a:rPr lang="en-GB" sz="2800" dirty="0"/>
              <a:t>at a given </a:t>
            </a:r>
            <a:r>
              <a:rPr lang="en-GB" sz="2800" i="1" dirty="0"/>
              <a:t>P</a:t>
            </a:r>
            <a:r>
              <a:rPr lang="en-GB" sz="2800" dirty="0"/>
              <a:t>)</a:t>
            </a:r>
          </a:p>
          <a:p>
            <a:pPr marL="457200" indent="-457200">
              <a:lnSpc>
                <a:spcPct val="150000"/>
              </a:lnSpc>
              <a:buFont typeface="Arial" panose="020B0604020202020204" pitchFamily="34" charset="0"/>
              <a:buChar char="•"/>
            </a:pPr>
            <a:r>
              <a:rPr lang="en-GB" sz="2800" dirty="0"/>
              <a:t>Higher specific volumes (</a:t>
            </a:r>
            <a:r>
              <a:rPr lang="en-GB" sz="2800" i="1" dirty="0"/>
              <a:t>v </a:t>
            </a:r>
            <a:r>
              <a:rPr lang="en-GB" sz="2800" i="1" dirty="0" smtClean="0"/>
              <a:t>&gt;</a:t>
            </a:r>
            <a:r>
              <a:rPr lang="en-GB" sz="2800" dirty="0" smtClean="0"/>
              <a:t> </a:t>
            </a:r>
            <a:r>
              <a:rPr lang="en-GB" sz="2800" i="1" dirty="0"/>
              <a:t>v</a:t>
            </a:r>
            <a:r>
              <a:rPr lang="en-GB" sz="2800" baseline="-25000" dirty="0"/>
              <a:t>g</a:t>
            </a:r>
            <a:r>
              <a:rPr lang="en-GB" sz="2800" i="1" dirty="0"/>
              <a:t> </a:t>
            </a:r>
            <a:r>
              <a:rPr lang="en-GB" sz="2800" dirty="0"/>
              <a:t>at a given </a:t>
            </a:r>
            <a:r>
              <a:rPr lang="en-GB" sz="2800" i="1" dirty="0"/>
              <a:t>P </a:t>
            </a:r>
            <a:r>
              <a:rPr lang="en-GB" sz="2800" dirty="0"/>
              <a:t>or </a:t>
            </a:r>
            <a:r>
              <a:rPr lang="en-GB" sz="2800" i="1" dirty="0"/>
              <a:t>T</a:t>
            </a:r>
            <a:r>
              <a:rPr lang="en-GB" sz="2800" dirty="0"/>
              <a:t>)</a:t>
            </a:r>
          </a:p>
          <a:p>
            <a:pPr marL="457200" indent="-457200">
              <a:lnSpc>
                <a:spcPct val="150000"/>
              </a:lnSpc>
              <a:buFont typeface="Arial" panose="020B0604020202020204" pitchFamily="34" charset="0"/>
              <a:buChar char="•"/>
            </a:pPr>
            <a:r>
              <a:rPr lang="en-GB" sz="2800" dirty="0"/>
              <a:t>Higher internal energies (</a:t>
            </a:r>
            <a:r>
              <a:rPr lang="en-GB" sz="2800" i="1" dirty="0"/>
              <a:t>u </a:t>
            </a:r>
            <a:r>
              <a:rPr lang="en-GB" sz="2800" dirty="0"/>
              <a:t> </a:t>
            </a:r>
            <a:r>
              <a:rPr lang="en-GB" sz="2800" dirty="0" smtClean="0"/>
              <a:t>&gt; </a:t>
            </a:r>
            <a:r>
              <a:rPr lang="en-GB" sz="2800" i="1" dirty="0" err="1" smtClean="0"/>
              <a:t>u</a:t>
            </a:r>
            <a:r>
              <a:rPr lang="en-GB" sz="2800" baseline="-25000" dirty="0" err="1"/>
              <a:t>g</a:t>
            </a:r>
            <a:r>
              <a:rPr lang="en-GB" sz="2800" i="1" dirty="0" smtClean="0"/>
              <a:t> </a:t>
            </a:r>
            <a:r>
              <a:rPr lang="en-GB" sz="2800" dirty="0"/>
              <a:t>at a given </a:t>
            </a:r>
            <a:r>
              <a:rPr lang="en-GB" sz="2800" i="1" dirty="0"/>
              <a:t>P </a:t>
            </a:r>
            <a:r>
              <a:rPr lang="en-GB" sz="2800" dirty="0"/>
              <a:t>or </a:t>
            </a:r>
            <a:r>
              <a:rPr lang="en-GB" sz="2800" i="1" dirty="0"/>
              <a:t>T</a:t>
            </a:r>
            <a:r>
              <a:rPr lang="en-GB" sz="2800" dirty="0"/>
              <a:t>)</a:t>
            </a:r>
          </a:p>
          <a:p>
            <a:pPr marL="457200" indent="-457200">
              <a:lnSpc>
                <a:spcPct val="150000"/>
              </a:lnSpc>
              <a:buFont typeface="Arial" panose="020B0604020202020204" pitchFamily="34" charset="0"/>
              <a:buChar char="•"/>
            </a:pPr>
            <a:r>
              <a:rPr lang="en-GB" sz="2800" dirty="0"/>
              <a:t>Higher enthalpies (</a:t>
            </a:r>
            <a:r>
              <a:rPr lang="en-GB" sz="2800" i="1" dirty="0"/>
              <a:t>h </a:t>
            </a:r>
            <a:r>
              <a:rPr lang="en-GB" sz="2800" i="1" dirty="0" smtClean="0"/>
              <a:t>&gt;</a:t>
            </a:r>
            <a:r>
              <a:rPr lang="en-GB" sz="2800" dirty="0" smtClean="0"/>
              <a:t> </a:t>
            </a:r>
            <a:r>
              <a:rPr lang="en-GB" sz="2800" i="1" dirty="0"/>
              <a:t>h</a:t>
            </a:r>
            <a:r>
              <a:rPr lang="en-GB" sz="2800" baseline="-25000" dirty="0"/>
              <a:t>g</a:t>
            </a:r>
            <a:r>
              <a:rPr lang="en-GB" sz="2800" i="1" dirty="0"/>
              <a:t> </a:t>
            </a:r>
            <a:r>
              <a:rPr lang="en-GB" sz="2800" dirty="0"/>
              <a:t>at a given </a:t>
            </a:r>
            <a:r>
              <a:rPr lang="en-GB" sz="2800" i="1" dirty="0"/>
              <a:t>P </a:t>
            </a:r>
            <a:r>
              <a:rPr lang="en-GB" sz="2800" dirty="0"/>
              <a:t>or </a:t>
            </a:r>
            <a:r>
              <a:rPr lang="en-GB" sz="2800" i="1" dirty="0"/>
              <a:t>T</a:t>
            </a:r>
            <a:r>
              <a:rPr lang="en-GB" sz="2800" dirty="0"/>
              <a:t>)</a:t>
            </a:r>
          </a:p>
        </p:txBody>
      </p:sp>
    </p:spTree>
    <p:extLst>
      <p:ext uri="{BB962C8B-B14F-4D97-AF65-F5344CB8AC3E}">
        <p14:creationId xmlns:p14="http://schemas.microsoft.com/office/powerpoint/2010/main" val="2666513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660" y="228599"/>
            <a:ext cx="11818961" cy="5909310"/>
          </a:xfrm>
          <a:prstGeom prst="rect">
            <a:avLst/>
          </a:prstGeom>
          <a:noFill/>
        </p:spPr>
        <p:txBody>
          <a:bodyPr wrap="square" rtlCol="0">
            <a:spAutoFit/>
          </a:bodyPr>
          <a:lstStyle/>
          <a:p>
            <a:pPr algn="ctr">
              <a:lnSpc>
                <a:spcPct val="150000"/>
              </a:lnSpc>
            </a:pPr>
            <a:r>
              <a:rPr lang="en-GB" sz="2800" b="1" dirty="0"/>
              <a:t>Compressed Liquid</a:t>
            </a:r>
            <a:endParaRPr lang="en-GB" sz="2800" dirty="0" smtClean="0"/>
          </a:p>
          <a:p>
            <a:pPr marL="457200" indent="-457200">
              <a:buFont typeface="Arial" panose="020B0604020202020204" pitchFamily="34" charset="0"/>
              <a:buChar char="•"/>
            </a:pPr>
            <a:r>
              <a:rPr lang="en-GB" sz="2800" dirty="0" smtClean="0"/>
              <a:t>Compressed </a:t>
            </a:r>
            <a:r>
              <a:rPr lang="en-GB" sz="2800" dirty="0"/>
              <a:t>liquid tables are not as commonly </a:t>
            </a:r>
            <a:r>
              <a:rPr lang="en-GB" sz="2800" dirty="0" smtClean="0"/>
              <a:t>available</a:t>
            </a:r>
          </a:p>
          <a:p>
            <a:pPr marL="457200" indent="-457200">
              <a:buFont typeface="Arial" panose="020B0604020202020204" pitchFamily="34" charset="0"/>
              <a:buChar char="•"/>
            </a:pPr>
            <a:r>
              <a:rPr lang="en-GB" sz="2800" dirty="0" smtClean="0"/>
              <a:t>The format of Table A–7 is very much like the format of the superheated </a:t>
            </a:r>
            <a:r>
              <a:rPr lang="en-GB" sz="2800" dirty="0" err="1" smtClean="0"/>
              <a:t>vapor</a:t>
            </a:r>
            <a:r>
              <a:rPr lang="en-GB" sz="2800" dirty="0" smtClean="0"/>
              <a:t> tables.</a:t>
            </a:r>
          </a:p>
          <a:p>
            <a:pPr marL="457200" indent="-457200">
              <a:buFont typeface="Arial" panose="020B0604020202020204" pitchFamily="34" charset="0"/>
              <a:buChar char="•"/>
            </a:pPr>
            <a:r>
              <a:rPr lang="en-GB" sz="2800" dirty="0" smtClean="0"/>
              <a:t>One </a:t>
            </a:r>
            <a:r>
              <a:rPr lang="en-GB" sz="2800" dirty="0"/>
              <a:t>reason for the </a:t>
            </a:r>
            <a:r>
              <a:rPr lang="en-GB" sz="2800" dirty="0" smtClean="0"/>
              <a:t>lack of </a:t>
            </a:r>
            <a:r>
              <a:rPr lang="en-GB" sz="2800" dirty="0"/>
              <a:t>compressed liquid data is the relative independence of compressed </a:t>
            </a:r>
            <a:r>
              <a:rPr lang="en-GB" sz="2800" dirty="0" smtClean="0"/>
              <a:t>liquid properties </a:t>
            </a:r>
            <a:r>
              <a:rPr lang="en-GB" sz="2800" dirty="0"/>
              <a:t>from </a:t>
            </a:r>
            <a:r>
              <a:rPr lang="en-GB" sz="2800" dirty="0" smtClean="0"/>
              <a:t>pressure.</a:t>
            </a:r>
          </a:p>
          <a:p>
            <a:pPr marL="457200" indent="-457200">
              <a:buFont typeface="Arial" panose="020B0604020202020204" pitchFamily="34" charset="0"/>
              <a:buChar char="•"/>
            </a:pPr>
            <a:r>
              <a:rPr lang="en-GB" sz="2800" dirty="0" smtClean="0"/>
              <a:t>Variation </a:t>
            </a:r>
            <a:r>
              <a:rPr lang="en-GB" sz="2800" dirty="0"/>
              <a:t>of properties of compressed liquid </a:t>
            </a:r>
            <a:r>
              <a:rPr lang="en-GB" sz="2800" dirty="0" smtClean="0"/>
              <a:t>with pressure </a:t>
            </a:r>
            <a:r>
              <a:rPr lang="en-GB" sz="2800" dirty="0"/>
              <a:t>is very </a:t>
            </a:r>
            <a:r>
              <a:rPr lang="en-GB" sz="2800" dirty="0" smtClean="0"/>
              <a:t>mild.</a:t>
            </a:r>
          </a:p>
          <a:p>
            <a:pPr marL="457200" indent="-457200">
              <a:buFont typeface="Arial" panose="020B0604020202020204" pitchFamily="34" charset="0"/>
              <a:buChar char="•"/>
            </a:pPr>
            <a:r>
              <a:rPr lang="en-GB" sz="2800" dirty="0" smtClean="0"/>
              <a:t>Increasing </a:t>
            </a:r>
            <a:r>
              <a:rPr lang="en-GB" sz="2800" dirty="0"/>
              <a:t>the pressure 100 times often causes </a:t>
            </a:r>
            <a:r>
              <a:rPr lang="en-GB" sz="2800" dirty="0" smtClean="0"/>
              <a:t>properties to </a:t>
            </a:r>
            <a:r>
              <a:rPr lang="en-GB" sz="2800" dirty="0"/>
              <a:t>change less than 1 </a:t>
            </a:r>
            <a:r>
              <a:rPr lang="en-GB" sz="2800" dirty="0" smtClean="0"/>
              <a:t>percent.</a:t>
            </a:r>
          </a:p>
          <a:p>
            <a:pPr marL="457200" indent="-457200">
              <a:buFont typeface="Arial" panose="020B0604020202020204" pitchFamily="34" charset="0"/>
              <a:buChar char="•"/>
            </a:pPr>
            <a:r>
              <a:rPr lang="en-GB" sz="2800" dirty="0" smtClean="0"/>
              <a:t>In </a:t>
            </a:r>
            <a:r>
              <a:rPr lang="en-GB" sz="2800" dirty="0"/>
              <a:t>the absence of compressed liquid data, a general approximation is </a:t>
            </a:r>
            <a:r>
              <a:rPr lang="en-GB" sz="2800" i="1" dirty="0"/>
              <a:t>to </a:t>
            </a:r>
            <a:r>
              <a:rPr lang="en-GB" sz="2800" i="1" dirty="0" smtClean="0"/>
              <a:t>treat compressed </a:t>
            </a:r>
            <a:r>
              <a:rPr lang="en-GB" sz="2800" i="1" dirty="0"/>
              <a:t>liquid as saturated liquid at the given </a:t>
            </a:r>
            <a:r>
              <a:rPr lang="en-GB" sz="2800" i="1" dirty="0" smtClean="0"/>
              <a:t>temperature</a:t>
            </a:r>
          </a:p>
          <a:p>
            <a:pPr marL="457200" indent="-457200">
              <a:buFont typeface="Arial" panose="020B0604020202020204" pitchFamily="34" charset="0"/>
              <a:buChar char="•"/>
            </a:pPr>
            <a:r>
              <a:rPr lang="en-GB" sz="2800" dirty="0" smtClean="0"/>
              <a:t>This </a:t>
            </a:r>
            <a:r>
              <a:rPr lang="en-GB" sz="2800" dirty="0"/>
              <a:t>is because the compressed liquid properties depend on temperature</a:t>
            </a:r>
          </a:p>
          <a:p>
            <a:r>
              <a:rPr lang="en-GB" sz="2800" dirty="0"/>
              <a:t> </a:t>
            </a:r>
            <a:r>
              <a:rPr lang="en-GB" sz="2800" dirty="0" smtClean="0"/>
              <a:t>     much </a:t>
            </a:r>
            <a:r>
              <a:rPr lang="en-GB" sz="2800" dirty="0"/>
              <a:t>more strongly than they do on pressure.</a:t>
            </a:r>
          </a:p>
        </p:txBody>
      </p:sp>
    </p:spTree>
    <p:extLst>
      <p:ext uri="{BB962C8B-B14F-4D97-AF65-F5344CB8AC3E}">
        <p14:creationId xmlns:p14="http://schemas.microsoft.com/office/powerpoint/2010/main" val="1164043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59251" y="116566"/>
            <a:ext cx="7440092" cy="6741434"/>
          </a:xfrm>
          <a:prstGeom prst="rect">
            <a:avLst/>
          </a:prstGeom>
        </p:spPr>
      </p:pic>
    </p:spTree>
    <p:extLst>
      <p:ext uri="{BB962C8B-B14F-4D97-AF65-F5344CB8AC3E}">
        <p14:creationId xmlns:p14="http://schemas.microsoft.com/office/powerpoint/2010/main" val="620673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01727" y="0"/>
            <a:ext cx="3490273" cy="3886332"/>
          </a:xfrm>
          <a:prstGeom prst="rect">
            <a:avLst/>
          </a:prstGeom>
        </p:spPr>
      </p:pic>
      <p:sp>
        <p:nvSpPr>
          <p:cNvPr id="3" name="TextBox 2"/>
          <p:cNvSpPr txBox="1"/>
          <p:nvPr/>
        </p:nvSpPr>
        <p:spPr>
          <a:xfrm>
            <a:off x="464024" y="152400"/>
            <a:ext cx="8720919" cy="4401205"/>
          </a:xfrm>
          <a:prstGeom prst="rect">
            <a:avLst/>
          </a:prstGeom>
          <a:noFill/>
        </p:spPr>
        <p:txBody>
          <a:bodyPr wrap="square" rtlCol="0">
            <a:spAutoFit/>
          </a:bodyPr>
          <a:lstStyle/>
          <a:p>
            <a:pPr marL="457200" indent="-457200">
              <a:buFont typeface="Arial" panose="020B0604020202020204" pitchFamily="34" charset="0"/>
              <a:buChar char="•"/>
            </a:pPr>
            <a:r>
              <a:rPr lang="en-GB" sz="2800" dirty="0"/>
              <a:t>Of these three properties, </a:t>
            </a:r>
            <a:r>
              <a:rPr lang="en-GB" sz="2800" dirty="0" smtClean="0"/>
              <a:t>the property </a:t>
            </a:r>
            <a:r>
              <a:rPr lang="en-GB" sz="2800" dirty="0"/>
              <a:t>whose value is most sensitive to variations in the pressure is </a:t>
            </a:r>
            <a:r>
              <a:rPr lang="en-GB" sz="2800" dirty="0" smtClean="0"/>
              <a:t>the enthalpy </a:t>
            </a:r>
            <a:r>
              <a:rPr lang="en-GB" sz="2800" i="1" dirty="0" smtClean="0"/>
              <a:t>h</a:t>
            </a:r>
            <a:r>
              <a:rPr lang="en-GB" sz="2800" dirty="0" smtClean="0"/>
              <a:t>. </a:t>
            </a:r>
          </a:p>
          <a:p>
            <a:pPr marL="457200" indent="-457200">
              <a:buFont typeface="Arial" panose="020B0604020202020204" pitchFamily="34" charset="0"/>
              <a:buChar char="•"/>
            </a:pPr>
            <a:r>
              <a:rPr lang="en-GB" sz="2800" dirty="0" smtClean="0"/>
              <a:t>Although </a:t>
            </a:r>
            <a:r>
              <a:rPr lang="en-GB" sz="2800" dirty="0"/>
              <a:t>the above approximation results in negligible error </a:t>
            </a:r>
            <a:r>
              <a:rPr lang="en-GB" sz="2800" dirty="0" smtClean="0"/>
              <a:t>in </a:t>
            </a:r>
            <a:r>
              <a:rPr lang="en-GB" sz="2800" i="1" dirty="0" smtClean="0"/>
              <a:t>v </a:t>
            </a:r>
            <a:r>
              <a:rPr lang="en-GB" sz="2800" dirty="0"/>
              <a:t>and </a:t>
            </a:r>
            <a:r>
              <a:rPr lang="en-GB" sz="2800" i="1" dirty="0"/>
              <a:t>u</a:t>
            </a:r>
            <a:r>
              <a:rPr lang="en-GB" sz="2800" dirty="0"/>
              <a:t>, the error in </a:t>
            </a:r>
            <a:r>
              <a:rPr lang="en-GB" sz="2800" i="1" dirty="0"/>
              <a:t>h </a:t>
            </a:r>
            <a:r>
              <a:rPr lang="en-GB" sz="2800" dirty="0"/>
              <a:t>may reach undesirable </a:t>
            </a:r>
            <a:r>
              <a:rPr lang="en-GB" sz="2800" dirty="0" smtClean="0"/>
              <a:t>levels</a:t>
            </a:r>
          </a:p>
          <a:p>
            <a:pPr marL="457200" indent="-457200">
              <a:buFont typeface="Arial" panose="020B0604020202020204" pitchFamily="34" charset="0"/>
              <a:buChar char="•"/>
            </a:pPr>
            <a:r>
              <a:rPr lang="en-GB" sz="2800" dirty="0" smtClean="0"/>
              <a:t>However</a:t>
            </a:r>
            <a:r>
              <a:rPr lang="en-GB" sz="2800" dirty="0"/>
              <a:t>, the error in </a:t>
            </a:r>
            <a:r>
              <a:rPr lang="en-GB" sz="2800" i="1" dirty="0" smtClean="0"/>
              <a:t>h </a:t>
            </a:r>
            <a:r>
              <a:rPr lang="en-GB" sz="2800" dirty="0" smtClean="0"/>
              <a:t>at </a:t>
            </a:r>
            <a:r>
              <a:rPr lang="en-GB" sz="2800" dirty="0"/>
              <a:t>low to moderate pressures and temperatures can be reduced </a:t>
            </a:r>
            <a:r>
              <a:rPr lang="en-GB" sz="2800" dirty="0" smtClean="0"/>
              <a:t>significantly by </a:t>
            </a:r>
            <a:r>
              <a:rPr lang="en-GB" sz="2800" dirty="0"/>
              <a:t>evaluating it </a:t>
            </a:r>
            <a:r>
              <a:rPr lang="en-GB" sz="2800" dirty="0" smtClean="0"/>
              <a:t>from</a:t>
            </a:r>
          </a:p>
          <a:p>
            <a:pPr marL="457200" indent="-457200">
              <a:buFont typeface="Arial" panose="020B0604020202020204" pitchFamily="34" charset="0"/>
              <a:buChar char="•"/>
            </a:pPr>
            <a:endParaRPr lang="en-GB" sz="2800" dirty="0"/>
          </a:p>
        </p:txBody>
      </p:sp>
      <p:pic>
        <p:nvPicPr>
          <p:cNvPr id="4" name="Picture 3"/>
          <p:cNvPicPr>
            <a:picLocks noChangeAspect="1"/>
          </p:cNvPicPr>
          <p:nvPr/>
        </p:nvPicPr>
        <p:blipFill>
          <a:blip r:embed="rId3"/>
          <a:stretch>
            <a:fillRect/>
          </a:stretch>
        </p:blipFill>
        <p:spPr>
          <a:xfrm>
            <a:off x="3288043" y="4044088"/>
            <a:ext cx="3194644" cy="616226"/>
          </a:xfrm>
          <a:prstGeom prst="rect">
            <a:avLst/>
          </a:prstGeom>
        </p:spPr>
      </p:pic>
    </p:spTree>
    <p:extLst>
      <p:ext uri="{BB962C8B-B14F-4D97-AF65-F5344CB8AC3E}">
        <p14:creationId xmlns:p14="http://schemas.microsoft.com/office/powerpoint/2010/main" val="1546146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660" y="228600"/>
            <a:ext cx="11750721" cy="3970318"/>
          </a:xfrm>
          <a:prstGeom prst="rect">
            <a:avLst/>
          </a:prstGeom>
          <a:noFill/>
        </p:spPr>
        <p:txBody>
          <a:bodyPr wrap="square" rtlCol="0">
            <a:spAutoFit/>
          </a:bodyPr>
          <a:lstStyle/>
          <a:p>
            <a:pPr>
              <a:lnSpc>
                <a:spcPct val="150000"/>
              </a:lnSpc>
            </a:pPr>
            <a:r>
              <a:rPr lang="en-GB" sz="2800" dirty="0"/>
              <a:t>In general, a compressed liquid is characterized by</a:t>
            </a:r>
          </a:p>
          <a:p>
            <a:pPr marL="457200" indent="-457200">
              <a:lnSpc>
                <a:spcPct val="150000"/>
              </a:lnSpc>
              <a:buFont typeface="Arial" panose="020B0604020202020204" pitchFamily="34" charset="0"/>
              <a:buChar char="•"/>
            </a:pPr>
            <a:r>
              <a:rPr lang="en-GB" sz="2800" dirty="0"/>
              <a:t>Higher pressures (</a:t>
            </a:r>
            <a:r>
              <a:rPr lang="en-GB" sz="2800" i="1" dirty="0" smtClean="0"/>
              <a:t>P &gt; P</a:t>
            </a:r>
            <a:r>
              <a:rPr lang="en-GB" sz="2800" baseline="-25000" dirty="0" smtClean="0"/>
              <a:t>sat</a:t>
            </a:r>
            <a:r>
              <a:rPr lang="en-GB" sz="2800" dirty="0" smtClean="0"/>
              <a:t> </a:t>
            </a:r>
            <a:r>
              <a:rPr lang="en-GB" sz="2800" dirty="0"/>
              <a:t>at a given </a:t>
            </a:r>
            <a:r>
              <a:rPr lang="en-GB" sz="2800" i="1" dirty="0"/>
              <a:t>T</a:t>
            </a:r>
            <a:r>
              <a:rPr lang="en-GB" sz="2800" dirty="0"/>
              <a:t>)</a:t>
            </a:r>
          </a:p>
          <a:p>
            <a:pPr marL="457200" indent="-457200">
              <a:lnSpc>
                <a:spcPct val="150000"/>
              </a:lnSpc>
              <a:buFont typeface="Arial" panose="020B0604020202020204" pitchFamily="34" charset="0"/>
              <a:buChar char="•"/>
            </a:pPr>
            <a:r>
              <a:rPr lang="en-GB" sz="2800" dirty="0"/>
              <a:t>Lower </a:t>
            </a:r>
            <a:r>
              <a:rPr lang="en-GB" sz="2800" dirty="0" smtClean="0"/>
              <a:t>temperatures </a:t>
            </a:r>
            <a:r>
              <a:rPr lang="en-GB" sz="2800" dirty="0"/>
              <a:t>(</a:t>
            </a:r>
            <a:r>
              <a:rPr lang="en-GB" sz="2800" i="1" dirty="0"/>
              <a:t>T &lt;</a:t>
            </a:r>
            <a:r>
              <a:rPr lang="en-GB" sz="2800" dirty="0" smtClean="0"/>
              <a:t> </a:t>
            </a:r>
            <a:r>
              <a:rPr lang="en-GB" sz="2800" i="1" dirty="0" err="1"/>
              <a:t>T</a:t>
            </a:r>
            <a:r>
              <a:rPr lang="en-GB" sz="2800" baseline="-25000" dirty="0" err="1"/>
              <a:t>sat</a:t>
            </a:r>
            <a:r>
              <a:rPr lang="en-GB" sz="2800" dirty="0"/>
              <a:t> at a given </a:t>
            </a:r>
            <a:r>
              <a:rPr lang="en-GB" sz="2800" i="1" dirty="0"/>
              <a:t>P</a:t>
            </a:r>
            <a:r>
              <a:rPr lang="en-GB" sz="2800" dirty="0"/>
              <a:t>)</a:t>
            </a:r>
          </a:p>
          <a:p>
            <a:pPr marL="457200" indent="-457200">
              <a:lnSpc>
                <a:spcPct val="150000"/>
              </a:lnSpc>
              <a:buFont typeface="Arial" panose="020B0604020202020204" pitchFamily="34" charset="0"/>
              <a:buChar char="•"/>
            </a:pPr>
            <a:r>
              <a:rPr lang="en-GB" sz="2800" dirty="0"/>
              <a:t>Lower specific volumes (</a:t>
            </a:r>
            <a:r>
              <a:rPr lang="en-GB" sz="2800" i="1" dirty="0"/>
              <a:t>v </a:t>
            </a:r>
            <a:r>
              <a:rPr lang="en-GB" sz="2800" dirty="0" smtClean="0"/>
              <a:t>&lt; </a:t>
            </a:r>
            <a:r>
              <a:rPr lang="en-GB" sz="2800" i="1" dirty="0" err="1" smtClean="0"/>
              <a:t>v</a:t>
            </a:r>
            <a:r>
              <a:rPr lang="en-GB" sz="2800" baseline="-25000" dirty="0" err="1" smtClean="0"/>
              <a:t>f</a:t>
            </a:r>
            <a:r>
              <a:rPr lang="en-GB" sz="2800" i="1" dirty="0" smtClean="0"/>
              <a:t> </a:t>
            </a:r>
            <a:r>
              <a:rPr lang="en-GB" sz="2800" dirty="0"/>
              <a:t>at a given </a:t>
            </a:r>
            <a:r>
              <a:rPr lang="en-GB" sz="2800" i="1" dirty="0"/>
              <a:t>P </a:t>
            </a:r>
            <a:r>
              <a:rPr lang="en-GB" sz="2800" dirty="0"/>
              <a:t>or </a:t>
            </a:r>
            <a:r>
              <a:rPr lang="en-GB" sz="2800" i="1" dirty="0"/>
              <a:t>T</a:t>
            </a:r>
            <a:r>
              <a:rPr lang="en-GB" sz="2800" dirty="0"/>
              <a:t>)</a:t>
            </a:r>
          </a:p>
          <a:p>
            <a:pPr marL="457200" indent="-457200">
              <a:lnSpc>
                <a:spcPct val="150000"/>
              </a:lnSpc>
              <a:buFont typeface="Arial" panose="020B0604020202020204" pitchFamily="34" charset="0"/>
              <a:buChar char="•"/>
            </a:pPr>
            <a:r>
              <a:rPr lang="en-GB" sz="2800" dirty="0"/>
              <a:t>Lower internal energies (</a:t>
            </a:r>
            <a:r>
              <a:rPr lang="en-GB" sz="2800" i="1" dirty="0"/>
              <a:t>u </a:t>
            </a:r>
            <a:r>
              <a:rPr lang="en-GB" sz="2800" dirty="0" smtClean="0"/>
              <a:t>&lt; </a:t>
            </a:r>
            <a:r>
              <a:rPr lang="en-GB" sz="2800" i="1" dirty="0" err="1" smtClean="0"/>
              <a:t>u</a:t>
            </a:r>
            <a:r>
              <a:rPr lang="en-GB" sz="2800" baseline="-25000" dirty="0" err="1" smtClean="0"/>
              <a:t>f</a:t>
            </a:r>
            <a:r>
              <a:rPr lang="en-GB" sz="2800" i="1" dirty="0" smtClean="0"/>
              <a:t> </a:t>
            </a:r>
            <a:r>
              <a:rPr lang="en-GB" sz="2800" dirty="0"/>
              <a:t>at a given </a:t>
            </a:r>
            <a:r>
              <a:rPr lang="en-GB" sz="2800" i="1" dirty="0"/>
              <a:t>P </a:t>
            </a:r>
            <a:r>
              <a:rPr lang="en-GB" sz="2800" dirty="0"/>
              <a:t>or </a:t>
            </a:r>
            <a:r>
              <a:rPr lang="en-GB" sz="2800" i="1" dirty="0"/>
              <a:t>T</a:t>
            </a:r>
            <a:r>
              <a:rPr lang="en-GB" sz="2800" dirty="0"/>
              <a:t>)</a:t>
            </a:r>
          </a:p>
          <a:p>
            <a:pPr marL="457200" indent="-457200">
              <a:lnSpc>
                <a:spcPct val="150000"/>
              </a:lnSpc>
              <a:buFont typeface="Arial" panose="020B0604020202020204" pitchFamily="34" charset="0"/>
              <a:buChar char="•"/>
            </a:pPr>
            <a:r>
              <a:rPr lang="en-GB" sz="2800" dirty="0"/>
              <a:t>Lower enthalpies (</a:t>
            </a:r>
            <a:r>
              <a:rPr lang="en-GB" sz="2800" i="1" dirty="0"/>
              <a:t>h &lt;</a:t>
            </a:r>
            <a:r>
              <a:rPr lang="en-GB" sz="2800" dirty="0" smtClean="0"/>
              <a:t> </a:t>
            </a:r>
            <a:r>
              <a:rPr lang="en-GB" sz="2800" i="1" dirty="0" err="1"/>
              <a:t>h</a:t>
            </a:r>
            <a:r>
              <a:rPr lang="en-GB" sz="2800" baseline="-25000" dirty="0" err="1"/>
              <a:t>f</a:t>
            </a:r>
            <a:r>
              <a:rPr lang="en-GB" sz="2800" i="1" dirty="0"/>
              <a:t> </a:t>
            </a:r>
            <a:r>
              <a:rPr lang="en-GB" sz="2800" dirty="0"/>
              <a:t>at a given </a:t>
            </a:r>
            <a:r>
              <a:rPr lang="en-GB" sz="2800" i="1" dirty="0"/>
              <a:t>P </a:t>
            </a:r>
            <a:r>
              <a:rPr lang="en-GB" sz="2800" dirty="0"/>
              <a:t>or </a:t>
            </a:r>
            <a:r>
              <a:rPr lang="en-GB" sz="2800" i="1" dirty="0"/>
              <a:t>T</a:t>
            </a:r>
            <a:r>
              <a:rPr lang="en-GB" sz="2800" dirty="0"/>
              <a:t>)</a:t>
            </a:r>
          </a:p>
        </p:txBody>
      </p:sp>
    </p:spTree>
    <p:extLst>
      <p:ext uri="{BB962C8B-B14F-4D97-AF65-F5344CB8AC3E}">
        <p14:creationId xmlns:p14="http://schemas.microsoft.com/office/powerpoint/2010/main" val="36777749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660" y="228599"/>
            <a:ext cx="11818961" cy="6340197"/>
          </a:xfrm>
          <a:prstGeom prst="rect">
            <a:avLst/>
          </a:prstGeom>
          <a:noFill/>
        </p:spPr>
        <p:txBody>
          <a:bodyPr wrap="square" rtlCol="0">
            <a:spAutoFit/>
          </a:bodyPr>
          <a:lstStyle/>
          <a:p>
            <a:pPr algn="ctr">
              <a:lnSpc>
                <a:spcPct val="150000"/>
              </a:lnSpc>
            </a:pPr>
            <a:r>
              <a:rPr lang="en-GB" sz="2800" b="1" dirty="0"/>
              <a:t>Reference State and Reference </a:t>
            </a:r>
            <a:r>
              <a:rPr lang="en-GB" sz="2800" b="1" dirty="0" smtClean="0"/>
              <a:t>Values</a:t>
            </a:r>
          </a:p>
          <a:p>
            <a:pPr marL="457200" indent="-457200">
              <a:buFont typeface="Arial" panose="020B0604020202020204" pitchFamily="34" charset="0"/>
              <a:buChar char="•"/>
            </a:pPr>
            <a:r>
              <a:rPr lang="en-GB" sz="2800" dirty="0"/>
              <a:t>The values of </a:t>
            </a:r>
            <a:r>
              <a:rPr lang="en-GB" sz="2800" i="1" dirty="0"/>
              <a:t>u</a:t>
            </a:r>
            <a:r>
              <a:rPr lang="en-GB" sz="2800" dirty="0"/>
              <a:t>, </a:t>
            </a:r>
            <a:r>
              <a:rPr lang="en-GB" sz="2800" i="1" dirty="0"/>
              <a:t>h</a:t>
            </a:r>
            <a:r>
              <a:rPr lang="en-GB" sz="2800" dirty="0"/>
              <a:t>, and </a:t>
            </a:r>
            <a:r>
              <a:rPr lang="en-GB" sz="2800" i="1" dirty="0"/>
              <a:t>s </a:t>
            </a:r>
            <a:r>
              <a:rPr lang="en-GB" sz="2800" dirty="0"/>
              <a:t>cannot be measured directly, and they are calculated</a:t>
            </a:r>
          </a:p>
          <a:p>
            <a:r>
              <a:rPr lang="en-GB" sz="2800" dirty="0"/>
              <a:t> </a:t>
            </a:r>
            <a:r>
              <a:rPr lang="en-GB" sz="2800" dirty="0" smtClean="0"/>
              <a:t>     from </a:t>
            </a:r>
            <a:r>
              <a:rPr lang="en-GB" sz="2800" dirty="0"/>
              <a:t>measurable properties using the relations </a:t>
            </a:r>
            <a:r>
              <a:rPr lang="en-GB" sz="2800" dirty="0" smtClean="0"/>
              <a:t>between thermodynamic properties.</a:t>
            </a:r>
          </a:p>
          <a:p>
            <a:pPr marL="457200" indent="-457200">
              <a:buFont typeface="Arial" panose="020B0604020202020204" pitchFamily="34" charset="0"/>
              <a:buChar char="•"/>
            </a:pPr>
            <a:r>
              <a:rPr lang="en-GB" sz="2800" dirty="0"/>
              <a:t>However, those relations give the </a:t>
            </a:r>
            <a:r>
              <a:rPr lang="en-GB" sz="2800" i="1" dirty="0"/>
              <a:t>changes </a:t>
            </a:r>
            <a:r>
              <a:rPr lang="en-GB" sz="2800" dirty="0"/>
              <a:t>in </a:t>
            </a:r>
            <a:r>
              <a:rPr lang="en-GB" sz="2800" dirty="0" smtClean="0"/>
              <a:t>properties, not </a:t>
            </a:r>
            <a:r>
              <a:rPr lang="en-GB" sz="2800" dirty="0"/>
              <a:t>the values of properties at specified states. </a:t>
            </a:r>
            <a:endParaRPr lang="en-GB" sz="2800" dirty="0" smtClean="0"/>
          </a:p>
          <a:p>
            <a:pPr marL="457200" indent="-457200">
              <a:buFont typeface="Arial" panose="020B0604020202020204" pitchFamily="34" charset="0"/>
              <a:buChar char="•"/>
            </a:pPr>
            <a:r>
              <a:rPr lang="en-GB" sz="2800" dirty="0" smtClean="0"/>
              <a:t>Therefore</a:t>
            </a:r>
            <a:r>
              <a:rPr lang="en-GB" sz="2800" dirty="0"/>
              <a:t>, we need to </a:t>
            </a:r>
            <a:r>
              <a:rPr lang="en-GB" sz="2800" dirty="0" smtClean="0"/>
              <a:t>choose a </a:t>
            </a:r>
            <a:r>
              <a:rPr lang="en-GB" sz="2800" dirty="0"/>
              <a:t>convenient </a:t>
            </a:r>
            <a:r>
              <a:rPr lang="en-GB" sz="2800" i="1" dirty="0"/>
              <a:t>reference state </a:t>
            </a:r>
            <a:r>
              <a:rPr lang="en-GB" sz="2800" dirty="0"/>
              <a:t>and assign a value of </a:t>
            </a:r>
            <a:r>
              <a:rPr lang="en-GB" sz="2800" i="1" dirty="0"/>
              <a:t>zero </a:t>
            </a:r>
            <a:r>
              <a:rPr lang="en-GB" sz="2800" dirty="0"/>
              <a:t>for a </a:t>
            </a:r>
            <a:r>
              <a:rPr lang="en-GB" sz="2800" dirty="0" smtClean="0"/>
              <a:t>convenient property </a:t>
            </a:r>
            <a:r>
              <a:rPr lang="en-GB" sz="2800" dirty="0"/>
              <a:t>or properties at that state</a:t>
            </a:r>
            <a:r>
              <a:rPr lang="en-GB" sz="2800" dirty="0" smtClean="0"/>
              <a:t>.</a:t>
            </a:r>
          </a:p>
          <a:p>
            <a:pPr marL="457200" indent="-457200">
              <a:buFont typeface="Arial" panose="020B0604020202020204" pitchFamily="34" charset="0"/>
              <a:buChar char="•"/>
            </a:pPr>
            <a:r>
              <a:rPr lang="en-GB" sz="2800" dirty="0"/>
              <a:t>For water, the state of saturated liquid </a:t>
            </a:r>
            <a:r>
              <a:rPr lang="en-GB" sz="2800" dirty="0" smtClean="0"/>
              <a:t>at 0.01°C is taken as the reference state, and the internal energy and entropy are </a:t>
            </a:r>
            <a:r>
              <a:rPr lang="en-GB" sz="2800" dirty="0"/>
              <a:t>assigned zero values at that </a:t>
            </a:r>
            <a:r>
              <a:rPr lang="en-GB" sz="2800" dirty="0" smtClean="0"/>
              <a:t>state.</a:t>
            </a:r>
          </a:p>
          <a:p>
            <a:pPr marL="457200" indent="-457200">
              <a:buFont typeface="Arial" panose="020B0604020202020204" pitchFamily="34" charset="0"/>
              <a:buChar char="•"/>
            </a:pPr>
            <a:r>
              <a:rPr lang="en-GB" sz="2800" dirty="0" smtClean="0"/>
              <a:t>For </a:t>
            </a:r>
            <a:r>
              <a:rPr lang="en-GB" sz="2800" dirty="0"/>
              <a:t>refrigerant-134a, the state of </a:t>
            </a:r>
            <a:r>
              <a:rPr lang="en-GB" sz="2800" dirty="0" smtClean="0"/>
              <a:t>saturated liquid </a:t>
            </a:r>
            <a:r>
              <a:rPr lang="en-GB" sz="2800" dirty="0"/>
              <a:t>at </a:t>
            </a:r>
            <a:r>
              <a:rPr lang="en-GB" sz="2800" dirty="0" smtClean="0"/>
              <a:t>- 40°C </a:t>
            </a:r>
            <a:r>
              <a:rPr lang="en-GB" sz="2800" dirty="0"/>
              <a:t>is taken as the reference state, and the enthalpy </a:t>
            </a:r>
            <a:r>
              <a:rPr lang="en-GB" sz="2800" dirty="0" smtClean="0"/>
              <a:t>and entropy </a:t>
            </a:r>
            <a:r>
              <a:rPr lang="en-GB" sz="2800" dirty="0"/>
              <a:t>are assigned zero values at that state.</a:t>
            </a:r>
          </a:p>
        </p:txBody>
      </p:sp>
    </p:spTree>
    <p:extLst>
      <p:ext uri="{BB962C8B-B14F-4D97-AF65-F5344CB8AC3E}">
        <p14:creationId xmlns:p14="http://schemas.microsoft.com/office/powerpoint/2010/main" val="1934302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28950" y="533400"/>
            <a:ext cx="6134100" cy="5791200"/>
          </a:xfrm>
          <a:prstGeom prst="rect">
            <a:avLst/>
          </a:prstGeom>
        </p:spPr>
      </p:pic>
    </p:spTree>
    <p:extLst>
      <p:ext uri="{BB962C8B-B14F-4D97-AF65-F5344CB8AC3E}">
        <p14:creationId xmlns:p14="http://schemas.microsoft.com/office/powerpoint/2010/main" val="1915414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3184" y="148916"/>
            <a:ext cx="5695950" cy="1019175"/>
          </a:xfrm>
          <a:prstGeom prst="rect">
            <a:avLst/>
          </a:prstGeom>
        </p:spPr>
      </p:pic>
      <p:pic>
        <p:nvPicPr>
          <p:cNvPr id="3" name="Picture 2"/>
          <p:cNvPicPr>
            <a:picLocks noChangeAspect="1"/>
          </p:cNvPicPr>
          <p:nvPr/>
        </p:nvPicPr>
        <p:blipFill>
          <a:blip r:embed="rId3"/>
          <a:stretch>
            <a:fillRect/>
          </a:stretch>
        </p:blipFill>
        <p:spPr>
          <a:xfrm>
            <a:off x="2883659" y="1168091"/>
            <a:ext cx="5715000" cy="4505325"/>
          </a:xfrm>
          <a:prstGeom prst="rect">
            <a:avLst/>
          </a:prstGeom>
        </p:spPr>
      </p:pic>
      <p:grpSp>
        <p:nvGrpSpPr>
          <p:cNvPr id="6" name="Group 5"/>
          <p:cNvGrpSpPr/>
          <p:nvPr/>
        </p:nvGrpSpPr>
        <p:grpSpPr>
          <a:xfrm>
            <a:off x="2883659" y="67030"/>
            <a:ext cx="6751660" cy="6524839"/>
            <a:chOff x="2883659" y="121621"/>
            <a:chExt cx="5715000" cy="5524500"/>
          </a:xfrm>
        </p:grpSpPr>
        <p:pic>
          <p:nvPicPr>
            <p:cNvPr id="4" name="Picture 3"/>
            <p:cNvPicPr>
              <a:picLocks noChangeAspect="1"/>
            </p:cNvPicPr>
            <p:nvPr/>
          </p:nvPicPr>
          <p:blipFill>
            <a:blip r:embed="rId2"/>
            <a:stretch>
              <a:fillRect/>
            </a:stretch>
          </p:blipFill>
          <p:spPr>
            <a:xfrm>
              <a:off x="2893184" y="121621"/>
              <a:ext cx="5695950" cy="1019175"/>
            </a:xfrm>
            <a:prstGeom prst="rect">
              <a:avLst/>
            </a:prstGeom>
          </p:spPr>
        </p:pic>
        <p:pic>
          <p:nvPicPr>
            <p:cNvPr id="5" name="Picture 4"/>
            <p:cNvPicPr>
              <a:picLocks noChangeAspect="1"/>
            </p:cNvPicPr>
            <p:nvPr/>
          </p:nvPicPr>
          <p:blipFill>
            <a:blip r:embed="rId3"/>
            <a:stretch>
              <a:fillRect/>
            </a:stretch>
          </p:blipFill>
          <p:spPr>
            <a:xfrm>
              <a:off x="2883659" y="1140796"/>
              <a:ext cx="5715000" cy="4505325"/>
            </a:xfrm>
            <a:prstGeom prst="rect">
              <a:avLst/>
            </a:prstGeom>
          </p:spPr>
        </p:pic>
      </p:grpSp>
    </p:spTree>
    <p:extLst>
      <p:ext uri="{BB962C8B-B14F-4D97-AF65-F5344CB8AC3E}">
        <p14:creationId xmlns:p14="http://schemas.microsoft.com/office/powerpoint/2010/main" val="291993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842" y="45913"/>
            <a:ext cx="6121307" cy="6812087"/>
            <a:chOff x="2899863" y="112238"/>
            <a:chExt cx="6598175" cy="7477771"/>
          </a:xfrm>
        </p:grpSpPr>
        <p:pic>
          <p:nvPicPr>
            <p:cNvPr id="2" name="Picture 1"/>
            <p:cNvPicPr>
              <a:picLocks noChangeAspect="1"/>
            </p:cNvPicPr>
            <p:nvPr/>
          </p:nvPicPr>
          <p:blipFill>
            <a:blip r:embed="rId2"/>
            <a:stretch>
              <a:fillRect/>
            </a:stretch>
          </p:blipFill>
          <p:spPr>
            <a:xfrm>
              <a:off x="2899863" y="112238"/>
              <a:ext cx="6598175" cy="2412598"/>
            </a:xfrm>
            <a:prstGeom prst="rect">
              <a:avLst/>
            </a:prstGeom>
          </p:spPr>
        </p:pic>
        <p:pic>
          <p:nvPicPr>
            <p:cNvPr id="3" name="Picture 2"/>
            <p:cNvPicPr>
              <a:picLocks noChangeAspect="1"/>
            </p:cNvPicPr>
            <p:nvPr/>
          </p:nvPicPr>
          <p:blipFill>
            <a:blip r:embed="rId3"/>
            <a:stretch>
              <a:fillRect/>
            </a:stretch>
          </p:blipFill>
          <p:spPr>
            <a:xfrm>
              <a:off x="2899863" y="2505075"/>
              <a:ext cx="6598175" cy="5084934"/>
            </a:xfrm>
            <a:prstGeom prst="rect">
              <a:avLst/>
            </a:prstGeom>
          </p:spPr>
        </p:pic>
      </p:grpSp>
      <p:pic>
        <p:nvPicPr>
          <p:cNvPr id="5" name="Picture 4"/>
          <p:cNvPicPr>
            <a:picLocks noChangeAspect="1"/>
          </p:cNvPicPr>
          <p:nvPr/>
        </p:nvPicPr>
        <p:blipFill>
          <a:blip r:embed="rId4"/>
          <a:stretch>
            <a:fillRect/>
          </a:stretch>
        </p:blipFill>
        <p:spPr>
          <a:xfrm>
            <a:off x="7230470" y="684243"/>
            <a:ext cx="2971800" cy="3857625"/>
          </a:xfrm>
          <a:prstGeom prst="rect">
            <a:avLst/>
          </a:prstGeom>
        </p:spPr>
      </p:pic>
    </p:spTree>
    <p:extLst>
      <p:ext uri="{BB962C8B-B14F-4D97-AF65-F5344CB8AC3E}">
        <p14:creationId xmlns:p14="http://schemas.microsoft.com/office/powerpoint/2010/main" val="38346964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35908" y="247437"/>
            <a:ext cx="7963185" cy="2802331"/>
          </a:xfrm>
          <a:prstGeom prst="rect">
            <a:avLst/>
          </a:prstGeom>
        </p:spPr>
      </p:pic>
    </p:spTree>
    <p:extLst>
      <p:ext uri="{BB962C8B-B14F-4D97-AF65-F5344CB8AC3E}">
        <p14:creationId xmlns:p14="http://schemas.microsoft.com/office/powerpoint/2010/main" val="1678172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9725" y="771525"/>
            <a:ext cx="8972550" cy="5314950"/>
          </a:xfrm>
          <a:prstGeom prst="rect">
            <a:avLst/>
          </a:prstGeom>
        </p:spPr>
      </p:pic>
      <p:sp>
        <p:nvSpPr>
          <p:cNvPr id="3" name="Rectangle 2"/>
          <p:cNvSpPr/>
          <p:nvPr/>
        </p:nvSpPr>
        <p:spPr>
          <a:xfrm>
            <a:off x="989394" y="255474"/>
            <a:ext cx="1167499" cy="369332"/>
          </a:xfrm>
          <a:prstGeom prst="rect">
            <a:avLst/>
          </a:prstGeom>
        </p:spPr>
        <p:txBody>
          <a:bodyPr wrap="none">
            <a:spAutoFit/>
          </a:bodyPr>
          <a:lstStyle/>
          <a:p>
            <a:r>
              <a:rPr lang="en-GB" b="1" dirty="0" smtClean="0"/>
              <a:t>Table </a:t>
            </a:r>
            <a:r>
              <a:rPr lang="en-GB" b="1" dirty="0"/>
              <a:t>A–4 </a:t>
            </a:r>
          </a:p>
        </p:txBody>
      </p:sp>
    </p:spTree>
    <p:extLst>
      <p:ext uri="{BB962C8B-B14F-4D97-AF65-F5344CB8AC3E}">
        <p14:creationId xmlns:p14="http://schemas.microsoft.com/office/powerpoint/2010/main" val="3815149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85912" y="809625"/>
            <a:ext cx="9020175" cy="5238750"/>
          </a:xfrm>
          <a:prstGeom prst="rect">
            <a:avLst/>
          </a:prstGeom>
        </p:spPr>
      </p:pic>
      <p:sp>
        <p:nvSpPr>
          <p:cNvPr id="3" name="Rectangle 2"/>
          <p:cNvSpPr/>
          <p:nvPr/>
        </p:nvSpPr>
        <p:spPr>
          <a:xfrm>
            <a:off x="739896" y="200883"/>
            <a:ext cx="1205971" cy="369332"/>
          </a:xfrm>
          <a:prstGeom prst="rect">
            <a:avLst/>
          </a:prstGeom>
        </p:spPr>
        <p:txBody>
          <a:bodyPr wrap="none">
            <a:spAutoFit/>
          </a:bodyPr>
          <a:lstStyle/>
          <a:p>
            <a:r>
              <a:rPr lang="en-GB" b="1" dirty="0"/>
              <a:t>Tables </a:t>
            </a:r>
            <a:r>
              <a:rPr lang="en-GB" b="1" dirty="0" smtClean="0"/>
              <a:t>A–5</a:t>
            </a:r>
            <a:endParaRPr lang="en-GB" b="1" dirty="0"/>
          </a:p>
        </p:txBody>
      </p:sp>
    </p:spTree>
    <p:extLst>
      <p:ext uri="{BB962C8B-B14F-4D97-AF65-F5344CB8AC3E}">
        <p14:creationId xmlns:p14="http://schemas.microsoft.com/office/powerpoint/2010/main" val="4069233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4024" y="152400"/>
            <a:ext cx="11054686" cy="3539430"/>
          </a:xfrm>
          <a:prstGeom prst="rect">
            <a:avLst/>
          </a:prstGeom>
          <a:noFill/>
        </p:spPr>
        <p:txBody>
          <a:bodyPr wrap="square" rtlCol="0">
            <a:spAutoFit/>
          </a:bodyPr>
          <a:lstStyle/>
          <a:p>
            <a:pPr algn="ctr"/>
            <a:r>
              <a:rPr lang="en-GB" sz="2800" b="1" dirty="0"/>
              <a:t>Saturated Liquid and Saturated </a:t>
            </a:r>
            <a:r>
              <a:rPr lang="en-GB" sz="2800" b="1" dirty="0" err="1"/>
              <a:t>Vapor</a:t>
            </a:r>
            <a:r>
              <a:rPr lang="en-GB" sz="2800" b="1" dirty="0"/>
              <a:t> States</a:t>
            </a:r>
          </a:p>
          <a:p>
            <a:pPr marL="342900" indent="-342900">
              <a:buFont typeface="Arial" panose="020B0604020202020204" pitchFamily="34" charset="0"/>
              <a:buChar char="•"/>
            </a:pPr>
            <a:r>
              <a:rPr lang="en-GB" sz="2800" dirty="0"/>
              <a:t>The properties of saturated </a:t>
            </a:r>
            <a:r>
              <a:rPr lang="en-GB" sz="2800" dirty="0" smtClean="0"/>
              <a:t>water (liquid and </a:t>
            </a:r>
            <a:r>
              <a:rPr lang="en-GB" sz="2800" dirty="0" err="1" smtClean="0"/>
              <a:t>vapor</a:t>
            </a:r>
            <a:r>
              <a:rPr lang="en-GB" sz="2800" dirty="0" smtClean="0"/>
              <a:t>) are </a:t>
            </a:r>
            <a:r>
              <a:rPr lang="en-GB" sz="2800" dirty="0"/>
              <a:t>listed in Tables A–4 and A–5. </a:t>
            </a:r>
          </a:p>
          <a:p>
            <a:pPr marL="342900" indent="-342900">
              <a:buFont typeface="Arial" panose="020B0604020202020204" pitchFamily="34" charset="0"/>
              <a:buChar char="•"/>
            </a:pPr>
            <a:r>
              <a:rPr lang="en-GB" sz="2800" dirty="0"/>
              <a:t>Both tables give the same information. </a:t>
            </a:r>
          </a:p>
          <a:p>
            <a:pPr marL="342900" indent="-342900">
              <a:buFont typeface="Arial" panose="020B0604020202020204" pitchFamily="34" charset="0"/>
              <a:buChar char="•"/>
            </a:pPr>
            <a:r>
              <a:rPr lang="en-GB" sz="2800" dirty="0"/>
              <a:t>The only difference is that in Table A–4 properties are listed under temperature and in Table A–5 under pressure. </a:t>
            </a:r>
          </a:p>
          <a:p>
            <a:pPr marL="342900" indent="-342900">
              <a:buFont typeface="Arial" panose="020B0604020202020204" pitchFamily="34" charset="0"/>
              <a:buChar char="•"/>
            </a:pPr>
            <a:r>
              <a:rPr lang="en-GB" sz="2800" dirty="0"/>
              <a:t>Therefore, it is more convenient to use Table A–4 when </a:t>
            </a:r>
            <a:r>
              <a:rPr lang="en-GB" sz="2800" i="1" dirty="0"/>
              <a:t>temperature </a:t>
            </a:r>
            <a:r>
              <a:rPr lang="en-GB" sz="2800" dirty="0"/>
              <a:t>is given and Table A–5 when </a:t>
            </a:r>
            <a:r>
              <a:rPr lang="en-GB" sz="2800" i="1" dirty="0"/>
              <a:t>pressure </a:t>
            </a:r>
            <a:r>
              <a:rPr lang="en-GB" sz="2800" dirty="0"/>
              <a:t>is given.</a:t>
            </a:r>
          </a:p>
        </p:txBody>
      </p:sp>
    </p:spTree>
    <p:extLst>
      <p:ext uri="{BB962C8B-B14F-4D97-AF65-F5344CB8AC3E}">
        <p14:creationId xmlns:p14="http://schemas.microsoft.com/office/powerpoint/2010/main" val="1184641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38383" y="0"/>
            <a:ext cx="3317366" cy="4914993"/>
          </a:xfrm>
          <a:prstGeom prst="rect">
            <a:avLst/>
          </a:prstGeom>
        </p:spPr>
      </p:pic>
      <p:sp>
        <p:nvSpPr>
          <p:cNvPr id="3" name="TextBox 2"/>
          <p:cNvSpPr txBox="1"/>
          <p:nvPr/>
        </p:nvSpPr>
        <p:spPr>
          <a:xfrm>
            <a:off x="0" y="0"/>
            <a:ext cx="7543800" cy="5262979"/>
          </a:xfrm>
          <a:prstGeom prst="rect">
            <a:avLst/>
          </a:prstGeom>
          <a:noFill/>
        </p:spPr>
        <p:txBody>
          <a:bodyPr wrap="square" rtlCol="0">
            <a:spAutoFit/>
          </a:bodyPr>
          <a:lstStyle/>
          <a:p>
            <a:pPr marL="342900" indent="-342900">
              <a:buFont typeface="Arial" panose="020B0604020202020204" pitchFamily="34" charset="0"/>
              <a:buChar char="•"/>
            </a:pPr>
            <a:r>
              <a:rPr lang="en-GB" sz="2800" dirty="0"/>
              <a:t>The subscript ‘</a:t>
            </a:r>
            <a:r>
              <a:rPr lang="en-GB" sz="2800" i="1" dirty="0"/>
              <a:t>f’</a:t>
            </a:r>
            <a:r>
              <a:rPr lang="en-GB" sz="2800" dirty="0"/>
              <a:t> is used to denote properties of a </a:t>
            </a:r>
            <a:r>
              <a:rPr lang="en-GB" sz="2800" b="1" dirty="0"/>
              <a:t>saturated liquid</a:t>
            </a:r>
            <a:r>
              <a:rPr lang="en-GB" sz="2800" dirty="0"/>
              <a:t>, and the subscript ‘</a:t>
            </a:r>
            <a:r>
              <a:rPr lang="en-GB" sz="2800" i="1" dirty="0"/>
              <a:t>g’</a:t>
            </a:r>
            <a:r>
              <a:rPr lang="en-GB" sz="2800" dirty="0"/>
              <a:t> to denote the properties of </a:t>
            </a:r>
            <a:r>
              <a:rPr lang="en-GB" sz="2800" b="1" dirty="0"/>
              <a:t>saturated </a:t>
            </a:r>
            <a:r>
              <a:rPr lang="en-GB" sz="2800" b="1" dirty="0" err="1"/>
              <a:t>vapor</a:t>
            </a:r>
            <a:r>
              <a:rPr lang="en-GB" sz="2800" dirty="0"/>
              <a:t>.</a:t>
            </a:r>
          </a:p>
          <a:p>
            <a:pPr marL="342900" indent="-342900">
              <a:buFont typeface="Arial" panose="020B0604020202020204" pitchFamily="34" charset="0"/>
              <a:buChar char="•"/>
            </a:pPr>
            <a:r>
              <a:rPr lang="en-GB" sz="2800" dirty="0"/>
              <a:t>Another subscript commonly used is ‘</a:t>
            </a:r>
            <a:r>
              <a:rPr lang="en-GB" sz="2800" i="1" dirty="0" err="1"/>
              <a:t>fg</a:t>
            </a:r>
            <a:r>
              <a:rPr lang="en-GB" sz="2800" dirty="0"/>
              <a:t>’ which denotes the difference between the </a:t>
            </a:r>
            <a:r>
              <a:rPr lang="en-GB" sz="2800" b="1" dirty="0"/>
              <a:t>saturated </a:t>
            </a:r>
            <a:r>
              <a:rPr lang="en-GB" sz="2800" b="1" dirty="0" err="1"/>
              <a:t>vapor</a:t>
            </a:r>
            <a:r>
              <a:rPr lang="en-GB" sz="2800" b="1" dirty="0"/>
              <a:t> </a:t>
            </a:r>
            <a:r>
              <a:rPr lang="en-GB" sz="2800" dirty="0"/>
              <a:t>and </a:t>
            </a:r>
            <a:r>
              <a:rPr lang="en-GB" sz="2800" b="1" dirty="0"/>
              <a:t>saturated liquid </a:t>
            </a:r>
            <a:r>
              <a:rPr lang="en-GB" sz="2800" dirty="0"/>
              <a:t>values of the same property.</a:t>
            </a:r>
          </a:p>
          <a:p>
            <a:pPr marL="342900" indent="-342900">
              <a:buFont typeface="Arial" panose="020B0604020202020204" pitchFamily="34" charset="0"/>
              <a:buChar char="•"/>
            </a:pPr>
            <a:r>
              <a:rPr lang="en-GB" sz="2800" dirty="0"/>
              <a:t>For example,</a:t>
            </a:r>
          </a:p>
          <a:p>
            <a:pPr marL="342900" indent="-342900">
              <a:buFont typeface="Arial" panose="020B0604020202020204" pitchFamily="34" charset="0"/>
              <a:buChar char="•"/>
            </a:pPr>
            <a:r>
              <a:rPr lang="en-GB" sz="2800" i="1" dirty="0"/>
              <a:t>v</a:t>
            </a:r>
            <a:r>
              <a:rPr lang="en-GB" sz="2800" i="1" baseline="-25000" dirty="0"/>
              <a:t>f</a:t>
            </a:r>
            <a:r>
              <a:rPr lang="en-GB" sz="2800" i="1" dirty="0"/>
              <a:t> = </a:t>
            </a:r>
            <a:r>
              <a:rPr lang="en-GB" sz="2800" dirty="0"/>
              <a:t> specific volume of saturated liquid</a:t>
            </a:r>
          </a:p>
          <a:p>
            <a:pPr marL="342900" indent="-342900">
              <a:buFont typeface="Arial" panose="020B0604020202020204" pitchFamily="34" charset="0"/>
              <a:buChar char="•"/>
            </a:pPr>
            <a:r>
              <a:rPr lang="en-GB" sz="2800" i="1" dirty="0"/>
              <a:t>v</a:t>
            </a:r>
            <a:r>
              <a:rPr lang="en-GB" sz="2800" i="1" baseline="-25000" dirty="0"/>
              <a:t>g</a:t>
            </a:r>
            <a:r>
              <a:rPr lang="en-GB" sz="2800" i="1" dirty="0"/>
              <a:t> </a:t>
            </a:r>
            <a:r>
              <a:rPr lang="en-GB" sz="2800" dirty="0"/>
              <a:t>= specific volume of saturated </a:t>
            </a:r>
            <a:r>
              <a:rPr lang="en-GB" sz="2800" dirty="0" err="1"/>
              <a:t>vapor</a:t>
            </a:r>
            <a:endParaRPr lang="en-GB" sz="2800" dirty="0"/>
          </a:p>
          <a:p>
            <a:pPr marL="342900" indent="-342900">
              <a:buFont typeface="Arial" panose="020B0604020202020204" pitchFamily="34" charset="0"/>
              <a:buChar char="•"/>
            </a:pPr>
            <a:r>
              <a:rPr lang="en-GB" sz="2800" i="1" dirty="0"/>
              <a:t>v</a:t>
            </a:r>
            <a:r>
              <a:rPr lang="en-GB" sz="2800" i="1" baseline="-25000" dirty="0"/>
              <a:t>fg</a:t>
            </a:r>
            <a:r>
              <a:rPr lang="en-GB" sz="2800" i="1" dirty="0"/>
              <a:t> </a:t>
            </a:r>
            <a:r>
              <a:rPr lang="en-GB" sz="2800" dirty="0"/>
              <a:t>= difference between </a:t>
            </a:r>
            <a:r>
              <a:rPr lang="en-GB" sz="2800" i="1" dirty="0"/>
              <a:t>v</a:t>
            </a:r>
            <a:r>
              <a:rPr lang="en-GB" sz="2800" i="1" baseline="-25000" dirty="0"/>
              <a:t>g</a:t>
            </a:r>
            <a:r>
              <a:rPr lang="en-GB" sz="2800" i="1" dirty="0"/>
              <a:t> </a:t>
            </a:r>
            <a:r>
              <a:rPr lang="en-GB" sz="2800" dirty="0"/>
              <a:t>and </a:t>
            </a:r>
            <a:r>
              <a:rPr lang="en-GB" sz="2800" i="1" dirty="0"/>
              <a:t>v</a:t>
            </a:r>
            <a:r>
              <a:rPr lang="en-GB" sz="2800" i="1" baseline="-25000" dirty="0"/>
              <a:t>f </a:t>
            </a:r>
          </a:p>
          <a:p>
            <a:r>
              <a:rPr lang="en-GB" sz="2800" i="1" dirty="0"/>
              <a:t>	</a:t>
            </a:r>
            <a:r>
              <a:rPr lang="en-GB" sz="2800" dirty="0"/>
              <a:t>(</a:t>
            </a:r>
            <a:r>
              <a:rPr lang="en-GB" sz="2800" i="1" dirty="0"/>
              <a:t>v</a:t>
            </a:r>
            <a:r>
              <a:rPr lang="en-GB" sz="2800" i="1" baseline="-25000" dirty="0"/>
              <a:t>fg</a:t>
            </a:r>
            <a:r>
              <a:rPr lang="en-GB" sz="2800" i="1" dirty="0"/>
              <a:t> </a:t>
            </a:r>
            <a:r>
              <a:rPr lang="en-GB" sz="2800" dirty="0"/>
              <a:t>= </a:t>
            </a:r>
            <a:r>
              <a:rPr lang="en-GB" sz="2800" i="1" dirty="0"/>
              <a:t>v</a:t>
            </a:r>
            <a:r>
              <a:rPr lang="en-GB" sz="2800" i="1" baseline="-25000" dirty="0"/>
              <a:t>g</a:t>
            </a:r>
            <a:r>
              <a:rPr lang="en-GB" sz="2800" i="1" dirty="0"/>
              <a:t> </a:t>
            </a:r>
            <a:r>
              <a:rPr lang="en-GB" sz="2800" dirty="0"/>
              <a:t> - </a:t>
            </a:r>
            <a:r>
              <a:rPr lang="en-GB" sz="2800" i="1" dirty="0"/>
              <a:t>v</a:t>
            </a:r>
            <a:r>
              <a:rPr lang="en-GB" sz="2800" i="1" baseline="-25000" dirty="0"/>
              <a:t>f</a:t>
            </a:r>
            <a:r>
              <a:rPr lang="en-GB" sz="2800" i="1" dirty="0"/>
              <a:t> </a:t>
            </a:r>
            <a:r>
              <a:rPr lang="en-GB" sz="2800" dirty="0"/>
              <a:t>)</a:t>
            </a:r>
          </a:p>
        </p:txBody>
      </p:sp>
    </p:spTree>
    <p:extLst>
      <p:ext uri="{BB962C8B-B14F-4D97-AF65-F5344CB8AC3E}">
        <p14:creationId xmlns:p14="http://schemas.microsoft.com/office/powerpoint/2010/main" val="3404561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192000" cy="2677656"/>
          </a:xfrm>
          <a:prstGeom prst="rect">
            <a:avLst/>
          </a:prstGeom>
          <a:noFill/>
        </p:spPr>
        <p:txBody>
          <a:bodyPr wrap="square" rtlCol="0">
            <a:spAutoFit/>
          </a:bodyPr>
          <a:lstStyle/>
          <a:p>
            <a:pPr marL="342900" indent="-342900">
              <a:buFont typeface="Arial" panose="020B0604020202020204" pitchFamily="34" charset="0"/>
              <a:buChar char="•"/>
            </a:pPr>
            <a:r>
              <a:rPr lang="en-GB" sz="2800" dirty="0"/>
              <a:t>The quantity </a:t>
            </a:r>
            <a:r>
              <a:rPr lang="en-GB" sz="2800" i="1" dirty="0"/>
              <a:t>h</a:t>
            </a:r>
            <a:r>
              <a:rPr lang="en-GB" sz="2800" i="1" baseline="-25000" dirty="0"/>
              <a:t>fg</a:t>
            </a:r>
            <a:r>
              <a:rPr lang="en-GB" sz="2800" i="1" dirty="0"/>
              <a:t> </a:t>
            </a:r>
            <a:r>
              <a:rPr lang="en-GB" sz="2800" dirty="0"/>
              <a:t>is called the </a:t>
            </a:r>
            <a:r>
              <a:rPr lang="en-GB" sz="2800" b="1" dirty="0"/>
              <a:t>enthalpy of vaporization </a:t>
            </a:r>
            <a:r>
              <a:rPr lang="en-GB" sz="2800" dirty="0"/>
              <a:t>(or </a:t>
            </a:r>
            <a:r>
              <a:rPr lang="en-GB" sz="2800" b="1" dirty="0"/>
              <a:t>latent heat of vaporization</a:t>
            </a:r>
            <a:r>
              <a:rPr lang="en-GB" sz="2800" dirty="0"/>
              <a:t>). </a:t>
            </a:r>
          </a:p>
          <a:p>
            <a:pPr marL="342900" indent="-342900">
              <a:buFont typeface="Arial" panose="020B0604020202020204" pitchFamily="34" charset="0"/>
              <a:buChar char="•"/>
            </a:pPr>
            <a:r>
              <a:rPr lang="en-GB" sz="2800" dirty="0"/>
              <a:t>It represents the amount of energy needed to vaporize a unit mass of saturated liquid at a given temperature or pressure. </a:t>
            </a:r>
          </a:p>
          <a:p>
            <a:pPr marL="342900" indent="-342900">
              <a:buFont typeface="Arial" panose="020B0604020202020204" pitchFamily="34" charset="0"/>
              <a:buChar char="•"/>
            </a:pPr>
            <a:r>
              <a:rPr lang="en-GB" sz="2800" dirty="0"/>
              <a:t>It decreases as the temperature or pressure increases and becomes zero at the critical point.</a:t>
            </a:r>
          </a:p>
        </p:txBody>
      </p:sp>
    </p:spTree>
    <p:extLst>
      <p:ext uri="{BB962C8B-B14F-4D97-AF65-F5344CB8AC3E}">
        <p14:creationId xmlns:p14="http://schemas.microsoft.com/office/powerpoint/2010/main" val="817123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6350" y="642866"/>
            <a:ext cx="10346090" cy="4379510"/>
          </a:xfrm>
          <a:prstGeom prst="rect">
            <a:avLst/>
          </a:prstGeom>
        </p:spPr>
      </p:pic>
    </p:spTree>
    <p:extLst>
      <p:ext uri="{BB962C8B-B14F-4D97-AF65-F5344CB8AC3E}">
        <p14:creationId xmlns:p14="http://schemas.microsoft.com/office/powerpoint/2010/main" val="3056065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6337" y="621186"/>
            <a:ext cx="9734550" cy="4714875"/>
          </a:xfrm>
          <a:prstGeom prst="rect">
            <a:avLst/>
          </a:prstGeom>
        </p:spPr>
      </p:pic>
    </p:spTree>
    <p:extLst>
      <p:ext uri="{BB962C8B-B14F-4D97-AF65-F5344CB8AC3E}">
        <p14:creationId xmlns:p14="http://schemas.microsoft.com/office/powerpoint/2010/main" val="4131394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TotalTime>
  <Words>1284</Words>
  <Application>Microsoft Office PowerPoint</Application>
  <PresentationFormat>Widescreen</PresentationFormat>
  <Paragraphs>88</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PROPERTY TABLES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Newcastle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Rehman (PGR)</dc:creator>
  <cp:lastModifiedBy>Abdul Rehman (PGR)</cp:lastModifiedBy>
  <cp:revision>52</cp:revision>
  <dcterms:created xsi:type="dcterms:W3CDTF">2019-09-26T18:09:14Z</dcterms:created>
  <dcterms:modified xsi:type="dcterms:W3CDTF">2019-11-19T05:59:20Z</dcterms:modified>
</cp:coreProperties>
</file>