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0" r:id="rId4"/>
    <p:sldId id="258" r:id="rId5"/>
    <p:sldId id="260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1" r:id="rId14"/>
    <p:sldId id="272" r:id="rId15"/>
    <p:sldId id="274" r:id="rId16"/>
    <p:sldId id="281" r:id="rId17"/>
    <p:sldId id="282" r:id="rId18"/>
    <p:sldId id="284" r:id="rId19"/>
    <p:sldId id="285" r:id="rId20"/>
    <p:sldId id="286" r:id="rId21"/>
    <p:sldId id="287" r:id="rId22"/>
    <p:sldId id="289" r:id="rId23"/>
    <p:sldId id="290" r:id="rId24"/>
    <p:sldId id="311" r:id="rId25"/>
    <p:sldId id="312" r:id="rId26"/>
    <p:sldId id="293" r:id="rId27"/>
    <p:sldId id="294" r:id="rId28"/>
    <p:sldId id="306" r:id="rId29"/>
    <p:sldId id="307" r:id="rId30"/>
    <p:sldId id="308" r:id="rId31"/>
    <p:sldId id="309" r:id="rId32"/>
    <p:sldId id="310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87C2B-07AD-46AA-92F8-F313F1BF2D5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2218C-719D-47F4-89D8-9F57C3AC0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18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Sizing: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 or measure something's dimensions.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3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6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96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i="1" dirty="0" smtClean="0">
                <a:solidFill>
                  <a:srgbClr val="FF0000"/>
                </a:solidFill>
              </a:rPr>
              <a:t>Gas </a:t>
            </a:r>
            <a:r>
              <a:rPr lang="en-GB" sz="1200" dirty="0" smtClean="0">
                <a:solidFill>
                  <a:srgbClr val="FF0000"/>
                </a:solidFill>
              </a:rPr>
              <a:t>and </a:t>
            </a:r>
            <a:r>
              <a:rPr lang="en-GB" sz="1200" i="1" dirty="0" err="1" smtClean="0">
                <a:solidFill>
                  <a:srgbClr val="FF0000"/>
                </a:solidFill>
              </a:rPr>
              <a:t>vapor</a:t>
            </a:r>
            <a:r>
              <a:rPr lang="en-GB" sz="1200" i="1" dirty="0" smtClean="0">
                <a:solidFill>
                  <a:srgbClr val="FF0000"/>
                </a:solidFill>
              </a:rPr>
              <a:t> </a:t>
            </a:r>
            <a:r>
              <a:rPr lang="en-GB" sz="1200" dirty="0" smtClean="0">
                <a:solidFill>
                  <a:srgbClr val="FF0000"/>
                </a:solidFill>
              </a:rPr>
              <a:t>are often used as synonymous words.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The </a:t>
            </a:r>
            <a:r>
              <a:rPr lang="en-GB" sz="1200" dirty="0" err="1" smtClean="0">
                <a:solidFill>
                  <a:srgbClr val="FF0000"/>
                </a:solidFill>
              </a:rPr>
              <a:t>vapor</a:t>
            </a:r>
            <a:r>
              <a:rPr lang="en-GB" sz="1200" dirty="0" smtClean="0">
                <a:solidFill>
                  <a:srgbClr val="FF0000"/>
                </a:solidFill>
              </a:rPr>
              <a:t> phase of a substance is customarily called a </a:t>
            </a:r>
            <a:r>
              <a:rPr lang="en-GB" sz="1200" i="1" dirty="0" smtClean="0">
                <a:solidFill>
                  <a:srgbClr val="FF0000"/>
                </a:solidFill>
              </a:rPr>
              <a:t>gas </a:t>
            </a:r>
            <a:r>
              <a:rPr lang="en-GB" sz="1200" dirty="0" smtClean="0">
                <a:solidFill>
                  <a:srgbClr val="FF0000"/>
                </a:solidFill>
              </a:rPr>
              <a:t>when it is above the critical temperature.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i="1" dirty="0" err="1" smtClean="0">
                <a:solidFill>
                  <a:srgbClr val="FF0000"/>
                </a:solidFill>
              </a:rPr>
              <a:t>Vapor</a:t>
            </a:r>
            <a:r>
              <a:rPr lang="en-GB" sz="1200" i="1" dirty="0" smtClean="0">
                <a:solidFill>
                  <a:srgbClr val="FF0000"/>
                </a:solidFill>
              </a:rPr>
              <a:t> </a:t>
            </a:r>
            <a:r>
              <a:rPr lang="en-GB" sz="1200" dirty="0" smtClean="0">
                <a:solidFill>
                  <a:srgbClr val="FF0000"/>
                </a:solidFill>
              </a:rPr>
              <a:t>usually implies a gas that is not far from a state of condensation.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80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Although related to the ideal gas, it presents a different perspective. It is not the gas that is ideal, but the state, and this has practical advantages.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 smtClean="0"/>
              <a:t>Ideal gas assumptions: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200" dirty="0" smtClean="0"/>
              <a:t>No intermolecular 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200" dirty="0" smtClean="0"/>
              <a:t>gas molecules volume is negligible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83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6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4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6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6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6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 of a curve at which a change in the direction of curvature occurs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derivative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function is an expression which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 us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slope of a tangent line to the curve at any instant. if is positive, then must be increasing. If is negative, then must be decreasing.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derivative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function ‘f’ measures the concavity of the graph of ‘f’. A function whose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derivative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positive will be concave up (also referred to as convex),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the tangent line will lie below the graph of the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218C-719D-47F4-89D8-9F57C3AC0DA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2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8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8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1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7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91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73AE-62FF-4A9C-BFA8-A2BD65B9D3F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D8AC-B3C8-489F-9A0E-59A91D144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64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THE IDEAL-GAS EQUATION OF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7" y="423081"/>
            <a:ext cx="113685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</a:t>
            </a:r>
            <a:r>
              <a:rPr lang="en-GB" sz="2800" dirty="0"/>
              <a:t>experimentally determined </a:t>
            </a:r>
            <a:r>
              <a:rPr lang="en-GB" sz="2800" i="1" dirty="0"/>
              <a:t>Z </a:t>
            </a:r>
            <a:r>
              <a:rPr lang="en-GB" sz="2800" dirty="0"/>
              <a:t>values are </a:t>
            </a:r>
            <a:r>
              <a:rPr lang="en-GB" sz="2800" dirty="0" smtClean="0"/>
              <a:t>plotted against </a:t>
            </a:r>
            <a:r>
              <a:rPr lang="en-GB" sz="2800" i="1" dirty="0"/>
              <a:t>P</a:t>
            </a:r>
            <a:r>
              <a:rPr lang="en-GB" sz="2800" i="1" baseline="-25000" dirty="0"/>
              <a:t>R</a:t>
            </a:r>
            <a:r>
              <a:rPr lang="en-GB" sz="2800" i="1" dirty="0"/>
              <a:t> </a:t>
            </a:r>
            <a:r>
              <a:rPr lang="en-GB" sz="2800" dirty="0"/>
              <a:t>and </a:t>
            </a:r>
            <a:r>
              <a:rPr lang="en-GB" sz="2800" i="1" dirty="0"/>
              <a:t>T</a:t>
            </a:r>
            <a:r>
              <a:rPr lang="en-GB" sz="2800" i="1" baseline="-25000" dirty="0"/>
              <a:t>R</a:t>
            </a:r>
            <a:r>
              <a:rPr lang="en-GB" sz="2800" i="1" dirty="0"/>
              <a:t> </a:t>
            </a:r>
            <a:r>
              <a:rPr lang="en-GB" sz="2800" dirty="0"/>
              <a:t>for several gases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gases seem to obey the principle </a:t>
            </a:r>
            <a:r>
              <a:rPr lang="en-GB" sz="2800" dirty="0" smtClean="0"/>
              <a:t>of corresponding </a:t>
            </a:r>
            <a:r>
              <a:rPr lang="en-GB" sz="2800" dirty="0"/>
              <a:t>states reasonably well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By curve-fitting all the data, </a:t>
            </a:r>
            <a:r>
              <a:rPr lang="en-GB" sz="2800" dirty="0" smtClean="0"/>
              <a:t>we obtain </a:t>
            </a:r>
            <a:r>
              <a:rPr lang="en-GB" sz="2800" dirty="0"/>
              <a:t>the </a:t>
            </a:r>
            <a:r>
              <a:rPr lang="en-GB" sz="2800" b="1" dirty="0"/>
              <a:t>generalized compressibility chart </a:t>
            </a:r>
            <a:r>
              <a:rPr lang="en-GB" sz="2800" dirty="0"/>
              <a:t>that can be used for all </a:t>
            </a:r>
            <a:r>
              <a:rPr lang="en-GB" sz="2800" dirty="0" smtClean="0"/>
              <a:t>gases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following observations can be made from the generalized </a:t>
            </a:r>
            <a:r>
              <a:rPr lang="en-GB" sz="2800" dirty="0" smtClean="0"/>
              <a:t>compressibility chart: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1. At </a:t>
            </a:r>
            <a:r>
              <a:rPr lang="en-GB" sz="2800" dirty="0"/>
              <a:t>very low pressures </a:t>
            </a:r>
            <a:r>
              <a:rPr lang="en-GB" sz="2800" dirty="0" smtClean="0"/>
              <a:t>(</a:t>
            </a:r>
            <a:r>
              <a:rPr lang="en-GB" sz="2800" i="1" dirty="0"/>
              <a:t>P</a:t>
            </a:r>
            <a:r>
              <a:rPr lang="en-GB" sz="2800" i="1" baseline="-25000" dirty="0"/>
              <a:t>R</a:t>
            </a:r>
            <a:r>
              <a:rPr lang="en-GB" sz="2800" i="1" dirty="0" smtClean="0"/>
              <a:t> </a:t>
            </a:r>
            <a:r>
              <a:rPr lang="en-GB" sz="2800" dirty="0" smtClean="0"/>
              <a:t> &lt;&lt; 1</a:t>
            </a:r>
            <a:r>
              <a:rPr lang="en-GB" sz="2800" dirty="0"/>
              <a:t>), gases behave as an ideal gas </a:t>
            </a:r>
            <a:r>
              <a:rPr lang="en-GB" sz="2800" dirty="0" smtClean="0"/>
              <a:t>regardless of temperature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2. At high temperatures </a:t>
            </a:r>
            <a:r>
              <a:rPr lang="en-GB" sz="2800" dirty="0" smtClean="0"/>
              <a:t>(</a:t>
            </a:r>
            <a:r>
              <a:rPr lang="en-GB" sz="2800" i="1" dirty="0"/>
              <a:t>T</a:t>
            </a:r>
            <a:r>
              <a:rPr lang="en-GB" sz="2800" i="1" baseline="-25000" dirty="0"/>
              <a:t>R</a:t>
            </a:r>
            <a:r>
              <a:rPr lang="en-GB" sz="2800" i="1" dirty="0" smtClean="0"/>
              <a:t> </a:t>
            </a:r>
            <a:r>
              <a:rPr lang="en-GB" sz="2800" dirty="0" smtClean="0"/>
              <a:t>&gt; 2</a:t>
            </a:r>
            <a:r>
              <a:rPr lang="en-GB" sz="2800" dirty="0"/>
              <a:t>), ideal-gas </a:t>
            </a:r>
            <a:r>
              <a:rPr lang="en-GB" sz="2800" dirty="0" smtClean="0"/>
              <a:t>behaviour </a:t>
            </a:r>
            <a:r>
              <a:rPr lang="en-GB" sz="2800" dirty="0"/>
              <a:t>can be assumed </a:t>
            </a:r>
            <a:r>
              <a:rPr lang="en-GB" sz="2800" dirty="0" smtClean="0"/>
              <a:t>with good </a:t>
            </a:r>
            <a:r>
              <a:rPr lang="en-GB" sz="2800" dirty="0"/>
              <a:t>accuracy regardless of pressure (except when </a:t>
            </a:r>
            <a:r>
              <a:rPr lang="en-GB" sz="2800" i="1" dirty="0"/>
              <a:t>P</a:t>
            </a:r>
            <a:r>
              <a:rPr lang="en-GB" sz="2800" i="1" baseline="-25000" dirty="0"/>
              <a:t>R</a:t>
            </a:r>
            <a:r>
              <a:rPr lang="en-GB" sz="2800" i="1" dirty="0"/>
              <a:t> </a:t>
            </a:r>
            <a:r>
              <a:rPr lang="en-GB" sz="2800" dirty="0"/>
              <a:t> </a:t>
            </a:r>
            <a:r>
              <a:rPr lang="en-GB" sz="2800" dirty="0" smtClean="0"/>
              <a:t>&gt;&gt; 1</a:t>
            </a:r>
            <a:r>
              <a:rPr lang="en-GB" sz="2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3. The deviation of a gas from ideal-gas </a:t>
            </a:r>
            <a:r>
              <a:rPr lang="en-GB" sz="2800" dirty="0" smtClean="0"/>
              <a:t>behaviour </a:t>
            </a:r>
            <a:r>
              <a:rPr lang="en-GB" sz="2800" dirty="0"/>
              <a:t>is greatest in the </a:t>
            </a:r>
            <a:r>
              <a:rPr lang="en-GB" sz="2800" dirty="0" smtClean="0"/>
              <a:t>vicinity of </a:t>
            </a:r>
            <a:r>
              <a:rPr lang="en-GB" sz="2800" dirty="0"/>
              <a:t>the critical </a:t>
            </a:r>
            <a:r>
              <a:rPr lang="en-GB" sz="2800" dirty="0" smtClean="0"/>
              <a:t>point.</a:t>
            </a:r>
          </a:p>
        </p:txBody>
      </p:sp>
    </p:spTree>
    <p:extLst>
      <p:ext uri="{BB962C8B-B14F-4D97-AF65-F5344CB8AC3E}">
        <p14:creationId xmlns:p14="http://schemas.microsoft.com/office/powerpoint/2010/main" val="21148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45" y="1213299"/>
            <a:ext cx="2466975" cy="1838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62" y="797611"/>
            <a:ext cx="2371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7" y="423081"/>
            <a:ext cx="113685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When </a:t>
            </a:r>
            <a:r>
              <a:rPr lang="en-GB" sz="2800" i="1" dirty="0"/>
              <a:t>P </a:t>
            </a:r>
            <a:r>
              <a:rPr lang="en-GB" sz="2800" dirty="0"/>
              <a:t>and </a:t>
            </a:r>
            <a:r>
              <a:rPr lang="en-GB" sz="2800" i="1" dirty="0"/>
              <a:t>v</a:t>
            </a:r>
            <a:r>
              <a:rPr lang="en-GB" sz="2800" dirty="0"/>
              <a:t>, or </a:t>
            </a:r>
            <a:r>
              <a:rPr lang="en-GB" sz="2800" i="1" dirty="0"/>
              <a:t>T </a:t>
            </a:r>
            <a:r>
              <a:rPr lang="en-GB" sz="2800" dirty="0"/>
              <a:t>and </a:t>
            </a:r>
            <a:r>
              <a:rPr lang="en-GB" sz="2800" i="1" dirty="0"/>
              <a:t>v</a:t>
            </a:r>
            <a:r>
              <a:rPr lang="en-GB" sz="2800" dirty="0"/>
              <a:t>, are given instead of </a:t>
            </a:r>
            <a:r>
              <a:rPr lang="en-GB" sz="2800" i="1" dirty="0"/>
              <a:t>P </a:t>
            </a:r>
            <a:r>
              <a:rPr lang="en-GB" sz="2800" dirty="0"/>
              <a:t>and </a:t>
            </a:r>
            <a:r>
              <a:rPr lang="en-GB" sz="2800" i="1" dirty="0"/>
              <a:t>T</a:t>
            </a:r>
            <a:r>
              <a:rPr lang="en-GB" sz="2800" dirty="0"/>
              <a:t>, the generalized</a:t>
            </a:r>
          </a:p>
          <a:p>
            <a:r>
              <a:rPr lang="en-GB" sz="2800" dirty="0" smtClean="0"/>
              <a:t>     compressibility </a:t>
            </a:r>
            <a:r>
              <a:rPr lang="en-GB" sz="2800" dirty="0"/>
              <a:t>chart can still be used to determine the third property, but </a:t>
            </a:r>
            <a:r>
              <a:rPr lang="en-GB" sz="2800" dirty="0" smtClean="0"/>
              <a:t>	it would </a:t>
            </a:r>
            <a:r>
              <a:rPr lang="en-GB" sz="2800" dirty="0"/>
              <a:t>involve tedious trial and error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Therefore, it is necessary to define </a:t>
            </a:r>
            <a:r>
              <a:rPr lang="en-GB" sz="2800" dirty="0" smtClean="0"/>
              <a:t>one more </a:t>
            </a:r>
            <a:r>
              <a:rPr lang="en-GB" sz="2800" dirty="0"/>
              <a:t>reduced property called the </a:t>
            </a:r>
            <a:r>
              <a:rPr lang="en-GB" sz="2800" b="1" dirty="0"/>
              <a:t>pseudo-reduced specific volume </a:t>
            </a:r>
            <a:r>
              <a:rPr lang="en-GB" sz="2800" i="1" dirty="0"/>
              <a:t>v</a:t>
            </a:r>
            <a:r>
              <a:rPr lang="en-GB" sz="2800" i="1" baseline="-25000" dirty="0"/>
              <a:t>R</a:t>
            </a:r>
            <a:r>
              <a:rPr lang="en-GB" sz="2800" i="1" dirty="0"/>
              <a:t> </a:t>
            </a:r>
            <a:r>
              <a:rPr lang="en-GB" sz="2800" dirty="0" smtClean="0"/>
              <a:t>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dirty="0"/>
              <a:t>v</a:t>
            </a:r>
            <a:r>
              <a:rPr lang="en-GB" sz="2800" i="1" baseline="-25000" dirty="0"/>
              <a:t>R</a:t>
            </a:r>
            <a:r>
              <a:rPr lang="en-GB" sz="2800" i="1" dirty="0"/>
              <a:t> </a:t>
            </a:r>
            <a:r>
              <a:rPr lang="en-GB" sz="2800" dirty="0"/>
              <a:t>is defined differently from </a:t>
            </a:r>
            <a:r>
              <a:rPr lang="en-GB" sz="2800" i="1" dirty="0"/>
              <a:t>P</a:t>
            </a:r>
            <a:r>
              <a:rPr lang="en-GB" sz="2800" i="1" baseline="-25000" dirty="0"/>
              <a:t>R</a:t>
            </a:r>
            <a:r>
              <a:rPr lang="en-GB" sz="2800" i="1" dirty="0"/>
              <a:t> </a:t>
            </a:r>
            <a:r>
              <a:rPr lang="en-GB" sz="2800" dirty="0"/>
              <a:t>and </a:t>
            </a:r>
            <a:r>
              <a:rPr lang="en-GB" sz="2800" i="1" dirty="0"/>
              <a:t>T</a:t>
            </a:r>
            <a:r>
              <a:rPr lang="en-GB" sz="2800" i="1" baseline="-25000" dirty="0"/>
              <a:t>R</a:t>
            </a:r>
            <a:r>
              <a:rPr lang="en-GB" sz="2800" dirty="0"/>
              <a:t>. It is related to </a:t>
            </a:r>
            <a:r>
              <a:rPr lang="en-GB" sz="2800" i="1" dirty="0" err="1"/>
              <a:t>T</a:t>
            </a:r>
            <a:r>
              <a:rPr lang="en-GB" sz="2800" baseline="-25000" dirty="0" err="1"/>
              <a:t>cr</a:t>
            </a:r>
            <a:r>
              <a:rPr lang="en-GB" sz="2800" dirty="0"/>
              <a:t> and </a:t>
            </a:r>
            <a:r>
              <a:rPr lang="en-GB" sz="2800" i="1" dirty="0" smtClean="0"/>
              <a:t>P</a:t>
            </a:r>
            <a:r>
              <a:rPr lang="en-GB" sz="2800" baseline="-25000" dirty="0" smtClean="0"/>
              <a:t>cr</a:t>
            </a:r>
            <a:r>
              <a:rPr lang="en-GB" sz="2800" dirty="0" smtClean="0"/>
              <a:t> instead </a:t>
            </a:r>
            <a:r>
              <a:rPr lang="en-GB" sz="2800" dirty="0"/>
              <a:t>of </a:t>
            </a:r>
            <a:r>
              <a:rPr lang="en-GB" sz="2800" i="1" dirty="0"/>
              <a:t>v</a:t>
            </a:r>
            <a:r>
              <a:rPr lang="en-GB" sz="2800" baseline="-25000" dirty="0"/>
              <a:t>cr</a:t>
            </a:r>
            <a:r>
              <a:rPr lang="en-GB" sz="2800" dirty="0"/>
              <a:t>.</a:t>
            </a:r>
            <a:endParaRPr lang="en-GB" sz="2800" dirty="0" smtClean="0"/>
          </a:p>
          <a:p>
            <a:endParaRPr lang="en-GB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49" y="2811439"/>
            <a:ext cx="3152328" cy="10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25" y="260871"/>
            <a:ext cx="7523613" cy="64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36" y="441845"/>
            <a:ext cx="7726761" cy="38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942975"/>
            <a:ext cx="62293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ideal-gas equation of state is very simple, but its range of applicability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is limited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It </a:t>
            </a:r>
            <a:r>
              <a:rPr lang="en-GB" sz="2800" dirty="0"/>
              <a:t>is desirable to have equations of state that represent the </a:t>
            </a:r>
            <a:r>
              <a:rPr lang="en-GB" sz="2800" i="1" dirty="0"/>
              <a:t>P</a:t>
            </a:r>
            <a:r>
              <a:rPr lang="en-GB" sz="2800" dirty="0"/>
              <a:t>-</a:t>
            </a:r>
            <a:r>
              <a:rPr lang="en-GB" sz="2800" i="1" dirty="0"/>
              <a:t>v</a:t>
            </a:r>
            <a:r>
              <a:rPr lang="en-GB" sz="2800" dirty="0"/>
              <a:t>-</a:t>
            </a:r>
            <a:r>
              <a:rPr lang="en-GB" sz="2800" i="1" dirty="0"/>
              <a:t>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behaviour </a:t>
            </a:r>
            <a:r>
              <a:rPr lang="en-GB" sz="2800" dirty="0"/>
              <a:t>of substances accurately over a larger region with no limitations.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Such equations are naturally more complicated</a:t>
            </a:r>
            <a:r>
              <a:rPr lang="en-GB" sz="2800" dirty="0" smtClean="0"/>
              <a:t>.</a:t>
            </a:r>
          </a:p>
          <a:p>
            <a:r>
              <a:rPr lang="en-GB" sz="2800" b="1" dirty="0"/>
              <a:t>Van der Waals Equation of </a:t>
            </a:r>
            <a:r>
              <a:rPr lang="en-GB" sz="2800" b="1" dirty="0" smtClean="0"/>
              <a:t>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van der Waals equation of state was proposed in 1873,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This equation is used to study the behaviour of real gases.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It has two constants </a:t>
            </a:r>
            <a:r>
              <a:rPr lang="en-GB" sz="2800" dirty="0"/>
              <a:t>that are determined from the </a:t>
            </a:r>
            <a:r>
              <a:rPr lang="en-GB" sz="2800" dirty="0" smtClean="0"/>
              <a:t>behaviour </a:t>
            </a:r>
            <a:r>
              <a:rPr lang="en-GB" sz="2800" dirty="0"/>
              <a:t>of a substance at the </a:t>
            </a:r>
            <a:r>
              <a:rPr lang="en-GB" sz="2800" dirty="0" smtClean="0"/>
              <a:t>critical point.</a:t>
            </a:r>
          </a:p>
          <a:p>
            <a:endParaRPr lang="en-GB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35" y="5325363"/>
            <a:ext cx="4794290" cy="11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Van der Waals intended to improve the ideal-gas equation of state by</a:t>
            </a:r>
          </a:p>
          <a:p>
            <a:r>
              <a:rPr lang="en-GB" sz="2800" dirty="0" smtClean="0"/>
              <a:t> including </a:t>
            </a:r>
            <a:r>
              <a:rPr lang="en-GB" sz="2800" dirty="0"/>
              <a:t>two of the effects not considered in the ideal-gas model: the </a:t>
            </a:r>
            <a:r>
              <a:rPr lang="en-GB" sz="2800" b="1" i="1" dirty="0" smtClean="0"/>
              <a:t>intermolecular attraction </a:t>
            </a:r>
            <a:r>
              <a:rPr lang="en-GB" sz="2800" b="1" i="1" dirty="0"/>
              <a:t>forces </a:t>
            </a:r>
            <a:r>
              <a:rPr lang="en-GB" sz="2800" dirty="0"/>
              <a:t>and the </a:t>
            </a:r>
            <a:r>
              <a:rPr lang="en-GB" sz="2800" b="1" i="1" dirty="0"/>
              <a:t>volume occupied by the molecules themselves</a:t>
            </a:r>
            <a:r>
              <a:rPr lang="en-GB" sz="2800" b="1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term </a:t>
            </a:r>
            <a:r>
              <a:rPr lang="en-GB" sz="2800" i="1" dirty="0"/>
              <a:t>a/v</a:t>
            </a:r>
            <a:r>
              <a:rPr lang="en-GB" sz="2800" baseline="30000" dirty="0"/>
              <a:t>2</a:t>
            </a:r>
            <a:r>
              <a:rPr lang="en-GB" sz="2800" dirty="0"/>
              <a:t> accounts for the intermolecular forces, and </a:t>
            </a:r>
            <a:r>
              <a:rPr lang="en-GB" sz="2800" i="1" dirty="0"/>
              <a:t>b </a:t>
            </a:r>
            <a:r>
              <a:rPr lang="en-GB" sz="2800" dirty="0" smtClean="0"/>
              <a:t>accounts for </a:t>
            </a:r>
            <a:r>
              <a:rPr lang="en-GB" sz="2800" dirty="0"/>
              <a:t>the volume occupied by the gas molecules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 a room at </a:t>
            </a:r>
            <a:r>
              <a:rPr lang="en-GB" sz="2800" dirty="0" smtClean="0"/>
              <a:t>atmospheric pressure </a:t>
            </a:r>
            <a:r>
              <a:rPr lang="en-GB" sz="2800" dirty="0"/>
              <a:t>and temperature, the volume actually occupied by molecules </a:t>
            </a:r>
            <a:r>
              <a:rPr lang="en-GB" sz="2800" dirty="0" smtClean="0"/>
              <a:t>is only </a:t>
            </a:r>
            <a:r>
              <a:rPr lang="en-GB" sz="2800" dirty="0"/>
              <a:t>about one-thousandth of the volume of the room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However, as </a:t>
            </a:r>
            <a:r>
              <a:rPr lang="en-GB" sz="2800" dirty="0"/>
              <a:t>the </a:t>
            </a:r>
            <a:r>
              <a:rPr lang="en-GB" sz="2800" dirty="0" smtClean="0"/>
              <a:t>pressure increases</a:t>
            </a:r>
            <a:r>
              <a:rPr lang="en-GB" sz="2800" dirty="0"/>
              <a:t>, the volume occupied by the molecules becomes an </a:t>
            </a:r>
            <a:r>
              <a:rPr lang="en-GB" sz="2800" dirty="0" smtClean="0"/>
              <a:t>increasingly significant </a:t>
            </a:r>
            <a:r>
              <a:rPr lang="en-GB" sz="2800" dirty="0"/>
              <a:t>part of the total volume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Van der Waals proposed to correct </a:t>
            </a:r>
            <a:r>
              <a:rPr lang="en-GB" sz="2800" dirty="0" smtClean="0"/>
              <a:t>this by </a:t>
            </a:r>
            <a:r>
              <a:rPr lang="en-GB" sz="2800" dirty="0"/>
              <a:t>replacing </a:t>
            </a:r>
            <a:r>
              <a:rPr lang="en-GB" sz="2800" i="1" dirty="0"/>
              <a:t>v </a:t>
            </a:r>
            <a:r>
              <a:rPr lang="en-GB" sz="2800" dirty="0"/>
              <a:t>in the ideal-gas relation with the quantity </a:t>
            </a:r>
            <a:r>
              <a:rPr lang="en-GB" sz="2800" i="1" dirty="0" smtClean="0"/>
              <a:t>v - b</a:t>
            </a:r>
            <a:r>
              <a:rPr lang="en-GB" sz="2800" dirty="0"/>
              <a:t>, where </a:t>
            </a:r>
            <a:r>
              <a:rPr lang="en-GB" sz="2800" i="1" dirty="0" smtClean="0"/>
              <a:t>b </a:t>
            </a:r>
            <a:r>
              <a:rPr lang="en-GB" sz="2800" dirty="0" smtClean="0"/>
              <a:t>represents the volume occupied by the gas molecules per unit mass.</a:t>
            </a:r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472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6476"/>
            <a:ext cx="80112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determination of the two constants appearing in this equation is </a:t>
            </a:r>
            <a:r>
              <a:rPr lang="en-GB" sz="2800" dirty="0" smtClean="0"/>
              <a:t>based on </a:t>
            </a:r>
            <a:r>
              <a:rPr lang="en-GB" sz="2800" dirty="0"/>
              <a:t>the observation that the critical isotherm on a </a:t>
            </a:r>
            <a:r>
              <a:rPr lang="en-GB" sz="2800" i="1" dirty="0"/>
              <a:t>P</a:t>
            </a:r>
            <a:r>
              <a:rPr lang="en-GB" sz="2800" dirty="0"/>
              <a:t>-</a:t>
            </a:r>
            <a:r>
              <a:rPr lang="en-GB" sz="2800" i="1" dirty="0"/>
              <a:t>v </a:t>
            </a:r>
            <a:r>
              <a:rPr lang="en-GB" sz="2800" dirty="0"/>
              <a:t>diagram has a </a:t>
            </a:r>
            <a:r>
              <a:rPr lang="en-GB" sz="2800" dirty="0" smtClean="0"/>
              <a:t>horizontal inflection </a:t>
            </a:r>
            <a:r>
              <a:rPr lang="en-GB" sz="2800" dirty="0"/>
              <a:t>point at the critical point (Fig. 3–58</a:t>
            </a:r>
            <a:r>
              <a:rPr lang="en-GB" sz="2800" dirty="0" smtClean="0"/>
              <a:t>).</a:t>
            </a: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Thus, the first and </a:t>
            </a:r>
            <a:r>
              <a:rPr lang="en-GB" sz="2800" dirty="0" smtClean="0"/>
              <a:t>the second </a:t>
            </a:r>
            <a:r>
              <a:rPr lang="en-GB" sz="2800" dirty="0"/>
              <a:t>derivatives of </a:t>
            </a:r>
            <a:r>
              <a:rPr lang="en-GB" sz="2800" i="1" dirty="0"/>
              <a:t>P </a:t>
            </a:r>
            <a:r>
              <a:rPr lang="en-GB" sz="2800" dirty="0"/>
              <a:t>with respect to </a:t>
            </a:r>
            <a:r>
              <a:rPr lang="en-GB" sz="2800" i="1" dirty="0"/>
              <a:t>v </a:t>
            </a:r>
            <a:r>
              <a:rPr lang="en-GB" sz="2800" dirty="0"/>
              <a:t>at the critical point must be zero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b="1" dirty="0"/>
          </a:p>
          <a:p>
            <a:endParaRPr lang="en-GB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9" y="3448208"/>
            <a:ext cx="6061703" cy="1313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809" y="333083"/>
            <a:ext cx="30765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29" y="382137"/>
            <a:ext cx="113685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By performing the differentiations and eliminating </a:t>
            </a:r>
            <a:r>
              <a:rPr lang="en-GB" sz="2800" i="1" dirty="0"/>
              <a:t>v</a:t>
            </a:r>
            <a:r>
              <a:rPr lang="en-GB" sz="2800" baseline="-25000" dirty="0"/>
              <a:t>cr</a:t>
            </a:r>
            <a:r>
              <a:rPr lang="en-GB" sz="2800" dirty="0"/>
              <a:t>, the constants </a:t>
            </a:r>
            <a:r>
              <a:rPr lang="en-GB" sz="2800" i="1" dirty="0"/>
              <a:t>a </a:t>
            </a:r>
            <a:r>
              <a:rPr lang="en-GB" sz="2800" dirty="0"/>
              <a:t>and </a:t>
            </a:r>
            <a:r>
              <a:rPr lang="en-GB" sz="2800" i="1" dirty="0" smtClean="0"/>
              <a:t>b </a:t>
            </a:r>
            <a:r>
              <a:rPr lang="en-GB" sz="2800" dirty="0" smtClean="0"/>
              <a:t>are </a:t>
            </a:r>
            <a:r>
              <a:rPr lang="en-GB" sz="2800" dirty="0"/>
              <a:t>determined to be: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</a:t>
            </a:r>
            <a:r>
              <a:rPr lang="en-GB" sz="2800" dirty="0"/>
              <a:t>constants </a:t>
            </a:r>
            <a:r>
              <a:rPr lang="en-GB" sz="2800" i="1" dirty="0"/>
              <a:t>a </a:t>
            </a:r>
            <a:r>
              <a:rPr lang="en-GB" sz="2800" dirty="0"/>
              <a:t>and </a:t>
            </a:r>
            <a:r>
              <a:rPr lang="en-GB" sz="2800" i="1" dirty="0"/>
              <a:t>b </a:t>
            </a:r>
            <a:r>
              <a:rPr lang="en-GB" sz="2800" dirty="0"/>
              <a:t>can be determined for any substance from the </a:t>
            </a:r>
            <a:r>
              <a:rPr lang="en-GB" sz="2800" dirty="0" smtClean="0"/>
              <a:t>critical point</a:t>
            </a:r>
            <a:r>
              <a:rPr lang="en-GB" sz="2800" dirty="0"/>
              <a:t> </a:t>
            </a:r>
            <a:r>
              <a:rPr lang="en-GB" sz="2800" dirty="0" smtClean="0"/>
              <a:t>data </a:t>
            </a:r>
            <a:r>
              <a:rPr lang="en-GB" sz="2800" dirty="0"/>
              <a:t>alone (Table A–1</a:t>
            </a:r>
            <a:r>
              <a:rPr lang="en-GB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accuracy of the van der Waals equation of state is often </a:t>
            </a:r>
            <a:r>
              <a:rPr lang="en-GB" sz="2800" dirty="0" smtClean="0"/>
              <a:t>inadequate, but </a:t>
            </a:r>
            <a:r>
              <a:rPr lang="en-GB" sz="2800" dirty="0"/>
              <a:t>it can be improved by using values of </a:t>
            </a:r>
            <a:r>
              <a:rPr lang="en-GB" sz="2800" i="1" dirty="0"/>
              <a:t>a </a:t>
            </a:r>
            <a:r>
              <a:rPr lang="en-GB" sz="2800" dirty="0"/>
              <a:t>and </a:t>
            </a:r>
            <a:r>
              <a:rPr lang="en-GB" sz="2800" i="1" dirty="0"/>
              <a:t>b </a:t>
            </a:r>
            <a:r>
              <a:rPr lang="en-GB" sz="2800" dirty="0"/>
              <a:t>that are based on </a:t>
            </a:r>
            <a:r>
              <a:rPr lang="en-GB" sz="2800" dirty="0" smtClean="0"/>
              <a:t>the actual behaviour </a:t>
            </a:r>
            <a:r>
              <a:rPr lang="en-GB" sz="2800" dirty="0"/>
              <a:t>of the gas over a wider range instead of a single point.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27" y="1290079"/>
            <a:ext cx="4047464" cy="120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8" y="423081"/>
            <a:ext cx="1153235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Equation of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Any </a:t>
            </a:r>
            <a:r>
              <a:rPr lang="en-GB" sz="2800" dirty="0"/>
              <a:t>equation that relates the pressure, temperature, and specific volume</a:t>
            </a:r>
          </a:p>
          <a:p>
            <a:r>
              <a:rPr lang="en-GB" sz="2800" dirty="0" smtClean="0"/>
              <a:t>     of </a:t>
            </a:r>
            <a:r>
              <a:rPr lang="en-GB" sz="2800" dirty="0"/>
              <a:t>a substance is called an </a:t>
            </a:r>
            <a:r>
              <a:rPr lang="en-GB" sz="2800" b="1" i="1" dirty="0"/>
              <a:t>equation of </a:t>
            </a:r>
            <a:r>
              <a:rPr lang="en-GB" sz="2800" b="1" i="1" dirty="0" smtClean="0"/>
              <a:t>state</a:t>
            </a:r>
            <a:r>
              <a:rPr lang="en-GB" sz="28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There are several equations of state, some simple and others very complex.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simplest and best-known equation of state for substances in the gas phase is the </a:t>
            </a:r>
            <a:r>
              <a:rPr lang="en-GB" sz="2800" i="1" dirty="0" smtClean="0"/>
              <a:t>ideal-gas equation of state</a:t>
            </a:r>
            <a:r>
              <a:rPr lang="en-GB" sz="2800" dirty="0" smtClean="0"/>
              <a:t>. (i.e. </a:t>
            </a:r>
            <a:r>
              <a:rPr lang="en-GB" sz="2800" i="1" dirty="0" smtClean="0"/>
              <a:t>Pv </a:t>
            </a:r>
            <a:r>
              <a:rPr lang="en-GB" sz="2800" dirty="0"/>
              <a:t>= </a:t>
            </a:r>
            <a:r>
              <a:rPr lang="en-GB" sz="2800" i="1" dirty="0" smtClean="0"/>
              <a:t>RT)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This equation adequately describes the PVT behaviour of gases for many practical purposes near ambient conditions of T and P.</a:t>
            </a:r>
          </a:p>
          <a:p>
            <a:r>
              <a:rPr lang="en-GB" sz="2800" b="1" dirty="0" smtClean="0"/>
              <a:t>Ideal gas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Ideal </a:t>
            </a:r>
            <a:r>
              <a:rPr lang="en-GB" sz="2800" dirty="0"/>
              <a:t>gas is a theoretical gas which obeys the </a:t>
            </a:r>
            <a:r>
              <a:rPr lang="en-GB" sz="2800" dirty="0" smtClean="0"/>
              <a:t>ideal gas </a:t>
            </a:r>
            <a:r>
              <a:rPr lang="en-GB" sz="2800" dirty="0"/>
              <a:t>law (i.e. </a:t>
            </a:r>
            <a:r>
              <a:rPr lang="en-GB" sz="2800" i="1" dirty="0"/>
              <a:t>Pv </a:t>
            </a:r>
            <a:r>
              <a:rPr lang="en-GB" sz="2800" dirty="0"/>
              <a:t>= </a:t>
            </a:r>
            <a:r>
              <a:rPr lang="en-GB" sz="2800" i="1" dirty="0"/>
              <a:t>RT)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  at </a:t>
            </a:r>
            <a:r>
              <a:rPr lang="en-GB" sz="2800" dirty="0"/>
              <a:t>all conditions of temperature and </a:t>
            </a:r>
            <a:r>
              <a:rPr lang="en-GB" sz="2800" dirty="0" smtClean="0"/>
              <a:t>pressure.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99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29" y="382137"/>
            <a:ext cx="113685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Despite its limitations, the van der Waals equation of state has a historical</a:t>
            </a:r>
          </a:p>
          <a:p>
            <a:r>
              <a:rPr lang="en-GB" sz="2800" dirty="0"/>
              <a:t>value in that it was one of the first attempts to model the </a:t>
            </a:r>
            <a:r>
              <a:rPr lang="en-GB" sz="2800" dirty="0" smtClean="0"/>
              <a:t>behaviour </a:t>
            </a:r>
            <a:r>
              <a:rPr lang="en-GB" sz="2800" dirty="0"/>
              <a:t>of real</a:t>
            </a:r>
          </a:p>
          <a:p>
            <a:r>
              <a:rPr lang="en-GB" sz="2800" dirty="0"/>
              <a:t>gases</a:t>
            </a:r>
            <a:r>
              <a:rPr lang="en-GB" sz="2800" dirty="0" smtClean="0"/>
              <a:t>.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van der Waals equation of state can also be expressed on a </a:t>
            </a:r>
            <a:r>
              <a:rPr lang="en-GB" sz="2800" dirty="0" smtClean="0"/>
              <a:t>unit mole</a:t>
            </a:r>
            <a:endParaRPr lang="en-GB" sz="2800" dirty="0"/>
          </a:p>
          <a:p>
            <a:r>
              <a:rPr lang="en-GB" sz="2800" dirty="0"/>
              <a:t>basis by replacing the </a:t>
            </a:r>
            <a:r>
              <a:rPr lang="en-GB" sz="2800" i="1" dirty="0"/>
              <a:t>v </a:t>
            </a:r>
            <a:r>
              <a:rPr lang="en-GB" sz="2800" dirty="0" smtClean="0"/>
              <a:t>in by       and </a:t>
            </a:r>
            <a:r>
              <a:rPr lang="en-GB" sz="2800" dirty="0"/>
              <a:t>the </a:t>
            </a:r>
            <a:r>
              <a:rPr lang="en-GB" sz="2800" i="1" dirty="0"/>
              <a:t>R </a:t>
            </a:r>
            <a:r>
              <a:rPr lang="en-GB" sz="2800" dirty="0" smtClean="0"/>
              <a:t>by </a:t>
            </a:r>
            <a:r>
              <a:rPr lang="en-GB" sz="2800" i="1" dirty="0" smtClean="0"/>
              <a:t>R</a:t>
            </a:r>
            <a:r>
              <a:rPr lang="en-GB" sz="2800" i="1" baseline="-25000" dirty="0" smtClean="0"/>
              <a:t>u</a:t>
            </a:r>
          </a:p>
          <a:p>
            <a:endParaRPr lang="en-GB" sz="2800" i="1" dirty="0" smtClean="0"/>
          </a:p>
          <a:p>
            <a:pPr algn="ctr"/>
            <a:r>
              <a:rPr lang="en-GB" sz="2800" b="1" dirty="0"/>
              <a:t>Beattie-Bridgeman Equation of </a:t>
            </a:r>
            <a:r>
              <a:rPr lang="en-GB" sz="2800" b="1" dirty="0" smtClean="0"/>
              <a:t>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Beattie-Bridgeman equation, proposed in 1928, is an equation of </a:t>
            </a:r>
            <a:r>
              <a:rPr lang="en-GB" sz="2800" dirty="0" smtClean="0"/>
              <a:t>state based </a:t>
            </a:r>
            <a:r>
              <a:rPr lang="en-GB" sz="2800" dirty="0"/>
              <a:t>on five experimentally determined constants</a:t>
            </a:r>
            <a:r>
              <a:rPr lang="en-GB" sz="2800" dirty="0" smtClean="0"/>
              <a:t>.</a:t>
            </a:r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15" y="4534895"/>
            <a:ext cx="4912456" cy="2111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455" y="2230314"/>
            <a:ext cx="257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constants appearing in the above equation are given in Table 3–4 for</a:t>
            </a:r>
          </a:p>
          <a:p>
            <a:r>
              <a:rPr lang="en-GB" sz="2800" dirty="0"/>
              <a:t>various substances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Beattie-Bridgeman equation is known to be </a:t>
            </a:r>
            <a:r>
              <a:rPr lang="en-GB" sz="2800" dirty="0" smtClean="0"/>
              <a:t>reasonably accurate </a:t>
            </a:r>
            <a:r>
              <a:rPr lang="en-GB" sz="2800" dirty="0"/>
              <a:t>for densities up to about </a:t>
            </a:r>
            <a:r>
              <a:rPr lang="en-GB" sz="2800" dirty="0" smtClean="0"/>
              <a:t>0.8 </a:t>
            </a:r>
            <a:r>
              <a:rPr lang="en-GB" sz="2800" dirty="0" err="1" smtClean="0">
                <a:latin typeface="Calibri" panose="020F0502020204030204" pitchFamily="34" charset="0"/>
              </a:rPr>
              <a:t>ρ</a:t>
            </a:r>
            <a:r>
              <a:rPr lang="en-GB" sz="2800" baseline="-25000" dirty="0" err="1" smtClean="0"/>
              <a:t>cr</a:t>
            </a:r>
            <a:r>
              <a:rPr lang="en-GB" sz="2800" dirty="0"/>
              <a:t>, where </a:t>
            </a:r>
            <a:r>
              <a:rPr lang="en-GB" sz="2800" dirty="0" err="1">
                <a:latin typeface="Calibri" panose="020F0502020204030204" pitchFamily="34" charset="0"/>
              </a:rPr>
              <a:t>ρ</a:t>
            </a:r>
            <a:r>
              <a:rPr lang="en-GB" sz="2800" baseline="-25000" dirty="0" err="1" smtClean="0"/>
              <a:t>cr</a:t>
            </a:r>
            <a:r>
              <a:rPr lang="en-GB" sz="2800" dirty="0" smtClean="0"/>
              <a:t> </a:t>
            </a:r>
            <a:r>
              <a:rPr lang="en-GB" sz="2800" dirty="0"/>
              <a:t>is the density of </a:t>
            </a:r>
            <a:r>
              <a:rPr lang="en-GB" sz="2800" dirty="0" smtClean="0"/>
              <a:t>the substance </a:t>
            </a:r>
            <a:r>
              <a:rPr lang="en-GB" sz="2800" dirty="0"/>
              <a:t>at the critical point.</a:t>
            </a:r>
            <a:endParaRPr lang="en-GB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67" y="1328330"/>
            <a:ext cx="9515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Benedict-Webb-Rubin Equation of </a:t>
            </a:r>
            <a:r>
              <a:rPr lang="en-GB" sz="2800" b="1" dirty="0" smtClean="0"/>
              <a:t>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Benedict, Webb, and Rubin extended the Beattie-Bridgeman equation in</a:t>
            </a:r>
          </a:p>
          <a:p>
            <a:r>
              <a:rPr lang="en-GB" sz="2800" dirty="0"/>
              <a:t>1940 by raising the number of constants to eight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values of the constants appearing in this equation are given </a:t>
            </a:r>
            <a:r>
              <a:rPr lang="en-GB" sz="2800" dirty="0" smtClean="0"/>
              <a:t>in Table 3–4. This </a:t>
            </a:r>
            <a:r>
              <a:rPr lang="en-GB" sz="2800" dirty="0"/>
              <a:t>equation can handle substances at densities up to </a:t>
            </a:r>
            <a:r>
              <a:rPr lang="en-GB" sz="2800" dirty="0" smtClean="0"/>
              <a:t>about 2.5</a:t>
            </a:r>
            <a:r>
              <a:rPr lang="en-GB" sz="2800" dirty="0" smtClean="0">
                <a:latin typeface="Calibri" panose="020F0502020204030204" pitchFamily="34" charset="0"/>
              </a:rPr>
              <a:t> </a:t>
            </a:r>
            <a:r>
              <a:rPr lang="en-GB" sz="2800" dirty="0" err="1">
                <a:latin typeface="Calibri" panose="020F0502020204030204" pitchFamily="34" charset="0"/>
              </a:rPr>
              <a:t>ρ</a:t>
            </a:r>
            <a:r>
              <a:rPr lang="en-GB" sz="2800" baseline="-25000" dirty="0" err="1" smtClean="0"/>
              <a:t>cr</a:t>
            </a:r>
            <a:r>
              <a:rPr lang="en-GB" sz="2800" dirty="0" smtClean="0"/>
              <a:t>.</a:t>
            </a:r>
          </a:p>
          <a:p>
            <a:endParaRPr lang="en-GB" sz="2800" b="1" dirty="0" smtClean="0"/>
          </a:p>
          <a:p>
            <a:endParaRPr lang="en-GB" sz="2800" b="1" dirty="0"/>
          </a:p>
          <a:p>
            <a:endParaRPr lang="en-GB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1" y="1827636"/>
            <a:ext cx="10114910" cy="1011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89" y="3901182"/>
            <a:ext cx="8924214" cy="29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429" y="195476"/>
            <a:ext cx="4116009" cy="59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Virial Equation of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7" y="423081"/>
            <a:ext cx="113685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Volumetric data for fluids are useful for many purposes, from the metering of fluids to </a:t>
            </a:r>
            <a:r>
              <a:rPr lang="en-GB" sz="2800" dirty="0" smtClean="0"/>
              <a:t>the sizing </a:t>
            </a:r>
            <a:r>
              <a:rPr lang="en-GB" sz="2800" dirty="0"/>
              <a:t>of </a:t>
            </a:r>
            <a:r>
              <a:rPr lang="en-GB" sz="2800" dirty="0" smtClean="0"/>
              <a:t>tanks.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Data </a:t>
            </a:r>
            <a:r>
              <a:rPr lang="en-GB" sz="2800" dirty="0"/>
              <a:t>for </a:t>
            </a:r>
            <a:r>
              <a:rPr lang="en-GB" sz="2800" i="1" dirty="0"/>
              <a:t>V </a:t>
            </a:r>
            <a:r>
              <a:rPr lang="en-GB" sz="2800" dirty="0"/>
              <a:t>as a function of </a:t>
            </a:r>
            <a:r>
              <a:rPr lang="en-GB" sz="2800" i="1" dirty="0"/>
              <a:t>T </a:t>
            </a:r>
            <a:r>
              <a:rPr lang="en-GB" sz="2800" dirty="0"/>
              <a:t>and </a:t>
            </a:r>
            <a:r>
              <a:rPr lang="en-GB" sz="2800" i="1" dirty="0"/>
              <a:t>P </a:t>
            </a:r>
            <a:r>
              <a:rPr lang="en-GB" sz="2800" dirty="0"/>
              <a:t>can of course be given as tables. </a:t>
            </a:r>
            <a:r>
              <a:rPr lang="en-GB" sz="2800" dirty="0" smtClean="0"/>
              <a:t>However, expression </a:t>
            </a:r>
            <a:r>
              <a:rPr lang="en-GB" sz="2800" dirty="0"/>
              <a:t>of the functional relation </a:t>
            </a:r>
            <a:r>
              <a:rPr lang="en-GB" sz="2800" i="1" dirty="0"/>
              <a:t>f </a:t>
            </a:r>
            <a:r>
              <a:rPr lang="en-GB" sz="2800" dirty="0"/>
              <a:t>(</a:t>
            </a:r>
            <a:r>
              <a:rPr lang="en-GB" sz="2800" i="1" dirty="0"/>
              <a:t>P</a:t>
            </a:r>
            <a:r>
              <a:rPr lang="en-GB" sz="2800" dirty="0"/>
              <a:t>, </a:t>
            </a:r>
            <a:r>
              <a:rPr lang="en-GB" sz="2800" i="1" dirty="0"/>
              <a:t>V</a:t>
            </a:r>
            <a:r>
              <a:rPr lang="en-GB" sz="2800" dirty="0"/>
              <a:t>, </a:t>
            </a:r>
            <a:r>
              <a:rPr lang="en-GB" sz="2800" i="1" dirty="0"/>
              <a:t>T</a:t>
            </a:r>
            <a:r>
              <a:rPr lang="en-GB" sz="2800" dirty="0"/>
              <a:t>) = 0 by equations is much more compact </a:t>
            </a:r>
            <a:r>
              <a:rPr lang="en-GB" sz="2800" dirty="0" smtClean="0"/>
              <a:t>and convenient</a:t>
            </a:r>
            <a:r>
              <a:rPr lang="en-GB" sz="2800" dirty="0"/>
              <a:t>. 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</a:t>
            </a:r>
            <a:r>
              <a:rPr lang="en-GB" sz="2800" dirty="0"/>
              <a:t>virial equations of state for gases are uniquely suited to this purpose.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Isotherms </a:t>
            </a:r>
            <a:r>
              <a:rPr lang="en-GB" sz="2800" dirty="0"/>
              <a:t>for gases and </a:t>
            </a:r>
            <a:r>
              <a:rPr lang="en-GB" sz="2800" dirty="0" err="1"/>
              <a:t>vapors</a:t>
            </a:r>
            <a:r>
              <a:rPr lang="en-GB" sz="2800" dirty="0"/>
              <a:t>, lying to the right of the saturated-</a:t>
            </a:r>
            <a:r>
              <a:rPr lang="en-GB" sz="2800" dirty="0" err="1"/>
              <a:t>vapor</a:t>
            </a:r>
            <a:r>
              <a:rPr lang="en-GB" sz="2800" dirty="0"/>
              <a:t> curve </a:t>
            </a:r>
            <a:r>
              <a:rPr lang="en-GB" sz="2800" i="1" dirty="0"/>
              <a:t>CD </a:t>
            </a:r>
            <a:r>
              <a:rPr lang="en-GB" sz="2800" dirty="0" smtClean="0"/>
              <a:t>in Figure, </a:t>
            </a:r>
            <a:r>
              <a:rPr lang="en-GB" sz="2800" dirty="0"/>
              <a:t>are relatively simple curves for which </a:t>
            </a:r>
            <a:r>
              <a:rPr lang="en-GB" sz="2800" i="1" dirty="0"/>
              <a:t>V </a:t>
            </a:r>
            <a:r>
              <a:rPr lang="en-GB" sz="2800" dirty="0"/>
              <a:t>decreases as </a:t>
            </a:r>
            <a:r>
              <a:rPr lang="en-GB" sz="2800" i="1" dirty="0"/>
              <a:t>P </a:t>
            </a:r>
            <a:r>
              <a:rPr lang="en-GB" sz="2800" dirty="0"/>
              <a:t>increases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944" y="3819525"/>
            <a:ext cx="33242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PV along an isotherm may be expressed as a function of P by a power series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b = </a:t>
            </a:r>
            <a:r>
              <a:rPr lang="en-US" sz="2800" dirty="0" err="1"/>
              <a:t>aB</a:t>
            </a:r>
            <a:r>
              <a:rPr lang="en-US" sz="2800" dirty="0"/>
              <a:t>', c = </a:t>
            </a:r>
            <a:r>
              <a:rPr lang="en-US" sz="2800" dirty="0" err="1"/>
              <a:t>aC</a:t>
            </a:r>
            <a:r>
              <a:rPr lang="en-US" sz="2800" dirty="0"/>
              <a:t>', etc., then</a:t>
            </a:r>
            <a:r>
              <a:rPr lang="en-US" sz="2800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principle, the right side is an infinite series. However, in practice a finite number of terms is used.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fact, PVT data show that at low pressures </a:t>
            </a:r>
            <a:r>
              <a:rPr lang="en-US" sz="2800" dirty="0" smtClean="0"/>
              <a:t>reducing the above equation  </a:t>
            </a:r>
            <a:r>
              <a:rPr lang="en-US" sz="2800" dirty="0"/>
              <a:t>after two terms usually provides satisfactory results.</a:t>
            </a:r>
          </a:p>
          <a:p>
            <a:pPr algn="ctr"/>
            <a:endParaRPr lang="en-US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7808" y="1050876"/>
            <a:ext cx="3518093" cy="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9" y="2277429"/>
            <a:ext cx="5524766" cy="7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3653" y="3308960"/>
            <a:ext cx="5125215" cy="317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36477" y="423081"/>
            <a:ext cx="113685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Parameters </a:t>
            </a:r>
            <a:r>
              <a:rPr lang="en-US" sz="2800" dirty="0"/>
              <a:t>B’, C’, D’ in above equation </a:t>
            </a:r>
            <a:r>
              <a:rPr lang="en-US" sz="2800" dirty="0" smtClean="0"/>
              <a:t>are species dependent and functions </a:t>
            </a:r>
            <a:r>
              <a:rPr lang="en-US" sz="2800" dirty="0"/>
              <a:t>of temperature, but parameter “a” is the same function of temperature for all species.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is shown experimentally by measurements of volumetric data as a function of P for various </a:t>
            </a:r>
            <a:r>
              <a:rPr lang="en-US" sz="2800" dirty="0" smtClean="0"/>
              <a:t>gases.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limiting value of PV as P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0 is the same for all of the gases.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Denoting this zero-pressure limit by an asterisk provides:</a:t>
            </a:r>
          </a:p>
          <a:p>
            <a:r>
              <a:rPr lang="en-GB" sz="2800" b="1" dirty="0"/>
              <a:t>			   </a:t>
            </a:r>
            <a:endParaRPr lang="en-GB" sz="2800" b="1" dirty="0" smtClean="0"/>
          </a:p>
          <a:p>
            <a:pPr algn="ctr"/>
            <a:r>
              <a:rPr lang="en-GB" sz="2800" b="1" dirty="0" smtClean="0"/>
              <a:t>( </a:t>
            </a:r>
            <a:r>
              <a:rPr lang="en-GB" sz="2800" b="1" i="1" dirty="0"/>
              <a:t>PV </a:t>
            </a:r>
            <a:r>
              <a:rPr lang="en-GB" sz="2800" b="1" dirty="0"/>
              <a:t>) *  = </a:t>
            </a:r>
            <a:r>
              <a:rPr lang="en-GB" sz="2800" b="1" i="1" dirty="0"/>
              <a:t>a</a:t>
            </a:r>
            <a:r>
              <a:rPr lang="en-GB" sz="2800" b="1" dirty="0"/>
              <a:t> = </a:t>
            </a:r>
            <a:r>
              <a:rPr lang="en-GB" sz="2800" b="1" i="1" dirty="0"/>
              <a:t>f </a:t>
            </a:r>
            <a:r>
              <a:rPr lang="en-GB" sz="2800" b="1" dirty="0"/>
              <a:t>( </a:t>
            </a:r>
            <a:r>
              <a:rPr lang="en-GB" sz="2800" b="1" i="1" dirty="0"/>
              <a:t>T </a:t>
            </a:r>
            <a:r>
              <a:rPr lang="en-GB" sz="2800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978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7" y="423081"/>
            <a:ext cx="113685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(</a:t>
            </a:r>
            <a:r>
              <a:rPr lang="en-GB" sz="2800" i="1" dirty="0"/>
              <a:t>PV</a:t>
            </a:r>
            <a:r>
              <a:rPr lang="en-GB" sz="2800" dirty="0"/>
              <a:t>)* </a:t>
            </a:r>
            <a:r>
              <a:rPr lang="en-GB" sz="2800" dirty="0" smtClean="0"/>
              <a:t>is directly </a:t>
            </a:r>
            <a:r>
              <a:rPr lang="en-GB" sz="2800" dirty="0"/>
              <a:t>proportional to </a:t>
            </a:r>
            <a:r>
              <a:rPr lang="en-GB" sz="2800" i="1" dirty="0"/>
              <a:t>T</a:t>
            </a:r>
            <a:r>
              <a:rPr lang="en-GB" sz="2800" dirty="0"/>
              <a:t>, with </a:t>
            </a:r>
            <a:r>
              <a:rPr lang="en-GB" sz="2800" i="1" dirty="0"/>
              <a:t>R </a:t>
            </a:r>
            <a:r>
              <a:rPr lang="en-GB" sz="2800" dirty="0"/>
              <a:t>as the proportionality constant:</a:t>
            </a:r>
          </a:p>
          <a:p>
            <a:pPr algn="ctr"/>
            <a:endParaRPr lang="en-GB" sz="2800" b="1" dirty="0" smtClean="0"/>
          </a:p>
          <a:p>
            <a:pPr algn="ctr"/>
            <a:r>
              <a:rPr lang="en-GB" sz="2800" b="1" dirty="0" smtClean="0"/>
              <a:t>( </a:t>
            </a:r>
            <a:r>
              <a:rPr lang="en-GB" sz="2800" b="1" i="1" dirty="0"/>
              <a:t>PV </a:t>
            </a:r>
            <a:r>
              <a:rPr lang="en-GB" sz="2800" b="1" dirty="0"/>
              <a:t>) *  = </a:t>
            </a:r>
            <a:r>
              <a:rPr lang="en-GB" sz="2800" b="1" i="1" dirty="0"/>
              <a:t>a</a:t>
            </a:r>
            <a:r>
              <a:rPr lang="en-GB" sz="2800" b="1" dirty="0"/>
              <a:t> ≡ </a:t>
            </a:r>
            <a:r>
              <a:rPr lang="en-GB" sz="2800" b="1" i="1" dirty="0" smtClean="0"/>
              <a:t>RT</a:t>
            </a:r>
            <a:r>
              <a:rPr lang="en-GB" sz="2800" dirty="0"/>
              <a:t> </a:t>
            </a:r>
            <a:r>
              <a:rPr lang="en-GB" sz="2800" dirty="0" smtClean="0"/>
              <a:t>		  	(a) </a:t>
            </a:r>
            <a:endParaRPr lang="en-GB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Assigns </a:t>
            </a:r>
            <a:r>
              <a:rPr lang="en-GB" sz="2800" dirty="0"/>
              <a:t>the value 273.16 K to the temperature of the triple point of water (denoted </a:t>
            </a:r>
            <a:r>
              <a:rPr lang="en-GB" sz="2800" dirty="0" smtClean="0"/>
              <a:t>by subscript </a:t>
            </a:r>
            <a:r>
              <a:rPr lang="en-GB" sz="2800" i="1" dirty="0"/>
              <a:t>t</a:t>
            </a:r>
            <a:r>
              <a:rPr lang="en-GB" sz="2800" dirty="0" smtClean="0"/>
              <a:t>):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DE" sz="2800" b="1" dirty="0" smtClean="0"/>
          </a:p>
          <a:p>
            <a:pPr algn="ctr"/>
            <a:r>
              <a:rPr lang="de-DE" sz="2800" b="1" dirty="0" smtClean="0"/>
              <a:t>( </a:t>
            </a:r>
            <a:r>
              <a:rPr lang="de-DE" sz="2800" b="1" i="1" dirty="0"/>
              <a:t>PV </a:t>
            </a:r>
            <a:r>
              <a:rPr lang="de-DE" sz="2800" b="1" dirty="0" smtClean="0"/>
              <a:t>)</a:t>
            </a:r>
            <a:r>
              <a:rPr lang="de-DE" sz="2800" b="1" i="1" baseline="-25000" dirty="0" smtClean="0"/>
              <a:t>t</a:t>
            </a:r>
            <a:r>
              <a:rPr lang="de-DE" sz="2800" b="1" dirty="0"/>
              <a:t>*  = </a:t>
            </a:r>
            <a:r>
              <a:rPr lang="de-DE" sz="2800" b="1" i="1" dirty="0" smtClean="0"/>
              <a:t>R</a:t>
            </a:r>
            <a:r>
              <a:rPr lang="de-DE" sz="2800" b="1" dirty="0"/>
              <a:t> × 273.16 </a:t>
            </a:r>
            <a:r>
              <a:rPr lang="de-DE" sz="2800" b="1" dirty="0" smtClean="0"/>
              <a:t>K</a:t>
            </a:r>
            <a:r>
              <a:rPr lang="en-GB" sz="2800" dirty="0"/>
              <a:t> </a:t>
            </a:r>
            <a:r>
              <a:rPr lang="en-GB" sz="2800" dirty="0" smtClean="0"/>
              <a:t>    	(b)</a:t>
            </a:r>
            <a:endParaRPr lang="de-DE" sz="2800" b="1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DE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Division of Eq. </a:t>
            </a:r>
            <a:r>
              <a:rPr lang="en-GB" sz="2800" dirty="0" smtClean="0"/>
              <a:t>(a) </a:t>
            </a:r>
            <a:r>
              <a:rPr lang="en-GB" sz="2800" dirty="0"/>
              <a:t>by Eq. </a:t>
            </a:r>
            <a:r>
              <a:rPr lang="en-GB" sz="2800" dirty="0" smtClean="0"/>
              <a:t>(b) </a:t>
            </a:r>
            <a:r>
              <a:rPr lang="en-GB" sz="2800" dirty="0"/>
              <a:t>gives</a:t>
            </a:r>
            <a:endParaRPr lang="de-DE" sz="2800" b="1" dirty="0" smtClean="0"/>
          </a:p>
          <a:p>
            <a:pPr algn="ctr"/>
            <a:endParaRPr lang="en-GB" sz="2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09" y="5094048"/>
            <a:ext cx="2879832" cy="10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From </a:t>
            </a:r>
            <a:r>
              <a:rPr lang="en-GB" sz="2800" dirty="0" err="1" smtClean="0"/>
              <a:t>eq</a:t>
            </a:r>
            <a:r>
              <a:rPr lang="en-GB" sz="2800" dirty="0" smtClean="0"/>
              <a:t> (b) 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The </a:t>
            </a:r>
            <a:r>
              <a:rPr lang="en-GB" sz="2800" dirty="0"/>
              <a:t>accepted experimental value of ( </a:t>
            </a:r>
            <a:r>
              <a:rPr lang="en-GB" sz="2800" i="1" dirty="0"/>
              <a:t>PV </a:t>
            </a:r>
            <a:r>
              <a:rPr lang="en-GB" sz="2800" dirty="0"/>
              <a:t>) </a:t>
            </a:r>
            <a:r>
              <a:rPr lang="en-GB" sz="2800" i="1" dirty="0"/>
              <a:t>t</a:t>
            </a:r>
            <a:r>
              <a:rPr lang="en-GB" sz="2800" dirty="0"/>
              <a:t>* is 22,711.8 bar・cm</a:t>
            </a:r>
            <a:r>
              <a:rPr lang="en-GB" sz="2800" baseline="30000" dirty="0"/>
              <a:t>3</a:t>
            </a:r>
            <a:r>
              <a:rPr lang="en-GB" sz="2800" dirty="0"/>
              <a:t> ・ mol</a:t>
            </a:r>
            <a:r>
              <a:rPr lang="en-GB" sz="2800" baseline="30000" dirty="0"/>
              <a:t>−1</a:t>
            </a:r>
            <a:r>
              <a:rPr lang="en-GB" sz="2800" dirty="0"/>
              <a:t>, from </a:t>
            </a:r>
            <a:r>
              <a:rPr lang="en-GB" sz="2800" dirty="0" smtClean="0"/>
              <a:t>which</a:t>
            </a:r>
          </a:p>
          <a:p>
            <a:endParaRPr lang="en-GB" sz="2800" b="1" dirty="0"/>
          </a:p>
          <a:p>
            <a:endParaRPr lang="en-GB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01" y="809447"/>
            <a:ext cx="2645385" cy="1082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75" y="3014257"/>
            <a:ext cx="7586032" cy="9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752475"/>
            <a:ext cx="8620125" cy="5353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98" y="5705475"/>
            <a:ext cx="1763689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Two Forms of the Virial </a:t>
            </a:r>
            <a:r>
              <a:rPr lang="en-US" sz="2800" b="1" dirty="0" smtClean="0"/>
              <a:t>Equation</a:t>
            </a:r>
          </a:p>
          <a:p>
            <a:pPr algn="just"/>
            <a:r>
              <a:rPr lang="en-US" sz="2800" i="1" dirty="0" smtClean="0"/>
              <a:t>We know</a:t>
            </a:r>
            <a:endParaRPr lang="en-US" sz="2800" i="1" dirty="0" smtClean="0"/>
          </a:p>
          <a:p>
            <a:pPr algn="just"/>
            <a:endParaRPr lang="en-US" sz="2800" i="1" dirty="0" smtClean="0"/>
          </a:p>
          <a:p>
            <a:pPr algn="just"/>
            <a:endParaRPr lang="en-US" sz="2800" i="1" dirty="0"/>
          </a:p>
          <a:p>
            <a:pPr algn="just"/>
            <a:r>
              <a:rPr lang="en-US" sz="2800" i="1" dirty="0" smtClean="0"/>
              <a:t>With </a:t>
            </a:r>
            <a:r>
              <a:rPr lang="en-US" sz="2800" i="1" dirty="0"/>
              <a:t>a </a:t>
            </a:r>
            <a:r>
              <a:rPr lang="en-US" sz="2800" i="1" dirty="0" smtClean="0"/>
              <a:t>= RT</a:t>
            </a:r>
          </a:p>
          <a:p>
            <a:pPr algn="just"/>
            <a:endParaRPr lang="en-US" sz="2800" i="1" dirty="0" smtClean="0"/>
          </a:p>
          <a:p>
            <a:pPr algn="just"/>
            <a:endParaRPr lang="en-US" sz="2800" i="1" dirty="0"/>
          </a:p>
          <a:p>
            <a:pPr algn="just"/>
            <a:endParaRPr lang="en-US" sz="2800" i="1" dirty="0" smtClean="0"/>
          </a:p>
          <a:p>
            <a:pPr algn="just"/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Parameters </a:t>
            </a:r>
            <a:r>
              <a:rPr lang="en-GB" sz="2800" i="1" dirty="0"/>
              <a:t>B</a:t>
            </a:r>
            <a:r>
              <a:rPr lang="en-GB" sz="2800" dirty="0"/>
              <a:t>′ and </a:t>
            </a:r>
            <a:r>
              <a:rPr lang="en-GB" sz="2800" i="1" dirty="0"/>
              <a:t>B </a:t>
            </a:r>
            <a:r>
              <a:rPr lang="en-GB" sz="2800" dirty="0"/>
              <a:t>are </a:t>
            </a:r>
            <a:r>
              <a:rPr lang="en-GB" sz="2800" i="1" dirty="0"/>
              <a:t>second </a:t>
            </a:r>
            <a:r>
              <a:rPr lang="en-GB" sz="2800" dirty="0"/>
              <a:t>virial coefficients; </a:t>
            </a:r>
            <a:r>
              <a:rPr lang="en-GB" sz="2800" i="1" dirty="0"/>
              <a:t>C</a:t>
            </a:r>
            <a:r>
              <a:rPr lang="en-GB" sz="2800" dirty="0"/>
              <a:t>′ and </a:t>
            </a:r>
            <a:r>
              <a:rPr lang="en-GB" sz="2800" i="1" dirty="0"/>
              <a:t>C </a:t>
            </a:r>
            <a:r>
              <a:rPr lang="en-GB" sz="2800" dirty="0"/>
              <a:t>are </a:t>
            </a:r>
            <a:r>
              <a:rPr lang="en-GB" sz="2800" i="1" dirty="0"/>
              <a:t>third </a:t>
            </a:r>
            <a:r>
              <a:rPr lang="en-GB" sz="2800" dirty="0"/>
              <a:t>virial coefficients, and so on. </a:t>
            </a:r>
            <a:endParaRPr lang="en-US" sz="2800" dirty="0"/>
          </a:p>
          <a:p>
            <a:pPr algn="just"/>
            <a:endParaRPr lang="en-US" sz="2800" i="1" dirty="0"/>
          </a:p>
          <a:p>
            <a:pPr algn="just"/>
            <a:endParaRPr lang="en-US" sz="2800" b="1" dirty="0" smtClean="0"/>
          </a:p>
          <a:p>
            <a:pPr algn="just"/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4729" y="2679770"/>
            <a:ext cx="1287439" cy="78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033" y="3554341"/>
            <a:ext cx="4804774" cy="7382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44879" y="5345162"/>
            <a:ext cx="9133081" cy="944894"/>
            <a:chOff x="1253106" y="3790879"/>
            <a:chExt cx="9133081" cy="9448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557" y="3790879"/>
              <a:ext cx="2616630" cy="9448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3951" y="3790879"/>
              <a:ext cx="1511063" cy="860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3106" y="3790879"/>
              <a:ext cx="1185698" cy="843435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033" y="1299047"/>
            <a:ext cx="5524766" cy="7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alternative expression for Z is also in common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Both </a:t>
            </a:r>
            <a:r>
              <a:rPr lang="en-GB" sz="2800" dirty="0"/>
              <a:t>of these equations are known as </a:t>
            </a:r>
            <a:r>
              <a:rPr lang="en-GB" sz="2800" i="1" dirty="0"/>
              <a:t>virial expansions</a:t>
            </a:r>
            <a:r>
              <a:rPr lang="en-GB" sz="2800" dirty="0"/>
              <a:t>, and the parameters </a:t>
            </a:r>
            <a:r>
              <a:rPr lang="en-GB" sz="2800" i="1" dirty="0"/>
              <a:t>B</a:t>
            </a:r>
            <a:r>
              <a:rPr lang="en-GB" sz="2800" dirty="0"/>
              <a:t>′, </a:t>
            </a:r>
            <a:r>
              <a:rPr lang="en-GB" sz="2800" i="1" dirty="0"/>
              <a:t>C</a:t>
            </a:r>
            <a:r>
              <a:rPr lang="en-GB" sz="2800" dirty="0"/>
              <a:t>′, </a:t>
            </a:r>
            <a:r>
              <a:rPr lang="en-GB" sz="2800" i="1" dirty="0"/>
              <a:t>D</a:t>
            </a:r>
            <a:r>
              <a:rPr lang="en-GB" sz="2800" dirty="0"/>
              <a:t>′, etc</a:t>
            </a:r>
            <a:r>
              <a:rPr lang="en-GB" sz="2800" dirty="0" smtClean="0"/>
              <a:t>., and </a:t>
            </a:r>
            <a:r>
              <a:rPr lang="en-GB" sz="2800" i="1" dirty="0"/>
              <a:t>B</a:t>
            </a:r>
            <a:r>
              <a:rPr lang="en-GB" sz="2800" dirty="0"/>
              <a:t>, </a:t>
            </a:r>
            <a:r>
              <a:rPr lang="en-GB" sz="2800" i="1" dirty="0"/>
              <a:t>C</a:t>
            </a:r>
            <a:r>
              <a:rPr lang="en-GB" sz="2800" dirty="0"/>
              <a:t>, </a:t>
            </a:r>
            <a:r>
              <a:rPr lang="en-GB" sz="2800" i="1" dirty="0"/>
              <a:t>D</a:t>
            </a:r>
            <a:r>
              <a:rPr lang="en-GB" sz="2800" dirty="0"/>
              <a:t>, etc., are called </a:t>
            </a:r>
            <a:r>
              <a:rPr lang="en-GB" sz="2800" i="1" dirty="0"/>
              <a:t>virial coefficients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endParaRPr lang="en-GB" sz="2800" b="1" dirty="0"/>
          </a:p>
          <a:p>
            <a:endParaRPr lang="en-GB" sz="2800" b="1" dirty="0" smtClean="0"/>
          </a:p>
          <a:p>
            <a:endParaRPr lang="en-GB" sz="2800" b="1" dirty="0"/>
          </a:p>
          <a:p>
            <a:pPr algn="just"/>
            <a:endParaRPr lang="en-US" sz="28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27" y="1053576"/>
            <a:ext cx="3629665" cy="10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For </a:t>
            </a:r>
            <a:r>
              <a:rPr lang="en-US" sz="2800" b="1" dirty="0"/>
              <a:t>ideal gases</a:t>
            </a:r>
            <a:r>
              <a:rPr lang="en-US" sz="2800" dirty="0"/>
              <a:t>, where no molecular interaction </a:t>
            </a:r>
            <a:r>
              <a:rPr lang="en-US" sz="2800" dirty="0" smtClean="0"/>
              <a:t>exists, Virial </a:t>
            </a:r>
            <a:r>
              <a:rPr lang="en-US" sz="2800" dirty="0"/>
              <a:t>coefficients B &amp; C  are zero. The virial expansion would then reduce </a:t>
            </a:r>
            <a:r>
              <a:rPr lang="en-US" sz="2800" dirty="0" smtClean="0"/>
              <a:t>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For a real gas</a:t>
            </a:r>
            <a:r>
              <a:rPr lang="en-US" sz="2800" dirty="0"/>
              <a:t>, molecular interactions do exist, and exert an influence on the observed behavior of the gas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As </a:t>
            </a:r>
            <a:r>
              <a:rPr lang="en-US" sz="2800" dirty="0"/>
              <a:t>the pressure of a real gas is reduced at constant temperature, </a:t>
            </a:r>
            <a:r>
              <a:rPr lang="en-US" sz="2800" i="1" dirty="0"/>
              <a:t>V increases </a:t>
            </a:r>
            <a:r>
              <a:rPr lang="en-US" sz="2800" dirty="0"/>
              <a:t>and the contributions of the terms </a:t>
            </a:r>
            <a:r>
              <a:rPr lang="en-US" sz="2800" i="1" dirty="0"/>
              <a:t>B/ V , C/ v</a:t>
            </a:r>
            <a:r>
              <a:rPr lang="en-US" sz="2800" i="1" baseline="30000" dirty="0"/>
              <a:t>2</a:t>
            </a:r>
            <a:r>
              <a:rPr lang="en-US" sz="2800" i="1" dirty="0"/>
              <a:t>, etc., decrease. </a:t>
            </a:r>
            <a:endParaRPr lang="en-US" sz="2800" i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endParaRPr lang="en-GB" sz="28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4614" y="1560394"/>
            <a:ext cx="576072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28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423081"/>
            <a:ext cx="11368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i="1" dirty="0"/>
              <a:t>P</a:t>
            </a:r>
            <a:r>
              <a:rPr lang="en-GB" sz="2800" dirty="0"/>
              <a:t>-</a:t>
            </a:r>
            <a:r>
              <a:rPr lang="en-GB" sz="2800" i="1" dirty="0"/>
              <a:t>v</a:t>
            </a:r>
            <a:r>
              <a:rPr lang="en-GB" sz="2800" dirty="0"/>
              <a:t>-</a:t>
            </a:r>
            <a:r>
              <a:rPr lang="en-GB" sz="2800" i="1" dirty="0"/>
              <a:t>T </a:t>
            </a:r>
            <a:r>
              <a:rPr lang="en-GB" sz="2800" dirty="0" smtClean="0"/>
              <a:t>behaviour </a:t>
            </a:r>
            <a:r>
              <a:rPr lang="en-GB" sz="2800" dirty="0"/>
              <a:t>of </a:t>
            </a:r>
            <a:r>
              <a:rPr lang="en-GB" sz="2800" dirty="0" smtClean="0"/>
              <a:t>a substance </a:t>
            </a:r>
            <a:r>
              <a:rPr lang="en-GB" sz="2800" dirty="0"/>
              <a:t>can be represented accurately with the virial equation of </a:t>
            </a:r>
            <a:r>
              <a:rPr lang="en-GB" sz="2800" dirty="0" smtClean="0"/>
              <a:t>state over </a:t>
            </a:r>
            <a:r>
              <a:rPr lang="en-GB" sz="2800" dirty="0"/>
              <a:t>a wider range by including a sufficient number of terms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Complex equations represent the </a:t>
            </a:r>
            <a:r>
              <a:rPr lang="en-GB" sz="2800" i="1" dirty="0"/>
              <a:t>P</a:t>
            </a:r>
            <a:r>
              <a:rPr lang="en-GB" sz="2800" dirty="0"/>
              <a:t>-</a:t>
            </a:r>
            <a:r>
              <a:rPr lang="en-GB" sz="2800" i="1" dirty="0"/>
              <a:t>v</a:t>
            </a:r>
            <a:r>
              <a:rPr lang="en-GB" sz="2800" dirty="0"/>
              <a:t>-</a:t>
            </a:r>
            <a:r>
              <a:rPr lang="en-GB" sz="2800" i="1" dirty="0"/>
              <a:t>T </a:t>
            </a:r>
            <a:r>
              <a:rPr lang="en-GB" sz="2800" dirty="0" err="1"/>
              <a:t>behavior</a:t>
            </a:r>
            <a:r>
              <a:rPr lang="en-GB" sz="2800" dirty="0"/>
              <a:t> of substances reasonably</a:t>
            </a:r>
          </a:p>
          <a:p>
            <a:r>
              <a:rPr lang="en-GB" sz="2800" dirty="0" smtClean="0"/>
              <a:t>well </a:t>
            </a:r>
            <a:r>
              <a:rPr lang="en-GB" sz="2800" dirty="0"/>
              <a:t>and are very suitable for digital computer applications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For hand </a:t>
            </a:r>
            <a:r>
              <a:rPr lang="en-GB" sz="2800" dirty="0" smtClean="0"/>
              <a:t>calculations, however</a:t>
            </a:r>
            <a:r>
              <a:rPr lang="en-GB" sz="2800" dirty="0"/>
              <a:t>, it is suggested that the reader use the property tables or </a:t>
            </a:r>
            <a:r>
              <a:rPr lang="en-GB" sz="2800" dirty="0" smtClean="0"/>
              <a:t>the simpler </a:t>
            </a:r>
            <a:r>
              <a:rPr lang="en-GB" sz="2800" dirty="0"/>
              <a:t>equations of state for convenience.</a:t>
            </a:r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561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88" y="0"/>
            <a:ext cx="115323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Real gas 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real gases which obeys the ideal gas law (i.e. </a:t>
            </a:r>
            <a:r>
              <a:rPr lang="en-GB" sz="2800" i="1" dirty="0"/>
              <a:t>Pv </a:t>
            </a:r>
            <a:r>
              <a:rPr lang="en-GB" sz="2800" dirty="0"/>
              <a:t>= </a:t>
            </a:r>
            <a:r>
              <a:rPr lang="en-GB" sz="2800" i="1" dirty="0"/>
              <a:t>RT) </a:t>
            </a:r>
            <a:r>
              <a:rPr lang="en-GB" sz="2800" dirty="0"/>
              <a:t>at two favourable conditions i.e. </a:t>
            </a:r>
            <a:r>
              <a:rPr lang="en-GB" sz="2800" dirty="0">
                <a:solidFill>
                  <a:srgbClr val="FF0000"/>
                </a:solidFill>
              </a:rPr>
              <a:t>low pressure and high temperature </a:t>
            </a:r>
            <a:endParaRPr lang="en-GB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As </a:t>
            </a:r>
            <a:r>
              <a:rPr lang="en-GB" sz="2800" dirty="0"/>
              <a:t>these limits are approached, the molecules making up a gas become more and more widely separated, and the volume of the molecules themselves becomes a smaller and smaller fraction of the total volume occupied by the gas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Furthermore, the forces of attraction between molecules become ever smaller because of the increasing distances between them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internal energy of a real gas depends on both </a:t>
            </a:r>
            <a:r>
              <a:rPr lang="en-GB" sz="2800" b="1" dirty="0"/>
              <a:t>pressure and temperature.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Pressure dependence results from intermolecular forces. Thus, in the absence of intermolecular forces, internal energy would depend on temperature </a:t>
            </a:r>
            <a:r>
              <a:rPr lang="en-GB" sz="2800" dirty="0" smtClean="0"/>
              <a:t>only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13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88" y="183239"/>
            <a:ext cx="115323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</a:t>
            </a:r>
            <a:r>
              <a:rPr lang="en-GB" sz="2800" b="1" dirty="0" smtClean="0"/>
              <a:t>deal-gas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It </a:t>
            </a:r>
            <a:r>
              <a:rPr lang="en-GB" sz="2800" dirty="0"/>
              <a:t>is the state of a gas comprised of real molecules that </a:t>
            </a:r>
            <a:r>
              <a:rPr lang="en-GB" sz="2800" dirty="0" smtClean="0"/>
              <a:t>have </a:t>
            </a:r>
            <a:r>
              <a:rPr lang="en-GB" sz="2800" b="1" dirty="0" smtClean="0"/>
              <a:t>negligible </a:t>
            </a:r>
            <a:r>
              <a:rPr lang="en-GB" sz="2800" b="1" dirty="0"/>
              <a:t>molecular volume </a:t>
            </a:r>
            <a:r>
              <a:rPr lang="en-GB" sz="2800" dirty="0"/>
              <a:t>and </a:t>
            </a:r>
            <a:r>
              <a:rPr lang="en-GB" sz="2800" b="1" dirty="0"/>
              <a:t>no intermolecular forces </a:t>
            </a:r>
            <a:r>
              <a:rPr lang="en-GB" sz="2800" dirty="0"/>
              <a:t>at all temperatures and </a:t>
            </a:r>
            <a:r>
              <a:rPr lang="en-GB" sz="2800" dirty="0" smtClean="0"/>
              <a:t>pressures.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Two </a:t>
            </a:r>
            <a:r>
              <a:rPr lang="en-GB" sz="2800" dirty="0"/>
              <a:t>equations are fundamental to </a:t>
            </a:r>
            <a:r>
              <a:rPr lang="en-GB" sz="2800" dirty="0" smtClean="0"/>
              <a:t>this state</a:t>
            </a:r>
            <a:r>
              <a:rPr lang="en-GB" sz="2800" dirty="0"/>
              <a:t>, namely the “ideal-gas law” and an expression showing that internal energy depends </a:t>
            </a:r>
            <a:r>
              <a:rPr lang="en-GB" sz="2800" dirty="0" smtClean="0"/>
              <a:t>on temperature </a:t>
            </a:r>
            <a:r>
              <a:rPr lang="en-GB" sz="2800" dirty="0"/>
              <a:t>alone</a:t>
            </a:r>
            <a:r>
              <a:rPr lang="en-GB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Ideal-gas </a:t>
            </a:r>
            <a:r>
              <a:rPr lang="en-GB" sz="2800" dirty="0"/>
              <a:t>law : </a:t>
            </a:r>
            <a:r>
              <a:rPr lang="en-GB" sz="2800" i="1" dirty="0"/>
              <a:t>Pv </a:t>
            </a:r>
            <a:r>
              <a:rPr lang="en-GB" sz="2800" dirty="0"/>
              <a:t>= </a:t>
            </a:r>
            <a:r>
              <a:rPr lang="en-GB" sz="2800" i="1" dirty="0"/>
              <a:t>RT </a:t>
            </a:r>
            <a:endParaRPr lang="en-GB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Internal energy: </a:t>
            </a:r>
            <a:r>
              <a:rPr lang="en-GB" sz="2800" i="1" dirty="0" smtClean="0"/>
              <a:t>U</a:t>
            </a:r>
            <a:r>
              <a:rPr lang="en-GB" sz="2800" dirty="0"/>
              <a:t> = </a:t>
            </a:r>
            <a:r>
              <a:rPr lang="en-GB" sz="2800" i="1" dirty="0" smtClean="0"/>
              <a:t>U</a:t>
            </a:r>
            <a:r>
              <a:rPr lang="en-GB" sz="2800" dirty="0" smtClean="0"/>
              <a:t>(</a:t>
            </a:r>
            <a:r>
              <a:rPr lang="en-GB" sz="2800" i="1" dirty="0" smtClean="0"/>
              <a:t>T </a:t>
            </a:r>
            <a:r>
              <a:rPr lang="en-GB" sz="2800" dirty="0"/>
              <a:t>)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5650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98" y="198228"/>
            <a:ext cx="1153235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Compressibility factor (Z)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It </a:t>
            </a:r>
            <a:r>
              <a:rPr lang="en-GB" sz="2800" dirty="0"/>
              <a:t>is a correction factor to account for deviation from </a:t>
            </a:r>
            <a:r>
              <a:rPr lang="en-GB" sz="2800" dirty="0" smtClean="0"/>
              <a:t>ideal-gas behaviour </a:t>
            </a:r>
            <a:r>
              <a:rPr lang="en-GB" sz="2800" dirty="0"/>
              <a:t>at a given temperature and pressure. </a:t>
            </a:r>
            <a:endParaRPr lang="en-GB" sz="2800" dirty="0" smtClean="0"/>
          </a:p>
          <a:p>
            <a:pPr lvl="3">
              <a:lnSpc>
                <a:spcPct val="150000"/>
              </a:lnSpc>
            </a:pPr>
            <a:r>
              <a:rPr lang="en-GB" sz="2800" b="1" dirty="0" smtClean="0"/>
              <a:t>                  Z </a:t>
            </a:r>
            <a:r>
              <a:rPr lang="en-GB" sz="2800" b="1" dirty="0"/>
              <a:t>= </a:t>
            </a:r>
            <a:r>
              <a:rPr lang="en-GB" sz="2800" b="1" dirty="0" smtClean="0"/>
              <a:t>Pv/RT</a:t>
            </a:r>
            <a:r>
              <a:rPr lang="en-GB" sz="2800" b="1" dirty="0"/>
              <a:t> or Pv </a:t>
            </a:r>
            <a:r>
              <a:rPr lang="en-GB" sz="2800" b="1" dirty="0" smtClean="0"/>
              <a:t>= ZRT</a:t>
            </a:r>
          </a:p>
          <a:p>
            <a:pPr lvl="3">
              <a:lnSpc>
                <a:spcPct val="150000"/>
              </a:lnSpc>
            </a:pPr>
            <a:r>
              <a:rPr lang="en-GB" sz="2800" dirty="0" smtClean="0"/>
              <a:t>For Ideal gases Z = 1 and For real gases Z&lt;1 or Z&gt;1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Z = </a:t>
            </a:r>
            <a:r>
              <a:rPr lang="en-GB" sz="2800" dirty="0" smtClean="0"/>
              <a:t>Pv</a:t>
            </a:r>
            <a:r>
              <a:rPr lang="en-GB" sz="2800" baseline="-25000" dirty="0" smtClean="0"/>
              <a:t>a</a:t>
            </a:r>
            <a:r>
              <a:rPr lang="en-GB" sz="2800" dirty="0" smtClean="0"/>
              <a:t>/RT		a= actual = real gases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1 </a:t>
            </a:r>
            <a:r>
              <a:rPr lang="en-GB" sz="2800" dirty="0"/>
              <a:t>= </a:t>
            </a:r>
            <a:r>
              <a:rPr lang="en-GB" sz="2800" dirty="0" err="1" smtClean="0"/>
              <a:t>Pv</a:t>
            </a:r>
            <a:r>
              <a:rPr lang="en-GB" sz="2800" baseline="-25000" dirty="0" err="1" smtClean="0"/>
              <a:t>i</a:t>
            </a:r>
            <a:r>
              <a:rPr lang="en-GB" sz="2800" dirty="0" smtClean="0"/>
              <a:t>/RT		</a:t>
            </a:r>
            <a:r>
              <a:rPr lang="en-GB" sz="2800" dirty="0"/>
              <a:t> </a:t>
            </a:r>
            <a:r>
              <a:rPr lang="en-GB" sz="2800" dirty="0" err="1" smtClean="0"/>
              <a:t>i</a:t>
            </a:r>
            <a:r>
              <a:rPr lang="en-GB" sz="2800" dirty="0" smtClean="0"/>
              <a:t>= ideal </a:t>
            </a:r>
            <a:r>
              <a:rPr lang="en-GB" sz="2800" dirty="0"/>
              <a:t>= </a:t>
            </a:r>
            <a:r>
              <a:rPr lang="en-GB" sz="2800" dirty="0" smtClean="0"/>
              <a:t>ideal gases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By dividing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Z= v</a:t>
            </a:r>
            <a:r>
              <a:rPr lang="en-GB" sz="2800" baseline="-25000" dirty="0" smtClean="0"/>
              <a:t>a</a:t>
            </a:r>
            <a:r>
              <a:rPr lang="en-GB" sz="2800" dirty="0" smtClean="0"/>
              <a:t>/v</a:t>
            </a:r>
            <a:r>
              <a:rPr lang="en-GB" sz="2800" baseline="-25000" dirty="0" smtClean="0"/>
              <a:t>i </a:t>
            </a:r>
            <a:r>
              <a:rPr lang="en-GB" sz="2800" dirty="0" smtClean="0"/>
              <a:t>= actual/real volume / Ideal volume 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Actual volume can be determined from experiments 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Volume of the ideal gas can be determined from Pv = RT</a:t>
            </a:r>
          </a:p>
          <a:p>
            <a:pPr lvl="3"/>
            <a:endParaRPr lang="en-GB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692" y="2906333"/>
            <a:ext cx="3286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04" y="3205244"/>
            <a:ext cx="2811296" cy="901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478" y="258189"/>
            <a:ext cx="115323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farther away </a:t>
            </a:r>
            <a:r>
              <a:rPr lang="en-GB" sz="2800" i="1" dirty="0"/>
              <a:t>Z </a:t>
            </a:r>
            <a:r>
              <a:rPr lang="en-GB" sz="2800" dirty="0"/>
              <a:t>is </a:t>
            </a:r>
            <a:r>
              <a:rPr lang="en-GB" sz="2800" dirty="0" smtClean="0"/>
              <a:t>from unity</a:t>
            </a:r>
            <a:r>
              <a:rPr lang="en-GB" sz="2800" dirty="0"/>
              <a:t>, the more the gas deviates from ideal-gas </a:t>
            </a:r>
            <a:r>
              <a:rPr lang="en-GB" sz="2800" dirty="0" smtClean="0"/>
              <a:t>behaviour.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G</a:t>
            </a:r>
            <a:r>
              <a:rPr lang="en-GB" sz="2800" dirty="0" smtClean="0"/>
              <a:t>ases </a:t>
            </a:r>
            <a:r>
              <a:rPr lang="en-GB" sz="2800" dirty="0"/>
              <a:t>deviate from ideal-gas </a:t>
            </a:r>
            <a:r>
              <a:rPr lang="en-GB" sz="2800" dirty="0" smtClean="0"/>
              <a:t>behaviour significantly at </a:t>
            </a:r>
            <a:r>
              <a:rPr lang="en-GB" sz="2800" dirty="0"/>
              <a:t>states near the saturation region and the critical </a:t>
            </a:r>
            <a:r>
              <a:rPr lang="en-GB" sz="2800" dirty="0" smtClean="0"/>
              <a:t>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Gases </a:t>
            </a:r>
            <a:r>
              <a:rPr lang="en-GB" sz="2800" dirty="0"/>
              <a:t>behave differently at a given temperature and pressure, but they</a:t>
            </a:r>
          </a:p>
          <a:p>
            <a:r>
              <a:rPr lang="en-GB" sz="2800" dirty="0" smtClean="0"/>
              <a:t>     behave </a:t>
            </a:r>
            <a:r>
              <a:rPr lang="en-GB" sz="2800" dirty="0"/>
              <a:t>very much the same at temperatures and pressures </a:t>
            </a:r>
            <a:r>
              <a:rPr lang="en-GB" sz="2800" dirty="0" smtClean="0"/>
              <a:t>normalized         with respect </a:t>
            </a:r>
            <a:r>
              <a:rPr lang="en-GB" sz="2800" dirty="0"/>
              <a:t>to their critical temperatures and pressures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Here </a:t>
            </a:r>
            <a:r>
              <a:rPr lang="en-GB" sz="2800" i="1" dirty="0"/>
              <a:t>P</a:t>
            </a:r>
            <a:r>
              <a:rPr lang="en-GB" sz="2800" i="1" baseline="-25000" dirty="0"/>
              <a:t>R</a:t>
            </a:r>
            <a:r>
              <a:rPr lang="en-GB" sz="2800" i="1" dirty="0"/>
              <a:t> </a:t>
            </a:r>
            <a:r>
              <a:rPr lang="en-GB" sz="2800" dirty="0"/>
              <a:t>is called the </a:t>
            </a:r>
            <a:r>
              <a:rPr lang="en-GB" sz="2800" b="1" dirty="0"/>
              <a:t>reduced pressure </a:t>
            </a:r>
            <a:r>
              <a:rPr lang="en-GB" sz="2800" dirty="0"/>
              <a:t>and </a:t>
            </a:r>
            <a:r>
              <a:rPr lang="en-GB" sz="2800" i="1" dirty="0"/>
              <a:t>T</a:t>
            </a:r>
            <a:r>
              <a:rPr lang="en-GB" sz="2800" i="1" baseline="-25000" dirty="0"/>
              <a:t>R</a:t>
            </a:r>
            <a:r>
              <a:rPr lang="en-GB" sz="2800" i="1" dirty="0"/>
              <a:t> </a:t>
            </a:r>
            <a:r>
              <a:rPr lang="en-GB" sz="2800" dirty="0"/>
              <a:t>the </a:t>
            </a:r>
            <a:r>
              <a:rPr lang="en-GB" sz="2800" b="1" dirty="0"/>
              <a:t>reduced </a:t>
            </a:r>
            <a:r>
              <a:rPr lang="en-GB" sz="2800" b="1" dirty="0" smtClean="0"/>
              <a:t>temperature.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compressibility </a:t>
            </a:r>
            <a:r>
              <a:rPr lang="en-GB" sz="2800" dirty="0"/>
              <a:t>factor for all gases is approximately the same at the same </a:t>
            </a:r>
            <a:r>
              <a:rPr lang="en-GB" sz="2800" dirty="0" smtClean="0"/>
              <a:t>reduced pressure </a:t>
            </a:r>
            <a:r>
              <a:rPr lang="en-GB" sz="2800" dirty="0"/>
              <a:t>and temperature</a:t>
            </a:r>
            <a:r>
              <a:rPr lang="en-GB" sz="2800" dirty="0" smtClean="0"/>
              <a:t>.</a:t>
            </a:r>
            <a:r>
              <a:rPr lang="en-GB" sz="2800" dirty="0"/>
              <a:t> This is called the </a:t>
            </a:r>
            <a:r>
              <a:rPr lang="en-GB" sz="2800" b="1" dirty="0"/>
              <a:t>principle of </a:t>
            </a:r>
            <a:r>
              <a:rPr lang="en-GB" sz="2800" b="1" dirty="0" smtClean="0"/>
              <a:t>corresponding states</a:t>
            </a:r>
            <a:r>
              <a:rPr lang="en-GB" sz="2800" b="1" dirty="0"/>
              <a:t>.</a:t>
            </a:r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564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638175"/>
            <a:ext cx="5038725" cy="558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47" y="4653247"/>
            <a:ext cx="2533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40" y="0"/>
            <a:ext cx="8070163" cy="5797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8" y="5939761"/>
            <a:ext cx="2914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1860</Words>
  <Application>Microsoft Office PowerPoint</Application>
  <PresentationFormat>Widescreen</PresentationFormat>
  <Paragraphs>202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THE IDEAL-GAS EQUATION OF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Virial Equation of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IDEAL-GAS EQUATION OF STATE</dc:title>
  <dc:creator>Abdul Rehman (PGR)</dc:creator>
  <cp:lastModifiedBy>Abdul Rehman (PGR)</cp:lastModifiedBy>
  <cp:revision>167</cp:revision>
  <dcterms:created xsi:type="dcterms:W3CDTF">2019-09-26T19:11:26Z</dcterms:created>
  <dcterms:modified xsi:type="dcterms:W3CDTF">2019-11-19T02:01:23Z</dcterms:modified>
</cp:coreProperties>
</file>