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3" r:id="rId2"/>
    <p:sldId id="315" r:id="rId3"/>
    <p:sldId id="317" r:id="rId4"/>
    <p:sldId id="319" r:id="rId5"/>
    <p:sldId id="320" r:id="rId6"/>
    <p:sldId id="318" r:id="rId7"/>
    <p:sldId id="308" r:id="rId8"/>
    <p:sldId id="272" r:id="rId9"/>
    <p:sldId id="321" r:id="rId10"/>
    <p:sldId id="282" r:id="rId11"/>
    <p:sldId id="275" r:id="rId12"/>
    <p:sldId id="278" r:id="rId13"/>
    <p:sldId id="279" r:id="rId14"/>
    <p:sldId id="322" r:id="rId15"/>
    <p:sldId id="324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3896" autoAdjust="0"/>
  </p:normalViewPr>
  <p:slideViewPr>
    <p:cSldViewPr snapToGrid="0">
      <p:cViewPr varScale="1">
        <p:scale>
          <a:sx n="70" d="100"/>
          <a:sy n="7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145B7-C563-4CEF-BA42-5CEB4DD5F0F4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95D-F299-451B-8F07-B43A3FE71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4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not influenced by gravity, or electrical or magnetic forces or by surface action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F95D-F299-451B-8F07-B43A3FE71F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0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not influenced by gravity, or electrical or magnetic forces or by surface action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F95D-F299-451B-8F07-B43A3FE71F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8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Critical point: beyond this a gas can not be liquefied</a:t>
            </a:r>
          </a:p>
          <a:p>
            <a:r>
              <a:rPr lang="en-GB" dirty="0" smtClean="0"/>
              <a:t>Melting point; Solid and liquid can co-exist</a:t>
            </a:r>
          </a:p>
          <a:p>
            <a:r>
              <a:rPr lang="en-GB" dirty="0" smtClean="0"/>
              <a:t>Triple</a:t>
            </a:r>
            <a:r>
              <a:rPr lang="en-GB" baseline="0" dirty="0" smtClean="0"/>
              <a:t> point: Solid, Liquid and gas can co-exist.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F95D-F299-451B-8F07-B43A3FE71F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latent heat of fusion </a:t>
            </a:r>
            <a:r>
              <a:rPr lang="en-GB" dirty="0" smtClean="0"/>
              <a:t>amount of heat required to melt the substance of unit mass from solid to liquid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latent heat of vaporization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amount of heat required by the unit mass of substance to vaporize from liquid to gaseous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83CF3-69E7-42F5-979F-8AA2A4E2327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8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latent heat of fusion </a:t>
            </a:r>
            <a:r>
              <a:rPr lang="en-GB" dirty="0" smtClean="0"/>
              <a:t>amount of heat required to melt the substance of unit mass from solid to liquid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latent heat of vaporization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amount of heat required by the unit mass of substance to vaporize from liquid to gaseous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83CF3-69E7-42F5-979F-8AA2A4E2327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3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2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4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44FD-AA9F-4F99-B7FD-91C7AB29E532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2363-01D3-4A99-B80A-63900BB3A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Phase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was first presented by Gibbs in 1875</a:t>
            </a:r>
            <a:r>
              <a:rPr lang="en-GB" dirty="0" smtClean="0"/>
              <a:t>.</a:t>
            </a:r>
          </a:p>
          <a:p>
            <a:r>
              <a:rPr lang="en-GB" dirty="0"/>
              <a:t>It is used to determine the number of </a:t>
            </a:r>
            <a:r>
              <a:rPr lang="en-GB" b="1" dirty="0"/>
              <a:t>degrees of freedom (F) </a:t>
            </a:r>
            <a:r>
              <a:rPr lang="en-GB" dirty="0"/>
              <a:t>for a system. Sometimes called: “the variance of the system</a:t>
            </a:r>
            <a:r>
              <a:rPr lang="en-GB" dirty="0" smtClean="0"/>
              <a:t>”.</a:t>
            </a:r>
            <a:endParaRPr lang="en-GB" dirty="0"/>
          </a:p>
          <a:p>
            <a:r>
              <a:rPr lang="en-GB" dirty="0"/>
              <a:t>It is very useful to understand the effect of intensive thermodynamic properties, such as </a:t>
            </a:r>
            <a:r>
              <a:rPr lang="en-GB" b="1" dirty="0"/>
              <a:t>temperature, pressure, or concentration</a:t>
            </a:r>
            <a:r>
              <a:rPr lang="en-GB" dirty="0"/>
              <a:t>, on the equilibrium between phases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8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50" y="1193184"/>
            <a:ext cx="68675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/>
              <a:t>The Water System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many components </a:t>
            </a:r>
            <a:r>
              <a:rPr lang="en-GB" dirty="0" smtClean="0"/>
              <a:t>do you </a:t>
            </a:r>
            <a:r>
              <a:rPr lang="en-GB" dirty="0"/>
              <a:t>have?</a:t>
            </a:r>
          </a:p>
          <a:p>
            <a:r>
              <a:rPr lang="en-GB" dirty="0"/>
              <a:t>We have only </a:t>
            </a:r>
            <a:r>
              <a:rPr lang="en-GB" b="1" dirty="0" smtClean="0"/>
              <a:t>one component </a:t>
            </a:r>
            <a:r>
              <a:rPr lang="en-GB" dirty="0"/>
              <a:t>which is H</a:t>
            </a:r>
            <a:r>
              <a:rPr lang="en-GB" baseline="-25000" dirty="0"/>
              <a:t>2</a:t>
            </a:r>
            <a:r>
              <a:rPr lang="en-GB" dirty="0"/>
              <a:t>O.</a:t>
            </a:r>
          </a:p>
          <a:p>
            <a:r>
              <a:rPr lang="en-GB" dirty="0"/>
              <a:t>In the one-phase regions, </a:t>
            </a:r>
            <a:r>
              <a:rPr lang="en-GB" dirty="0" smtClean="0"/>
              <a:t>one can </a:t>
            </a:r>
            <a:r>
              <a:rPr lang="en-GB" dirty="0"/>
              <a:t>vary either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temperature</a:t>
            </a:r>
            <a:r>
              <a:rPr lang="en-GB" dirty="0"/>
              <a:t>, or the </a:t>
            </a:r>
            <a:r>
              <a:rPr lang="en-GB" dirty="0" smtClean="0"/>
              <a:t>pressure, or </a:t>
            </a:r>
            <a:r>
              <a:rPr lang="en-GB" dirty="0"/>
              <a:t>both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within limits) </a:t>
            </a:r>
            <a:r>
              <a:rPr lang="en-GB" dirty="0" smtClean="0"/>
              <a:t>without crossing </a:t>
            </a:r>
            <a:r>
              <a:rPr lang="en-GB" dirty="0"/>
              <a:t>a phase line.</a:t>
            </a:r>
          </a:p>
          <a:p>
            <a:r>
              <a:rPr lang="en-GB" dirty="0"/>
              <a:t>We say that in these regions:</a:t>
            </a:r>
          </a:p>
          <a:p>
            <a:r>
              <a:rPr lang="en-GB" i="1" dirty="0"/>
              <a:t>f = c – p </a:t>
            </a:r>
            <a:r>
              <a:rPr lang="en-GB" dirty="0"/>
              <a:t>+ </a:t>
            </a:r>
            <a:r>
              <a:rPr lang="en-GB" dirty="0" smtClean="0"/>
              <a:t>2 = </a:t>
            </a:r>
            <a:r>
              <a:rPr lang="en-GB" dirty="0"/>
              <a:t>1 </a:t>
            </a:r>
            <a:r>
              <a:rPr lang="en-GB" i="1" dirty="0"/>
              <a:t>– </a:t>
            </a:r>
            <a:r>
              <a:rPr lang="en-GB" dirty="0"/>
              <a:t>1 + </a:t>
            </a:r>
            <a:r>
              <a:rPr lang="en-GB" dirty="0" smtClean="0"/>
              <a:t>2</a:t>
            </a:r>
          </a:p>
          <a:p>
            <a:pPr marL="0" indent="0">
              <a:buNone/>
            </a:pPr>
            <a:r>
              <a:rPr lang="en-GB" dirty="0" smtClean="0"/>
              <a:t>   = 2 </a:t>
            </a:r>
            <a:r>
              <a:rPr lang="en-GB" dirty="0"/>
              <a:t>degrees of freedom.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840" y="538837"/>
            <a:ext cx="3800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/>
              <a:t>Along a phase line we </a:t>
            </a:r>
            <a:r>
              <a:rPr lang="en-GB" dirty="0" smtClean="0"/>
              <a:t>have two </a:t>
            </a:r>
            <a:r>
              <a:rPr lang="en-GB" dirty="0"/>
              <a:t>phases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equilibrium with </a:t>
            </a:r>
            <a:r>
              <a:rPr lang="en-GB" dirty="0" smtClean="0"/>
              <a:t>each </a:t>
            </a:r>
            <a:r>
              <a:rPr lang="en-GB" dirty="0"/>
              <a:t>other,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 </a:t>
            </a:r>
            <a:r>
              <a:rPr lang="en-GB" dirty="0"/>
              <a:t>on a phase line </a:t>
            </a:r>
            <a:r>
              <a:rPr lang="en-GB" dirty="0" smtClean="0"/>
              <a:t> the </a:t>
            </a:r>
            <a:r>
              <a:rPr lang="en-GB" dirty="0"/>
              <a:t>number of phases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 </a:t>
            </a:r>
            <a:r>
              <a:rPr lang="en-GB" dirty="0"/>
              <a:t>2.</a:t>
            </a:r>
          </a:p>
          <a:p>
            <a:r>
              <a:rPr lang="en-GB" dirty="0"/>
              <a:t>If we want to stay on a phase line,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/>
              <a:t>can't change </a:t>
            </a:r>
            <a:r>
              <a:rPr lang="en-GB" dirty="0" smtClean="0"/>
              <a:t>the temperature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pressure </a:t>
            </a:r>
            <a:r>
              <a:rPr lang="en-GB" dirty="0"/>
              <a:t>independently.</a:t>
            </a:r>
          </a:p>
          <a:p>
            <a:r>
              <a:rPr lang="en-GB" dirty="0" smtClean="0"/>
              <a:t>Therefore, along </a:t>
            </a:r>
            <a:r>
              <a:rPr lang="en-GB" dirty="0"/>
              <a:t>a phase line:</a:t>
            </a:r>
          </a:p>
          <a:p>
            <a:r>
              <a:rPr lang="en-GB" dirty="0"/>
              <a:t>f = c – p + </a:t>
            </a:r>
            <a:r>
              <a:rPr lang="en-GB" dirty="0" smtClean="0"/>
              <a:t>2 = </a:t>
            </a:r>
            <a:r>
              <a:rPr lang="en-GB" dirty="0"/>
              <a:t>1 – 2 + 2</a:t>
            </a:r>
          </a:p>
          <a:p>
            <a:pPr marL="0" indent="0">
              <a:buNone/>
            </a:pPr>
            <a:r>
              <a:rPr lang="en-GB" dirty="0" smtClean="0"/>
              <a:t>  = </a:t>
            </a:r>
            <a:r>
              <a:rPr lang="en-GB" dirty="0"/>
              <a:t>1 degree of freedom.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75" y="539583"/>
            <a:ext cx="38004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 smtClean="0"/>
              <a:t>At the triple point there are three phases </a:t>
            </a:r>
          </a:p>
          <a:p>
            <a:r>
              <a:rPr lang="en-GB" dirty="0" smtClean="0"/>
              <a:t>in equilibrium, but there is only one </a:t>
            </a:r>
          </a:p>
          <a:p>
            <a:r>
              <a:rPr lang="en-GB" dirty="0" smtClean="0"/>
              <a:t>point on the diagram where we can </a:t>
            </a:r>
          </a:p>
          <a:p>
            <a:pPr marL="0" indent="0">
              <a:buNone/>
            </a:pPr>
            <a:r>
              <a:rPr lang="en-GB" dirty="0" smtClean="0"/>
              <a:t>have three phases in equilibrium </a:t>
            </a:r>
          </a:p>
          <a:p>
            <a:pPr marL="0" indent="0">
              <a:buNone/>
            </a:pPr>
            <a:r>
              <a:rPr lang="en-GB" dirty="0" smtClean="0"/>
              <a:t>with each other.</a:t>
            </a:r>
          </a:p>
          <a:p>
            <a:r>
              <a:rPr lang="en-GB" dirty="0" smtClean="0"/>
              <a:t>Therefore, at the triple point:</a:t>
            </a:r>
          </a:p>
          <a:p>
            <a:r>
              <a:rPr lang="en-GB" dirty="0" smtClean="0"/>
              <a:t>f = c – p + 2 = 1 – 3 + 2</a:t>
            </a:r>
          </a:p>
          <a:p>
            <a:pPr marL="0" indent="0">
              <a:buNone/>
            </a:pPr>
            <a:r>
              <a:rPr lang="en-GB" dirty="0" smtClean="0"/>
              <a:t> = 0 degrees of freedom.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28" y="716543"/>
            <a:ext cx="3876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803" y="-735013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Latent Heat Of Pure Substances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03" y="872319"/>
            <a:ext cx="10986448" cy="581508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When a pure substance is liquefied from the solid state or vaporized from the liquid at </a:t>
            </a:r>
            <a:r>
              <a:rPr lang="en-US" sz="2800" dirty="0" smtClean="0">
                <a:solidFill>
                  <a:schemeClr val="tx1"/>
                </a:solidFill>
              </a:rPr>
              <a:t>constant pressure</a:t>
            </a:r>
            <a:r>
              <a:rPr lang="en-US" sz="2800" dirty="0">
                <a:solidFill>
                  <a:schemeClr val="tx1"/>
                </a:solidFill>
              </a:rPr>
              <a:t>, no change in temperature occurs; however, the process requires the transfer of a </a:t>
            </a:r>
            <a:r>
              <a:rPr lang="en-US" sz="2800" dirty="0" smtClean="0">
                <a:solidFill>
                  <a:schemeClr val="tx1"/>
                </a:solidFill>
              </a:rPr>
              <a:t>finite amount </a:t>
            </a:r>
            <a:r>
              <a:rPr lang="en-US" sz="2800" dirty="0">
                <a:solidFill>
                  <a:schemeClr val="tx1"/>
                </a:solidFill>
              </a:rPr>
              <a:t>of heat to the substance.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These </a:t>
            </a:r>
            <a:r>
              <a:rPr lang="en-US" sz="2800" dirty="0">
                <a:solidFill>
                  <a:schemeClr val="tx1"/>
                </a:solidFill>
              </a:rPr>
              <a:t>heat effects are called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b="1" dirty="0" smtClean="0">
                <a:solidFill>
                  <a:schemeClr val="tx1"/>
                </a:solidFill>
              </a:rPr>
              <a:t>latent heat of fusion and the latent heat of vaporization.</a:t>
            </a:r>
          </a:p>
          <a:p>
            <a:pPr algn="just"/>
            <a:endParaRPr 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en-GB" sz="2800" b="1" dirty="0"/>
              <a:t>Latent heat of fusion: </a:t>
            </a:r>
            <a:r>
              <a:rPr lang="en-GB" sz="2800" dirty="0"/>
              <a:t>The amount of heat required to melt the substance of unit mass from solid to liquid</a:t>
            </a:r>
            <a:r>
              <a:rPr lang="en-GB" sz="2800" dirty="0" smtClean="0"/>
              <a:t>.</a:t>
            </a:r>
            <a:endParaRPr lang="en-GB" sz="2800" dirty="0"/>
          </a:p>
          <a:p>
            <a:pPr algn="just"/>
            <a:r>
              <a:rPr lang="en-GB" sz="2800" b="1" dirty="0"/>
              <a:t>Latent heat of vaporization: </a:t>
            </a:r>
            <a:r>
              <a:rPr lang="en-GB" sz="2800" dirty="0"/>
              <a:t>The amount of heat required by the unit mass of substance to vaporize from liquid to gaseous state</a:t>
            </a: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1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1194" y="0"/>
            <a:ext cx="11518710" cy="6858000"/>
          </a:xfrm>
        </p:spPr>
        <p:txBody>
          <a:bodyPr/>
          <a:lstStyle/>
          <a:p>
            <a:r>
              <a:rPr lang="en-GB" b="1" dirty="0"/>
              <a:t>Heat of </a:t>
            </a:r>
            <a:r>
              <a:rPr lang="en-GB" b="1" dirty="0" smtClean="0"/>
              <a:t>Transition </a:t>
            </a:r>
            <a:r>
              <a:rPr lang="en-GB" b="1" dirty="0"/>
              <a:t>(or heat of transformation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</a:t>
            </a:r>
            <a:r>
              <a:rPr lang="en-GB" dirty="0" smtClean="0"/>
              <a:t>The amount </a:t>
            </a:r>
            <a:r>
              <a:rPr lang="en-GB" dirty="0"/>
              <a:t>of heat that must be absorbed or given up by a substance when it undergoes an equilibrium constant-pressure and constant-temperature transition from one phase to another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example, the heat absorbed when rhombic crystalline sulfur changes to the monoclinic structure at 368.15 K (95°C) and 1 bar is 360 J for each g atom.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58" y="4010167"/>
            <a:ext cx="3400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36979" y="-1"/>
            <a:ext cx="9919519" cy="599136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characteristic feature of all these processes is the coexistence of two phases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According to the phase rule, a two-phase system consisting of a single species is </a:t>
            </a:r>
            <a:r>
              <a:rPr lang="en-US" dirty="0" err="1" smtClean="0">
                <a:solidFill>
                  <a:schemeClr val="tx1"/>
                </a:solidFill>
              </a:rPr>
              <a:t>univariant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dirty="0">
                <a:solidFill>
                  <a:schemeClr val="tx1"/>
                </a:solidFill>
              </a:rPr>
              <a:t>its intensive state is determined by the specification of just one intensive property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8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64190" y="665328"/>
            <a:ext cx="11359487" cy="551710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Thus the latent heat accompanying a phase change is a function of temperature only, and is related to other system properties by an exact thermodynamic equation: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i="1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ΔH= Latent Heat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ΔV= Volume change accompanying the phase change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baseline="30000" dirty="0" smtClean="0">
                <a:solidFill>
                  <a:schemeClr val="tx1"/>
                </a:solidFill>
              </a:rPr>
              <a:t>sat</a:t>
            </a:r>
            <a:r>
              <a:rPr lang="en-US" b="1" dirty="0" smtClean="0">
                <a:solidFill>
                  <a:schemeClr val="tx1"/>
                </a:solidFill>
              </a:rPr>
              <a:t> = saturation pressure</a:t>
            </a:r>
            <a:endParaRPr lang="en-US" dirty="0" smtClean="0"/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2434" y="1855810"/>
            <a:ext cx="3612539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53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7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Phase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>
            <a:normAutofit/>
          </a:bodyPr>
          <a:lstStyle/>
          <a:p>
            <a:r>
              <a:rPr lang="en-GB" dirty="0"/>
              <a:t>The Phase Rule describes the possible number of </a:t>
            </a:r>
            <a:r>
              <a:rPr lang="en-GB" b="1" dirty="0"/>
              <a:t>degrees of freedom </a:t>
            </a:r>
            <a:r>
              <a:rPr lang="en-GB" dirty="0"/>
              <a:t>in a (closed) system at equilibrium, in terms of the </a:t>
            </a:r>
            <a:r>
              <a:rPr lang="en-GB" b="1" dirty="0"/>
              <a:t>number of </a:t>
            </a:r>
            <a:r>
              <a:rPr lang="en-GB" b="1" dirty="0" smtClean="0"/>
              <a:t>phases </a:t>
            </a:r>
            <a:r>
              <a:rPr lang="en-GB" dirty="0"/>
              <a:t>and the </a:t>
            </a:r>
            <a:r>
              <a:rPr lang="en-GB" b="1" dirty="0"/>
              <a:t>number of chemical constituents </a:t>
            </a:r>
            <a:r>
              <a:rPr lang="en-GB" dirty="0"/>
              <a:t>in the system</a:t>
            </a:r>
            <a:r>
              <a:rPr lang="en-GB" dirty="0" smtClean="0"/>
              <a:t>.</a:t>
            </a:r>
          </a:p>
          <a:p>
            <a:r>
              <a:rPr lang="en-GB" dirty="0"/>
              <a:t>The rule is:</a:t>
            </a:r>
          </a:p>
          <a:p>
            <a:pPr marL="0" indent="0" algn="ctr">
              <a:buNone/>
            </a:pPr>
            <a:r>
              <a:rPr lang="en-GB" b="1" dirty="0"/>
              <a:t>F = C – P + </a:t>
            </a:r>
            <a:r>
              <a:rPr lang="en-GB" b="1" dirty="0" smtClean="0"/>
              <a:t>2</a:t>
            </a:r>
          </a:p>
          <a:p>
            <a:pPr marL="0" indent="0">
              <a:buNone/>
            </a:pPr>
            <a:r>
              <a:rPr lang="en-GB" dirty="0"/>
              <a:t>Where: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F= degrees of freedom </a:t>
            </a:r>
          </a:p>
          <a:p>
            <a:pPr marL="0" indent="0">
              <a:buNone/>
            </a:pPr>
            <a:r>
              <a:rPr lang="en-GB" b="1" dirty="0"/>
              <a:t>C = number of chemical </a:t>
            </a:r>
            <a:r>
              <a:rPr lang="en-GB" b="1" dirty="0" smtClean="0"/>
              <a:t>constituents/components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P = number of </a:t>
            </a:r>
            <a:r>
              <a:rPr lang="en-GB" b="1" dirty="0" smtClean="0"/>
              <a:t>phases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3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 smtClean="0"/>
              <a:t>Degrees </a:t>
            </a:r>
            <a:r>
              <a:rPr lang="en-GB" b="1" dirty="0"/>
              <a:t>of Freedom</a:t>
            </a:r>
            <a:r>
              <a:rPr lang="en-GB" dirty="0"/>
              <a:t> [</a:t>
            </a:r>
            <a:r>
              <a:rPr lang="en-GB" b="1" dirty="0" smtClean="0"/>
              <a:t>F</a:t>
            </a:r>
            <a:r>
              <a:rPr lang="en-GB" dirty="0" smtClean="0"/>
              <a:t>]:</a:t>
            </a:r>
          </a:p>
          <a:p>
            <a:endParaRPr lang="en-GB" dirty="0" smtClean="0"/>
          </a:p>
          <a:p>
            <a:r>
              <a:rPr lang="en-GB" dirty="0"/>
              <a:t>Degrees of Freedom [F</a:t>
            </a:r>
            <a:r>
              <a:rPr lang="en-GB" dirty="0" smtClean="0"/>
              <a:t>] is </a:t>
            </a:r>
            <a:r>
              <a:rPr lang="en-GB" dirty="0"/>
              <a:t>the number of independent intensive variables (i.e. those that are independent of the quantity of material present) that need to be specified to fully determine the state of the system.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Typical such variables might be </a:t>
            </a:r>
            <a:r>
              <a:rPr lang="en-GB" b="1" dirty="0"/>
              <a:t>temperature, pressure, or concentration</a:t>
            </a:r>
            <a:r>
              <a:rPr lang="en-GB" b="1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b="1" dirty="0"/>
          </a:p>
          <a:p>
            <a:pPr marL="0" indent="0"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3463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/>
              <a:t>Phase</a:t>
            </a:r>
            <a:r>
              <a:rPr lang="en-GB" b="1" dirty="0" smtClean="0"/>
              <a:t>:</a:t>
            </a:r>
          </a:p>
          <a:p>
            <a:r>
              <a:rPr lang="en-GB" dirty="0" smtClean="0"/>
              <a:t>A </a:t>
            </a:r>
            <a:r>
              <a:rPr lang="en-GB" dirty="0"/>
              <a:t>phase is defined as any homogeneous </a:t>
            </a:r>
            <a:r>
              <a:rPr lang="en-GB" dirty="0" smtClean="0"/>
              <a:t>and physically </a:t>
            </a:r>
            <a:r>
              <a:rPr lang="en-GB" dirty="0"/>
              <a:t>distinct part of a system having all </a:t>
            </a:r>
            <a:r>
              <a:rPr lang="en-GB" dirty="0" smtClean="0"/>
              <a:t>physical and </a:t>
            </a:r>
            <a:r>
              <a:rPr lang="en-GB" dirty="0"/>
              <a:t>chemical properties the same throughout </a:t>
            </a:r>
            <a:r>
              <a:rPr lang="en-GB" dirty="0" smtClean="0"/>
              <a:t>the system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i="1" dirty="0" smtClean="0"/>
              <a:t>A </a:t>
            </a:r>
            <a:r>
              <a:rPr lang="en-GB" b="1" i="1" dirty="0"/>
              <a:t>system may consist of one phase </a:t>
            </a:r>
            <a:r>
              <a:rPr lang="en-GB" b="1" i="1" dirty="0" smtClean="0"/>
              <a:t>or more </a:t>
            </a:r>
            <a:r>
              <a:rPr lang="en-GB" b="1" i="1" dirty="0"/>
              <a:t>than one </a:t>
            </a:r>
            <a:r>
              <a:rPr lang="en-GB" b="1" i="1" dirty="0" smtClean="0"/>
              <a:t>phase </a:t>
            </a:r>
            <a:r>
              <a:rPr lang="en-GB" dirty="0" smtClean="0"/>
              <a:t>e.g.</a:t>
            </a:r>
          </a:p>
          <a:p>
            <a:r>
              <a:rPr lang="en-GB" dirty="0" smtClean="0"/>
              <a:t>A </a:t>
            </a:r>
            <a:r>
              <a:rPr lang="en-GB" dirty="0"/>
              <a:t>system containing only liquid water is </a:t>
            </a:r>
            <a:r>
              <a:rPr lang="en-GB" b="1" dirty="0" smtClean="0"/>
              <a:t>one-phase system</a:t>
            </a:r>
            <a:endParaRPr lang="en-GB" b="1" dirty="0"/>
          </a:p>
          <a:p>
            <a:r>
              <a:rPr lang="en-GB" dirty="0" smtClean="0"/>
              <a:t>A </a:t>
            </a:r>
            <a:r>
              <a:rPr lang="en-GB" dirty="0"/>
              <a:t>system containing liquid water and water </a:t>
            </a:r>
            <a:r>
              <a:rPr lang="en-GB" dirty="0" smtClean="0"/>
              <a:t>vapour (gas</a:t>
            </a:r>
            <a:r>
              <a:rPr lang="en-GB" dirty="0"/>
              <a:t>) is a </a:t>
            </a:r>
            <a:r>
              <a:rPr lang="en-GB" b="1" dirty="0"/>
              <a:t>two phase system</a:t>
            </a:r>
          </a:p>
          <a:p>
            <a:r>
              <a:rPr lang="en-GB" dirty="0" smtClean="0"/>
              <a:t>A </a:t>
            </a:r>
            <a:r>
              <a:rPr lang="en-GB" dirty="0"/>
              <a:t>system containing liquid water, water vapour </a:t>
            </a:r>
            <a:r>
              <a:rPr lang="en-GB" dirty="0" smtClean="0"/>
              <a:t>and solid </a:t>
            </a:r>
            <a:r>
              <a:rPr lang="en-GB" dirty="0"/>
              <a:t>ice is a </a:t>
            </a:r>
            <a:r>
              <a:rPr lang="en-GB" b="1" dirty="0"/>
              <a:t>three phase system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53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/>
              <a:t>Chemical constituent / </a:t>
            </a:r>
            <a:r>
              <a:rPr lang="en-GB" b="1" dirty="0" smtClean="0"/>
              <a:t>Component</a:t>
            </a:r>
          </a:p>
          <a:p>
            <a:endParaRPr lang="en-GB" b="1" dirty="0" smtClean="0"/>
          </a:p>
          <a:p>
            <a:r>
              <a:rPr lang="en-GB" dirty="0" smtClean="0"/>
              <a:t>The </a:t>
            </a:r>
            <a:r>
              <a:rPr lang="en-GB" dirty="0"/>
              <a:t>term component is defined as the </a:t>
            </a:r>
            <a:r>
              <a:rPr lang="en-GB" b="1" dirty="0"/>
              <a:t>least number </a:t>
            </a:r>
            <a:r>
              <a:rPr lang="en-GB" b="1" dirty="0" smtClean="0"/>
              <a:t>of chemical </a:t>
            </a:r>
            <a:r>
              <a:rPr lang="en-GB" b="1" dirty="0"/>
              <a:t>constituents </a:t>
            </a:r>
            <a:r>
              <a:rPr lang="en-GB" dirty="0"/>
              <a:t>in terms of which </a:t>
            </a:r>
            <a:r>
              <a:rPr lang="en-GB" dirty="0" smtClean="0"/>
              <a:t>the </a:t>
            </a:r>
            <a:r>
              <a:rPr lang="en-GB" b="1" dirty="0" smtClean="0"/>
              <a:t>composition </a:t>
            </a:r>
            <a:r>
              <a:rPr lang="en-GB" b="1" dirty="0"/>
              <a:t>of every phase can be expressed </a:t>
            </a:r>
            <a:r>
              <a:rPr lang="en-GB" b="1" dirty="0" smtClean="0"/>
              <a:t>by means </a:t>
            </a:r>
            <a:r>
              <a:rPr lang="en-GB" b="1" dirty="0"/>
              <a:t>of a chemical </a:t>
            </a:r>
            <a:r>
              <a:rPr lang="en-GB" b="1" dirty="0" smtClean="0"/>
              <a:t>equation. </a:t>
            </a:r>
            <a:r>
              <a:rPr lang="en-GB" dirty="0"/>
              <a:t>e</a:t>
            </a:r>
            <a:r>
              <a:rPr lang="en-GB" dirty="0" smtClean="0"/>
              <a:t>.g</a:t>
            </a:r>
            <a:r>
              <a:rPr lang="en-GB" dirty="0"/>
              <a:t>.</a:t>
            </a:r>
          </a:p>
          <a:p>
            <a:r>
              <a:rPr lang="en-GB" dirty="0" smtClean="0"/>
              <a:t>Water </a:t>
            </a:r>
            <a:r>
              <a:rPr lang="en-GB" dirty="0"/>
              <a:t>system has three phases, ice, water and </a:t>
            </a:r>
            <a:r>
              <a:rPr lang="en-GB" dirty="0" smtClean="0"/>
              <a:t>water vapour </a:t>
            </a:r>
            <a:r>
              <a:rPr lang="en-GB" dirty="0"/>
              <a:t>and the composition of all these phases </a:t>
            </a:r>
            <a:r>
              <a:rPr lang="en-GB" dirty="0" smtClean="0"/>
              <a:t>is expressed </a:t>
            </a:r>
            <a:r>
              <a:rPr lang="en-GB" dirty="0"/>
              <a:t>in terms of one chemical individual water. </a:t>
            </a:r>
            <a:r>
              <a:rPr lang="en-GB" b="1" dirty="0" smtClean="0"/>
              <a:t>Thus water </a:t>
            </a:r>
            <a:r>
              <a:rPr lang="en-GB" b="1" dirty="0"/>
              <a:t>system has one component only.</a:t>
            </a:r>
          </a:p>
          <a:p>
            <a:r>
              <a:rPr lang="en-GB" b="1" dirty="0" smtClean="0"/>
              <a:t>Similarly </a:t>
            </a:r>
            <a:r>
              <a:rPr lang="en-GB" b="1" dirty="0"/>
              <a:t>Sulphur system has four phases: </a:t>
            </a:r>
            <a:r>
              <a:rPr lang="en-GB" dirty="0" smtClean="0"/>
              <a:t>rhombic sulphur</a:t>
            </a:r>
            <a:r>
              <a:rPr lang="en-GB" dirty="0"/>
              <a:t>, monoclinic </a:t>
            </a:r>
            <a:r>
              <a:rPr lang="en-GB" dirty="0" smtClean="0"/>
              <a:t>sulphur, liquid </a:t>
            </a:r>
            <a:r>
              <a:rPr lang="en-GB" dirty="0"/>
              <a:t>sulphur and </a:t>
            </a:r>
            <a:r>
              <a:rPr lang="en-GB" dirty="0" smtClean="0"/>
              <a:t>sulphur vapour </a:t>
            </a:r>
            <a:r>
              <a:rPr lang="en-GB" dirty="0"/>
              <a:t>and the composition of all these phases </a:t>
            </a:r>
            <a:r>
              <a:rPr lang="en-GB" dirty="0" smtClean="0"/>
              <a:t>is expressed by one chemical individual sulphur. </a:t>
            </a:r>
            <a:r>
              <a:rPr lang="en-GB" b="1" dirty="0" smtClean="0"/>
              <a:t>Therefore Sulphur </a:t>
            </a:r>
            <a:r>
              <a:rPr lang="en-GB" b="1" dirty="0"/>
              <a:t>system is one component system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3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13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F = C – P + 2</a:t>
            </a:r>
          </a:p>
          <a:p>
            <a:endParaRPr lang="en-GB" b="1" dirty="0" smtClean="0"/>
          </a:p>
          <a:p>
            <a:r>
              <a:rPr lang="en-GB" b="1" dirty="0" smtClean="0"/>
              <a:t>Phase rule </a:t>
            </a:r>
            <a:r>
              <a:rPr lang="en-GB" b="1" dirty="0"/>
              <a:t>example:</a:t>
            </a:r>
          </a:p>
          <a:p>
            <a:r>
              <a:rPr lang="en-GB" dirty="0"/>
              <a:t>The state of a pure homogeneous fluid is fixed whenever two intensive thermodynamic properties are set at definite values. </a:t>
            </a:r>
          </a:p>
          <a:p>
            <a:r>
              <a:rPr lang="en-GB" dirty="0"/>
              <a:t>In contrast, when two phases are in equilibrium, the state of the system is fixed when only a single property is specified. </a:t>
            </a:r>
          </a:p>
          <a:p>
            <a:r>
              <a:rPr lang="en-GB" dirty="0"/>
              <a:t>For example, a mixture of steam and liquid water in equilibrium at 101.325 </a:t>
            </a:r>
            <a:r>
              <a:rPr lang="en-GB" dirty="0" err="1"/>
              <a:t>kPa</a:t>
            </a:r>
            <a:r>
              <a:rPr lang="en-GB" dirty="0"/>
              <a:t> can exist only at 373.15 K (100°C).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F = C – P + </a:t>
            </a:r>
            <a:r>
              <a:rPr lang="en-GB" b="1" dirty="0" smtClean="0"/>
              <a:t>2</a:t>
            </a:r>
          </a:p>
          <a:p>
            <a:pPr marL="0" indent="0" algn="ctr">
              <a:buNone/>
            </a:pPr>
            <a:endParaRPr lang="en-GB" b="1" dirty="0" smtClean="0"/>
          </a:p>
          <a:p>
            <a:r>
              <a:rPr lang="en-GB" b="1" dirty="0" smtClean="0"/>
              <a:t>Phase </a:t>
            </a:r>
            <a:r>
              <a:rPr lang="en-GB" b="1" dirty="0"/>
              <a:t>rule example</a:t>
            </a:r>
            <a:r>
              <a:rPr lang="en-GB" b="1" dirty="0" smtClean="0"/>
              <a:t>:</a:t>
            </a:r>
            <a:endParaRPr lang="en-GB" dirty="0"/>
          </a:p>
          <a:p>
            <a:r>
              <a:rPr lang="en-GB" dirty="0"/>
              <a:t>A system with one component and one phase (a balloon full of carbon dioxide, perhaps) has two degrees of freedom: temperature and pressure, say, can be varied independently.</a:t>
            </a:r>
          </a:p>
          <a:p>
            <a:r>
              <a:rPr lang="en-GB" dirty="0" smtClean="0"/>
              <a:t>If </a:t>
            </a:r>
            <a:r>
              <a:rPr lang="en-GB" dirty="0"/>
              <a:t>you have two phases -- liquid and vapour for instance -- you lose a degree of freedom, and there is only one possible pressure for each temperature.</a:t>
            </a:r>
          </a:p>
          <a:p>
            <a:r>
              <a:rPr lang="en-GB" dirty="0" smtClean="0"/>
              <a:t>Add </a:t>
            </a:r>
            <a:r>
              <a:rPr lang="en-GB" dirty="0"/>
              <a:t>yet one more phase -- ice, water and water vapour in a sealed flask -- and you have a "triple point" with fixed temperature and pressure.</a:t>
            </a:r>
          </a:p>
          <a:p>
            <a:endParaRPr lang="en-GB" dirty="0"/>
          </a:p>
          <a:p>
            <a:endParaRPr lang="en-GB" b="1" dirty="0"/>
          </a:p>
          <a:p>
            <a:pPr marL="0" indent="0"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7397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22" y="546834"/>
            <a:ext cx="56673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 smtClean="0"/>
              <a:t>The Phase Diagram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b="1" dirty="0" smtClean="0"/>
              <a:t>Phase diagram</a:t>
            </a:r>
            <a:r>
              <a:rPr lang="en-GB" dirty="0" smtClean="0"/>
              <a:t>: shows the regions of pressure and temperature at which its various phases are thermodynamically stable.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Phase boundary</a:t>
            </a:r>
            <a:r>
              <a:rPr lang="en-GB" dirty="0" smtClean="0"/>
              <a:t>: a boundary between regions, shows the values of P and T at which two phases coexist in equilibrium.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1192</Words>
  <Application>Microsoft Office PowerPoint</Application>
  <PresentationFormat>Widescreen</PresentationFormat>
  <Paragraphs>110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Phase Rule</vt:lpstr>
      <vt:lpstr>Phase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Latent Heat Of Pure Substances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(PGR)</dc:creator>
  <cp:lastModifiedBy>Abdul Rehman (PGR)</cp:lastModifiedBy>
  <cp:revision>146</cp:revision>
  <dcterms:created xsi:type="dcterms:W3CDTF">2019-09-12T15:55:20Z</dcterms:created>
  <dcterms:modified xsi:type="dcterms:W3CDTF">2019-11-20T03:13:11Z</dcterms:modified>
</cp:coreProperties>
</file>