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18" r:id="rId2"/>
    <p:sldId id="272" r:id="rId3"/>
    <p:sldId id="273" r:id="rId4"/>
    <p:sldId id="324" r:id="rId5"/>
    <p:sldId id="325" r:id="rId6"/>
    <p:sldId id="326" r:id="rId7"/>
    <p:sldId id="274" r:id="rId8"/>
    <p:sldId id="275" r:id="rId9"/>
    <p:sldId id="276" r:id="rId10"/>
    <p:sldId id="277" r:id="rId11"/>
    <p:sldId id="279" r:id="rId12"/>
    <p:sldId id="280" r:id="rId13"/>
    <p:sldId id="281" r:id="rId14"/>
    <p:sldId id="278" r:id="rId15"/>
    <p:sldId id="282" r:id="rId16"/>
    <p:sldId id="284" r:id="rId17"/>
    <p:sldId id="285" r:id="rId18"/>
    <p:sldId id="327" r:id="rId19"/>
    <p:sldId id="328" r:id="rId20"/>
    <p:sldId id="329" r:id="rId21"/>
    <p:sldId id="330" r:id="rId22"/>
    <p:sldId id="265" r:id="rId23"/>
    <p:sldId id="334" r:id="rId24"/>
    <p:sldId id="335" r:id="rId25"/>
    <p:sldId id="333" r:id="rId26"/>
    <p:sldId id="331" r:id="rId27"/>
    <p:sldId id="290" r:id="rId28"/>
    <p:sldId id="266" r:id="rId29"/>
    <p:sldId id="267" r:id="rId30"/>
    <p:sldId id="264" r:id="rId31"/>
    <p:sldId id="268" r:id="rId32"/>
    <p:sldId id="270" r:id="rId33"/>
    <p:sldId id="336" r:id="rId34"/>
    <p:sldId id="321" r:id="rId35"/>
    <p:sldId id="323" r:id="rId36"/>
    <p:sldId id="295" r:id="rId37"/>
    <p:sldId id="298" r:id="rId38"/>
    <p:sldId id="337" r:id="rId39"/>
    <p:sldId id="319" r:id="rId40"/>
    <p:sldId id="30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ha Irshad" initials="AI" lastIdx="1" clrIdx="0">
    <p:extLst>
      <p:ext uri="{19B8F6BF-5375-455C-9EA6-DF929625EA0E}">
        <p15:presenceInfo xmlns:p15="http://schemas.microsoft.com/office/powerpoint/2012/main" userId="Aysha Irsh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p:cViewPr varScale="1">
        <p:scale>
          <a:sx n="70" d="100"/>
          <a:sy n="70" d="100"/>
        </p:scale>
        <p:origin x="13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B8C24-DD76-4691-A262-876454D7975F}" type="datetimeFigureOut">
              <a:rPr lang="en-GB" smtClean="0"/>
              <a:t>27/11/2019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DAF7C-D7F3-434F-85CD-8C7BEE65670F}" type="slidenum">
              <a:rPr lang="en-GB" smtClean="0"/>
              <a:t>‹#›</a:t>
            </a:fld>
            <a:endParaRPr lang="en-GB"/>
          </a:p>
        </p:txBody>
      </p:sp>
    </p:spTree>
    <p:extLst>
      <p:ext uri="{BB962C8B-B14F-4D97-AF65-F5344CB8AC3E}">
        <p14:creationId xmlns:p14="http://schemas.microsoft.com/office/powerpoint/2010/main" val="239149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DFDAF7C-D7F3-434F-85CD-8C7BEE65670F}" type="slidenum">
              <a:rPr lang="en-GB" smtClean="0"/>
              <a:t>8</a:t>
            </a:fld>
            <a:endParaRPr lang="en-GB"/>
          </a:p>
        </p:txBody>
      </p:sp>
    </p:spTree>
    <p:extLst>
      <p:ext uri="{BB962C8B-B14F-4D97-AF65-F5344CB8AC3E}">
        <p14:creationId xmlns:p14="http://schemas.microsoft.com/office/powerpoint/2010/main" val="332082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chemeClr val="tx1"/>
                </a:solidFill>
              </a:rPr>
              <a:t>latent heat of fusion </a:t>
            </a:r>
            <a:r>
              <a:rPr lang="en-GB" dirty="0" smtClean="0"/>
              <a:t>amount of heat required to melt the substance of unit mass from solid to liquid</a:t>
            </a:r>
          </a:p>
          <a:p>
            <a:r>
              <a:rPr lang="en-US" b="1" dirty="0" smtClean="0">
                <a:solidFill>
                  <a:schemeClr val="tx1"/>
                </a:solidFill>
              </a:rPr>
              <a:t>latent heat of vaporization </a:t>
            </a:r>
            <a:r>
              <a:rPr lang="en-GB" sz="1200" b="0" i="0" kern="1200" dirty="0" smtClean="0">
                <a:solidFill>
                  <a:schemeClr val="tx1"/>
                </a:solidFill>
                <a:effectLst/>
                <a:latin typeface="+mn-lt"/>
                <a:ea typeface="+mn-ea"/>
                <a:cs typeface="+mn-cs"/>
              </a:rPr>
              <a:t>The amount of heat required by the unit mass of substance to vaporize from liquid to gaseous state</a:t>
            </a:r>
            <a:endParaRPr lang="en-GB" dirty="0"/>
          </a:p>
        </p:txBody>
      </p:sp>
      <p:sp>
        <p:nvSpPr>
          <p:cNvPr id="4" name="Slide Number Placeholder 3"/>
          <p:cNvSpPr>
            <a:spLocks noGrp="1"/>
          </p:cNvSpPr>
          <p:nvPr>
            <p:ph type="sldNum" sz="quarter" idx="10"/>
          </p:nvPr>
        </p:nvSpPr>
        <p:spPr/>
        <p:txBody>
          <a:bodyPr/>
          <a:lstStyle/>
          <a:p>
            <a:fld id="{6C283CF3-69E7-42F5-979F-8AA2A4E23279}" type="slidenum">
              <a:rPr lang="en-GB" smtClean="0"/>
              <a:t>18</a:t>
            </a:fld>
            <a:endParaRPr lang="en-GB"/>
          </a:p>
        </p:txBody>
      </p:sp>
    </p:spTree>
    <p:extLst>
      <p:ext uri="{BB962C8B-B14F-4D97-AF65-F5344CB8AC3E}">
        <p14:creationId xmlns:p14="http://schemas.microsoft.com/office/powerpoint/2010/main" val="367424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chemeClr val="tx1"/>
                </a:solidFill>
              </a:rPr>
              <a:t>latent heat of fusion </a:t>
            </a:r>
            <a:r>
              <a:rPr lang="en-GB" dirty="0" smtClean="0"/>
              <a:t>amount of heat required to melt the substance of unit mass from solid to liquid</a:t>
            </a:r>
          </a:p>
          <a:p>
            <a:r>
              <a:rPr lang="en-US" b="1" dirty="0" smtClean="0">
                <a:solidFill>
                  <a:schemeClr val="tx1"/>
                </a:solidFill>
              </a:rPr>
              <a:t>latent heat of vaporization </a:t>
            </a:r>
            <a:r>
              <a:rPr lang="en-GB" sz="1200" b="0" i="0" kern="1200" dirty="0" smtClean="0">
                <a:solidFill>
                  <a:schemeClr val="tx1"/>
                </a:solidFill>
                <a:effectLst/>
                <a:latin typeface="+mn-lt"/>
                <a:ea typeface="+mn-ea"/>
                <a:cs typeface="+mn-cs"/>
              </a:rPr>
              <a:t>The amount of heat required by the unit mass of substance to vaporize from liquid to gaseous state</a:t>
            </a:r>
            <a:endParaRPr lang="en-GB" dirty="0"/>
          </a:p>
        </p:txBody>
      </p:sp>
      <p:sp>
        <p:nvSpPr>
          <p:cNvPr id="4" name="Slide Number Placeholder 3"/>
          <p:cNvSpPr>
            <a:spLocks noGrp="1"/>
          </p:cNvSpPr>
          <p:nvPr>
            <p:ph type="sldNum" sz="quarter" idx="10"/>
          </p:nvPr>
        </p:nvSpPr>
        <p:spPr/>
        <p:txBody>
          <a:bodyPr/>
          <a:lstStyle/>
          <a:p>
            <a:fld id="{6C283CF3-69E7-42F5-979F-8AA2A4E23279}" type="slidenum">
              <a:rPr lang="en-GB" smtClean="0"/>
              <a:t>19</a:t>
            </a:fld>
            <a:endParaRPr lang="en-GB"/>
          </a:p>
        </p:txBody>
      </p:sp>
    </p:spTree>
    <p:extLst>
      <p:ext uri="{BB962C8B-B14F-4D97-AF65-F5344CB8AC3E}">
        <p14:creationId xmlns:p14="http://schemas.microsoft.com/office/powerpoint/2010/main" val="297747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DFDAF7C-D7F3-434F-85CD-8C7BEE65670F}" type="slidenum">
              <a:rPr lang="en-GB" smtClean="0"/>
              <a:t>22</a:t>
            </a:fld>
            <a:endParaRPr lang="en-GB"/>
          </a:p>
        </p:txBody>
      </p:sp>
    </p:spTree>
    <p:extLst>
      <p:ext uri="{BB962C8B-B14F-4D97-AF65-F5344CB8AC3E}">
        <p14:creationId xmlns:p14="http://schemas.microsoft.com/office/powerpoint/2010/main" val="557283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DFDAF7C-D7F3-434F-85CD-8C7BEE65670F}" type="slidenum">
              <a:rPr lang="en-GB" smtClean="0"/>
              <a:t>23</a:t>
            </a:fld>
            <a:endParaRPr lang="en-GB"/>
          </a:p>
        </p:txBody>
      </p:sp>
    </p:spTree>
    <p:extLst>
      <p:ext uri="{BB962C8B-B14F-4D97-AF65-F5344CB8AC3E}">
        <p14:creationId xmlns:p14="http://schemas.microsoft.com/office/powerpoint/2010/main" val="1663247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Standard State: The standard state of a solid or liquid is the pure substance at a pressure of 1 bar and at a relevant temperature.</a:t>
            </a:r>
            <a:endParaRPr lang="en-GB" dirty="0"/>
          </a:p>
        </p:txBody>
      </p:sp>
      <p:sp>
        <p:nvSpPr>
          <p:cNvPr id="4" name="Slide Number Placeholder 3"/>
          <p:cNvSpPr>
            <a:spLocks noGrp="1"/>
          </p:cNvSpPr>
          <p:nvPr>
            <p:ph type="sldNum" sz="quarter" idx="10"/>
          </p:nvPr>
        </p:nvSpPr>
        <p:spPr/>
        <p:txBody>
          <a:bodyPr/>
          <a:lstStyle/>
          <a:p>
            <a:fld id="{BDFDAF7C-D7F3-434F-85CD-8C7BEE65670F}" type="slidenum">
              <a:rPr lang="en-GB" smtClean="0"/>
              <a:t>25</a:t>
            </a:fld>
            <a:endParaRPr lang="en-GB"/>
          </a:p>
        </p:txBody>
      </p:sp>
    </p:spTree>
    <p:extLst>
      <p:ext uri="{BB962C8B-B14F-4D97-AF65-F5344CB8AC3E}">
        <p14:creationId xmlns:p14="http://schemas.microsoft.com/office/powerpoint/2010/main" val="2039265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Combustion reactions</a:t>
            </a:r>
            <a:r>
              <a:rPr lang="en-GB" sz="1200" b="0" i="0" kern="1200" dirty="0" smtClean="0">
                <a:solidFill>
                  <a:schemeClr val="tx1"/>
                </a:solidFill>
                <a:effectLst/>
                <a:latin typeface="+mn-lt"/>
                <a:ea typeface="+mn-ea"/>
                <a:cs typeface="+mn-cs"/>
              </a:rPr>
              <a:t> occur when oxygen reacts with another substance and gives off heat and light. Burning coal, methane gas, and sparklers are all common </a:t>
            </a:r>
            <a:r>
              <a:rPr lang="en-GB" sz="1200" b="1" i="0" kern="1200" dirty="0" smtClean="0">
                <a:solidFill>
                  <a:schemeClr val="tx1"/>
                </a:solidFill>
                <a:effectLst/>
                <a:latin typeface="+mn-lt"/>
                <a:ea typeface="+mn-ea"/>
                <a:cs typeface="+mn-cs"/>
              </a:rPr>
              <a:t>examples of combustion reactions</a:t>
            </a:r>
            <a:r>
              <a:rPr lang="en-GB" sz="1200" b="0" i="0" kern="1200" dirty="0" smtClean="0">
                <a:solidFill>
                  <a:schemeClr val="tx1"/>
                </a:solidFill>
                <a:effectLst/>
                <a:latin typeface="+mn-lt"/>
                <a:ea typeface="+mn-ea"/>
                <a:cs typeface="+mn-cs"/>
              </a:rPr>
              <a:t>. Essentially, any </a:t>
            </a:r>
            <a:r>
              <a:rPr lang="en-GB" sz="1200" b="1" i="0" kern="1200" dirty="0" smtClean="0">
                <a:solidFill>
                  <a:schemeClr val="tx1"/>
                </a:solidFill>
                <a:effectLst/>
                <a:latin typeface="+mn-lt"/>
                <a:ea typeface="+mn-ea"/>
                <a:cs typeface="+mn-cs"/>
              </a:rPr>
              <a:t>reaction</a:t>
            </a:r>
            <a:r>
              <a:rPr lang="en-GB" sz="1200" b="0" i="0" kern="1200" dirty="0" smtClean="0">
                <a:solidFill>
                  <a:schemeClr val="tx1"/>
                </a:solidFill>
                <a:effectLst/>
                <a:latin typeface="+mn-lt"/>
                <a:ea typeface="+mn-ea"/>
                <a:cs typeface="+mn-cs"/>
              </a:rPr>
              <a:t> that involves burning something is a </a:t>
            </a:r>
            <a:r>
              <a:rPr lang="en-GB" sz="1200" b="1" i="0" kern="1200" dirty="0" smtClean="0">
                <a:solidFill>
                  <a:schemeClr val="tx1"/>
                </a:solidFill>
                <a:effectLst/>
                <a:latin typeface="+mn-lt"/>
                <a:ea typeface="+mn-ea"/>
                <a:cs typeface="+mn-cs"/>
              </a:rPr>
              <a:t>combustion reaction</a:t>
            </a:r>
            <a:r>
              <a:rPr lang="en-GB" sz="1200" b="0" i="0" kern="1200" dirty="0" smtClean="0">
                <a:solidFill>
                  <a:schemeClr val="tx1"/>
                </a:solidFill>
                <a:effectLst/>
                <a:latin typeface="+mn-lt"/>
                <a:ea typeface="+mn-ea"/>
                <a:cs typeface="+mn-cs"/>
              </a:rPr>
              <a:t>.</a:t>
            </a:r>
            <a:endParaRPr lang="en-GB" dirty="0" smtClean="0"/>
          </a:p>
          <a:p>
            <a:endParaRPr lang="en-GB" dirty="0"/>
          </a:p>
        </p:txBody>
      </p:sp>
      <p:sp>
        <p:nvSpPr>
          <p:cNvPr id="4" name="Slide Number Placeholder 3"/>
          <p:cNvSpPr>
            <a:spLocks noGrp="1"/>
          </p:cNvSpPr>
          <p:nvPr>
            <p:ph type="sldNum" sz="quarter" idx="10"/>
          </p:nvPr>
        </p:nvSpPr>
        <p:spPr/>
        <p:txBody>
          <a:bodyPr/>
          <a:lstStyle/>
          <a:p>
            <a:fld id="{BDFDAF7C-D7F3-434F-85CD-8C7BEE65670F}" type="slidenum">
              <a:rPr lang="en-GB" smtClean="0"/>
              <a:t>26</a:t>
            </a:fld>
            <a:endParaRPr lang="en-GB"/>
          </a:p>
        </p:txBody>
      </p:sp>
    </p:spTree>
    <p:extLst>
      <p:ext uri="{BB962C8B-B14F-4D97-AF65-F5344CB8AC3E}">
        <p14:creationId xmlns:p14="http://schemas.microsoft.com/office/powerpoint/2010/main" val="3692987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Fuel gas:</a:t>
            </a:r>
            <a:r>
              <a:rPr lang="en-GB" baseline="0" dirty="0" smtClean="0"/>
              <a:t> </a:t>
            </a:r>
            <a:r>
              <a:rPr lang="en-GB" sz="1200" b="0" i="0" kern="1200" dirty="0" smtClean="0">
                <a:solidFill>
                  <a:schemeClr val="tx1"/>
                </a:solidFill>
                <a:effectLst/>
                <a:latin typeface="+mn-lt"/>
                <a:ea typeface="+mn-ea"/>
                <a:cs typeface="+mn-cs"/>
              </a:rPr>
              <a:t>The </a:t>
            </a:r>
            <a:r>
              <a:rPr lang="en-GB" sz="1200" b="1" i="0" kern="1200" dirty="0" smtClean="0">
                <a:solidFill>
                  <a:schemeClr val="tx1"/>
                </a:solidFill>
                <a:effectLst/>
                <a:latin typeface="+mn-lt"/>
                <a:ea typeface="+mn-ea"/>
                <a:cs typeface="+mn-cs"/>
              </a:rPr>
              <a:t>gases</a:t>
            </a:r>
            <a:r>
              <a:rPr lang="en-GB" sz="1200" b="0" i="0" kern="1200" dirty="0" smtClean="0">
                <a:solidFill>
                  <a:schemeClr val="tx1"/>
                </a:solidFill>
                <a:effectLst/>
                <a:latin typeface="+mn-lt"/>
                <a:ea typeface="+mn-ea"/>
                <a:cs typeface="+mn-cs"/>
              </a:rPr>
              <a:t> that may be burned to produce thermal energy, including natural </a:t>
            </a:r>
            <a:r>
              <a:rPr lang="en-GB" sz="1200" b="1" i="0" kern="1200" dirty="0" smtClean="0">
                <a:solidFill>
                  <a:schemeClr val="tx1"/>
                </a:solidFill>
                <a:effectLst/>
                <a:latin typeface="+mn-lt"/>
                <a:ea typeface="+mn-ea"/>
                <a:cs typeface="+mn-cs"/>
              </a:rPr>
              <a:t>gas</a:t>
            </a:r>
            <a:r>
              <a:rPr lang="en-GB" sz="1200" b="0" i="0" kern="1200" dirty="0" smtClean="0">
                <a:solidFill>
                  <a:schemeClr val="tx1"/>
                </a:solidFill>
                <a:effectLst/>
                <a:latin typeface="+mn-lt"/>
                <a:ea typeface="+mn-ea"/>
                <a:cs typeface="+mn-cs"/>
              </a:rPr>
              <a:t>, propane, butane, liquefied natural </a:t>
            </a:r>
            <a:r>
              <a:rPr lang="en-GB" sz="1200" b="1" i="0" kern="1200" dirty="0" smtClean="0">
                <a:solidFill>
                  <a:schemeClr val="tx1"/>
                </a:solidFill>
                <a:effectLst/>
                <a:latin typeface="+mn-lt"/>
                <a:ea typeface="+mn-ea"/>
                <a:cs typeface="+mn-cs"/>
              </a:rPr>
              <a:t>gas</a:t>
            </a:r>
            <a:r>
              <a:rPr lang="en-GB" sz="1200" b="0" i="0" kern="1200" dirty="0" smtClean="0">
                <a:solidFill>
                  <a:schemeClr val="tx1"/>
                </a:solidFill>
                <a:effectLst/>
                <a:latin typeface="+mn-lt"/>
                <a:ea typeface="+mn-ea"/>
                <a:cs typeface="+mn-cs"/>
              </a:rPr>
              <a:t> (LNG) or hydrogen.</a:t>
            </a:r>
            <a:endParaRPr lang="en-GB" dirty="0"/>
          </a:p>
        </p:txBody>
      </p:sp>
      <p:sp>
        <p:nvSpPr>
          <p:cNvPr id="4" name="Slide Number Placeholder 3"/>
          <p:cNvSpPr>
            <a:spLocks noGrp="1"/>
          </p:cNvSpPr>
          <p:nvPr>
            <p:ph type="sldNum" sz="quarter" idx="10"/>
          </p:nvPr>
        </p:nvSpPr>
        <p:spPr/>
        <p:txBody>
          <a:bodyPr/>
          <a:lstStyle/>
          <a:p>
            <a:fld id="{BDFDAF7C-D7F3-434F-85CD-8C7BEE65670F}" type="slidenum">
              <a:rPr lang="en-GB" smtClean="0"/>
              <a:t>27</a:t>
            </a:fld>
            <a:endParaRPr lang="en-GB"/>
          </a:p>
        </p:txBody>
      </p:sp>
    </p:spTree>
    <p:extLst>
      <p:ext uri="{BB962C8B-B14F-4D97-AF65-F5344CB8AC3E}">
        <p14:creationId xmlns:p14="http://schemas.microsoft.com/office/powerpoint/2010/main" val="226295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F8BFB8-4F69-497B-8B6A-4017A2D3A4E8}"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56402-8A29-4F9D-A3FB-5BC82FE6A80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F8BFB8-4F69-497B-8B6A-4017A2D3A4E8}"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56402-8A29-4F9D-A3FB-5BC82FE6A8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F8BFB8-4F69-497B-8B6A-4017A2D3A4E8}"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56402-8A29-4F9D-A3FB-5BC82FE6A8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F8BFB8-4F69-497B-8B6A-4017A2D3A4E8}"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56402-8A29-4F9D-A3FB-5BC82FE6A8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8BFB8-4F69-497B-8B6A-4017A2D3A4E8}"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56402-8A29-4F9D-A3FB-5BC82FE6A80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F8BFB8-4F69-497B-8B6A-4017A2D3A4E8}"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56402-8A29-4F9D-A3FB-5BC82FE6A8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F8BFB8-4F69-497B-8B6A-4017A2D3A4E8}"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56402-8A29-4F9D-A3FB-5BC82FE6A8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F8BFB8-4F69-497B-8B6A-4017A2D3A4E8}"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56402-8A29-4F9D-A3FB-5BC82FE6A8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8BFB8-4F69-497B-8B6A-4017A2D3A4E8}"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56402-8A29-4F9D-A3FB-5BC82FE6A8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F8BFB8-4F69-497B-8B6A-4017A2D3A4E8}"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56402-8A29-4F9D-A3FB-5BC82FE6A8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F8BFB8-4F69-497B-8B6A-4017A2D3A4E8}"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56402-8A29-4F9D-A3FB-5BC82FE6A8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BFB8-4F69-497B-8B6A-4017A2D3A4E8}" type="datetimeFigureOut">
              <a:rPr lang="en-US" smtClean="0"/>
              <a:t>11/27/2019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56402-8A29-4F9D-A3FB-5BC82FE6A80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6C6F06-3396-4CA6-817F-AB0CE8E1DD1A}"/>
              </a:ext>
            </a:extLst>
          </p:cNvPr>
          <p:cNvSpPr>
            <a:spLocks noGrp="1"/>
          </p:cNvSpPr>
          <p:nvPr>
            <p:ph type="title"/>
          </p:nvPr>
        </p:nvSpPr>
        <p:spPr/>
        <p:txBody>
          <a:bodyPr/>
          <a:lstStyle/>
          <a:p>
            <a:r>
              <a:rPr lang="en-GB" dirty="0"/>
              <a:t>Heat Effects</a:t>
            </a:r>
          </a:p>
        </p:txBody>
      </p:sp>
      <p:sp>
        <p:nvSpPr>
          <p:cNvPr id="3" name="Content Placeholder 2">
            <a:extLst>
              <a:ext uri="{FF2B5EF4-FFF2-40B4-BE49-F238E27FC236}">
                <a16:creationId xmlns="" xmlns:a16="http://schemas.microsoft.com/office/drawing/2014/main" id="{89E3F705-E3DB-49DC-8262-1959A588A185}"/>
              </a:ext>
            </a:extLst>
          </p:cNvPr>
          <p:cNvSpPr>
            <a:spLocks noGrp="1"/>
          </p:cNvSpPr>
          <p:nvPr>
            <p:ph idx="1"/>
          </p:nvPr>
        </p:nvSpPr>
        <p:spPr>
          <a:xfrm>
            <a:off x="457200" y="1295400"/>
            <a:ext cx="8229600" cy="5029200"/>
          </a:xfrm>
        </p:spPr>
        <p:txBody>
          <a:bodyPr/>
          <a:lstStyle/>
          <a:p>
            <a:pPr algn="just">
              <a:buFont typeface="Wingdings" panose="05000000000000000000" pitchFamily="2" charset="2"/>
              <a:buChar char="Ø"/>
            </a:pPr>
            <a:r>
              <a:rPr lang="en-GB" i="1" dirty="0"/>
              <a:t>Heat effects </a:t>
            </a:r>
            <a:r>
              <a:rPr lang="en-GB" dirty="0"/>
              <a:t>refer to physical and chemical phenomena that are associated with </a:t>
            </a:r>
            <a:r>
              <a:rPr lang="en-GB" b="1" dirty="0">
                <a:solidFill>
                  <a:srgbClr val="002060"/>
                </a:solidFill>
              </a:rPr>
              <a:t>heat transfer to or from a system</a:t>
            </a:r>
            <a:r>
              <a:rPr lang="en-GB" dirty="0"/>
              <a:t> </a:t>
            </a:r>
            <a:r>
              <a:rPr lang="en-GB" dirty="0">
                <a:solidFill>
                  <a:srgbClr val="FF0000"/>
                </a:solidFill>
              </a:rPr>
              <a:t>or </a:t>
            </a:r>
            <a:r>
              <a:rPr lang="en-GB" dirty="0"/>
              <a:t>that result in </a:t>
            </a:r>
            <a:r>
              <a:rPr lang="en-GB" b="1" dirty="0">
                <a:solidFill>
                  <a:srgbClr val="FF0000"/>
                </a:solidFill>
              </a:rPr>
              <a:t>temperature changes within a system</a:t>
            </a:r>
            <a:r>
              <a:rPr lang="en-GB" dirty="0"/>
              <a:t>, or both.</a:t>
            </a:r>
          </a:p>
          <a:p>
            <a:pPr algn="just">
              <a:buFont typeface="Wingdings" panose="05000000000000000000" pitchFamily="2" charset="2"/>
              <a:buChar char="Ø"/>
            </a:pPr>
            <a:r>
              <a:rPr lang="en-GB" dirty="0"/>
              <a:t>What happens when we heat water from room temperature to its boiling point?</a:t>
            </a:r>
          </a:p>
        </p:txBody>
      </p:sp>
    </p:spTree>
    <p:extLst>
      <p:ext uri="{BB962C8B-B14F-4D97-AF65-F5344CB8AC3E}">
        <p14:creationId xmlns:p14="http://schemas.microsoft.com/office/powerpoint/2010/main" val="297819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EE7AC1-6394-45C8-89BA-98CA06A606CE}"/>
              </a:ext>
            </a:extLst>
          </p:cNvPr>
          <p:cNvSpPr>
            <a:spLocks noGrp="1"/>
          </p:cNvSpPr>
          <p:nvPr>
            <p:ph type="title"/>
          </p:nvPr>
        </p:nvSpPr>
        <p:spPr/>
        <p:txBody>
          <a:bodyPr/>
          <a:lstStyle/>
          <a:p>
            <a:r>
              <a:rPr lang="en-GB" dirty="0"/>
              <a:t>Sensible Heat Effects</a:t>
            </a:r>
          </a:p>
        </p:txBody>
      </p:sp>
      <p:sp>
        <p:nvSpPr>
          <p:cNvPr id="3" name="Content Placeholder 2">
            <a:extLst>
              <a:ext uri="{FF2B5EF4-FFF2-40B4-BE49-F238E27FC236}">
                <a16:creationId xmlns="" xmlns:a16="http://schemas.microsoft.com/office/drawing/2014/main" id="{7EB463C6-5393-47C4-8BE1-823335F8894E}"/>
              </a:ext>
            </a:extLst>
          </p:cNvPr>
          <p:cNvSpPr>
            <a:spLocks noGrp="1"/>
          </p:cNvSpPr>
          <p:nvPr>
            <p:ph idx="1"/>
          </p:nvPr>
        </p:nvSpPr>
        <p:spPr>
          <a:xfrm>
            <a:off x="457200" y="1318885"/>
            <a:ext cx="8229600" cy="4525963"/>
          </a:xfrm>
        </p:spPr>
        <p:txBody>
          <a:bodyPr>
            <a:normAutofit/>
          </a:bodyPr>
          <a:lstStyle/>
          <a:p>
            <a:pPr algn="just">
              <a:buFont typeface="Wingdings" panose="05000000000000000000" pitchFamily="2" charset="2"/>
              <a:buChar char="Ø"/>
            </a:pPr>
            <a:r>
              <a:rPr lang="en-GB" sz="2600" dirty="0" smtClean="0"/>
              <a:t>The </a:t>
            </a:r>
            <a:r>
              <a:rPr lang="en-GB" sz="2600" dirty="0"/>
              <a:t>only possible mechanically reversible constant-volume process is simple heating (stirring work is inherently irreversible), for which </a:t>
            </a:r>
            <a:r>
              <a:rPr lang="en-GB" sz="2600" i="1" dirty="0"/>
              <a:t>Q </a:t>
            </a:r>
            <a:r>
              <a:rPr lang="en-GB" sz="2600" dirty="0"/>
              <a:t>= Δ</a:t>
            </a:r>
            <a:r>
              <a:rPr lang="en-GB" sz="2600" i="1" dirty="0"/>
              <a:t>U</a:t>
            </a:r>
            <a:r>
              <a:rPr lang="en-GB" sz="2600" dirty="0"/>
              <a:t>, </a:t>
            </a:r>
          </a:p>
        </p:txBody>
      </p:sp>
      <p:pic>
        <p:nvPicPr>
          <p:cNvPr id="4" name="Picture 3">
            <a:extLst>
              <a:ext uri="{FF2B5EF4-FFF2-40B4-BE49-F238E27FC236}">
                <a16:creationId xmlns="" xmlns:a16="http://schemas.microsoft.com/office/drawing/2014/main" id="{B236FCEB-586D-4F45-93BB-1F79609D245D}"/>
              </a:ext>
            </a:extLst>
          </p:cNvPr>
          <p:cNvPicPr>
            <a:picLocks noChangeAspect="1"/>
          </p:cNvPicPr>
          <p:nvPr/>
        </p:nvPicPr>
        <p:blipFill>
          <a:blip r:embed="rId2"/>
          <a:stretch>
            <a:fillRect/>
          </a:stretch>
        </p:blipFill>
        <p:spPr>
          <a:xfrm>
            <a:off x="3205162" y="3191103"/>
            <a:ext cx="2733675" cy="990600"/>
          </a:xfrm>
          <a:prstGeom prst="rect">
            <a:avLst/>
          </a:prstGeom>
        </p:spPr>
      </p:pic>
    </p:spTree>
    <p:extLst>
      <p:ext uri="{BB962C8B-B14F-4D97-AF65-F5344CB8AC3E}">
        <p14:creationId xmlns:p14="http://schemas.microsoft.com/office/powerpoint/2010/main" val="268766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209274-4D6E-4C45-9E6A-7E80A89F0FE5}"/>
              </a:ext>
            </a:extLst>
          </p:cNvPr>
          <p:cNvSpPr>
            <a:spLocks noGrp="1"/>
          </p:cNvSpPr>
          <p:nvPr>
            <p:ph type="title"/>
          </p:nvPr>
        </p:nvSpPr>
        <p:spPr/>
        <p:txBody>
          <a:bodyPr/>
          <a:lstStyle/>
          <a:p>
            <a:r>
              <a:rPr lang="en-GB" dirty="0"/>
              <a:t>Sensible Heat Effects</a:t>
            </a:r>
          </a:p>
        </p:txBody>
      </p:sp>
      <p:sp>
        <p:nvSpPr>
          <p:cNvPr id="3" name="Content Placeholder 2">
            <a:extLst>
              <a:ext uri="{FF2B5EF4-FFF2-40B4-BE49-F238E27FC236}">
                <a16:creationId xmlns="" xmlns:a16="http://schemas.microsoft.com/office/drawing/2014/main" id="{0799C5D8-40CC-466D-B3A7-B63627FA9FC0}"/>
              </a:ext>
            </a:extLst>
          </p:cNvPr>
          <p:cNvSpPr>
            <a:spLocks noGrp="1"/>
          </p:cNvSpPr>
          <p:nvPr>
            <p:ph idx="1"/>
          </p:nvPr>
        </p:nvSpPr>
        <p:spPr/>
        <p:txBody>
          <a:bodyPr/>
          <a:lstStyle/>
          <a:p>
            <a:pPr algn="just"/>
            <a:r>
              <a:rPr lang="en-GB" dirty="0"/>
              <a:t>The enthalpy may be treated similarly, with molar or specific enthalpy expressed most conveniently as a function of temperature and pressure. Then </a:t>
            </a:r>
            <a:r>
              <a:rPr lang="en-GB" i="1" dirty="0"/>
              <a:t>H </a:t>
            </a:r>
            <a:r>
              <a:rPr lang="en-GB" dirty="0"/>
              <a:t>= </a:t>
            </a:r>
            <a:r>
              <a:rPr lang="en-GB" i="1" dirty="0"/>
              <a:t>H</a:t>
            </a:r>
            <a:r>
              <a:rPr lang="en-GB" dirty="0"/>
              <a:t>(</a:t>
            </a:r>
            <a:r>
              <a:rPr lang="en-GB" i="1" dirty="0"/>
              <a:t>T</a:t>
            </a:r>
            <a:r>
              <a:rPr lang="en-GB" dirty="0"/>
              <a:t>, </a:t>
            </a:r>
            <a:r>
              <a:rPr lang="en-GB" i="1" dirty="0"/>
              <a:t>P</a:t>
            </a:r>
            <a:r>
              <a:rPr lang="en-GB" dirty="0"/>
              <a:t>), and</a:t>
            </a:r>
          </a:p>
          <a:p>
            <a:endParaRPr lang="en-GB" dirty="0"/>
          </a:p>
        </p:txBody>
      </p:sp>
      <p:pic>
        <p:nvPicPr>
          <p:cNvPr id="4" name="Picture 3">
            <a:extLst>
              <a:ext uri="{FF2B5EF4-FFF2-40B4-BE49-F238E27FC236}">
                <a16:creationId xmlns="" xmlns:a16="http://schemas.microsoft.com/office/drawing/2014/main" id="{B08E89BB-A253-4E73-A351-B1C41081AFD7}"/>
              </a:ext>
            </a:extLst>
          </p:cNvPr>
          <p:cNvPicPr>
            <a:picLocks noChangeAspect="1"/>
          </p:cNvPicPr>
          <p:nvPr/>
        </p:nvPicPr>
        <p:blipFill>
          <a:blip r:embed="rId2"/>
          <a:stretch>
            <a:fillRect/>
          </a:stretch>
        </p:blipFill>
        <p:spPr>
          <a:xfrm>
            <a:off x="2771774" y="3831336"/>
            <a:ext cx="3600450" cy="933450"/>
          </a:xfrm>
          <a:prstGeom prst="rect">
            <a:avLst/>
          </a:prstGeom>
        </p:spPr>
      </p:pic>
      <p:pic>
        <p:nvPicPr>
          <p:cNvPr id="5" name="Picture 4">
            <a:extLst>
              <a:ext uri="{FF2B5EF4-FFF2-40B4-BE49-F238E27FC236}">
                <a16:creationId xmlns="" xmlns:a16="http://schemas.microsoft.com/office/drawing/2014/main" id="{D33DF988-9536-44C3-94D1-2D08A91109A2}"/>
              </a:ext>
            </a:extLst>
          </p:cNvPr>
          <p:cNvPicPr>
            <a:picLocks noChangeAspect="1"/>
          </p:cNvPicPr>
          <p:nvPr/>
        </p:nvPicPr>
        <p:blipFill>
          <a:blip r:embed="rId3"/>
          <a:stretch>
            <a:fillRect/>
          </a:stretch>
        </p:blipFill>
        <p:spPr>
          <a:xfrm>
            <a:off x="3119437" y="5105400"/>
            <a:ext cx="2905125" cy="923925"/>
          </a:xfrm>
          <a:prstGeom prst="rect">
            <a:avLst/>
          </a:prstGeom>
        </p:spPr>
      </p:pic>
    </p:spTree>
    <p:extLst>
      <p:ext uri="{BB962C8B-B14F-4D97-AF65-F5344CB8AC3E}">
        <p14:creationId xmlns:p14="http://schemas.microsoft.com/office/powerpoint/2010/main" val="3665742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D187D7-5755-4247-A21B-C668CDFCA922}"/>
              </a:ext>
            </a:extLst>
          </p:cNvPr>
          <p:cNvSpPr>
            <a:spLocks noGrp="1"/>
          </p:cNvSpPr>
          <p:nvPr>
            <p:ph type="title"/>
          </p:nvPr>
        </p:nvSpPr>
        <p:spPr/>
        <p:txBody>
          <a:bodyPr/>
          <a:lstStyle/>
          <a:p>
            <a:r>
              <a:rPr lang="en-GB" dirty="0"/>
              <a:t>Sensible Heat Effects</a:t>
            </a:r>
          </a:p>
        </p:txBody>
      </p:sp>
      <p:sp>
        <p:nvSpPr>
          <p:cNvPr id="3" name="Content Placeholder 2">
            <a:extLst>
              <a:ext uri="{FF2B5EF4-FFF2-40B4-BE49-F238E27FC236}">
                <a16:creationId xmlns="" xmlns:a16="http://schemas.microsoft.com/office/drawing/2014/main" id="{78B51B38-CC8A-47BE-8EEE-562A64AC908B}"/>
              </a:ext>
            </a:extLst>
          </p:cNvPr>
          <p:cNvSpPr>
            <a:spLocks noGrp="1"/>
          </p:cNvSpPr>
          <p:nvPr>
            <p:ph idx="1"/>
          </p:nvPr>
        </p:nvSpPr>
        <p:spPr>
          <a:xfrm>
            <a:off x="457200" y="1524000"/>
            <a:ext cx="8229600" cy="4525963"/>
          </a:xfrm>
        </p:spPr>
        <p:txBody>
          <a:bodyPr>
            <a:normAutofit/>
          </a:bodyPr>
          <a:lstStyle/>
          <a:p>
            <a:pPr marL="0" indent="0" algn="just">
              <a:buNone/>
            </a:pPr>
            <a:r>
              <a:rPr lang="en-GB" sz="2800" dirty="0"/>
              <a:t>Again, the final term is zero for two situations:</a:t>
            </a:r>
          </a:p>
          <a:p>
            <a:pPr algn="just">
              <a:buFont typeface="Wingdings" panose="05000000000000000000" pitchFamily="2" charset="2"/>
              <a:buChar char="Ø"/>
            </a:pPr>
            <a:r>
              <a:rPr lang="en-GB" sz="2800" dirty="0"/>
              <a:t>For any constant-pressure process.</a:t>
            </a:r>
          </a:p>
          <a:p>
            <a:pPr algn="just">
              <a:buFont typeface="Wingdings" panose="05000000000000000000" pitchFamily="2" charset="2"/>
              <a:buChar char="Ø"/>
            </a:pPr>
            <a:r>
              <a:rPr lang="en-GB" sz="2800" dirty="0"/>
              <a:t>When the enthalpy is independent of pressure, regardless of process. This is exactly true for the ideal-gas state and approximately true for real gases at low pressure and high temperature.</a:t>
            </a:r>
          </a:p>
          <a:p>
            <a:pPr algn="just">
              <a:buFont typeface="Wingdings" panose="05000000000000000000" pitchFamily="2" charset="2"/>
              <a:buChar char="Ø"/>
            </a:pPr>
            <a:r>
              <a:rPr lang="en-GB" sz="2800" dirty="0"/>
              <a:t>In either case</a:t>
            </a:r>
          </a:p>
          <a:p>
            <a:pPr algn="just">
              <a:buFont typeface="Wingdings" panose="05000000000000000000" pitchFamily="2" charset="2"/>
              <a:buChar char="Ø"/>
            </a:pPr>
            <a:endParaRPr lang="en-GB" sz="2800" dirty="0"/>
          </a:p>
        </p:txBody>
      </p:sp>
      <p:pic>
        <p:nvPicPr>
          <p:cNvPr id="4" name="Picture 3">
            <a:extLst>
              <a:ext uri="{FF2B5EF4-FFF2-40B4-BE49-F238E27FC236}">
                <a16:creationId xmlns="" xmlns:a16="http://schemas.microsoft.com/office/drawing/2014/main" id="{10F9F42A-0ED2-48FE-82A3-9DC4AE26B834}"/>
              </a:ext>
            </a:extLst>
          </p:cNvPr>
          <p:cNvPicPr>
            <a:picLocks noChangeAspect="1"/>
          </p:cNvPicPr>
          <p:nvPr/>
        </p:nvPicPr>
        <p:blipFill>
          <a:blip r:embed="rId2"/>
          <a:stretch>
            <a:fillRect/>
          </a:stretch>
        </p:blipFill>
        <p:spPr>
          <a:xfrm>
            <a:off x="3276600" y="4790715"/>
            <a:ext cx="2371725" cy="1552575"/>
          </a:xfrm>
          <a:prstGeom prst="rect">
            <a:avLst/>
          </a:prstGeom>
        </p:spPr>
      </p:pic>
    </p:spTree>
    <p:extLst>
      <p:ext uri="{BB962C8B-B14F-4D97-AF65-F5344CB8AC3E}">
        <p14:creationId xmlns:p14="http://schemas.microsoft.com/office/powerpoint/2010/main" val="8762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EFE29A-1346-4CC6-B3AA-99D8C572D34C}"/>
              </a:ext>
            </a:extLst>
          </p:cNvPr>
          <p:cNvSpPr>
            <a:spLocks noGrp="1"/>
          </p:cNvSpPr>
          <p:nvPr>
            <p:ph type="title"/>
          </p:nvPr>
        </p:nvSpPr>
        <p:spPr/>
        <p:txBody>
          <a:bodyPr/>
          <a:lstStyle/>
          <a:p>
            <a:r>
              <a:rPr lang="en-GB" dirty="0"/>
              <a:t>Sensible Heat Effects</a:t>
            </a:r>
          </a:p>
        </p:txBody>
      </p:sp>
      <p:sp>
        <p:nvSpPr>
          <p:cNvPr id="3" name="Content Placeholder 2">
            <a:extLst>
              <a:ext uri="{FF2B5EF4-FFF2-40B4-BE49-F238E27FC236}">
                <a16:creationId xmlns="" xmlns:a16="http://schemas.microsoft.com/office/drawing/2014/main" id="{4731FB1C-CBE1-4187-91D4-0943ACC7F437}"/>
              </a:ext>
            </a:extLst>
          </p:cNvPr>
          <p:cNvSpPr>
            <a:spLocks noGrp="1"/>
          </p:cNvSpPr>
          <p:nvPr>
            <p:ph idx="1"/>
          </p:nvPr>
        </p:nvSpPr>
        <p:spPr/>
        <p:txBody>
          <a:bodyPr/>
          <a:lstStyle/>
          <a:p>
            <a:pPr marL="0" indent="0" algn="just">
              <a:buNone/>
            </a:pPr>
            <a:r>
              <a:rPr lang="en-GB" sz="2800" dirty="0"/>
              <a:t>Moreover, </a:t>
            </a:r>
            <a:r>
              <a:rPr lang="en-GB" sz="2800" i="1" dirty="0"/>
              <a:t>Q </a:t>
            </a:r>
            <a:r>
              <a:rPr lang="en-GB" sz="2800" dirty="0"/>
              <a:t>= Δ</a:t>
            </a:r>
            <a:r>
              <a:rPr lang="en-GB" sz="2800" i="1" dirty="0"/>
              <a:t>H </a:t>
            </a:r>
            <a:r>
              <a:rPr lang="en-GB" sz="2800" dirty="0"/>
              <a:t>for mechanically reversible, constant-pressure, closed-system processes and for the transfer of heat in steady-flow processes where Δ</a:t>
            </a:r>
            <a:r>
              <a:rPr lang="en-GB" sz="2800" i="1" dirty="0"/>
              <a:t>E</a:t>
            </a:r>
            <a:r>
              <a:rPr lang="en-GB" sz="2800" i="1" baseline="-25000" dirty="0"/>
              <a:t>P</a:t>
            </a:r>
            <a:r>
              <a:rPr lang="en-GB" sz="2800" i="1" dirty="0"/>
              <a:t> </a:t>
            </a:r>
            <a:r>
              <a:rPr lang="en-GB" sz="2800" dirty="0"/>
              <a:t>and Δ</a:t>
            </a:r>
            <a:r>
              <a:rPr lang="en-GB" sz="2800" i="1" dirty="0"/>
              <a:t>E</a:t>
            </a:r>
            <a:r>
              <a:rPr lang="en-GB" sz="2800" i="1" baseline="-25000" dirty="0"/>
              <a:t>K</a:t>
            </a:r>
            <a:r>
              <a:rPr lang="en-GB" sz="2800" i="1" dirty="0"/>
              <a:t> </a:t>
            </a:r>
            <a:r>
              <a:rPr lang="en-GB" sz="2800" dirty="0"/>
              <a:t>are negligible and </a:t>
            </a:r>
            <a:r>
              <a:rPr lang="en-GB" sz="2800" i="1" dirty="0" err="1"/>
              <a:t>W</a:t>
            </a:r>
            <a:r>
              <a:rPr lang="en-GB" sz="2800" i="1" baseline="-25000" dirty="0" err="1"/>
              <a:t>s</a:t>
            </a:r>
            <a:r>
              <a:rPr lang="en-GB" sz="2800" i="1" dirty="0"/>
              <a:t> </a:t>
            </a:r>
            <a:r>
              <a:rPr lang="en-GB" sz="2800" dirty="0"/>
              <a:t>= 0 </a:t>
            </a:r>
          </a:p>
          <a:p>
            <a:pPr marL="0" indent="0" algn="just">
              <a:buNone/>
            </a:pPr>
            <a:r>
              <a:rPr lang="en-GB" sz="2800" dirty="0"/>
              <a:t>In either case,</a:t>
            </a:r>
          </a:p>
          <a:p>
            <a:pPr marL="0" indent="0" algn="just">
              <a:buNone/>
            </a:pPr>
            <a:endParaRPr lang="en-GB" dirty="0"/>
          </a:p>
        </p:txBody>
      </p:sp>
      <p:pic>
        <p:nvPicPr>
          <p:cNvPr id="4" name="Picture 3">
            <a:extLst>
              <a:ext uri="{FF2B5EF4-FFF2-40B4-BE49-F238E27FC236}">
                <a16:creationId xmlns="" xmlns:a16="http://schemas.microsoft.com/office/drawing/2014/main" id="{F007728E-6460-4C88-9388-ACCA816FB5E1}"/>
              </a:ext>
            </a:extLst>
          </p:cNvPr>
          <p:cNvPicPr>
            <a:picLocks noChangeAspect="1"/>
          </p:cNvPicPr>
          <p:nvPr/>
        </p:nvPicPr>
        <p:blipFill>
          <a:blip r:embed="rId2"/>
          <a:stretch>
            <a:fillRect/>
          </a:stretch>
        </p:blipFill>
        <p:spPr>
          <a:xfrm>
            <a:off x="3429000" y="3623053"/>
            <a:ext cx="2590800" cy="933450"/>
          </a:xfrm>
          <a:prstGeom prst="rect">
            <a:avLst/>
          </a:prstGeom>
        </p:spPr>
      </p:pic>
      <p:sp>
        <p:nvSpPr>
          <p:cNvPr id="6" name="Rectangle 5">
            <a:extLst>
              <a:ext uri="{FF2B5EF4-FFF2-40B4-BE49-F238E27FC236}">
                <a16:creationId xmlns="" xmlns:a16="http://schemas.microsoft.com/office/drawing/2014/main" id="{EE9FF6CA-A58D-4C8B-B46E-49F76831FB59}"/>
              </a:ext>
            </a:extLst>
          </p:cNvPr>
          <p:cNvSpPr/>
          <p:nvPr/>
        </p:nvSpPr>
        <p:spPr>
          <a:xfrm>
            <a:off x="495300" y="4949888"/>
            <a:ext cx="8458200" cy="1384995"/>
          </a:xfrm>
          <a:prstGeom prst="rect">
            <a:avLst/>
          </a:prstGeom>
        </p:spPr>
        <p:txBody>
          <a:bodyPr wrap="square">
            <a:spAutoFit/>
          </a:bodyPr>
          <a:lstStyle/>
          <a:p>
            <a:pPr algn="just"/>
            <a:r>
              <a:rPr lang="en-GB" sz="2800" dirty="0"/>
              <a:t>This equation finds frequent application for flow processes designed for simple heating and cooling of gases, liquids, and solids.</a:t>
            </a:r>
          </a:p>
        </p:txBody>
      </p:sp>
    </p:spTree>
    <p:extLst>
      <p:ext uri="{BB962C8B-B14F-4D97-AF65-F5344CB8AC3E}">
        <p14:creationId xmlns:p14="http://schemas.microsoft.com/office/powerpoint/2010/main" val="341686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476FD5-6C92-4283-9C0C-2B49355FE6AB}"/>
              </a:ext>
            </a:extLst>
          </p:cNvPr>
          <p:cNvSpPr>
            <a:spLocks noGrp="1"/>
          </p:cNvSpPr>
          <p:nvPr>
            <p:ph type="title"/>
          </p:nvPr>
        </p:nvSpPr>
        <p:spPr/>
        <p:txBody>
          <a:bodyPr>
            <a:normAutofit fontScale="90000"/>
          </a:bodyPr>
          <a:lstStyle/>
          <a:p>
            <a:r>
              <a:rPr lang="en-GB" b="1" dirty="0"/>
              <a:t>Temperature Dependence of the Heat Capacity</a:t>
            </a:r>
            <a:endParaRPr lang="en-GB" dirty="0"/>
          </a:p>
        </p:txBody>
      </p:sp>
      <p:sp>
        <p:nvSpPr>
          <p:cNvPr id="3" name="Content Placeholder 2">
            <a:extLst>
              <a:ext uri="{FF2B5EF4-FFF2-40B4-BE49-F238E27FC236}">
                <a16:creationId xmlns="" xmlns:a16="http://schemas.microsoft.com/office/drawing/2014/main" id="{C3E5B64F-F94F-42AD-9F2C-08447C3B85A3}"/>
              </a:ext>
            </a:extLst>
          </p:cNvPr>
          <p:cNvSpPr>
            <a:spLocks noGrp="1"/>
          </p:cNvSpPr>
          <p:nvPr>
            <p:ph idx="1"/>
          </p:nvPr>
        </p:nvSpPr>
        <p:spPr/>
        <p:txBody>
          <a:bodyPr>
            <a:normAutofit/>
          </a:bodyPr>
          <a:lstStyle/>
          <a:p>
            <a:pPr algn="just">
              <a:buFont typeface="Wingdings" panose="05000000000000000000" pitchFamily="2" charset="2"/>
              <a:buChar char="Ø"/>
            </a:pPr>
            <a:r>
              <a:rPr lang="en-GB" sz="2800" dirty="0"/>
              <a:t>Evaluation of the integral in above equation requires knowledge of the temperature dependence of the heat capacity. This is usually given by an empirical equation; the two simplest expressions of practical value are:</a:t>
            </a:r>
          </a:p>
          <a:p>
            <a:pPr marL="0" indent="0">
              <a:buNone/>
            </a:pPr>
            <a:endParaRPr lang="en-GB" sz="2800" dirty="0"/>
          </a:p>
        </p:txBody>
      </p:sp>
      <p:pic>
        <p:nvPicPr>
          <p:cNvPr id="4" name="Picture 3">
            <a:extLst>
              <a:ext uri="{FF2B5EF4-FFF2-40B4-BE49-F238E27FC236}">
                <a16:creationId xmlns="" xmlns:a16="http://schemas.microsoft.com/office/drawing/2014/main" id="{2304AC09-0DD5-4F79-8F44-1B57AA61F638}"/>
              </a:ext>
            </a:extLst>
          </p:cNvPr>
          <p:cNvPicPr>
            <a:picLocks noChangeAspect="1"/>
          </p:cNvPicPr>
          <p:nvPr/>
        </p:nvPicPr>
        <p:blipFill>
          <a:blip r:embed="rId2"/>
          <a:stretch>
            <a:fillRect/>
          </a:stretch>
        </p:blipFill>
        <p:spPr>
          <a:xfrm>
            <a:off x="1295400" y="3863181"/>
            <a:ext cx="2333625" cy="809625"/>
          </a:xfrm>
          <a:prstGeom prst="rect">
            <a:avLst/>
          </a:prstGeom>
        </p:spPr>
      </p:pic>
      <p:pic>
        <p:nvPicPr>
          <p:cNvPr id="5" name="Picture 4">
            <a:extLst>
              <a:ext uri="{FF2B5EF4-FFF2-40B4-BE49-F238E27FC236}">
                <a16:creationId xmlns="" xmlns:a16="http://schemas.microsoft.com/office/drawing/2014/main" id="{364E9892-5511-46A0-8FB6-73B52C6C4132}"/>
              </a:ext>
            </a:extLst>
          </p:cNvPr>
          <p:cNvPicPr>
            <a:picLocks noChangeAspect="1"/>
          </p:cNvPicPr>
          <p:nvPr/>
        </p:nvPicPr>
        <p:blipFill>
          <a:blip r:embed="rId3"/>
          <a:stretch>
            <a:fillRect/>
          </a:stretch>
        </p:blipFill>
        <p:spPr>
          <a:xfrm>
            <a:off x="4724400" y="3949606"/>
            <a:ext cx="2505075" cy="695325"/>
          </a:xfrm>
          <a:prstGeom prst="rect">
            <a:avLst/>
          </a:prstGeom>
        </p:spPr>
      </p:pic>
      <p:sp>
        <p:nvSpPr>
          <p:cNvPr id="6" name="Rectangle 5">
            <a:extLst>
              <a:ext uri="{FF2B5EF4-FFF2-40B4-BE49-F238E27FC236}">
                <a16:creationId xmlns="" xmlns:a16="http://schemas.microsoft.com/office/drawing/2014/main" id="{1B4D728F-D03C-469F-8451-A7EF59424263}"/>
              </a:ext>
            </a:extLst>
          </p:cNvPr>
          <p:cNvSpPr/>
          <p:nvPr/>
        </p:nvSpPr>
        <p:spPr>
          <a:xfrm>
            <a:off x="457200" y="4733696"/>
            <a:ext cx="8001000" cy="1692771"/>
          </a:xfrm>
          <a:prstGeom prst="rect">
            <a:avLst/>
          </a:prstGeom>
        </p:spPr>
        <p:txBody>
          <a:bodyPr wrap="square">
            <a:spAutoFit/>
          </a:bodyPr>
          <a:lstStyle/>
          <a:p>
            <a:pPr marL="457200" indent="-457200" algn="just">
              <a:buFont typeface="Wingdings" panose="05000000000000000000" pitchFamily="2" charset="2"/>
              <a:buChar char="Ø"/>
            </a:pPr>
            <a:r>
              <a:rPr lang="en-GB" sz="2600" dirty="0"/>
              <a:t>where α, β, and γ and a, b, and c are constants characteristic of the particular substance. With the exception of the last term, these equations are of the same form. </a:t>
            </a:r>
          </a:p>
        </p:txBody>
      </p:sp>
    </p:spTree>
    <p:extLst>
      <p:ext uri="{BB962C8B-B14F-4D97-AF65-F5344CB8AC3E}">
        <p14:creationId xmlns:p14="http://schemas.microsoft.com/office/powerpoint/2010/main" val="283233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FEF4D2-5852-4A10-B3C1-84B67F96997C}"/>
              </a:ext>
            </a:extLst>
          </p:cNvPr>
          <p:cNvSpPr>
            <a:spLocks noGrp="1"/>
          </p:cNvSpPr>
          <p:nvPr>
            <p:ph type="title"/>
          </p:nvPr>
        </p:nvSpPr>
        <p:spPr/>
        <p:txBody>
          <a:bodyPr>
            <a:normAutofit fontScale="90000"/>
          </a:bodyPr>
          <a:lstStyle/>
          <a:p>
            <a:r>
              <a:rPr lang="en-GB" b="1" dirty="0"/>
              <a:t>Temperature Dependence of the Heat Capacity</a:t>
            </a:r>
            <a:endParaRPr lang="en-GB" dirty="0"/>
          </a:p>
        </p:txBody>
      </p:sp>
      <p:sp>
        <p:nvSpPr>
          <p:cNvPr id="3" name="Content Placeholder 2">
            <a:extLst>
              <a:ext uri="{FF2B5EF4-FFF2-40B4-BE49-F238E27FC236}">
                <a16:creationId xmlns="" xmlns:a16="http://schemas.microsoft.com/office/drawing/2014/main" id="{407A0324-0C4D-401B-98FC-179103BA6077}"/>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GB" dirty="0"/>
              <a:t>We therefore combine them to provide a single expression:</a:t>
            </a:r>
          </a:p>
          <a:p>
            <a:pPr marL="0" indent="0">
              <a:buNone/>
            </a:pPr>
            <a:endParaRPr lang="en-GB" dirty="0"/>
          </a:p>
          <a:p>
            <a:pPr marL="0" indent="0">
              <a:buNone/>
            </a:pPr>
            <a:endParaRPr lang="en-GB" dirty="0"/>
          </a:p>
          <a:p>
            <a:pPr marL="0" indent="0">
              <a:buNone/>
            </a:pPr>
            <a:endParaRPr lang="en-GB" dirty="0"/>
          </a:p>
          <a:p>
            <a:pPr>
              <a:buFont typeface="Wingdings" panose="05000000000000000000" pitchFamily="2" charset="2"/>
              <a:buChar char="Ø"/>
            </a:pPr>
            <a:r>
              <a:rPr lang="en-GB" dirty="0"/>
              <a:t>where either </a:t>
            </a:r>
            <a:r>
              <a:rPr lang="en-GB" i="1" dirty="0"/>
              <a:t>C </a:t>
            </a:r>
            <a:r>
              <a:rPr lang="en-GB" dirty="0"/>
              <a:t>or </a:t>
            </a:r>
            <a:r>
              <a:rPr lang="en-GB" i="1" dirty="0"/>
              <a:t>D </a:t>
            </a:r>
            <a:r>
              <a:rPr lang="en-GB" dirty="0"/>
              <a:t>is usually zero, depending on the substance considered.</a:t>
            </a:r>
          </a:p>
          <a:p>
            <a:pPr>
              <a:buFont typeface="Wingdings" panose="05000000000000000000" pitchFamily="2" charset="2"/>
              <a:buChar char="Ø"/>
            </a:pPr>
            <a:r>
              <a:rPr lang="en-GB" dirty="0"/>
              <a:t> Because the ratio </a:t>
            </a:r>
            <a:r>
              <a:rPr lang="en-GB" i="1" dirty="0"/>
              <a:t>C</a:t>
            </a:r>
            <a:r>
              <a:rPr lang="en-GB" i="1" baseline="-25000" dirty="0"/>
              <a:t>P</a:t>
            </a:r>
            <a:r>
              <a:rPr lang="en-GB" dirty="0"/>
              <a:t>/</a:t>
            </a:r>
            <a:r>
              <a:rPr lang="en-GB" i="1" dirty="0"/>
              <a:t>R </a:t>
            </a:r>
            <a:r>
              <a:rPr lang="en-GB" dirty="0"/>
              <a:t>is dimensionless, the units of </a:t>
            </a:r>
            <a:r>
              <a:rPr lang="en-GB" i="1" dirty="0"/>
              <a:t>C</a:t>
            </a:r>
            <a:r>
              <a:rPr lang="en-GB" i="1" baseline="-25000" dirty="0"/>
              <a:t>P</a:t>
            </a:r>
            <a:r>
              <a:rPr lang="en-GB" i="1" dirty="0"/>
              <a:t> </a:t>
            </a:r>
            <a:r>
              <a:rPr lang="en-GB" dirty="0"/>
              <a:t>are governed by the choice of </a:t>
            </a:r>
            <a:r>
              <a:rPr lang="en-GB" i="1" dirty="0"/>
              <a:t>R</a:t>
            </a:r>
            <a:r>
              <a:rPr lang="en-GB" dirty="0"/>
              <a:t>.</a:t>
            </a:r>
          </a:p>
        </p:txBody>
      </p:sp>
      <p:pic>
        <p:nvPicPr>
          <p:cNvPr id="4" name="Picture 3">
            <a:extLst>
              <a:ext uri="{FF2B5EF4-FFF2-40B4-BE49-F238E27FC236}">
                <a16:creationId xmlns="" xmlns:a16="http://schemas.microsoft.com/office/drawing/2014/main" id="{F44C2493-7398-423A-9770-E4DB1C9054A1}"/>
              </a:ext>
            </a:extLst>
          </p:cNvPr>
          <p:cNvPicPr>
            <a:picLocks noChangeAspect="1"/>
          </p:cNvPicPr>
          <p:nvPr/>
        </p:nvPicPr>
        <p:blipFill>
          <a:blip r:embed="rId2"/>
          <a:stretch>
            <a:fillRect/>
          </a:stretch>
        </p:blipFill>
        <p:spPr>
          <a:xfrm>
            <a:off x="2819400" y="2657671"/>
            <a:ext cx="3276600" cy="752475"/>
          </a:xfrm>
          <a:prstGeom prst="rect">
            <a:avLst/>
          </a:prstGeom>
        </p:spPr>
      </p:pic>
    </p:spTree>
    <p:extLst>
      <p:ext uri="{BB962C8B-B14F-4D97-AF65-F5344CB8AC3E}">
        <p14:creationId xmlns:p14="http://schemas.microsoft.com/office/powerpoint/2010/main" val="51938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61F8F0-2DC9-4B0D-9EBE-554970BF04FA}"/>
              </a:ext>
            </a:extLst>
          </p:cNvPr>
          <p:cNvSpPr>
            <a:spLocks noGrp="1"/>
          </p:cNvSpPr>
          <p:nvPr>
            <p:ph type="title"/>
          </p:nvPr>
        </p:nvSpPr>
        <p:spPr/>
        <p:txBody>
          <a:bodyPr/>
          <a:lstStyle/>
          <a:p>
            <a:r>
              <a:rPr lang="en-GB" dirty="0"/>
              <a:t>Hypothetical Ideal gas state</a:t>
            </a:r>
          </a:p>
        </p:txBody>
      </p:sp>
      <p:sp>
        <p:nvSpPr>
          <p:cNvPr id="3" name="Content Placeholder 2">
            <a:extLst>
              <a:ext uri="{FF2B5EF4-FFF2-40B4-BE49-F238E27FC236}">
                <a16:creationId xmlns="" xmlns:a16="http://schemas.microsoft.com/office/drawing/2014/main" id="{F7B3F207-116A-4A11-BA0C-540CD20A9978}"/>
              </a:ext>
            </a:extLst>
          </p:cNvPr>
          <p:cNvSpPr>
            <a:spLocks noGrp="1"/>
          </p:cNvSpPr>
          <p:nvPr>
            <p:ph idx="1"/>
          </p:nvPr>
        </p:nvSpPr>
        <p:spPr>
          <a:xfrm>
            <a:off x="445416" y="1295400"/>
            <a:ext cx="8229600" cy="4525963"/>
          </a:xfrm>
        </p:spPr>
        <p:txBody>
          <a:bodyPr>
            <a:noAutofit/>
          </a:bodyPr>
          <a:lstStyle/>
          <a:p>
            <a:pPr algn="just">
              <a:buFont typeface="Wingdings" panose="05000000000000000000" pitchFamily="2" charset="2"/>
              <a:buChar char="Ø"/>
            </a:pPr>
            <a:r>
              <a:rPr lang="en-GB" sz="2800" dirty="0"/>
              <a:t>As </a:t>
            </a:r>
            <a:r>
              <a:rPr lang="en-GB" sz="2800" i="1" dirty="0"/>
              <a:t>P </a:t>
            </a:r>
            <a:r>
              <a:rPr lang="en-GB" sz="2800" dirty="0"/>
              <a:t>→ 0 a gas approaches the ideal-gas state, where molecular volumes and intermolecular forces are negligible</a:t>
            </a:r>
            <a:r>
              <a:rPr lang="en-GB" sz="2800" dirty="0" smtClean="0"/>
              <a:t>.</a:t>
            </a:r>
            <a:endParaRPr lang="en-GB" sz="2800" dirty="0"/>
          </a:p>
          <a:p>
            <a:pPr algn="just">
              <a:buFont typeface="Wingdings" panose="05000000000000000000" pitchFamily="2" charset="2"/>
              <a:buChar char="Ø"/>
            </a:pPr>
            <a:r>
              <a:rPr lang="en-GB" sz="2800" dirty="0"/>
              <a:t>Accordingly, ideal-gas-state heat capacities, designated by </a:t>
            </a:r>
            <a:r>
              <a:rPr lang="en-GB" sz="2800" i="1" dirty="0" err="1"/>
              <a:t>C</a:t>
            </a:r>
            <a:r>
              <a:rPr lang="en-GB" sz="2800" i="1" baseline="-25000" dirty="0" err="1"/>
              <a:t>P</a:t>
            </a:r>
            <a:r>
              <a:rPr lang="en-GB" sz="2800" i="1" baseline="30000" dirty="0" err="1"/>
              <a:t>ig</a:t>
            </a:r>
            <a:r>
              <a:rPr lang="en-GB" sz="2800" i="1" baseline="-25000" dirty="0"/>
              <a:t> </a:t>
            </a:r>
            <a:r>
              <a:rPr lang="en-GB" sz="2800" dirty="0"/>
              <a:t>and </a:t>
            </a:r>
            <a:r>
              <a:rPr lang="en-GB" sz="2800" i="1" dirty="0" err="1"/>
              <a:t>C</a:t>
            </a:r>
            <a:r>
              <a:rPr lang="en-GB" sz="2800" i="1" baseline="-25000" dirty="0" err="1"/>
              <a:t>V</a:t>
            </a:r>
            <a:r>
              <a:rPr lang="en-GB" sz="2800" i="1" baseline="30000" dirty="0" err="1"/>
              <a:t>ig</a:t>
            </a:r>
            <a:r>
              <a:rPr lang="en-GB" sz="2800" dirty="0"/>
              <a:t>, are functions of temperature, but independent of pressure</a:t>
            </a:r>
            <a:r>
              <a:rPr lang="en-GB" sz="2800" dirty="0" smtClean="0"/>
              <a:t>.</a:t>
            </a:r>
          </a:p>
          <a:p>
            <a:pPr algn="just">
              <a:buFont typeface="Wingdings" panose="05000000000000000000" pitchFamily="2" charset="2"/>
              <a:buChar char="Ø"/>
            </a:pPr>
            <a:r>
              <a:rPr lang="en-GB" sz="2800" dirty="0"/>
              <a:t>The ideal gas heat capacity rather than the actual heat capacity is used in the evaluation of thermodynamic properties such as enthalpy. </a:t>
            </a:r>
          </a:p>
          <a:p>
            <a:pPr algn="just">
              <a:buFont typeface="Wingdings" panose="05000000000000000000" pitchFamily="2" charset="2"/>
              <a:buChar char="Ø"/>
            </a:pPr>
            <a:endParaRPr lang="en-GB" sz="2800" dirty="0"/>
          </a:p>
        </p:txBody>
      </p:sp>
    </p:spTree>
    <p:extLst>
      <p:ext uri="{BB962C8B-B14F-4D97-AF65-F5344CB8AC3E}">
        <p14:creationId xmlns:p14="http://schemas.microsoft.com/office/powerpoint/2010/main" val="236825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80602DCA-DF77-4F7D-94AC-C47415EF3D3B}"/>
              </a:ext>
            </a:extLst>
          </p:cNvPr>
          <p:cNvPicPr>
            <a:picLocks noGrp="1" noChangeAspect="1"/>
          </p:cNvPicPr>
          <p:nvPr>
            <p:ph idx="1"/>
          </p:nvPr>
        </p:nvPicPr>
        <p:blipFill>
          <a:blip r:embed="rId2"/>
          <a:stretch>
            <a:fillRect/>
          </a:stretch>
        </p:blipFill>
        <p:spPr>
          <a:xfrm>
            <a:off x="3109912" y="1905000"/>
            <a:ext cx="2924175" cy="676275"/>
          </a:xfrm>
          <a:prstGeom prst="rect">
            <a:avLst/>
          </a:prstGeom>
        </p:spPr>
      </p:pic>
      <p:sp>
        <p:nvSpPr>
          <p:cNvPr id="5" name="Rectangle 4">
            <a:extLst>
              <a:ext uri="{FF2B5EF4-FFF2-40B4-BE49-F238E27FC236}">
                <a16:creationId xmlns="" xmlns:a16="http://schemas.microsoft.com/office/drawing/2014/main" id="{4052CE4E-9E36-41DA-9E78-EDFBBBE251C5}"/>
              </a:ext>
            </a:extLst>
          </p:cNvPr>
          <p:cNvSpPr/>
          <p:nvPr/>
        </p:nvSpPr>
        <p:spPr>
          <a:xfrm>
            <a:off x="762000" y="2422306"/>
            <a:ext cx="7924800" cy="461665"/>
          </a:xfrm>
          <a:prstGeom prst="rect">
            <a:avLst/>
          </a:prstGeom>
        </p:spPr>
        <p:txBody>
          <a:bodyPr wrap="square">
            <a:spAutoFit/>
          </a:bodyPr>
          <a:lstStyle/>
          <a:p>
            <a:r>
              <a:rPr lang="en-GB" sz="2400" dirty="0">
                <a:latin typeface="+mj-lt"/>
                <a:cs typeface="Times New Roman" panose="02020603050405020304" pitchFamily="18" charset="0"/>
              </a:rPr>
              <a:t>The two ideal-gas-state heat capacities are related as:</a:t>
            </a:r>
          </a:p>
        </p:txBody>
      </p:sp>
      <p:sp>
        <p:nvSpPr>
          <p:cNvPr id="6" name="Title 1">
            <a:extLst>
              <a:ext uri="{FF2B5EF4-FFF2-40B4-BE49-F238E27FC236}">
                <a16:creationId xmlns="" xmlns:a16="http://schemas.microsoft.com/office/drawing/2014/main" id="{DDF47C4A-BF5C-425B-893A-2DD08670E3D1}"/>
              </a:ext>
            </a:extLst>
          </p:cNvPr>
          <p:cNvSpPr>
            <a:spLocks noGrp="1"/>
          </p:cNvSpPr>
          <p:nvPr>
            <p:ph type="title"/>
          </p:nvPr>
        </p:nvSpPr>
        <p:spPr>
          <a:xfrm>
            <a:off x="457200" y="274638"/>
            <a:ext cx="8229600" cy="1143000"/>
          </a:xfrm>
        </p:spPr>
        <p:txBody>
          <a:bodyPr>
            <a:normAutofit fontScale="90000"/>
          </a:bodyPr>
          <a:lstStyle/>
          <a:p>
            <a:r>
              <a:rPr lang="en-GB" b="1" dirty="0"/>
              <a:t>Temperature Dependence of the Heat Capacity</a:t>
            </a:r>
            <a:endParaRPr lang="en-GB" dirty="0"/>
          </a:p>
        </p:txBody>
      </p:sp>
    </p:spTree>
    <p:extLst>
      <p:ext uri="{BB962C8B-B14F-4D97-AF65-F5344CB8AC3E}">
        <p14:creationId xmlns:p14="http://schemas.microsoft.com/office/powerpoint/2010/main" val="278581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0"/>
            <a:ext cx="7696200" cy="1102519"/>
          </a:xfrm>
        </p:spPr>
        <p:txBody>
          <a:bodyPr>
            <a:noAutofit/>
          </a:bodyPr>
          <a:lstStyle/>
          <a:p>
            <a:r>
              <a:rPr lang="en-US" dirty="0"/>
              <a:t>Latent Heat Of Pure Substances</a:t>
            </a:r>
          </a:p>
        </p:txBody>
      </p:sp>
      <p:sp>
        <p:nvSpPr>
          <p:cNvPr id="3" name="Subtitle 2"/>
          <p:cNvSpPr>
            <a:spLocks noGrp="1"/>
          </p:cNvSpPr>
          <p:nvPr>
            <p:ph type="subTitle" idx="1"/>
          </p:nvPr>
        </p:nvSpPr>
        <p:spPr>
          <a:xfrm>
            <a:off x="152400" y="950118"/>
            <a:ext cx="8763000" cy="5679281"/>
          </a:xfrm>
        </p:spPr>
        <p:txBody>
          <a:bodyPr>
            <a:normAutofit/>
          </a:bodyPr>
          <a:lstStyle/>
          <a:p>
            <a:pPr algn="just"/>
            <a:r>
              <a:rPr lang="en-US" sz="2800" dirty="0">
                <a:solidFill>
                  <a:schemeClr val="tx1"/>
                </a:solidFill>
              </a:rPr>
              <a:t>When a pure substance is liquefied from the solid state or vaporized from the liquid at constant pressure, no change in temperature occurs; however, the process requires the transfer of a finite amount of heat to the substance. </a:t>
            </a:r>
          </a:p>
          <a:p>
            <a:pPr algn="just"/>
            <a:r>
              <a:rPr lang="en-US" sz="2800" dirty="0">
                <a:solidFill>
                  <a:schemeClr val="tx1"/>
                </a:solidFill>
              </a:rPr>
              <a:t>These heat effects are called the latent heat of fusion and the latent heat of vaporization.</a:t>
            </a:r>
          </a:p>
          <a:p>
            <a:pPr algn="just"/>
            <a:endParaRPr lang="en-US" sz="2800" dirty="0">
              <a:solidFill>
                <a:schemeClr val="tx1"/>
              </a:solidFill>
            </a:endParaRPr>
          </a:p>
          <a:p>
            <a:pPr algn="just"/>
            <a:r>
              <a:rPr lang="en-GB" sz="2800" dirty="0">
                <a:solidFill>
                  <a:schemeClr val="tx1"/>
                </a:solidFill>
              </a:rPr>
              <a:t>Latent heat of fusion: The amount of heat required to melt the substance of unit mass from solid to liquid.</a:t>
            </a:r>
          </a:p>
          <a:p>
            <a:pPr algn="just"/>
            <a:r>
              <a:rPr lang="en-GB" sz="2800" dirty="0">
                <a:solidFill>
                  <a:schemeClr val="tx1"/>
                </a:solidFill>
              </a:rPr>
              <a:t>Latent heat of vaporization: The amount of heat required by the unit mass of substance to vaporize from liquid to gaseous state</a:t>
            </a:r>
          </a:p>
          <a:p>
            <a:pPr algn="just"/>
            <a:endParaRPr lang="en-US" sz="2100" b="1" dirty="0">
              <a:solidFill>
                <a:schemeClr val="tx1"/>
              </a:solidFill>
            </a:endParaRPr>
          </a:p>
        </p:txBody>
      </p:sp>
    </p:spTree>
    <p:extLst>
      <p:ext uri="{BB962C8B-B14F-4D97-AF65-F5344CB8AC3E}">
        <p14:creationId xmlns:p14="http://schemas.microsoft.com/office/powerpoint/2010/main" val="1644026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5922" y="-29570"/>
            <a:ext cx="8639033" cy="5143500"/>
          </a:xfrm>
        </p:spPr>
        <p:txBody>
          <a:bodyPr>
            <a:normAutofit fontScale="92500"/>
          </a:bodyPr>
          <a:lstStyle/>
          <a:p>
            <a:r>
              <a:rPr lang="en-GB" b="1" dirty="0"/>
              <a:t>Heat of </a:t>
            </a:r>
            <a:r>
              <a:rPr lang="en-GB" b="1" dirty="0" smtClean="0"/>
              <a:t>Transition </a:t>
            </a:r>
            <a:r>
              <a:rPr lang="en-GB" b="1" dirty="0"/>
              <a:t>(or heat of transformation</a:t>
            </a:r>
            <a:r>
              <a:rPr lang="en-GB" b="1" dirty="0" smtClean="0"/>
              <a:t>)</a:t>
            </a:r>
          </a:p>
          <a:p>
            <a:r>
              <a:rPr lang="en-GB" b="1" dirty="0" smtClean="0"/>
              <a:t> </a:t>
            </a:r>
            <a:r>
              <a:rPr lang="en-GB" dirty="0" smtClean="0"/>
              <a:t>The amount </a:t>
            </a:r>
            <a:r>
              <a:rPr lang="en-GB" dirty="0"/>
              <a:t>of heat that must be absorbed or given up by a substance when it undergoes an equilibrium constant-pressure and constant-temperature transition from one phase to another</a:t>
            </a:r>
            <a:r>
              <a:rPr lang="en-GB" dirty="0" smtClean="0"/>
              <a:t>.</a:t>
            </a:r>
          </a:p>
          <a:p>
            <a:endParaRPr lang="en-GB" dirty="0" smtClean="0"/>
          </a:p>
          <a:p>
            <a:r>
              <a:rPr lang="en-US" dirty="0"/>
              <a:t>F</a:t>
            </a:r>
            <a:r>
              <a:rPr lang="en-US" dirty="0" smtClean="0"/>
              <a:t>or </a:t>
            </a:r>
            <a:r>
              <a:rPr lang="en-US" dirty="0"/>
              <a:t>example, the heat absorbed when rhombic crystalline sulfur changes to the monoclinic structure at 368.15 K (95°C) and 1 bar is 360 J for each g atom.</a:t>
            </a:r>
          </a:p>
          <a:p>
            <a:endParaRPr lang="en-GB" dirty="0"/>
          </a:p>
        </p:txBody>
      </p:sp>
      <p:pic>
        <p:nvPicPr>
          <p:cNvPr id="4" name="Picture 3"/>
          <p:cNvPicPr>
            <a:picLocks noChangeAspect="1"/>
          </p:cNvPicPr>
          <p:nvPr/>
        </p:nvPicPr>
        <p:blipFill>
          <a:blip r:embed="rId3"/>
          <a:stretch>
            <a:fillRect/>
          </a:stretch>
        </p:blipFill>
        <p:spPr>
          <a:xfrm>
            <a:off x="3060278" y="4953000"/>
            <a:ext cx="2550319" cy="1714500"/>
          </a:xfrm>
          <a:prstGeom prst="rect">
            <a:avLst/>
          </a:prstGeom>
        </p:spPr>
      </p:pic>
    </p:spTree>
    <p:extLst>
      <p:ext uri="{BB962C8B-B14F-4D97-AF65-F5344CB8AC3E}">
        <p14:creationId xmlns:p14="http://schemas.microsoft.com/office/powerpoint/2010/main" val="321531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307ACF-6C36-4C2E-9DE0-AD8E4E1DA80A}"/>
              </a:ext>
            </a:extLst>
          </p:cNvPr>
          <p:cNvSpPr>
            <a:spLocks noGrp="1"/>
          </p:cNvSpPr>
          <p:nvPr>
            <p:ph type="title"/>
          </p:nvPr>
        </p:nvSpPr>
        <p:spPr/>
        <p:txBody>
          <a:bodyPr/>
          <a:lstStyle/>
          <a:p>
            <a:r>
              <a:rPr lang="en-GB" dirty="0"/>
              <a:t>Heat Effects</a:t>
            </a:r>
          </a:p>
        </p:txBody>
      </p:sp>
      <p:sp>
        <p:nvSpPr>
          <p:cNvPr id="3" name="Content Placeholder 2">
            <a:extLst>
              <a:ext uri="{FF2B5EF4-FFF2-40B4-BE49-F238E27FC236}">
                <a16:creationId xmlns="" xmlns:a16="http://schemas.microsoft.com/office/drawing/2014/main" id="{AEA1B28F-B8A1-4409-8D72-D1EF03274978}"/>
              </a:ext>
            </a:extLst>
          </p:cNvPr>
          <p:cNvSpPr>
            <a:spLocks noGrp="1"/>
          </p:cNvSpPr>
          <p:nvPr>
            <p:ph idx="1"/>
          </p:nvPr>
        </p:nvSpPr>
        <p:spPr/>
        <p:txBody>
          <a:bodyPr/>
          <a:lstStyle/>
          <a:p>
            <a:pPr algn="just">
              <a:buFont typeface="Wingdings" panose="05000000000000000000" pitchFamily="2" charset="2"/>
              <a:buChar char="Ø"/>
            </a:pPr>
            <a:r>
              <a:rPr lang="en-GB" dirty="0"/>
              <a:t>Ethylene </a:t>
            </a:r>
            <a:r>
              <a:rPr lang="en-GB" dirty="0" smtClean="0"/>
              <a:t>glycol (</a:t>
            </a:r>
            <a:r>
              <a:rPr lang="en-GB" dirty="0"/>
              <a:t>a coolant and antifreeze) is made by catalytic partial oxidation of ethylene to form ethylene oxide, followed by a hydration reaction:</a:t>
            </a:r>
          </a:p>
          <a:p>
            <a:pPr algn="just">
              <a:buFont typeface="Wingdings" panose="05000000000000000000" pitchFamily="2" charset="2"/>
              <a:buChar char="Ø"/>
            </a:pPr>
            <a:r>
              <a:rPr lang="pt-BR" dirty="0"/>
              <a:t>C</a:t>
            </a:r>
            <a:r>
              <a:rPr lang="pt-BR" baseline="-25000" dirty="0"/>
              <a:t>2</a:t>
            </a:r>
            <a:r>
              <a:rPr lang="pt-BR" dirty="0"/>
              <a:t>H</a:t>
            </a:r>
            <a:r>
              <a:rPr lang="pt-BR" baseline="-25000" dirty="0"/>
              <a:t>4</a:t>
            </a:r>
            <a:r>
              <a:rPr lang="pt-BR" dirty="0"/>
              <a:t>  +  1/2 O</a:t>
            </a:r>
            <a:r>
              <a:rPr lang="pt-BR" baseline="-25000" dirty="0"/>
              <a:t>2</a:t>
            </a:r>
            <a:r>
              <a:rPr lang="pt-BR" dirty="0"/>
              <a:t> →  C</a:t>
            </a:r>
            <a:r>
              <a:rPr lang="pt-BR" baseline="-25000" dirty="0"/>
              <a:t>2</a:t>
            </a:r>
            <a:r>
              <a:rPr lang="pt-BR" dirty="0"/>
              <a:t>H</a:t>
            </a:r>
            <a:r>
              <a:rPr lang="pt-BR" baseline="-25000" dirty="0"/>
              <a:t>4</a:t>
            </a:r>
            <a:r>
              <a:rPr lang="pt-BR" dirty="0"/>
              <a:t>O</a:t>
            </a:r>
          </a:p>
          <a:p>
            <a:pPr algn="just">
              <a:buFont typeface="Wingdings" panose="05000000000000000000" pitchFamily="2" charset="2"/>
              <a:buChar char="Ø"/>
            </a:pPr>
            <a:r>
              <a:rPr lang="pt-BR" dirty="0"/>
              <a:t>C</a:t>
            </a:r>
            <a:r>
              <a:rPr lang="pt-BR" baseline="-25000" dirty="0"/>
              <a:t>2</a:t>
            </a:r>
            <a:r>
              <a:rPr lang="pt-BR" dirty="0"/>
              <a:t>H</a:t>
            </a:r>
            <a:r>
              <a:rPr lang="pt-BR" baseline="-25000" dirty="0"/>
              <a:t>4</a:t>
            </a:r>
            <a:r>
              <a:rPr lang="pt-BR" dirty="0"/>
              <a:t>O +  H</a:t>
            </a:r>
            <a:r>
              <a:rPr lang="pt-BR" baseline="-25000" dirty="0"/>
              <a:t>2</a:t>
            </a:r>
            <a:r>
              <a:rPr lang="pt-BR" dirty="0"/>
              <a:t>O →  C</a:t>
            </a:r>
            <a:r>
              <a:rPr lang="pt-BR" baseline="-25000" dirty="0"/>
              <a:t>2</a:t>
            </a:r>
            <a:r>
              <a:rPr lang="pt-BR" dirty="0"/>
              <a:t>H</a:t>
            </a:r>
            <a:r>
              <a:rPr lang="pt-BR" baseline="-25000" dirty="0"/>
              <a:t>4</a:t>
            </a:r>
            <a:r>
              <a:rPr lang="pt-BR" dirty="0"/>
              <a:t>(OH)</a:t>
            </a:r>
            <a:r>
              <a:rPr lang="pt-BR" baseline="-25000" dirty="0"/>
              <a:t>2</a:t>
            </a:r>
          </a:p>
          <a:p>
            <a:pPr algn="just">
              <a:buFont typeface="Wingdings" panose="05000000000000000000" pitchFamily="2" charset="2"/>
              <a:buChar char="Ø"/>
            </a:pPr>
            <a:endParaRPr lang="pt-BR" baseline="-25000" dirty="0"/>
          </a:p>
          <a:p>
            <a:pPr algn="just">
              <a:buFont typeface="Wingdings" panose="05000000000000000000" pitchFamily="2" charset="2"/>
              <a:buChar char="Ø"/>
            </a:pPr>
            <a:r>
              <a:rPr lang="pt-BR" dirty="0"/>
              <a:t>How many types of heat effects are involved?</a:t>
            </a:r>
            <a:endParaRPr lang="en-GB" dirty="0"/>
          </a:p>
        </p:txBody>
      </p:sp>
    </p:spTree>
    <p:extLst>
      <p:ext uri="{BB962C8B-B14F-4D97-AF65-F5344CB8AC3E}">
        <p14:creationId xmlns:p14="http://schemas.microsoft.com/office/powerpoint/2010/main" val="2734139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381000" y="304800"/>
            <a:ext cx="8438865" cy="4969775"/>
          </a:xfrm>
        </p:spPr>
        <p:txBody>
          <a:bodyPr>
            <a:normAutofit/>
          </a:bodyPr>
          <a:lstStyle/>
          <a:p>
            <a:pPr algn="just"/>
            <a:r>
              <a:rPr lang="en-US" dirty="0">
                <a:solidFill>
                  <a:schemeClr val="tx1"/>
                </a:solidFill>
              </a:rPr>
              <a:t>The characteristic feature of all these processes is the coexistence of two phases</a:t>
            </a:r>
            <a:r>
              <a:rPr lang="en-US" dirty="0" smtClean="0">
                <a:solidFill>
                  <a:schemeClr val="tx1"/>
                </a:solidFill>
              </a:rPr>
              <a:t>.</a:t>
            </a:r>
          </a:p>
          <a:p>
            <a:pPr algn="just"/>
            <a:endParaRPr lang="en-US" dirty="0">
              <a:solidFill>
                <a:schemeClr val="tx1"/>
              </a:solidFill>
            </a:endParaRPr>
          </a:p>
          <a:p>
            <a:pPr algn="just"/>
            <a:r>
              <a:rPr lang="en-US" dirty="0">
                <a:solidFill>
                  <a:schemeClr val="tx1"/>
                </a:solidFill>
              </a:rPr>
              <a:t>According to the phase rule, a two-phase system consisting of a single species is </a:t>
            </a:r>
            <a:r>
              <a:rPr lang="en-US" dirty="0" err="1" smtClean="0">
                <a:solidFill>
                  <a:schemeClr val="tx1"/>
                </a:solidFill>
              </a:rPr>
              <a:t>univariant</a:t>
            </a:r>
            <a:r>
              <a:rPr lang="en-US" dirty="0" smtClean="0">
                <a:solidFill>
                  <a:schemeClr val="tx1"/>
                </a:solidFill>
              </a:rPr>
              <a:t>, and </a:t>
            </a:r>
            <a:r>
              <a:rPr lang="en-US" dirty="0">
                <a:solidFill>
                  <a:schemeClr val="tx1"/>
                </a:solidFill>
              </a:rPr>
              <a:t>its intensive state is determined by the specification of just one intensive property</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011976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57200" y="228600"/>
            <a:ext cx="8519615" cy="6477000"/>
          </a:xfrm>
        </p:spPr>
        <p:txBody>
          <a:bodyPr>
            <a:normAutofit/>
          </a:bodyPr>
          <a:lstStyle/>
          <a:p>
            <a:pPr algn="just"/>
            <a:r>
              <a:rPr lang="en-US" dirty="0" smtClean="0">
                <a:solidFill>
                  <a:schemeClr val="tx1"/>
                </a:solidFill>
              </a:rPr>
              <a:t>Thus the latent heat accompanying a phase change is a function of temperature only, and is related to other system properties by an exact thermodynamic equation:</a:t>
            </a:r>
          </a:p>
          <a:p>
            <a:pPr algn="just"/>
            <a:endParaRPr lang="en-US" dirty="0">
              <a:solidFill>
                <a:schemeClr val="tx1"/>
              </a:solidFill>
            </a:endParaRPr>
          </a:p>
          <a:p>
            <a:pPr algn="just"/>
            <a:endParaRPr lang="en-US" dirty="0" smtClean="0">
              <a:solidFill>
                <a:schemeClr val="tx1"/>
              </a:solidFill>
            </a:endParaRPr>
          </a:p>
          <a:p>
            <a:pPr algn="just"/>
            <a:endParaRPr lang="en-US" i="1" dirty="0">
              <a:solidFill>
                <a:schemeClr val="tx1"/>
              </a:solidFill>
            </a:endParaRPr>
          </a:p>
          <a:p>
            <a:pPr algn="just"/>
            <a:r>
              <a:rPr lang="en-US" b="1" dirty="0" smtClean="0">
                <a:solidFill>
                  <a:schemeClr val="tx1"/>
                </a:solidFill>
              </a:rPr>
              <a:t>ΔH= Latent Heat</a:t>
            </a:r>
          </a:p>
          <a:p>
            <a:pPr algn="just"/>
            <a:r>
              <a:rPr lang="en-US" b="1" dirty="0" smtClean="0">
                <a:solidFill>
                  <a:schemeClr val="tx1"/>
                </a:solidFill>
              </a:rPr>
              <a:t>ΔV= Volume change accompanying the phase change</a:t>
            </a:r>
          </a:p>
          <a:p>
            <a:pPr algn="just"/>
            <a:r>
              <a:rPr lang="en-US" b="1" dirty="0">
                <a:solidFill>
                  <a:schemeClr val="tx1"/>
                </a:solidFill>
              </a:rPr>
              <a:t>P</a:t>
            </a:r>
            <a:r>
              <a:rPr lang="en-US" b="1" baseline="30000" dirty="0" smtClean="0">
                <a:solidFill>
                  <a:schemeClr val="tx1"/>
                </a:solidFill>
              </a:rPr>
              <a:t>sat</a:t>
            </a:r>
            <a:r>
              <a:rPr lang="en-US" b="1" dirty="0" smtClean="0">
                <a:solidFill>
                  <a:schemeClr val="tx1"/>
                </a:solidFill>
              </a:rPr>
              <a:t> = saturation pressure</a:t>
            </a:r>
            <a:endParaRPr lang="en-US" dirty="0" smtClean="0"/>
          </a:p>
          <a:p>
            <a:pPr algn="just"/>
            <a:endParaRPr lang="en-US" dirty="0">
              <a:solidFill>
                <a:schemeClr val="tx1"/>
              </a:solidFill>
            </a:endParaRPr>
          </a:p>
        </p:txBody>
      </p:sp>
      <p:pic>
        <p:nvPicPr>
          <p:cNvPr id="2" name="Picture 1"/>
          <p:cNvPicPr>
            <a:picLocks noChangeAspect="1"/>
          </p:cNvPicPr>
          <p:nvPr/>
        </p:nvPicPr>
        <p:blipFill>
          <a:blip r:embed="rId2"/>
          <a:stretch>
            <a:fillRect/>
          </a:stretch>
        </p:blipFill>
        <p:spPr>
          <a:xfrm>
            <a:off x="3047999" y="2686050"/>
            <a:ext cx="2708817" cy="1047750"/>
          </a:xfrm>
          <a:prstGeom prst="rect">
            <a:avLst/>
          </a:prstGeom>
        </p:spPr>
      </p:pic>
    </p:spTree>
    <p:extLst>
      <p:ext uri="{BB962C8B-B14F-4D97-AF65-F5344CB8AC3E}">
        <p14:creationId xmlns:p14="http://schemas.microsoft.com/office/powerpoint/2010/main" val="1523855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lstStyle/>
          <a:p>
            <a:r>
              <a:rPr lang="en-US" dirty="0"/>
              <a:t>Standard Heat Of Reaction</a:t>
            </a:r>
          </a:p>
        </p:txBody>
      </p:sp>
      <p:sp>
        <p:nvSpPr>
          <p:cNvPr id="3" name="Subtitle 2"/>
          <p:cNvSpPr>
            <a:spLocks noGrp="1"/>
          </p:cNvSpPr>
          <p:nvPr>
            <p:ph type="subTitle" idx="1"/>
          </p:nvPr>
        </p:nvSpPr>
        <p:spPr>
          <a:xfrm>
            <a:off x="0" y="1295400"/>
            <a:ext cx="9144000" cy="5562600"/>
          </a:xfrm>
        </p:spPr>
        <p:txBody>
          <a:bodyPr/>
          <a:lstStyle/>
          <a:p>
            <a:pPr marL="457200" indent="-457200" algn="just">
              <a:buFont typeface="Wingdings" panose="05000000000000000000" pitchFamily="2" charset="2"/>
              <a:buChar char="Ø"/>
            </a:pPr>
            <a:r>
              <a:rPr lang="en-GB" b="1" dirty="0" smtClean="0">
                <a:solidFill>
                  <a:schemeClr val="tx1"/>
                </a:solidFill>
              </a:rPr>
              <a:t>Heat </a:t>
            </a:r>
            <a:r>
              <a:rPr lang="en-GB" b="1" dirty="0">
                <a:solidFill>
                  <a:schemeClr val="tx1"/>
                </a:solidFill>
              </a:rPr>
              <a:t>of </a:t>
            </a:r>
            <a:r>
              <a:rPr lang="en-GB" b="1" dirty="0" smtClean="0">
                <a:solidFill>
                  <a:schemeClr val="tx1"/>
                </a:solidFill>
              </a:rPr>
              <a:t>Reaction </a:t>
            </a:r>
            <a:r>
              <a:rPr lang="el-GR" b="1" dirty="0" smtClean="0">
                <a:solidFill>
                  <a:schemeClr val="tx1"/>
                </a:solidFill>
              </a:rPr>
              <a:t>Δ</a:t>
            </a:r>
            <a:r>
              <a:rPr lang="en-GB" b="1" dirty="0">
                <a:solidFill>
                  <a:schemeClr val="tx1"/>
                </a:solidFill>
              </a:rPr>
              <a:t>H</a:t>
            </a:r>
            <a:r>
              <a:rPr lang="en-GB" b="1" dirty="0" smtClean="0">
                <a:solidFill>
                  <a:schemeClr val="tx1"/>
                </a:solidFill>
              </a:rPr>
              <a:t> </a:t>
            </a:r>
            <a:r>
              <a:rPr lang="en-GB" dirty="0">
                <a:solidFill>
                  <a:schemeClr val="tx1"/>
                </a:solidFill>
              </a:rPr>
              <a:t>(also known and Enthalpy of Reaction) is the change in the enthalpy of a chemical reaction that occurs at a constant pressure. </a:t>
            </a:r>
            <a:endParaRPr lang="en-GB" dirty="0" smtClean="0">
              <a:solidFill>
                <a:schemeClr val="tx1"/>
              </a:solidFill>
            </a:endParaRPr>
          </a:p>
          <a:p>
            <a:pPr marL="457200" indent="-457200" algn="just">
              <a:buFont typeface="Wingdings" panose="05000000000000000000" pitchFamily="2" charset="2"/>
              <a:buChar char="Ø"/>
            </a:pPr>
            <a:r>
              <a:rPr lang="en-GB" dirty="0" smtClean="0">
                <a:solidFill>
                  <a:schemeClr val="tx1"/>
                </a:solidFill>
              </a:rPr>
              <a:t>It </a:t>
            </a:r>
            <a:r>
              <a:rPr lang="en-GB" dirty="0">
                <a:solidFill>
                  <a:schemeClr val="tx1"/>
                </a:solidFill>
              </a:rPr>
              <a:t>is a thermodynamic unit of measurement useful for calculating the </a:t>
            </a:r>
            <a:r>
              <a:rPr lang="en-GB" dirty="0">
                <a:solidFill>
                  <a:srgbClr val="FF0000"/>
                </a:solidFill>
              </a:rPr>
              <a:t>amount of energy per mole either released or produced in a reaction</a:t>
            </a:r>
            <a:r>
              <a:rPr lang="en-GB" dirty="0">
                <a:solidFill>
                  <a:schemeClr val="tx1"/>
                </a:solidFill>
              </a:rPr>
              <a:t>. </a:t>
            </a:r>
            <a:endParaRPr lang="en-GB" dirty="0" smtClean="0">
              <a:solidFill>
                <a:schemeClr val="tx1"/>
              </a:solidFill>
            </a:endParaRPr>
          </a:p>
          <a:p>
            <a:pPr marL="457200" indent="-457200" algn="just">
              <a:buFont typeface="Wingdings" panose="05000000000000000000" pitchFamily="2" charset="2"/>
              <a:buChar char="Ø"/>
            </a:pPr>
            <a:r>
              <a:rPr lang="en-GB" dirty="0" smtClean="0">
                <a:solidFill>
                  <a:schemeClr val="tx1"/>
                </a:solidFill>
              </a:rPr>
              <a:t>Since </a:t>
            </a:r>
            <a:r>
              <a:rPr lang="en-GB" dirty="0">
                <a:solidFill>
                  <a:schemeClr val="tx1"/>
                </a:solidFill>
              </a:rPr>
              <a:t>enthalpy is derived from pressure, volume, and internal energy, all of which are state functions, enthalpy is also a state function.</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lstStyle/>
          <a:p>
            <a:r>
              <a:rPr lang="en-US" dirty="0"/>
              <a:t>Standard Heat Of Reaction</a:t>
            </a:r>
          </a:p>
        </p:txBody>
      </p:sp>
      <p:sp>
        <p:nvSpPr>
          <p:cNvPr id="3" name="Subtitle 2"/>
          <p:cNvSpPr>
            <a:spLocks noGrp="1"/>
          </p:cNvSpPr>
          <p:nvPr>
            <p:ph type="subTitle" idx="1"/>
          </p:nvPr>
        </p:nvSpPr>
        <p:spPr>
          <a:xfrm>
            <a:off x="0" y="1295400"/>
            <a:ext cx="9144000" cy="5562600"/>
          </a:xfrm>
        </p:spPr>
        <p:txBody>
          <a:bodyPr/>
          <a:lstStyle/>
          <a:p>
            <a:pPr marL="457200" indent="-457200" algn="just">
              <a:buFont typeface="Wingdings" panose="05000000000000000000" pitchFamily="2" charset="2"/>
              <a:buChar char="Ø"/>
            </a:pPr>
            <a:r>
              <a:rPr lang="en-GB" dirty="0">
                <a:solidFill>
                  <a:schemeClr val="tx1"/>
                </a:solidFill>
              </a:rPr>
              <a:t>Since enthalpy is a state function, the heat of reaction depends only on the final and initial states, not on the path that the reaction takes. </a:t>
            </a:r>
            <a:endParaRPr lang="en-GB" dirty="0" smtClean="0">
              <a:solidFill>
                <a:schemeClr val="tx1"/>
              </a:solidFill>
            </a:endParaRPr>
          </a:p>
          <a:p>
            <a:pPr marL="457200" indent="-457200" algn="just">
              <a:buFont typeface="Wingdings" panose="05000000000000000000" pitchFamily="2" charset="2"/>
              <a:buChar char="Ø"/>
            </a:pPr>
            <a:r>
              <a:rPr lang="en-GB" dirty="0" smtClean="0">
                <a:solidFill>
                  <a:schemeClr val="tx1"/>
                </a:solidFill>
              </a:rPr>
              <a:t>For </a:t>
            </a:r>
            <a:r>
              <a:rPr lang="en-GB" dirty="0">
                <a:solidFill>
                  <a:schemeClr val="tx1"/>
                </a:solidFill>
              </a:rPr>
              <a:t>example, the reaction  A→B  goes through intermediate steps (i.e.  C→D ), but A and B remain intact.</a:t>
            </a:r>
          </a:p>
          <a:p>
            <a:pPr marL="457200" indent="-457200" algn="just">
              <a:buFont typeface="Wingdings" panose="05000000000000000000" pitchFamily="2" charset="2"/>
              <a:buChar char="Ø"/>
            </a:pPr>
            <a:endParaRPr lang="en-GB" b="1" dirty="0">
              <a:solidFill>
                <a:schemeClr val="tx1"/>
              </a:solidFill>
            </a:endParaRPr>
          </a:p>
        </p:txBody>
      </p:sp>
      <p:pic>
        <p:nvPicPr>
          <p:cNvPr id="1027" name="Picture 3" descr="Rx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114800"/>
            <a:ext cx="1814513" cy="2059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513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hem.libretexts.org/@api/deki/files/125560/Enthalpy_Diagram.png?revisi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8600"/>
            <a:ext cx="5181600" cy="52346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0334" y="5638800"/>
            <a:ext cx="8686800" cy="369332"/>
          </a:xfrm>
          <a:prstGeom prst="rect">
            <a:avLst/>
          </a:prstGeom>
        </p:spPr>
        <p:txBody>
          <a:bodyPr wrap="square">
            <a:spAutoFit/>
          </a:bodyPr>
          <a:lstStyle/>
          <a:p>
            <a:r>
              <a:rPr lang="en-GB" dirty="0">
                <a:solidFill>
                  <a:srgbClr val="000000"/>
                </a:solidFill>
              </a:rPr>
              <a:t>Two different paths from same initial and final states results in the state variables values</a:t>
            </a:r>
            <a:endParaRPr lang="en-GB" dirty="0"/>
          </a:p>
        </p:txBody>
      </p:sp>
    </p:spTree>
    <p:extLst>
      <p:ext uri="{BB962C8B-B14F-4D97-AF65-F5344CB8AC3E}">
        <p14:creationId xmlns:p14="http://schemas.microsoft.com/office/powerpoint/2010/main" val="1159351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lstStyle/>
          <a:p>
            <a:r>
              <a:rPr lang="en-US" dirty="0"/>
              <a:t>Standard Heat Of Reaction</a:t>
            </a:r>
          </a:p>
        </p:txBody>
      </p:sp>
      <p:sp>
        <p:nvSpPr>
          <p:cNvPr id="3" name="Subtitle 2"/>
          <p:cNvSpPr>
            <a:spLocks noGrp="1"/>
          </p:cNvSpPr>
          <p:nvPr>
            <p:ph type="subTitle" idx="1"/>
          </p:nvPr>
        </p:nvSpPr>
        <p:spPr>
          <a:xfrm>
            <a:off x="0" y="1295400"/>
            <a:ext cx="9144000" cy="5562600"/>
          </a:xfrm>
        </p:spPr>
        <p:txBody>
          <a:bodyPr>
            <a:normAutofit fontScale="85000" lnSpcReduction="10000"/>
          </a:bodyPr>
          <a:lstStyle/>
          <a:p>
            <a:pPr marL="457200" indent="-457200" algn="just">
              <a:buFont typeface="Wingdings" panose="05000000000000000000" pitchFamily="2" charset="2"/>
              <a:buChar char="Ø"/>
            </a:pPr>
            <a:r>
              <a:rPr lang="en-GB" dirty="0">
                <a:solidFill>
                  <a:schemeClr val="tx1"/>
                </a:solidFill>
              </a:rPr>
              <a:t>The standard enthalpy of reaction is symbolized by </a:t>
            </a:r>
            <a:r>
              <a:rPr lang="en-GB" dirty="0" smtClean="0">
                <a:solidFill>
                  <a:schemeClr val="tx1"/>
                </a:solidFill>
              </a:rPr>
              <a:t>ΔH</a:t>
            </a:r>
            <a:r>
              <a:rPr lang="en-GB" dirty="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rPr>
              <a:t> </a:t>
            </a:r>
            <a:r>
              <a:rPr lang="en-GB" dirty="0">
                <a:solidFill>
                  <a:schemeClr val="tx1"/>
                </a:solidFill>
              </a:rPr>
              <a:t>or </a:t>
            </a:r>
            <a:r>
              <a:rPr lang="en-GB" dirty="0" smtClean="0">
                <a:solidFill>
                  <a:schemeClr val="tx1"/>
                </a:solidFill>
              </a:rPr>
              <a:t>ΔH</a:t>
            </a:r>
            <a:r>
              <a:rPr lang="en-GB" dirty="0" smtClean="0">
                <a:solidFill>
                  <a:schemeClr val="tx1"/>
                </a:solidFill>
                <a:latin typeface="Times New Roman" panose="02020603050405020304" pitchFamily="18" charset="0"/>
                <a:cs typeface="Times New Roman" panose="02020603050405020304" pitchFamily="18" charset="0"/>
              </a:rPr>
              <a:t>°</a:t>
            </a:r>
            <a:r>
              <a:rPr lang="en-GB" baseline="-25000" dirty="0" smtClean="0">
                <a:solidFill>
                  <a:schemeClr val="tx1"/>
                </a:solidFill>
              </a:rPr>
              <a:t>rxn</a:t>
            </a:r>
            <a:r>
              <a:rPr lang="en-GB" dirty="0">
                <a:solidFill>
                  <a:schemeClr val="tx1"/>
                </a:solidFill>
              </a:rPr>
              <a:t> and can take on both positive and negative values. The units for </a:t>
            </a:r>
            <a:r>
              <a:rPr lang="en-GB" dirty="0" smtClean="0">
                <a:solidFill>
                  <a:schemeClr val="tx1"/>
                </a:solidFill>
              </a:rPr>
              <a:t>ΔH</a:t>
            </a:r>
            <a:r>
              <a:rPr lang="en-GB" dirty="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rPr>
              <a:t> </a:t>
            </a:r>
            <a:r>
              <a:rPr lang="en-GB" dirty="0">
                <a:solidFill>
                  <a:schemeClr val="tx1"/>
                </a:solidFill>
              </a:rPr>
              <a:t>are </a:t>
            </a:r>
            <a:r>
              <a:rPr lang="en-GB" dirty="0" smtClean="0">
                <a:solidFill>
                  <a:schemeClr val="tx1"/>
                </a:solidFill>
              </a:rPr>
              <a:t>kilo Joules </a:t>
            </a:r>
            <a:r>
              <a:rPr lang="en-GB" dirty="0">
                <a:solidFill>
                  <a:schemeClr val="tx1"/>
                </a:solidFill>
              </a:rPr>
              <a:t>per mole, or </a:t>
            </a:r>
            <a:r>
              <a:rPr lang="en-GB" dirty="0" smtClean="0">
                <a:solidFill>
                  <a:schemeClr val="tx1"/>
                </a:solidFill>
              </a:rPr>
              <a:t>kJ/mol.</a:t>
            </a:r>
          </a:p>
          <a:p>
            <a:pPr marL="457200" indent="-457200" algn="just">
              <a:buFont typeface="Wingdings" panose="05000000000000000000" pitchFamily="2" charset="2"/>
              <a:buChar char="Ø"/>
            </a:pPr>
            <a:r>
              <a:rPr lang="en-GB" dirty="0" smtClean="0">
                <a:solidFill>
                  <a:schemeClr val="tx1"/>
                </a:solidFill>
              </a:rPr>
              <a:t>Δ </a:t>
            </a:r>
            <a:r>
              <a:rPr lang="en-GB" dirty="0">
                <a:solidFill>
                  <a:schemeClr val="tx1"/>
                </a:solidFill>
              </a:rPr>
              <a:t>= represents the change in the </a:t>
            </a:r>
            <a:r>
              <a:rPr lang="en-GB" dirty="0" smtClean="0">
                <a:solidFill>
                  <a:schemeClr val="tx1"/>
                </a:solidFill>
              </a:rPr>
              <a:t>enthalpy</a:t>
            </a:r>
          </a:p>
          <a:p>
            <a:pPr marL="457200" indent="-457200" algn="just">
              <a:buFont typeface="Wingdings" panose="05000000000000000000" pitchFamily="2" charset="2"/>
              <a:buChar char="Ø"/>
            </a:pPr>
            <a:r>
              <a:rPr lang="en-GB" dirty="0">
                <a:solidFill>
                  <a:schemeClr val="tx1"/>
                </a:solidFill>
              </a:rPr>
              <a:t>Since the </a:t>
            </a:r>
            <a:r>
              <a:rPr lang="en-GB" dirty="0" smtClean="0">
                <a:solidFill>
                  <a:schemeClr val="tx1"/>
                </a:solidFill>
              </a:rPr>
              <a:t>ΔH</a:t>
            </a:r>
            <a:r>
              <a:rPr lang="en-GB" dirty="0" smtClean="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rPr>
              <a:t> </a:t>
            </a:r>
            <a:r>
              <a:rPr lang="en-GB" dirty="0">
                <a:solidFill>
                  <a:schemeClr val="tx1"/>
                </a:solidFill>
              </a:rPr>
              <a:t>represents the total energy exchange in the reaction this value can be either positive or negative</a:t>
            </a:r>
            <a:r>
              <a:rPr lang="en-GB" dirty="0" smtClean="0">
                <a:solidFill>
                  <a:schemeClr val="tx1"/>
                </a:solidFill>
              </a:rPr>
              <a:t>.</a:t>
            </a:r>
            <a:endParaRPr lang="en-GB" dirty="0">
              <a:solidFill>
                <a:schemeClr val="tx1"/>
              </a:solidFill>
            </a:endParaRPr>
          </a:p>
          <a:p>
            <a:pPr marL="457200" indent="-457200" algn="just">
              <a:buFont typeface="Wingdings" panose="05000000000000000000" pitchFamily="2" charset="2"/>
              <a:buChar char="Ø"/>
            </a:pPr>
            <a:r>
              <a:rPr lang="en-GB" dirty="0">
                <a:solidFill>
                  <a:schemeClr val="tx1"/>
                </a:solidFill>
              </a:rPr>
              <a:t>A positive </a:t>
            </a:r>
            <a:r>
              <a:rPr lang="en-GB" dirty="0" smtClean="0">
                <a:solidFill>
                  <a:schemeClr val="tx1"/>
                </a:solidFill>
              </a:rPr>
              <a:t>ΔH</a:t>
            </a:r>
            <a:r>
              <a:rPr lang="en-GB" dirty="0" smtClean="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rPr>
              <a:t> </a:t>
            </a:r>
            <a:r>
              <a:rPr lang="en-GB" dirty="0">
                <a:solidFill>
                  <a:schemeClr val="tx1"/>
                </a:solidFill>
              </a:rPr>
              <a:t>value represents an addition of energy </a:t>
            </a:r>
            <a:r>
              <a:rPr lang="en-GB" dirty="0" smtClean="0">
                <a:solidFill>
                  <a:schemeClr val="tx1"/>
                </a:solidFill>
              </a:rPr>
              <a:t>from </a:t>
            </a:r>
            <a:r>
              <a:rPr lang="en-GB" dirty="0">
                <a:solidFill>
                  <a:schemeClr val="tx1"/>
                </a:solidFill>
              </a:rPr>
              <a:t>the </a:t>
            </a:r>
            <a:r>
              <a:rPr lang="en-GB" dirty="0" smtClean="0">
                <a:solidFill>
                  <a:schemeClr val="tx1"/>
                </a:solidFill>
              </a:rPr>
              <a:t>surroundings, </a:t>
            </a:r>
            <a:r>
              <a:rPr lang="en-GB" dirty="0">
                <a:solidFill>
                  <a:schemeClr val="tx1"/>
                </a:solidFill>
              </a:rPr>
              <a:t>resulting in an endothermic reaction.</a:t>
            </a:r>
          </a:p>
          <a:p>
            <a:pPr marL="457200" indent="-457200" algn="just">
              <a:buFont typeface="Wingdings" panose="05000000000000000000" pitchFamily="2" charset="2"/>
              <a:buChar char="Ø"/>
            </a:pPr>
            <a:r>
              <a:rPr lang="en-GB" dirty="0">
                <a:solidFill>
                  <a:schemeClr val="tx1"/>
                </a:solidFill>
              </a:rPr>
              <a:t>A negative value for </a:t>
            </a:r>
            <a:r>
              <a:rPr lang="en-GB" dirty="0" smtClean="0">
                <a:solidFill>
                  <a:schemeClr val="tx1"/>
                </a:solidFill>
              </a:rPr>
              <a:t>ΔH</a:t>
            </a:r>
            <a:r>
              <a:rPr lang="en-GB" dirty="0" smtClean="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rPr>
              <a:t> </a:t>
            </a:r>
            <a:r>
              <a:rPr lang="en-GB" dirty="0">
                <a:solidFill>
                  <a:schemeClr val="tx1"/>
                </a:solidFill>
              </a:rPr>
              <a:t>represents a removal of energy </a:t>
            </a:r>
            <a:r>
              <a:rPr lang="en-GB" dirty="0" smtClean="0">
                <a:solidFill>
                  <a:schemeClr val="tx1"/>
                </a:solidFill>
              </a:rPr>
              <a:t>into </a:t>
            </a:r>
            <a:r>
              <a:rPr lang="en-GB" dirty="0">
                <a:solidFill>
                  <a:schemeClr val="tx1"/>
                </a:solidFill>
              </a:rPr>
              <a:t>the </a:t>
            </a:r>
            <a:r>
              <a:rPr lang="en-GB" dirty="0" smtClean="0">
                <a:solidFill>
                  <a:schemeClr val="tx1"/>
                </a:solidFill>
              </a:rPr>
              <a:t>surroundings and </a:t>
            </a:r>
            <a:r>
              <a:rPr lang="en-GB" dirty="0">
                <a:solidFill>
                  <a:schemeClr val="tx1"/>
                </a:solidFill>
              </a:rPr>
              <a:t>so the reaction is exothermic</a:t>
            </a:r>
            <a:r>
              <a:rPr lang="en-GB" dirty="0" smtClean="0">
                <a:solidFill>
                  <a:schemeClr val="tx1"/>
                </a:solidFill>
              </a:rPr>
              <a:t>.</a:t>
            </a:r>
          </a:p>
          <a:p>
            <a:pPr marL="457200" indent="-457200" algn="just">
              <a:buFont typeface="Wingdings" panose="05000000000000000000" pitchFamily="2" charset="2"/>
              <a:buChar char="Ø"/>
            </a:pPr>
            <a:r>
              <a:rPr lang="en-GB" b="1" dirty="0" smtClean="0">
                <a:solidFill>
                  <a:schemeClr val="tx1"/>
                </a:solidFill>
                <a:latin typeface="Times New Roman" panose="02020603050405020304" pitchFamily="18" charset="0"/>
                <a:cs typeface="Times New Roman" panose="02020603050405020304" pitchFamily="18" charset="0"/>
              </a:rPr>
              <a:t>°</a:t>
            </a:r>
            <a:r>
              <a:rPr lang="en-GB" dirty="0" smtClean="0">
                <a:solidFill>
                  <a:schemeClr val="tx1"/>
                </a:solidFill>
                <a:latin typeface="+mj-lt"/>
              </a:rPr>
              <a:t> </a:t>
            </a:r>
            <a:r>
              <a:rPr lang="en-GB" dirty="0">
                <a:solidFill>
                  <a:schemeClr val="tx1"/>
                </a:solidFill>
              </a:rPr>
              <a:t>= signifies that the reaction is a standard enthalpy change, and occurs at a </a:t>
            </a:r>
            <a:r>
              <a:rPr lang="en-GB" dirty="0" smtClean="0">
                <a:solidFill>
                  <a:schemeClr val="tx1"/>
                </a:solidFill>
              </a:rPr>
              <a:t>pre-set </a:t>
            </a:r>
            <a:r>
              <a:rPr lang="en-GB" dirty="0">
                <a:solidFill>
                  <a:schemeClr val="tx1"/>
                </a:solidFill>
              </a:rPr>
              <a:t>pressure/temperature</a:t>
            </a:r>
          </a:p>
          <a:p>
            <a:pPr algn="l"/>
            <a:r>
              <a:rPr lang="en-GB" baseline="-25000" dirty="0" err="1">
                <a:solidFill>
                  <a:schemeClr val="tx1"/>
                </a:solidFill>
              </a:rPr>
              <a:t>rxn</a:t>
            </a:r>
            <a:r>
              <a:rPr lang="en-GB" dirty="0">
                <a:solidFill>
                  <a:schemeClr val="tx1"/>
                </a:solidFill>
              </a:rPr>
              <a:t> = denotes that this change is the enthalpy of reaction</a:t>
            </a:r>
          </a:p>
          <a:p>
            <a:pPr algn="just"/>
            <a:endParaRPr lang="en-US" dirty="0">
              <a:solidFill>
                <a:schemeClr val="tx1"/>
              </a:solidFill>
            </a:endParaRPr>
          </a:p>
        </p:txBody>
      </p:sp>
    </p:spTree>
    <p:extLst>
      <p:ext uri="{BB962C8B-B14F-4D97-AF65-F5344CB8AC3E}">
        <p14:creationId xmlns:p14="http://schemas.microsoft.com/office/powerpoint/2010/main" val="387980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lstStyle/>
          <a:p>
            <a:r>
              <a:rPr lang="en-US" dirty="0"/>
              <a:t>Standard Heat Of Reaction</a:t>
            </a:r>
          </a:p>
        </p:txBody>
      </p:sp>
      <p:sp>
        <p:nvSpPr>
          <p:cNvPr id="3" name="Subtitle 2"/>
          <p:cNvSpPr>
            <a:spLocks noGrp="1"/>
          </p:cNvSpPr>
          <p:nvPr>
            <p:ph type="subTitle" idx="1"/>
          </p:nvPr>
        </p:nvSpPr>
        <p:spPr>
          <a:xfrm>
            <a:off x="0" y="1295400"/>
            <a:ext cx="9144000" cy="5562600"/>
          </a:xfrm>
        </p:spPr>
        <p:txBody>
          <a:bodyPr/>
          <a:lstStyle/>
          <a:p>
            <a:pPr algn="just"/>
            <a:r>
              <a:rPr lang="en-US" dirty="0">
                <a:solidFill>
                  <a:schemeClr val="tx1"/>
                </a:solidFill>
              </a:rPr>
              <a:t>Chemical reactions also are accompanied either by the transfer of heat or by temperature changes during the course of reaction-in some cases by both.</a:t>
            </a:r>
          </a:p>
          <a:p>
            <a:pPr algn="just"/>
            <a:endParaRPr lang="en-US" dirty="0">
              <a:solidFill>
                <a:schemeClr val="tx1"/>
              </a:solidFill>
            </a:endParaRPr>
          </a:p>
          <a:p>
            <a:pPr algn="just"/>
            <a:r>
              <a:rPr lang="en-US" dirty="0">
                <a:solidFill>
                  <a:schemeClr val="tx1"/>
                </a:solidFill>
              </a:rPr>
              <a:t>For example, the reactants in a combustion reaction possess greater energy </a:t>
            </a:r>
            <a:r>
              <a:rPr lang="en-US" dirty="0" smtClean="0">
                <a:solidFill>
                  <a:schemeClr val="tx1"/>
                </a:solidFill>
              </a:rPr>
              <a:t>than products</a:t>
            </a:r>
            <a:r>
              <a:rPr lang="en-US" dirty="0">
                <a:solidFill>
                  <a:schemeClr val="tx1"/>
                </a:solidFill>
              </a:rPr>
              <a:t>, and this energy must either be transferred to the surroundings as heat or produce products at an elevated temperature.</a:t>
            </a:r>
          </a:p>
        </p:txBody>
      </p:sp>
    </p:spTree>
    <p:extLst>
      <p:ext uri="{BB962C8B-B14F-4D97-AF65-F5344CB8AC3E}">
        <p14:creationId xmlns:p14="http://schemas.microsoft.com/office/powerpoint/2010/main" val="253125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D6D454-F476-4DA6-A0CB-F6F7EF479A98}"/>
              </a:ext>
            </a:extLst>
          </p:cNvPr>
          <p:cNvSpPr>
            <a:spLocks noGrp="1"/>
          </p:cNvSpPr>
          <p:nvPr>
            <p:ph type="title"/>
          </p:nvPr>
        </p:nvSpPr>
        <p:spPr>
          <a:xfrm>
            <a:off x="457200" y="274638"/>
            <a:ext cx="8229600" cy="715962"/>
          </a:xfrm>
        </p:spPr>
        <p:txBody>
          <a:bodyPr>
            <a:normAutofit fontScale="90000"/>
          </a:bodyPr>
          <a:lstStyle/>
          <a:p>
            <a:r>
              <a:rPr lang="en-US" dirty="0"/>
              <a:t>Standard Heat Of Reaction</a:t>
            </a:r>
            <a:endParaRPr lang="en-GB" dirty="0"/>
          </a:p>
        </p:txBody>
      </p:sp>
      <p:sp>
        <p:nvSpPr>
          <p:cNvPr id="3" name="Content Placeholder 2">
            <a:extLst>
              <a:ext uri="{FF2B5EF4-FFF2-40B4-BE49-F238E27FC236}">
                <a16:creationId xmlns="" xmlns:a16="http://schemas.microsoft.com/office/drawing/2014/main" id="{DCC5E799-4A91-42FD-8B38-3B911B0425A5}"/>
              </a:ext>
            </a:extLst>
          </p:cNvPr>
          <p:cNvSpPr>
            <a:spLocks noGrp="1"/>
          </p:cNvSpPr>
          <p:nvPr>
            <p:ph idx="1"/>
          </p:nvPr>
        </p:nvSpPr>
        <p:spPr>
          <a:xfrm>
            <a:off x="457200" y="1066800"/>
            <a:ext cx="8229600" cy="5791200"/>
          </a:xfrm>
        </p:spPr>
        <p:txBody>
          <a:bodyPr>
            <a:normAutofit fontScale="92500" lnSpcReduction="20000"/>
          </a:bodyPr>
          <a:lstStyle/>
          <a:p>
            <a:pPr marL="0" indent="0">
              <a:buNone/>
            </a:pPr>
            <a:r>
              <a:rPr lang="en-US" b="1" dirty="0"/>
              <a:t>Flow-calorimeter method</a:t>
            </a:r>
          </a:p>
          <a:p>
            <a:pPr algn="just">
              <a:buFont typeface="Wingdings" panose="05000000000000000000" pitchFamily="2" charset="2"/>
              <a:buChar char="Ø"/>
            </a:pPr>
            <a:r>
              <a:rPr lang="en-GB" dirty="0"/>
              <a:t>Fuel gas is mixed with air at a temperature T, and the mixture flows into a combustion chamber where reaction occurs.</a:t>
            </a:r>
          </a:p>
          <a:p>
            <a:pPr algn="just">
              <a:buFont typeface="Wingdings" panose="05000000000000000000" pitchFamily="2" charset="2"/>
              <a:buChar char="Ø"/>
            </a:pPr>
            <a:r>
              <a:rPr lang="en-GB" dirty="0"/>
              <a:t>The combustion products enter a water-jacketed section in which they are cooled to temperature T.</a:t>
            </a:r>
          </a:p>
          <a:p>
            <a:pPr algn="just">
              <a:buFont typeface="Wingdings" panose="05000000000000000000" pitchFamily="2" charset="2"/>
              <a:buChar char="Ø"/>
            </a:pPr>
            <a:r>
              <a:rPr lang="en-GB" dirty="0"/>
              <a:t>Because no shaft work is produced and the calorimeter is designed to eliminate potential- and kinetic-energy changes, the </a:t>
            </a:r>
            <a:r>
              <a:rPr lang="en-GB" dirty="0" smtClean="0"/>
              <a:t>energy </a:t>
            </a:r>
            <a:r>
              <a:rPr lang="en-GB" dirty="0"/>
              <a:t>balance equation for steady state steady flow process for single entrance and exit reduces to</a:t>
            </a:r>
          </a:p>
          <a:p>
            <a:pPr marL="0" indent="0" algn="ctr">
              <a:buNone/>
            </a:pPr>
            <a:r>
              <a:rPr lang="en-US" dirty="0"/>
              <a:t>	Q = </a:t>
            </a:r>
            <a:r>
              <a:rPr lang="el-GR" dirty="0"/>
              <a:t>Δ</a:t>
            </a:r>
            <a:r>
              <a:rPr lang="en-US" dirty="0"/>
              <a:t>H</a:t>
            </a:r>
          </a:p>
          <a:p>
            <a:pPr algn="just">
              <a:buFont typeface="Wingdings" panose="05000000000000000000" pitchFamily="2" charset="2"/>
              <a:buChar char="Ø"/>
            </a:pPr>
            <a:endParaRPr lang="en-GB" dirty="0"/>
          </a:p>
        </p:txBody>
      </p:sp>
    </p:spTree>
    <p:extLst>
      <p:ext uri="{BB962C8B-B14F-4D97-AF65-F5344CB8AC3E}">
        <p14:creationId xmlns:p14="http://schemas.microsoft.com/office/powerpoint/2010/main" val="2687018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lstStyle/>
          <a:p>
            <a:r>
              <a:rPr lang="en-US" dirty="0"/>
              <a:t>Standard Heat Of Reaction</a:t>
            </a:r>
          </a:p>
        </p:txBody>
      </p:sp>
      <p:sp>
        <p:nvSpPr>
          <p:cNvPr id="3" name="Subtitle 2"/>
          <p:cNvSpPr>
            <a:spLocks noGrp="1"/>
          </p:cNvSpPr>
          <p:nvPr>
            <p:ph type="subTitle" idx="1"/>
          </p:nvPr>
        </p:nvSpPr>
        <p:spPr>
          <a:xfrm>
            <a:off x="0" y="1295400"/>
            <a:ext cx="9144000" cy="5562600"/>
          </a:xfrm>
        </p:spPr>
        <p:txBody>
          <a:bodyPr>
            <a:normAutofit/>
          </a:bodyPr>
          <a:lstStyle/>
          <a:p>
            <a:pPr algn="just"/>
            <a:r>
              <a:rPr lang="en-GB" dirty="0">
                <a:solidFill>
                  <a:schemeClr val="tx1"/>
                </a:solidFill>
              </a:rPr>
              <a:t>Thus the enthalpy change caused by the combustion reaction is equal in magnitude to the heat flowing from the reaction products to the water, and may be calculated from the temperature rise and flow rate of the water. </a:t>
            </a:r>
          </a:p>
          <a:p>
            <a:pPr algn="just"/>
            <a:r>
              <a:rPr lang="en-US" dirty="0">
                <a:solidFill>
                  <a:schemeClr val="tx1"/>
                </a:solidFill>
              </a:rPr>
              <a:t>It is the universal practice is to designate the enthalpy change of reaction </a:t>
            </a:r>
            <a:r>
              <a:rPr lang="el-GR" dirty="0">
                <a:solidFill>
                  <a:schemeClr val="tx1"/>
                </a:solidFill>
              </a:rPr>
              <a:t>Δ</a:t>
            </a:r>
            <a:r>
              <a:rPr lang="en-US" i="1" dirty="0">
                <a:solidFill>
                  <a:schemeClr val="tx1"/>
                </a:solidFill>
              </a:rPr>
              <a:t>H as the heat of reaction.</a:t>
            </a:r>
          </a:p>
          <a:p>
            <a:pPr algn="just"/>
            <a:r>
              <a:rPr lang="en-US" dirty="0" smtClean="0">
                <a:solidFill>
                  <a:schemeClr val="tx1"/>
                </a:solidFill>
              </a:rPr>
              <a:t>For example,</a:t>
            </a:r>
            <a:endParaRPr lang="en-US" dirty="0">
              <a:solidFill>
                <a:schemeClr val="tx1"/>
              </a:solidFill>
            </a:endParaRPr>
          </a:p>
          <a:p>
            <a:pPr algn="just"/>
            <a:r>
              <a:rPr lang="en-US" dirty="0">
                <a:solidFill>
                  <a:schemeClr val="tx1"/>
                </a:solidFill>
              </a:rPr>
              <a:t>                         </a:t>
            </a:r>
            <a:r>
              <a:rPr lang="en-US" i="1" dirty="0" err="1">
                <a:solidFill>
                  <a:schemeClr val="tx1"/>
                </a:solidFill>
              </a:rPr>
              <a:t>aA</a:t>
            </a:r>
            <a:r>
              <a:rPr lang="en-US" i="1" dirty="0">
                <a:solidFill>
                  <a:schemeClr val="tx1"/>
                </a:solidFill>
              </a:rPr>
              <a:t> + </a:t>
            </a:r>
            <a:r>
              <a:rPr lang="en-US" i="1" dirty="0" err="1">
                <a:solidFill>
                  <a:schemeClr val="tx1"/>
                </a:solidFill>
              </a:rPr>
              <a:t>bB</a:t>
            </a:r>
            <a:r>
              <a:rPr lang="en-US" i="1" dirty="0">
                <a:solidFill>
                  <a:schemeClr val="tx1"/>
                </a:solidFill>
              </a:rPr>
              <a:t>                </a:t>
            </a:r>
            <a:r>
              <a:rPr lang="en-US" i="1" dirty="0" err="1">
                <a:solidFill>
                  <a:schemeClr val="tx1"/>
                </a:solidFill>
              </a:rPr>
              <a:t>lL</a:t>
            </a:r>
            <a:r>
              <a:rPr lang="en-US" i="1" dirty="0">
                <a:solidFill>
                  <a:schemeClr val="tx1"/>
                </a:solidFill>
              </a:rPr>
              <a:t> + mM</a:t>
            </a:r>
          </a:p>
        </p:txBody>
      </p:sp>
      <p:cxnSp>
        <p:nvCxnSpPr>
          <p:cNvPr id="5" name="Straight Arrow Connector 4">
            <a:extLst>
              <a:ext uri="{FF2B5EF4-FFF2-40B4-BE49-F238E27FC236}">
                <a16:creationId xmlns="" xmlns:a16="http://schemas.microsoft.com/office/drawing/2014/main" id="{129AEE07-8AD4-4B5E-A39B-11544E93AEAD}"/>
              </a:ext>
            </a:extLst>
          </p:cNvPr>
          <p:cNvCxnSpPr/>
          <p:nvPr/>
        </p:nvCxnSpPr>
        <p:spPr>
          <a:xfrm>
            <a:off x="3886200" y="5867400"/>
            <a:ext cx="1143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lstStyle/>
          <a:p>
            <a:r>
              <a:rPr lang="en-US" dirty="0"/>
              <a:t>Standard Heat Of Reaction</a:t>
            </a:r>
          </a:p>
        </p:txBody>
      </p:sp>
      <p:sp>
        <p:nvSpPr>
          <p:cNvPr id="3" name="Subtitle 2"/>
          <p:cNvSpPr>
            <a:spLocks noGrp="1"/>
          </p:cNvSpPr>
          <p:nvPr>
            <p:ph type="subTitle" idx="1"/>
          </p:nvPr>
        </p:nvSpPr>
        <p:spPr>
          <a:xfrm>
            <a:off x="0" y="1295400"/>
            <a:ext cx="9144000" cy="5562600"/>
          </a:xfrm>
        </p:spPr>
        <p:txBody>
          <a:bodyPr/>
          <a:lstStyle/>
          <a:p>
            <a:pPr algn="just"/>
            <a:r>
              <a:rPr lang="en-US" i="1" dirty="0">
                <a:solidFill>
                  <a:schemeClr val="tx1"/>
                </a:solidFill>
              </a:rPr>
              <a:t>Standard heat of reaction is defined as </a:t>
            </a:r>
          </a:p>
          <a:p>
            <a:pPr algn="just"/>
            <a:r>
              <a:rPr lang="en-US" i="1" dirty="0">
                <a:solidFill>
                  <a:schemeClr val="tx1"/>
                </a:solidFill>
              </a:rPr>
              <a:t>“The enthalpy change when a moles of A and b moles </a:t>
            </a:r>
            <a:r>
              <a:rPr lang="en-US" dirty="0">
                <a:solidFill>
                  <a:schemeClr val="tx1"/>
                </a:solidFill>
              </a:rPr>
              <a:t>of B in their </a:t>
            </a:r>
            <a:r>
              <a:rPr lang="en-US" i="1" dirty="0">
                <a:solidFill>
                  <a:schemeClr val="tx1"/>
                </a:solidFill>
              </a:rPr>
              <a:t>standard states at temperature T react to form l moles of L and m moles of M in </a:t>
            </a:r>
            <a:r>
              <a:rPr lang="en-US" dirty="0">
                <a:solidFill>
                  <a:schemeClr val="tx1"/>
                </a:solidFill>
              </a:rPr>
              <a:t>their </a:t>
            </a:r>
            <a:r>
              <a:rPr lang="en-US" i="1" dirty="0">
                <a:solidFill>
                  <a:schemeClr val="tx1"/>
                </a:solidFill>
              </a:rPr>
              <a:t>standard states at the same temperature T.”</a:t>
            </a:r>
          </a:p>
          <a:p>
            <a:pPr algn="just"/>
            <a:r>
              <a:rPr lang="en-US" b="1" dirty="0">
                <a:solidFill>
                  <a:schemeClr val="tx1"/>
                </a:solidFill>
              </a:rPr>
              <a:t>A standard state is a particular state of a species at temperature </a:t>
            </a:r>
            <a:r>
              <a:rPr lang="en-US" b="1" i="1" dirty="0">
                <a:solidFill>
                  <a:schemeClr val="tx1"/>
                </a:solidFill>
              </a:rPr>
              <a:t>T </a:t>
            </a:r>
            <a:r>
              <a:rPr lang="en-US" b="1" dirty="0">
                <a:solidFill>
                  <a:schemeClr val="tx1"/>
                </a:solidFill>
              </a:rPr>
              <a:t>and at specified conditions of pressure, composition, and physical condition as, e.g., gas, liquid, or solid.</a:t>
            </a:r>
            <a:endParaRPr lang="en-US" dirty="0">
              <a:solidFill>
                <a:schemeClr val="tx1"/>
              </a:solidFill>
            </a:endParaRPr>
          </a:p>
          <a:p>
            <a:pPr algn="just"/>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F38F58-A1F4-4057-A7B8-B9100054FDEA}"/>
              </a:ext>
            </a:extLst>
          </p:cNvPr>
          <p:cNvSpPr>
            <a:spLocks noGrp="1"/>
          </p:cNvSpPr>
          <p:nvPr>
            <p:ph type="title"/>
          </p:nvPr>
        </p:nvSpPr>
        <p:spPr/>
        <p:txBody>
          <a:bodyPr/>
          <a:lstStyle/>
          <a:p>
            <a:r>
              <a:rPr lang="en-GB" dirty="0"/>
              <a:t>Heat Effects</a:t>
            </a:r>
          </a:p>
        </p:txBody>
      </p:sp>
      <p:sp>
        <p:nvSpPr>
          <p:cNvPr id="3" name="Content Placeholder 2">
            <a:extLst>
              <a:ext uri="{FF2B5EF4-FFF2-40B4-BE49-F238E27FC236}">
                <a16:creationId xmlns="" xmlns:a16="http://schemas.microsoft.com/office/drawing/2014/main" id="{84D7CBF3-4699-4C0A-A49D-30D441AA90D1}"/>
              </a:ext>
            </a:extLst>
          </p:cNvPr>
          <p:cNvSpPr>
            <a:spLocks noGrp="1"/>
          </p:cNvSpPr>
          <p:nvPr>
            <p:ph idx="1"/>
          </p:nvPr>
        </p:nvSpPr>
        <p:spPr/>
        <p:txBody>
          <a:bodyPr>
            <a:normAutofit/>
          </a:bodyPr>
          <a:lstStyle/>
          <a:p>
            <a:pPr marL="0" indent="0" algn="just">
              <a:buNone/>
            </a:pPr>
            <a:r>
              <a:rPr lang="en-GB" dirty="0"/>
              <a:t>The following important heat effects would be considered</a:t>
            </a:r>
          </a:p>
          <a:p>
            <a:pPr algn="just">
              <a:buFont typeface="Wingdings" panose="05000000000000000000" pitchFamily="2" charset="2"/>
              <a:buChar char="Ø"/>
            </a:pPr>
            <a:r>
              <a:rPr lang="en-GB" dirty="0"/>
              <a:t>Sensible heat effects, characterized by temperature changes</a:t>
            </a:r>
          </a:p>
          <a:p>
            <a:pPr algn="just">
              <a:buFont typeface="Wingdings" panose="05000000000000000000" pitchFamily="2" charset="2"/>
              <a:buChar char="Ø"/>
            </a:pPr>
            <a:r>
              <a:rPr lang="en-GB" dirty="0">
                <a:solidFill>
                  <a:srgbClr val="FF0000"/>
                </a:solidFill>
              </a:rPr>
              <a:t>Heat capacities as a function </a:t>
            </a:r>
            <a:r>
              <a:rPr lang="en-GB">
                <a:solidFill>
                  <a:srgbClr val="FF0000"/>
                </a:solidFill>
              </a:rPr>
              <a:t>of </a:t>
            </a:r>
            <a:r>
              <a:rPr lang="en-GB" smtClean="0">
                <a:solidFill>
                  <a:srgbClr val="FF0000"/>
                </a:solidFill>
              </a:rPr>
              <a:t>temperature</a:t>
            </a:r>
          </a:p>
          <a:p>
            <a:pPr algn="just">
              <a:buFont typeface="Wingdings" panose="05000000000000000000" pitchFamily="2" charset="2"/>
              <a:buChar char="Ø"/>
            </a:pPr>
            <a:r>
              <a:rPr lang="en-GB" smtClean="0">
                <a:solidFill>
                  <a:srgbClr val="FF0000"/>
                </a:solidFill>
              </a:rPr>
              <a:t>Heats </a:t>
            </a:r>
            <a:r>
              <a:rPr lang="en-GB" dirty="0">
                <a:solidFill>
                  <a:srgbClr val="FF0000"/>
                </a:solidFill>
              </a:rPr>
              <a:t>of phase transition, i.e., latent heats of pure substances</a:t>
            </a:r>
          </a:p>
          <a:p>
            <a:pPr algn="just">
              <a:buFont typeface="Wingdings" panose="05000000000000000000" pitchFamily="2" charset="2"/>
              <a:buChar char="Ø"/>
            </a:pPr>
            <a:r>
              <a:rPr lang="en-GB" dirty="0"/>
              <a:t>Heats of reaction, combustion, and formation</a:t>
            </a:r>
          </a:p>
        </p:txBody>
      </p:sp>
    </p:spTree>
    <p:extLst>
      <p:ext uri="{BB962C8B-B14F-4D97-AF65-F5344CB8AC3E}">
        <p14:creationId xmlns:p14="http://schemas.microsoft.com/office/powerpoint/2010/main" val="2152394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lstStyle/>
          <a:p>
            <a:r>
              <a:rPr lang="en-US" dirty="0"/>
              <a:t>Standard Heat Of Reaction</a:t>
            </a:r>
          </a:p>
        </p:txBody>
      </p:sp>
      <p:sp>
        <p:nvSpPr>
          <p:cNvPr id="3" name="Subtitle 2"/>
          <p:cNvSpPr>
            <a:spLocks noGrp="1"/>
          </p:cNvSpPr>
          <p:nvPr>
            <p:ph type="subTitle" idx="1"/>
          </p:nvPr>
        </p:nvSpPr>
        <p:spPr>
          <a:xfrm>
            <a:off x="0" y="1295400"/>
            <a:ext cx="9144000" cy="5562600"/>
          </a:xfrm>
        </p:spPr>
        <p:txBody>
          <a:bodyPr/>
          <a:lstStyle/>
          <a:p>
            <a:pPr algn="just"/>
            <a:r>
              <a:rPr lang="en-US" dirty="0">
                <a:solidFill>
                  <a:schemeClr val="tx1"/>
                </a:solidFill>
              </a:rPr>
              <a:t>The standard states are</a:t>
            </a:r>
          </a:p>
          <a:p>
            <a:pPr algn="just"/>
            <a:r>
              <a:rPr lang="en-US" b="1" dirty="0">
                <a:solidFill>
                  <a:schemeClr val="tx1"/>
                </a:solidFill>
              </a:rPr>
              <a:t>Gases: </a:t>
            </a:r>
            <a:r>
              <a:rPr lang="en-US" dirty="0">
                <a:solidFill>
                  <a:schemeClr val="tx1"/>
                </a:solidFill>
              </a:rPr>
              <a:t>The pure substance in the ideal-gas state at 1 bar.</a:t>
            </a:r>
          </a:p>
          <a:p>
            <a:pPr algn="just"/>
            <a:r>
              <a:rPr lang="en-US" b="1" dirty="0">
                <a:solidFill>
                  <a:schemeClr val="tx1"/>
                </a:solidFill>
              </a:rPr>
              <a:t>Liquids and solids: </a:t>
            </a:r>
            <a:r>
              <a:rPr lang="en-US" dirty="0">
                <a:solidFill>
                  <a:schemeClr val="tx1"/>
                </a:solidFill>
              </a:rPr>
              <a:t>The real pure liquid or solid at 1 bar.</a:t>
            </a:r>
          </a:p>
          <a:p>
            <a:pPr algn="just"/>
            <a:r>
              <a:rPr lang="en-US" dirty="0">
                <a:solidFill>
                  <a:schemeClr val="tx1"/>
                </a:solidFill>
              </a:rPr>
              <a:t>Property values in the standard state are denoted by the degree symbol. For example, Cp˚; is the standard-state heat capacity.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lstStyle/>
          <a:p>
            <a:r>
              <a:rPr lang="en-US" dirty="0"/>
              <a:t>Standard Heat Of Reaction</a:t>
            </a:r>
          </a:p>
        </p:txBody>
      </p:sp>
      <p:sp>
        <p:nvSpPr>
          <p:cNvPr id="3" name="Subtitle 2"/>
          <p:cNvSpPr>
            <a:spLocks noGrp="1"/>
          </p:cNvSpPr>
          <p:nvPr>
            <p:ph type="subTitle" idx="1"/>
          </p:nvPr>
        </p:nvSpPr>
        <p:spPr>
          <a:xfrm>
            <a:off x="0" y="1295400"/>
            <a:ext cx="9144000" cy="5562600"/>
          </a:xfrm>
        </p:spPr>
        <p:txBody>
          <a:bodyPr>
            <a:normAutofit/>
          </a:bodyPr>
          <a:lstStyle/>
          <a:p>
            <a:pPr algn="just"/>
            <a:r>
              <a:rPr lang="en-GB" dirty="0">
                <a:solidFill>
                  <a:schemeClr val="tx1"/>
                </a:solidFill>
              </a:rPr>
              <a:t>All conditions for a standard state are fixed except temperature, which is always the temperature of the system. Standard-state properties are therefore functions of temperature only.</a:t>
            </a:r>
          </a:p>
          <a:p>
            <a:pPr algn="just"/>
            <a:r>
              <a:rPr lang="en-US" dirty="0">
                <a:solidFill>
                  <a:schemeClr val="tx1"/>
                </a:solidFill>
              </a:rPr>
              <a:t>When a heat of reaction is given for a particular reaction, it applies for the stoichiometric coefficients as written. </a:t>
            </a:r>
          </a:p>
          <a:p>
            <a:pPr algn="just"/>
            <a:r>
              <a:rPr lang="en-US" dirty="0">
                <a:solidFill>
                  <a:schemeClr val="tx1"/>
                </a:solidFill>
              </a:rPr>
              <a:t>If each stoichiometric coefficient is doubled, the heat of reaction is doubled. For example, the ammonia synthesis reaction may be written:</a:t>
            </a:r>
          </a:p>
          <a:p>
            <a:pPr algn="just"/>
            <a:endParaRPr lang="en-US" dirty="0">
              <a:solidFill>
                <a:schemeClr val="tx1"/>
              </a:solidFill>
            </a:endParaRPr>
          </a:p>
          <a:p>
            <a:pPr algn="just"/>
            <a:endParaRPr lang="en-US"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lstStyle/>
          <a:p>
            <a:r>
              <a:rPr lang="en-US" dirty="0"/>
              <a:t>Standard Heat Of Reaction</a:t>
            </a:r>
          </a:p>
        </p:txBody>
      </p:sp>
      <p:sp>
        <p:nvSpPr>
          <p:cNvPr id="3" name="Subtitle 2"/>
          <p:cNvSpPr>
            <a:spLocks noGrp="1"/>
          </p:cNvSpPr>
          <p:nvPr>
            <p:ph type="subTitle" idx="1"/>
          </p:nvPr>
        </p:nvSpPr>
        <p:spPr>
          <a:xfrm>
            <a:off x="0" y="1371600"/>
            <a:ext cx="9144000" cy="5486400"/>
          </a:xfrm>
        </p:spPr>
        <p:txBody>
          <a:bodyPr>
            <a:normAutofit/>
          </a:bodyPr>
          <a:lstStyle/>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The symbol ΔH˚</a:t>
            </a:r>
            <a:r>
              <a:rPr lang="en-US" i="1" baseline="-25000" dirty="0">
                <a:solidFill>
                  <a:schemeClr val="tx1"/>
                </a:solidFill>
              </a:rPr>
              <a:t>298</a:t>
            </a:r>
            <a:r>
              <a:rPr lang="en-US" i="1" dirty="0">
                <a:solidFill>
                  <a:schemeClr val="tx1"/>
                </a:solidFill>
              </a:rPr>
              <a:t> indicates that the heat of reaction is the standard value for a temperature </a:t>
            </a:r>
            <a:r>
              <a:rPr lang="en-US" dirty="0">
                <a:solidFill>
                  <a:schemeClr val="tx1"/>
                </a:solidFill>
              </a:rPr>
              <a:t>of 298.15 K (25°C).</a:t>
            </a:r>
          </a:p>
        </p:txBody>
      </p:sp>
      <p:pic>
        <p:nvPicPr>
          <p:cNvPr id="4" name="Picture 3">
            <a:extLst>
              <a:ext uri="{FF2B5EF4-FFF2-40B4-BE49-F238E27FC236}">
                <a16:creationId xmlns="" xmlns:a16="http://schemas.microsoft.com/office/drawing/2014/main" id="{F90A400F-4A2A-48A8-B1D9-D4655D83EAE1}"/>
              </a:ext>
            </a:extLst>
          </p:cNvPr>
          <p:cNvPicPr>
            <a:picLocks noChangeAspect="1"/>
          </p:cNvPicPr>
          <p:nvPr/>
        </p:nvPicPr>
        <p:blipFill>
          <a:blip r:embed="rId2"/>
          <a:stretch>
            <a:fillRect/>
          </a:stretch>
        </p:blipFill>
        <p:spPr>
          <a:xfrm>
            <a:off x="1447800" y="1981200"/>
            <a:ext cx="5762625" cy="11906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099C7-6F4D-4CDB-91A8-2167F5CE1F6E}"/>
              </a:ext>
            </a:extLst>
          </p:cNvPr>
          <p:cNvSpPr>
            <a:spLocks noGrp="1"/>
          </p:cNvSpPr>
          <p:nvPr>
            <p:ph type="title"/>
          </p:nvPr>
        </p:nvSpPr>
        <p:spPr/>
        <p:txBody>
          <a:bodyPr/>
          <a:lstStyle/>
          <a:p>
            <a:r>
              <a:rPr lang="en-GB" dirty="0"/>
              <a:t>Standard Heat of Formation</a:t>
            </a:r>
          </a:p>
        </p:txBody>
      </p:sp>
      <p:sp>
        <p:nvSpPr>
          <p:cNvPr id="3" name="Content Placeholder 2">
            <a:extLst>
              <a:ext uri="{FF2B5EF4-FFF2-40B4-BE49-F238E27FC236}">
                <a16:creationId xmlns="" xmlns:a16="http://schemas.microsoft.com/office/drawing/2014/main" id="{880311EE-2834-4A8D-AA88-8E3B197D211F}"/>
              </a:ext>
            </a:extLst>
          </p:cNvPr>
          <p:cNvSpPr>
            <a:spLocks noGrp="1"/>
          </p:cNvSpPr>
          <p:nvPr>
            <p:ph idx="1"/>
          </p:nvPr>
        </p:nvSpPr>
        <p:spPr>
          <a:xfrm>
            <a:off x="457200" y="1600200"/>
            <a:ext cx="8229600" cy="4800600"/>
          </a:xfrm>
        </p:spPr>
        <p:txBody>
          <a:bodyPr>
            <a:normAutofit lnSpcReduction="10000"/>
          </a:bodyPr>
          <a:lstStyle/>
          <a:p>
            <a:pPr marL="0" indent="0" algn="just">
              <a:buNone/>
            </a:pPr>
            <a:r>
              <a:rPr lang="en-GB" dirty="0"/>
              <a:t>A </a:t>
            </a:r>
            <a:r>
              <a:rPr lang="en-GB" i="1" dirty="0"/>
              <a:t>formation </a:t>
            </a:r>
            <a:r>
              <a:rPr lang="en-GB" dirty="0"/>
              <a:t>reaction is </a:t>
            </a:r>
            <a:r>
              <a:rPr lang="en-GB" b="1" dirty="0"/>
              <a:t>defined </a:t>
            </a:r>
            <a:r>
              <a:rPr lang="en-GB" dirty="0"/>
              <a:t>as a reaction that forms a single compound </a:t>
            </a:r>
            <a:r>
              <a:rPr lang="en-GB" i="1" dirty="0"/>
              <a:t>from its constituent elements</a:t>
            </a:r>
            <a:r>
              <a:rPr lang="en-GB" dirty="0"/>
              <a:t>. For example, the reaction is a formation reaction for methanol.</a:t>
            </a:r>
          </a:p>
          <a:p>
            <a:pPr marL="0" indent="0" algn="just">
              <a:buNone/>
            </a:pPr>
            <a:endParaRPr lang="en-GB" dirty="0"/>
          </a:p>
          <a:p>
            <a:pPr marL="0" indent="0" algn="just">
              <a:buNone/>
            </a:pPr>
            <a:endParaRPr lang="en-GB" dirty="0"/>
          </a:p>
          <a:p>
            <a:pPr marL="0" indent="0" algn="just">
              <a:buNone/>
            </a:pPr>
            <a:r>
              <a:rPr lang="en-GB" dirty="0"/>
              <a:t>The reaction H</a:t>
            </a:r>
            <a:r>
              <a:rPr lang="en-GB" baseline="-25000" dirty="0"/>
              <a:t>2</a:t>
            </a:r>
            <a:r>
              <a:rPr lang="en-GB" dirty="0"/>
              <a:t>O + SO</a:t>
            </a:r>
            <a:r>
              <a:rPr lang="en-GB" baseline="-25000" dirty="0"/>
              <a:t>3</a:t>
            </a:r>
            <a:r>
              <a:rPr lang="en-GB" dirty="0"/>
              <a:t>  →  H</a:t>
            </a:r>
            <a:r>
              <a:rPr lang="en-GB" baseline="-25000" dirty="0"/>
              <a:t>2</a:t>
            </a:r>
            <a:r>
              <a:rPr lang="en-GB" dirty="0"/>
              <a:t>SO</a:t>
            </a:r>
            <a:r>
              <a:rPr lang="en-GB" baseline="-25000" dirty="0"/>
              <a:t>4</a:t>
            </a:r>
            <a:r>
              <a:rPr lang="en-GB" dirty="0"/>
              <a:t> is </a:t>
            </a:r>
            <a:r>
              <a:rPr lang="en-GB" i="1" dirty="0"/>
              <a:t>not </a:t>
            </a:r>
            <a:r>
              <a:rPr lang="en-GB" dirty="0"/>
              <a:t>a formation reaction, because it forms sulfuric acid not from the elements but from other compounds.</a:t>
            </a:r>
          </a:p>
        </p:txBody>
      </p:sp>
      <p:pic>
        <p:nvPicPr>
          <p:cNvPr id="4" name="Picture 3">
            <a:extLst>
              <a:ext uri="{FF2B5EF4-FFF2-40B4-BE49-F238E27FC236}">
                <a16:creationId xmlns="" xmlns:a16="http://schemas.microsoft.com/office/drawing/2014/main" id="{F749F601-CAE7-4D94-9C31-C8456FBF4A73}"/>
              </a:ext>
            </a:extLst>
          </p:cNvPr>
          <p:cNvPicPr>
            <a:picLocks noChangeAspect="1"/>
          </p:cNvPicPr>
          <p:nvPr/>
        </p:nvPicPr>
        <p:blipFill>
          <a:blip r:embed="rId2"/>
          <a:stretch>
            <a:fillRect/>
          </a:stretch>
        </p:blipFill>
        <p:spPr>
          <a:xfrm>
            <a:off x="2637692" y="3771900"/>
            <a:ext cx="3868615" cy="457200"/>
          </a:xfrm>
          <a:prstGeom prst="rect">
            <a:avLst/>
          </a:prstGeom>
        </p:spPr>
      </p:pic>
    </p:spTree>
    <p:extLst>
      <p:ext uri="{BB962C8B-B14F-4D97-AF65-F5344CB8AC3E}">
        <p14:creationId xmlns:p14="http://schemas.microsoft.com/office/powerpoint/2010/main" val="2150055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099C7-6F4D-4CDB-91A8-2167F5CE1F6E}"/>
              </a:ext>
            </a:extLst>
          </p:cNvPr>
          <p:cNvSpPr>
            <a:spLocks noGrp="1"/>
          </p:cNvSpPr>
          <p:nvPr>
            <p:ph type="title"/>
          </p:nvPr>
        </p:nvSpPr>
        <p:spPr/>
        <p:txBody>
          <a:bodyPr/>
          <a:lstStyle/>
          <a:p>
            <a:r>
              <a:rPr lang="en-GB" dirty="0"/>
              <a:t>Standard Heat of Formation</a:t>
            </a:r>
          </a:p>
        </p:txBody>
      </p:sp>
      <p:sp>
        <p:nvSpPr>
          <p:cNvPr id="3" name="Content Placeholder 2">
            <a:extLst>
              <a:ext uri="{FF2B5EF4-FFF2-40B4-BE49-F238E27FC236}">
                <a16:creationId xmlns="" xmlns:a16="http://schemas.microsoft.com/office/drawing/2014/main" id="{880311EE-2834-4A8D-AA88-8E3B197D211F}"/>
              </a:ext>
            </a:extLst>
          </p:cNvPr>
          <p:cNvSpPr>
            <a:spLocks noGrp="1"/>
          </p:cNvSpPr>
          <p:nvPr>
            <p:ph idx="1"/>
          </p:nvPr>
        </p:nvSpPr>
        <p:spPr>
          <a:xfrm>
            <a:off x="457200" y="1600200"/>
            <a:ext cx="8229600" cy="4800600"/>
          </a:xfrm>
        </p:spPr>
        <p:txBody>
          <a:bodyPr>
            <a:normAutofit lnSpcReduction="10000"/>
          </a:bodyPr>
          <a:lstStyle/>
          <a:p>
            <a:pPr marL="0" indent="0" algn="just">
              <a:buNone/>
            </a:pPr>
            <a:r>
              <a:rPr lang="en-GB" b="1" dirty="0"/>
              <a:t>S</a:t>
            </a:r>
            <a:r>
              <a:rPr lang="en-GB" b="1" dirty="0" smtClean="0"/>
              <a:t>tandard </a:t>
            </a:r>
            <a:r>
              <a:rPr lang="en-GB" b="1" dirty="0"/>
              <a:t>heat of </a:t>
            </a:r>
            <a:r>
              <a:rPr lang="en-GB" b="1" dirty="0" smtClean="0"/>
              <a:t>formation </a:t>
            </a:r>
            <a:r>
              <a:rPr lang="en-GB" dirty="0" smtClean="0"/>
              <a:t>is </a:t>
            </a:r>
            <a:r>
              <a:rPr lang="en-GB" dirty="0"/>
              <a:t>the </a:t>
            </a:r>
            <a:r>
              <a:rPr lang="en-GB" dirty="0" smtClean="0"/>
              <a:t>enthalpy change </a:t>
            </a:r>
            <a:r>
              <a:rPr lang="en-GB" dirty="0"/>
              <a:t>associated with the formation of one mole of a compound from its elements in their standard states. </a:t>
            </a:r>
            <a:endParaRPr lang="en-GB" dirty="0" smtClean="0"/>
          </a:p>
          <a:p>
            <a:pPr marL="0" indent="0" algn="just">
              <a:buNone/>
            </a:pPr>
            <a:r>
              <a:rPr lang="en-GB" dirty="0" smtClean="0"/>
              <a:t>The </a:t>
            </a:r>
            <a:r>
              <a:rPr lang="en-GB" dirty="0"/>
              <a:t>standard conditions for thermochemistry are 25°C </a:t>
            </a:r>
            <a:r>
              <a:rPr lang="en-GB" dirty="0" smtClean="0"/>
              <a:t>and 1 bar. </a:t>
            </a:r>
          </a:p>
          <a:p>
            <a:pPr marL="0" indent="0" algn="just">
              <a:buNone/>
            </a:pPr>
            <a:r>
              <a:rPr lang="en-GB" dirty="0" smtClean="0"/>
              <a:t>Therefore</a:t>
            </a:r>
            <a:r>
              <a:rPr lang="en-GB" dirty="0"/>
              <a:t>, the standard state of an element is its state at 25°C and 1 bar. </a:t>
            </a:r>
          </a:p>
          <a:p>
            <a:pPr marL="0" indent="0" algn="just">
              <a:buNone/>
            </a:pPr>
            <a:r>
              <a:rPr lang="en-GB" dirty="0" smtClean="0"/>
              <a:t>For </a:t>
            </a:r>
            <a:r>
              <a:rPr lang="en-GB" dirty="0"/>
              <a:t>example, iron is a solid, bromine is a liquid, and oxygen is a gas under those conditions.</a:t>
            </a:r>
          </a:p>
        </p:txBody>
      </p:sp>
    </p:spTree>
    <p:extLst>
      <p:ext uri="{BB962C8B-B14F-4D97-AF65-F5344CB8AC3E}">
        <p14:creationId xmlns:p14="http://schemas.microsoft.com/office/powerpoint/2010/main" val="31449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099C7-6F4D-4CDB-91A8-2167F5CE1F6E}"/>
              </a:ext>
            </a:extLst>
          </p:cNvPr>
          <p:cNvSpPr>
            <a:spLocks noGrp="1"/>
          </p:cNvSpPr>
          <p:nvPr>
            <p:ph type="title"/>
          </p:nvPr>
        </p:nvSpPr>
        <p:spPr/>
        <p:txBody>
          <a:bodyPr/>
          <a:lstStyle/>
          <a:p>
            <a:r>
              <a:rPr lang="en-GB" dirty="0"/>
              <a:t>Standard Heat of Formation</a:t>
            </a:r>
          </a:p>
        </p:txBody>
      </p:sp>
      <p:sp>
        <p:nvSpPr>
          <p:cNvPr id="3" name="Content Placeholder 2">
            <a:extLst>
              <a:ext uri="{FF2B5EF4-FFF2-40B4-BE49-F238E27FC236}">
                <a16:creationId xmlns="" xmlns:a16="http://schemas.microsoft.com/office/drawing/2014/main" id="{880311EE-2834-4A8D-AA88-8E3B197D211F}"/>
              </a:ext>
            </a:extLst>
          </p:cNvPr>
          <p:cNvSpPr>
            <a:spLocks noGrp="1"/>
          </p:cNvSpPr>
          <p:nvPr>
            <p:ph idx="1"/>
          </p:nvPr>
        </p:nvSpPr>
        <p:spPr>
          <a:xfrm>
            <a:off x="457200" y="1600200"/>
            <a:ext cx="8229600" cy="4800600"/>
          </a:xfrm>
        </p:spPr>
        <p:txBody>
          <a:bodyPr>
            <a:normAutofit/>
          </a:bodyPr>
          <a:lstStyle/>
          <a:p>
            <a:pPr marL="0" indent="0" algn="just">
              <a:buNone/>
            </a:pPr>
            <a:r>
              <a:rPr lang="en-GB" dirty="0"/>
              <a:t>The standard heat of formation of an element in its standard state is by definition equal to zero. </a:t>
            </a:r>
            <a:endParaRPr lang="en-GB" dirty="0" smtClean="0"/>
          </a:p>
          <a:p>
            <a:pPr marL="0" indent="0" algn="just">
              <a:buNone/>
            </a:pPr>
            <a:endParaRPr lang="en-GB" dirty="0"/>
          </a:p>
          <a:p>
            <a:pPr marL="0" indent="0" algn="just">
              <a:buNone/>
            </a:pPr>
            <a:r>
              <a:rPr lang="en-GB" dirty="0" smtClean="0"/>
              <a:t>The          for </a:t>
            </a:r>
            <a:r>
              <a:rPr lang="en-GB" dirty="0"/>
              <a:t>the diatomic elements, </a:t>
            </a:r>
            <a:r>
              <a:rPr lang="en-GB" dirty="0" smtClean="0"/>
              <a:t>H</a:t>
            </a:r>
            <a:r>
              <a:rPr lang="en-GB" baseline="-25000" dirty="0" smtClean="0"/>
              <a:t>2</a:t>
            </a:r>
            <a:r>
              <a:rPr lang="en-GB" dirty="0" smtClean="0"/>
              <a:t> </a:t>
            </a:r>
            <a:r>
              <a:rPr lang="en-GB" dirty="0"/>
              <a:t>(g), </a:t>
            </a:r>
            <a:r>
              <a:rPr lang="en-GB" dirty="0" smtClean="0"/>
              <a:t>N</a:t>
            </a:r>
            <a:r>
              <a:rPr lang="en-GB" baseline="-25000" dirty="0"/>
              <a:t>2</a:t>
            </a:r>
            <a:r>
              <a:rPr lang="en-GB" dirty="0" smtClean="0"/>
              <a:t> </a:t>
            </a:r>
            <a:r>
              <a:rPr lang="en-GB" dirty="0"/>
              <a:t>(g), </a:t>
            </a:r>
            <a:r>
              <a:rPr lang="en-GB" dirty="0" smtClean="0"/>
              <a:t>O</a:t>
            </a:r>
            <a:r>
              <a:rPr lang="en-GB" baseline="-25000" dirty="0"/>
              <a:t>2</a:t>
            </a:r>
            <a:r>
              <a:rPr lang="en-GB" dirty="0" smtClean="0"/>
              <a:t> </a:t>
            </a:r>
            <a:r>
              <a:rPr lang="en-GB" dirty="0"/>
              <a:t>(g), </a:t>
            </a:r>
            <a:r>
              <a:rPr lang="en-GB" dirty="0" smtClean="0"/>
              <a:t>F</a:t>
            </a:r>
            <a:r>
              <a:rPr lang="en-GB" baseline="-25000" dirty="0"/>
              <a:t>2</a:t>
            </a:r>
            <a:r>
              <a:rPr lang="en-GB" dirty="0" smtClean="0"/>
              <a:t> </a:t>
            </a:r>
            <a:r>
              <a:rPr lang="en-GB" dirty="0"/>
              <a:t>(g), </a:t>
            </a:r>
            <a:r>
              <a:rPr lang="en-GB" dirty="0" smtClean="0"/>
              <a:t>Cl</a:t>
            </a:r>
            <a:r>
              <a:rPr lang="en-GB" baseline="-25000" dirty="0"/>
              <a:t>2</a:t>
            </a:r>
            <a:r>
              <a:rPr lang="en-GB" dirty="0" smtClean="0"/>
              <a:t> </a:t>
            </a:r>
            <a:r>
              <a:rPr lang="en-GB" dirty="0"/>
              <a:t>(g), </a:t>
            </a:r>
            <a:r>
              <a:rPr lang="en-GB" dirty="0" smtClean="0"/>
              <a:t>Br</a:t>
            </a:r>
            <a:r>
              <a:rPr lang="en-GB" baseline="-25000" dirty="0"/>
              <a:t>2</a:t>
            </a:r>
            <a:r>
              <a:rPr lang="en-GB" dirty="0" smtClean="0"/>
              <a:t> </a:t>
            </a:r>
            <a:r>
              <a:rPr lang="en-GB" dirty="0"/>
              <a:t>(l), and </a:t>
            </a:r>
            <a:r>
              <a:rPr lang="en-GB" dirty="0" smtClean="0"/>
              <a:t>I</a:t>
            </a:r>
            <a:r>
              <a:rPr lang="en-GB" baseline="-25000" dirty="0"/>
              <a:t>2</a:t>
            </a:r>
            <a:r>
              <a:rPr lang="en-GB" dirty="0" smtClean="0"/>
              <a:t> </a:t>
            </a:r>
            <a:r>
              <a:rPr lang="en-GB" dirty="0"/>
              <a:t>(g).</a:t>
            </a:r>
          </a:p>
        </p:txBody>
      </p:sp>
      <p:pic>
        <p:nvPicPr>
          <p:cNvPr id="2054" name="Picture 6" descr="Delta H{_f}^circ=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429000"/>
            <a:ext cx="914400"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702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08E1C-4B6C-44E7-A295-332710E3B857}"/>
              </a:ext>
            </a:extLst>
          </p:cNvPr>
          <p:cNvSpPr>
            <a:spLocks noGrp="1"/>
          </p:cNvSpPr>
          <p:nvPr>
            <p:ph type="title"/>
          </p:nvPr>
        </p:nvSpPr>
        <p:spPr/>
        <p:txBody>
          <a:bodyPr/>
          <a:lstStyle/>
          <a:p>
            <a:r>
              <a:rPr lang="en-GB" dirty="0"/>
              <a:t>Standard Heat of Formation</a:t>
            </a:r>
          </a:p>
        </p:txBody>
      </p:sp>
      <p:sp>
        <p:nvSpPr>
          <p:cNvPr id="3" name="Content Placeholder 2">
            <a:extLst>
              <a:ext uri="{FF2B5EF4-FFF2-40B4-BE49-F238E27FC236}">
                <a16:creationId xmlns="" xmlns:a16="http://schemas.microsoft.com/office/drawing/2014/main" id="{6E8F3EB8-1C78-458D-B3C8-16169E8C6584}"/>
              </a:ext>
            </a:extLst>
          </p:cNvPr>
          <p:cNvSpPr>
            <a:spLocks noGrp="1"/>
          </p:cNvSpPr>
          <p:nvPr>
            <p:ph idx="1"/>
          </p:nvPr>
        </p:nvSpPr>
        <p:spPr/>
        <p:txBody>
          <a:bodyPr>
            <a:normAutofit/>
          </a:bodyPr>
          <a:lstStyle/>
          <a:p>
            <a:pPr marL="0" indent="0" algn="just">
              <a:buNone/>
            </a:pPr>
            <a:r>
              <a:rPr lang="en-GB" dirty="0"/>
              <a:t>The water-gas-shift reaction, </a:t>
            </a:r>
          </a:p>
          <a:p>
            <a:pPr marL="0" indent="0" algn="just">
              <a:buNone/>
            </a:pPr>
            <a:r>
              <a:rPr lang="en-GB" dirty="0"/>
              <a:t>CO</a:t>
            </a:r>
            <a:r>
              <a:rPr lang="en-GB" baseline="-25000" dirty="0"/>
              <a:t>2</a:t>
            </a:r>
            <a:r>
              <a:rPr lang="en-GB" dirty="0"/>
              <a:t>(</a:t>
            </a:r>
            <a:r>
              <a:rPr lang="en-GB" i="1" dirty="0"/>
              <a:t>g</a:t>
            </a:r>
            <a:r>
              <a:rPr lang="en-GB" dirty="0"/>
              <a:t>) + H</a:t>
            </a:r>
            <a:r>
              <a:rPr lang="en-GB" baseline="-25000" dirty="0"/>
              <a:t>2</a:t>
            </a:r>
            <a:r>
              <a:rPr lang="en-GB" dirty="0"/>
              <a:t>(</a:t>
            </a:r>
            <a:r>
              <a:rPr lang="en-GB" i="1" dirty="0"/>
              <a:t>g</a:t>
            </a:r>
            <a:r>
              <a:rPr lang="en-GB" dirty="0"/>
              <a:t>)→ CO(</a:t>
            </a:r>
            <a:r>
              <a:rPr lang="en-GB" i="1" dirty="0"/>
              <a:t>g</a:t>
            </a:r>
            <a:r>
              <a:rPr lang="en-GB" dirty="0"/>
              <a:t>) + H</a:t>
            </a:r>
            <a:r>
              <a:rPr lang="en-GB" baseline="-25000" dirty="0"/>
              <a:t>2</a:t>
            </a:r>
            <a:r>
              <a:rPr lang="en-GB" dirty="0"/>
              <a:t>O(</a:t>
            </a:r>
            <a:r>
              <a:rPr lang="en-GB" i="1" dirty="0"/>
              <a:t>g</a:t>
            </a:r>
            <a:r>
              <a:rPr lang="en-GB" dirty="0"/>
              <a:t>) at 25°C,</a:t>
            </a:r>
          </a:p>
          <a:p>
            <a:pPr marL="0" indent="0" algn="just">
              <a:buNone/>
            </a:pPr>
            <a:r>
              <a:rPr lang="en-GB" dirty="0"/>
              <a:t>is commonly encountered in the chemical industry. </a:t>
            </a:r>
          </a:p>
        </p:txBody>
      </p:sp>
      <p:pic>
        <p:nvPicPr>
          <p:cNvPr id="4" name="Picture 3">
            <a:extLst>
              <a:ext uri="{FF2B5EF4-FFF2-40B4-BE49-F238E27FC236}">
                <a16:creationId xmlns="" xmlns:a16="http://schemas.microsoft.com/office/drawing/2014/main" id="{48D536E2-9AC0-447F-B11A-00E3D2206C18}"/>
              </a:ext>
            </a:extLst>
          </p:cNvPr>
          <p:cNvPicPr>
            <a:picLocks noChangeAspect="1"/>
          </p:cNvPicPr>
          <p:nvPr/>
        </p:nvPicPr>
        <p:blipFill>
          <a:blip r:embed="rId2"/>
          <a:stretch>
            <a:fillRect/>
          </a:stretch>
        </p:blipFill>
        <p:spPr>
          <a:xfrm>
            <a:off x="457200" y="4268788"/>
            <a:ext cx="8115300" cy="1857375"/>
          </a:xfrm>
          <a:prstGeom prst="rect">
            <a:avLst/>
          </a:prstGeom>
        </p:spPr>
      </p:pic>
    </p:spTree>
    <p:extLst>
      <p:ext uri="{BB962C8B-B14F-4D97-AF65-F5344CB8AC3E}">
        <p14:creationId xmlns:p14="http://schemas.microsoft.com/office/powerpoint/2010/main" val="316023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5A3A1C-A125-43C8-8BB9-D1BC2A0F7B24}"/>
              </a:ext>
            </a:extLst>
          </p:cNvPr>
          <p:cNvSpPr>
            <a:spLocks noGrp="1"/>
          </p:cNvSpPr>
          <p:nvPr>
            <p:ph type="title"/>
          </p:nvPr>
        </p:nvSpPr>
        <p:spPr/>
        <p:txBody>
          <a:bodyPr/>
          <a:lstStyle/>
          <a:p>
            <a:r>
              <a:rPr lang="en-GB" dirty="0"/>
              <a:t>Standard Heat of Formation</a:t>
            </a:r>
          </a:p>
        </p:txBody>
      </p:sp>
      <p:sp>
        <p:nvSpPr>
          <p:cNvPr id="3" name="Content Placeholder 2">
            <a:extLst>
              <a:ext uri="{FF2B5EF4-FFF2-40B4-BE49-F238E27FC236}">
                <a16:creationId xmlns="" xmlns:a16="http://schemas.microsoft.com/office/drawing/2014/main" id="{A1A60BFB-6DAE-499C-9077-46645D90138C}"/>
              </a:ext>
            </a:extLst>
          </p:cNvPr>
          <p:cNvSpPr>
            <a:spLocks noGrp="1"/>
          </p:cNvSpPr>
          <p:nvPr>
            <p:ph idx="1"/>
          </p:nvPr>
        </p:nvSpPr>
        <p:spPr>
          <a:xfrm>
            <a:off x="457199" y="1417638"/>
            <a:ext cx="8229600" cy="4525963"/>
          </a:xfrm>
        </p:spPr>
        <p:txBody>
          <a:bodyPr/>
          <a:lstStyle/>
          <a:p>
            <a:pPr marL="0" indent="0" algn="just">
              <a:buNone/>
            </a:pPr>
            <a:r>
              <a:rPr lang="en-GB" dirty="0"/>
              <a:t>Writing the formation reactions so that their sum yields the desired reaction requires that the formation reaction for CO</a:t>
            </a:r>
            <a:r>
              <a:rPr lang="en-GB" baseline="-25000" dirty="0"/>
              <a:t>2</a:t>
            </a:r>
            <a:r>
              <a:rPr lang="en-GB" dirty="0"/>
              <a:t> be written in reverse; the heat of reaction is then of opposite sign to its standard heat of formation:</a:t>
            </a:r>
          </a:p>
        </p:txBody>
      </p:sp>
      <p:pic>
        <p:nvPicPr>
          <p:cNvPr id="4" name="Picture 3">
            <a:extLst>
              <a:ext uri="{FF2B5EF4-FFF2-40B4-BE49-F238E27FC236}">
                <a16:creationId xmlns="" xmlns:a16="http://schemas.microsoft.com/office/drawing/2014/main" id="{600AA81D-9A2D-4DA6-82B6-0D86CD2B5A99}"/>
              </a:ext>
            </a:extLst>
          </p:cNvPr>
          <p:cNvPicPr>
            <a:picLocks noChangeAspect="1"/>
          </p:cNvPicPr>
          <p:nvPr/>
        </p:nvPicPr>
        <p:blipFill>
          <a:blip r:embed="rId2"/>
          <a:stretch>
            <a:fillRect/>
          </a:stretch>
        </p:blipFill>
        <p:spPr>
          <a:xfrm>
            <a:off x="1109661" y="4343400"/>
            <a:ext cx="6924675" cy="1885950"/>
          </a:xfrm>
          <a:prstGeom prst="rect">
            <a:avLst/>
          </a:prstGeom>
        </p:spPr>
      </p:pic>
    </p:spTree>
    <p:extLst>
      <p:ext uri="{BB962C8B-B14F-4D97-AF65-F5344CB8AC3E}">
        <p14:creationId xmlns:p14="http://schemas.microsoft.com/office/powerpoint/2010/main" val="956205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CFCD6F-A2D2-4CDC-9EE5-31C80EF77990}"/>
              </a:ext>
            </a:extLst>
          </p:cNvPr>
          <p:cNvSpPr>
            <a:spLocks noGrp="1"/>
          </p:cNvSpPr>
          <p:nvPr>
            <p:ph type="title"/>
          </p:nvPr>
        </p:nvSpPr>
        <p:spPr>
          <a:xfrm>
            <a:off x="457200" y="246358"/>
            <a:ext cx="8229600" cy="1143000"/>
          </a:xfrm>
        </p:spPr>
        <p:txBody>
          <a:bodyPr/>
          <a:lstStyle/>
          <a:p>
            <a:r>
              <a:rPr lang="en-GB" dirty="0"/>
              <a:t>Standard Heat of Combustion</a:t>
            </a:r>
          </a:p>
        </p:txBody>
      </p:sp>
      <p:sp>
        <p:nvSpPr>
          <p:cNvPr id="3" name="Content Placeholder 2">
            <a:extLst>
              <a:ext uri="{FF2B5EF4-FFF2-40B4-BE49-F238E27FC236}">
                <a16:creationId xmlns="" xmlns:a16="http://schemas.microsoft.com/office/drawing/2014/main" id="{0E56EC8E-4384-461F-898B-24939EE58352}"/>
              </a:ext>
            </a:extLst>
          </p:cNvPr>
          <p:cNvSpPr>
            <a:spLocks noGrp="1"/>
          </p:cNvSpPr>
          <p:nvPr>
            <p:ph idx="1"/>
          </p:nvPr>
        </p:nvSpPr>
        <p:spPr/>
        <p:txBody>
          <a:bodyPr>
            <a:normAutofit/>
          </a:bodyPr>
          <a:lstStyle/>
          <a:p>
            <a:pPr algn="just">
              <a:buFont typeface="Wingdings" panose="05000000000000000000" pitchFamily="2" charset="2"/>
              <a:buChar char="Ø"/>
            </a:pPr>
            <a:r>
              <a:rPr lang="en-GB" dirty="0"/>
              <a:t>A combustion reaction is </a:t>
            </a:r>
            <a:r>
              <a:rPr lang="en-GB" b="1" dirty="0"/>
              <a:t>defined </a:t>
            </a:r>
            <a:r>
              <a:rPr lang="en-GB" dirty="0"/>
              <a:t>as a reaction of an element or compound with oxygen to form specified combustion products. </a:t>
            </a:r>
            <a:endParaRPr lang="en-GB" dirty="0" smtClean="0"/>
          </a:p>
          <a:p>
            <a:pPr algn="just">
              <a:buFont typeface="Wingdings" panose="05000000000000000000" pitchFamily="2" charset="2"/>
              <a:buChar char="Ø"/>
            </a:pPr>
            <a:r>
              <a:rPr lang="en-GB" dirty="0" smtClean="0"/>
              <a:t>For </a:t>
            </a:r>
            <a:r>
              <a:rPr lang="en-GB" dirty="0"/>
              <a:t>organic compounds consisting only of carbon, hydrogen, and oxygen, the products are carbon dioxide and water, but the state of the water may be either vapor or liquid</a:t>
            </a:r>
            <a:r>
              <a:rPr lang="en-GB" dirty="0" smtClean="0"/>
              <a:t>.</a:t>
            </a:r>
            <a:endParaRPr lang="en-GB" dirty="0"/>
          </a:p>
        </p:txBody>
      </p:sp>
    </p:spTree>
    <p:extLst>
      <p:ext uri="{BB962C8B-B14F-4D97-AF65-F5344CB8AC3E}">
        <p14:creationId xmlns:p14="http://schemas.microsoft.com/office/powerpoint/2010/main" val="1250925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CFCD6F-A2D2-4CDC-9EE5-31C80EF77990}"/>
              </a:ext>
            </a:extLst>
          </p:cNvPr>
          <p:cNvSpPr>
            <a:spLocks noGrp="1"/>
          </p:cNvSpPr>
          <p:nvPr>
            <p:ph type="title"/>
          </p:nvPr>
        </p:nvSpPr>
        <p:spPr>
          <a:xfrm>
            <a:off x="457200" y="246358"/>
            <a:ext cx="8229600" cy="1143000"/>
          </a:xfrm>
        </p:spPr>
        <p:txBody>
          <a:bodyPr/>
          <a:lstStyle/>
          <a:p>
            <a:r>
              <a:rPr lang="en-GB" dirty="0"/>
              <a:t>Standard Heat of Combustion</a:t>
            </a:r>
          </a:p>
        </p:txBody>
      </p:sp>
      <p:sp>
        <p:nvSpPr>
          <p:cNvPr id="3" name="Content Placeholder 2">
            <a:extLst>
              <a:ext uri="{FF2B5EF4-FFF2-40B4-BE49-F238E27FC236}">
                <a16:creationId xmlns="" xmlns:a16="http://schemas.microsoft.com/office/drawing/2014/main" id="{0E56EC8E-4384-461F-898B-24939EE58352}"/>
              </a:ext>
            </a:extLst>
          </p:cNvPr>
          <p:cNvSpPr>
            <a:spLocks noGrp="1"/>
          </p:cNvSpPr>
          <p:nvPr>
            <p:ph idx="1"/>
          </p:nvPr>
        </p:nvSpPr>
        <p:spPr/>
        <p:txBody>
          <a:bodyPr>
            <a:normAutofit fontScale="92500"/>
          </a:bodyPr>
          <a:lstStyle/>
          <a:p>
            <a:pPr algn="just">
              <a:buFont typeface="Wingdings" panose="05000000000000000000" pitchFamily="2" charset="2"/>
              <a:buChar char="Ø"/>
            </a:pPr>
            <a:r>
              <a:rPr lang="en-GB" dirty="0"/>
              <a:t>Standard Heat of </a:t>
            </a:r>
            <a:r>
              <a:rPr lang="en-GB" dirty="0" smtClean="0"/>
              <a:t>Combustion is defined as the enthalpy change </a:t>
            </a:r>
            <a:r>
              <a:rPr lang="en-GB" dirty="0" smtClean="0"/>
              <a:t>when </a:t>
            </a:r>
            <a:r>
              <a:rPr lang="en-GB" dirty="0" smtClean="0"/>
              <a:t>one mole of a</a:t>
            </a:r>
            <a:r>
              <a:rPr lang="en-GB" dirty="0" smtClean="0"/>
              <a:t> </a:t>
            </a:r>
            <a:r>
              <a:rPr lang="en-GB"/>
              <a:t>substance </a:t>
            </a:r>
            <a:r>
              <a:rPr lang="en-GB" smtClean="0"/>
              <a:t>undergoes </a:t>
            </a:r>
            <a:r>
              <a:rPr lang="en-GB" dirty="0"/>
              <a:t>complete combustion, with excess of oxygen at standard conditions (25°C and 1 bar</a:t>
            </a:r>
            <a:r>
              <a:rPr lang="en-GB" dirty="0" smtClean="0"/>
              <a:t>).</a:t>
            </a:r>
          </a:p>
          <a:p>
            <a:pPr algn="just">
              <a:buFont typeface="Wingdings" panose="05000000000000000000" pitchFamily="2" charset="2"/>
              <a:buChar char="Ø"/>
            </a:pPr>
            <a:r>
              <a:rPr lang="en-GB" dirty="0" smtClean="0"/>
              <a:t> </a:t>
            </a:r>
            <a:r>
              <a:rPr lang="en-GB" dirty="0" err="1" smtClean="0"/>
              <a:t>nX</a:t>
            </a:r>
            <a:r>
              <a:rPr lang="en-GB" dirty="0" smtClean="0"/>
              <a:t> </a:t>
            </a:r>
            <a:r>
              <a:rPr lang="en-GB" dirty="0"/>
              <a:t>+ </a:t>
            </a:r>
            <a:r>
              <a:rPr lang="en-GB" i="1" dirty="0"/>
              <a:t>m</a:t>
            </a:r>
            <a:r>
              <a:rPr lang="en-GB" dirty="0"/>
              <a:t>O</a:t>
            </a:r>
            <a:r>
              <a:rPr lang="en-GB" baseline="-25000" dirty="0"/>
              <a:t>2</a:t>
            </a:r>
            <a:r>
              <a:rPr lang="en-GB" dirty="0"/>
              <a:t>  → </a:t>
            </a:r>
            <a:r>
              <a:rPr lang="en-GB" i="1" dirty="0"/>
              <a:t> x</a:t>
            </a:r>
            <a:r>
              <a:rPr lang="en-GB" dirty="0"/>
              <a:t>CO</a:t>
            </a:r>
            <a:r>
              <a:rPr lang="en-GB" baseline="-25000" dirty="0"/>
              <a:t>2</a:t>
            </a:r>
            <a:r>
              <a:rPr lang="en-GB" dirty="0"/>
              <a:t> (g) + </a:t>
            </a:r>
            <a:r>
              <a:rPr lang="en-GB" i="1" dirty="0"/>
              <a:t>y</a:t>
            </a:r>
            <a:r>
              <a:rPr lang="en-GB" dirty="0"/>
              <a:t>H</a:t>
            </a:r>
            <a:r>
              <a:rPr lang="en-GB" baseline="-25000" dirty="0"/>
              <a:t>2</a:t>
            </a:r>
            <a:r>
              <a:rPr lang="en-GB" dirty="0"/>
              <a:t>O (l) </a:t>
            </a:r>
            <a:r>
              <a:rPr lang="en-GB" dirty="0" smtClean="0"/>
              <a:t>+</a:t>
            </a:r>
            <a:r>
              <a:rPr lang="en-GB" dirty="0"/>
              <a:t> </a:t>
            </a:r>
            <a:r>
              <a:rPr lang="en-GB" i="1" dirty="0"/>
              <a:t>heat of </a:t>
            </a:r>
            <a:r>
              <a:rPr lang="en-GB" i="1" dirty="0" smtClean="0"/>
              <a:t>combustion</a:t>
            </a:r>
          </a:p>
          <a:p>
            <a:pPr algn="just">
              <a:buFont typeface="Wingdings" panose="05000000000000000000" pitchFamily="2" charset="2"/>
              <a:buChar char="Ø"/>
            </a:pPr>
            <a:r>
              <a:rPr lang="en-GB" dirty="0" smtClean="0"/>
              <a:t>where  </a:t>
            </a:r>
            <a:r>
              <a:rPr lang="en-GB" i="1" dirty="0" smtClean="0"/>
              <a:t>n</a:t>
            </a:r>
            <a:r>
              <a:rPr lang="en-GB" i="1" dirty="0"/>
              <a:t>, m, x, y and z</a:t>
            </a:r>
            <a:r>
              <a:rPr lang="en-GB" dirty="0"/>
              <a:t> are the number of moles of each molecule in the balanced equation.</a:t>
            </a:r>
          </a:p>
        </p:txBody>
      </p:sp>
    </p:spTree>
    <p:extLst>
      <p:ext uri="{BB962C8B-B14F-4D97-AF65-F5344CB8AC3E}">
        <p14:creationId xmlns:p14="http://schemas.microsoft.com/office/powerpoint/2010/main" val="2853744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6181" y="5687"/>
            <a:ext cx="7886700" cy="994172"/>
          </a:xfrm>
        </p:spPr>
        <p:txBody>
          <a:bodyPr/>
          <a:lstStyle/>
          <a:p>
            <a:pPr algn="ctr"/>
            <a:r>
              <a:rPr lang="en-GB" dirty="0"/>
              <a:t>Heat Capacity</a:t>
            </a:r>
          </a:p>
        </p:txBody>
      </p:sp>
      <p:sp>
        <p:nvSpPr>
          <p:cNvPr id="4" name="Content Placeholder 3"/>
          <p:cNvSpPr>
            <a:spLocks noGrp="1"/>
          </p:cNvSpPr>
          <p:nvPr>
            <p:ph idx="1"/>
          </p:nvPr>
        </p:nvSpPr>
        <p:spPr>
          <a:xfrm>
            <a:off x="641160" y="1143000"/>
            <a:ext cx="8096819" cy="5334000"/>
          </a:xfrm>
        </p:spPr>
        <p:txBody>
          <a:bodyPr>
            <a:normAutofit fontScale="92500" lnSpcReduction="20000"/>
          </a:bodyPr>
          <a:lstStyle/>
          <a:p>
            <a:r>
              <a:rPr lang="en-GB" sz="3500" dirty="0"/>
              <a:t>Heat Capacity of a system is defined is the amount of heat required to raise the temperature of the system through 1 degree Celsius (°C).</a:t>
            </a:r>
          </a:p>
          <a:p>
            <a:endParaRPr lang="en-GB" sz="3500" dirty="0"/>
          </a:p>
          <a:p>
            <a:r>
              <a:rPr lang="en-GB" sz="3500" dirty="0"/>
              <a:t>If ‘q’ is the amount of heat supplied to system and as a result, if the temperature of the system raises from T</a:t>
            </a:r>
            <a:r>
              <a:rPr lang="en-GB" sz="3500" baseline="-25000" dirty="0"/>
              <a:t>1</a:t>
            </a:r>
            <a:r>
              <a:rPr lang="en-GB" sz="3500" dirty="0"/>
              <a:t> and T</a:t>
            </a:r>
            <a:r>
              <a:rPr lang="en-GB" sz="3500" baseline="-25000" dirty="0"/>
              <a:t>2</a:t>
            </a:r>
            <a:r>
              <a:rPr lang="en-GB" sz="3500" dirty="0"/>
              <a:t>, then the heat capacity of the system is given by:</a:t>
            </a:r>
          </a:p>
          <a:p>
            <a:endParaRPr lang="en-GB" dirty="0" smtClean="0"/>
          </a:p>
          <a:p>
            <a:pPr marL="2743200" lvl="8" indent="0">
              <a:buNone/>
            </a:pPr>
            <a:r>
              <a:rPr lang="en-GB" sz="2400" dirty="0"/>
              <a:t>C = q / (T</a:t>
            </a:r>
            <a:r>
              <a:rPr lang="en-GB" sz="2400" baseline="-25000" dirty="0"/>
              <a:t>2</a:t>
            </a:r>
            <a:r>
              <a:rPr lang="en-GB" sz="2400" dirty="0"/>
              <a:t>-T</a:t>
            </a:r>
            <a:r>
              <a:rPr lang="en-GB" sz="2400" baseline="-25000" dirty="0"/>
              <a:t>1</a:t>
            </a:r>
            <a:r>
              <a:rPr lang="en-GB" sz="2400" dirty="0"/>
              <a:t>)</a:t>
            </a:r>
          </a:p>
          <a:p>
            <a:pPr marL="2743200" lvl="8" indent="0">
              <a:buNone/>
            </a:pPr>
            <a:r>
              <a:rPr lang="en-GB" sz="2400" dirty="0"/>
              <a:t>C = q / </a:t>
            </a:r>
            <a:r>
              <a:rPr lang="el-GR" sz="2400" dirty="0">
                <a:latin typeface="Calibri" panose="020F0502020204030204" pitchFamily="34" charset="0"/>
              </a:rPr>
              <a:t>Δ</a:t>
            </a:r>
            <a:r>
              <a:rPr lang="en-GB" sz="2400" dirty="0">
                <a:latin typeface="Calibri" panose="020F0502020204030204" pitchFamily="34" charset="0"/>
              </a:rPr>
              <a:t>T</a:t>
            </a:r>
          </a:p>
          <a:p>
            <a:endParaRPr lang="en-GB" dirty="0" smtClean="0">
              <a:latin typeface="Calibri" panose="020F0502020204030204" pitchFamily="34" charset="0"/>
            </a:endParaRPr>
          </a:p>
          <a:p>
            <a:endParaRPr lang="en-GB" dirty="0"/>
          </a:p>
          <a:p>
            <a:endParaRPr lang="en-GB" dirty="0"/>
          </a:p>
        </p:txBody>
      </p:sp>
    </p:spTree>
    <p:extLst>
      <p:ext uri="{BB962C8B-B14F-4D97-AF65-F5344CB8AC3E}">
        <p14:creationId xmlns:p14="http://schemas.microsoft.com/office/powerpoint/2010/main" val="7373426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AF1A08-AE62-43FC-B6EB-F7A41D7A0EB8}"/>
              </a:ext>
            </a:extLst>
          </p:cNvPr>
          <p:cNvSpPr>
            <a:spLocks noGrp="1"/>
          </p:cNvSpPr>
          <p:nvPr>
            <p:ph type="title"/>
          </p:nvPr>
        </p:nvSpPr>
        <p:spPr/>
        <p:txBody>
          <a:bodyPr/>
          <a:lstStyle/>
          <a:p>
            <a:r>
              <a:rPr lang="en-GB" dirty="0"/>
              <a:t>Standard Heat of Combustion</a:t>
            </a:r>
          </a:p>
        </p:txBody>
      </p:sp>
      <p:sp>
        <p:nvSpPr>
          <p:cNvPr id="3" name="Content Placeholder 2">
            <a:extLst>
              <a:ext uri="{FF2B5EF4-FFF2-40B4-BE49-F238E27FC236}">
                <a16:creationId xmlns="" xmlns:a16="http://schemas.microsoft.com/office/drawing/2014/main" id="{BCA352D0-30D1-47C6-AB9F-3F9299A47F7C}"/>
              </a:ext>
            </a:extLst>
          </p:cNvPr>
          <p:cNvSpPr>
            <a:spLocks noGrp="1"/>
          </p:cNvSpPr>
          <p:nvPr>
            <p:ph idx="1"/>
          </p:nvPr>
        </p:nvSpPr>
        <p:spPr>
          <a:xfrm>
            <a:off x="457200" y="1417638"/>
            <a:ext cx="8229600" cy="5165724"/>
          </a:xfrm>
        </p:spPr>
        <p:txBody>
          <a:bodyPr/>
          <a:lstStyle/>
          <a:p>
            <a:pPr>
              <a:buFont typeface="Wingdings" panose="05000000000000000000" pitchFamily="2" charset="2"/>
              <a:buChar char="Ø"/>
            </a:pPr>
            <a:r>
              <a:rPr lang="en-GB" sz="2800" dirty="0"/>
              <a:t>A reaction such as the formation of </a:t>
            </a:r>
            <a:r>
              <a:rPr lang="en-GB" sz="2800" i="1" dirty="0"/>
              <a:t>n</a:t>
            </a:r>
            <a:r>
              <a:rPr lang="en-GB" sz="2800" dirty="0"/>
              <a:t>-butane:</a:t>
            </a:r>
          </a:p>
          <a:p>
            <a:pPr>
              <a:buFont typeface="Wingdings" panose="05000000000000000000" pitchFamily="2" charset="2"/>
              <a:buChar char="Ø"/>
            </a:pPr>
            <a:endParaRPr lang="en-GB" sz="2800" dirty="0"/>
          </a:p>
          <a:p>
            <a:pPr marL="0" indent="0">
              <a:buNone/>
            </a:pPr>
            <a:endParaRPr lang="en-GB" sz="2800" dirty="0"/>
          </a:p>
          <a:p>
            <a:pPr algn="just">
              <a:buFont typeface="Wingdings" panose="05000000000000000000" pitchFamily="2" charset="2"/>
              <a:buChar char="Ø"/>
            </a:pPr>
            <a:r>
              <a:rPr lang="en-GB" sz="2800" dirty="0"/>
              <a:t>Above reaction is not feasible in practice. However, this equation results from combination of the following combustion reactions:</a:t>
            </a:r>
          </a:p>
          <a:p>
            <a:pPr>
              <a:buFont typeface="Wingdings" panose="05000000000000000000" pitchFamily="2" charset="2"/>
              <a:buChar char="Ø"/>
            </a:pPr>
            <a:endParaRPr lang="en-GB" dirty="0"/>
          </a:p>
        </p:txBody>
      </p:sp>
      <p:pic>
        <p:nvPicPr>
          <p:cNvPr id="4" name="Picture 3">
            <a:extLst>
              <a:ext uri="{FF2B5EF4-FFF2-40B4-BE49-F238E27FC236}">
                <a16:creationId xmlns="" xmlns:a16="http://schemas.microsoft.com/office/drawing/2014/main" id="{67F845D9-FDDD-4913-82FC-64A5B8647AC2}"/>
              </a:ext>
            </a:extLst>
          </p:cNvPr>
          <p:cNvPicPr>
            <a:picLocks noChangeAspect="1"/>
          </p:cNvPicPr>
          <p:nvPr/>
        </p:nvPicPr>
        <p:blipFill>
          <a:blip r:embed="rId2"/>
          <a:stretch>
            <a:fillRect/>
          </a:stretch>
        </p:blipFill>
        <p:spPr>
          <a:xfrm>
            <a:off x="2819400" y="2209800"/>
            <a:ext cx="3200400" cy="457200"/>
          </a:xfrm>
          <a:prstGeom prst="rect">
            <a:avLst/>
          </a:prstGeom>
        </p:spPr>
      </p:pic>
      <p:pic>
        <p:nvPicPr>
          <p:cNvPr id="5" name="Picture 4">
            <a:extLst>
              <a:ext uri="{FF2B5EF4-FFF2-40B4-BE49-F238E27FC236}">
                <a16:creationId xmlns="" xmlns:a16="http://schemas.microsoft.com/office/drawing/2014/main" id="{C01D924E-31BC-4A1F-ADFD-4EECE3170D4B}"/>
              </a:ext>
            </a:extLst>
          </p:cNvPr>
          <p:cNvPicPr>
            <a:picLocks noChangeAspect="1"/>
          </p:cNvPicPr>
          <p:nvPr/>
        </p:nvPicPr>
        <p:blipFill>
          <a:blip r:embed="rId3"/>
          <a:stretch>
            <a:fillRect/>
          </a:stretch>
        </p:blipFill>
        <p:spPr>
          <a:xfrm>
            <a:off x="856429" y="4648200"/>
            <a:ext cx="7830371" cy="1670114"/>
          </a:xfrm>
          <a:prstGeom prst="rect">
            <a:avLst/>
          </a:prstGeom>
        </p:spPr>
      </p:pic>
    </p:spTree>
    <p:extLst>
      <p:ext uri="{BB962C8B-B14F-4D97-AF65-F5344CB8AC3E}">
        <p14:creationId xmlns:p14="http://schemas.microsoft.com/office/powerpoint/2010/main" val="1033975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28600"/>
            <a:ext cx="8362950" cy="6324600"/>
          </a:xfrm>
        </p:spPr>
        <p:txBody>
          <a:bodyPr>
            <a:normAutofit fontScale="85000" lnSpcReduction="20000"/>
          </a:bodyPr>
          <a:lstStyle/>
          <a:p>
            <a:r>
              <a:rPr lang="en-GB" b="1" dirty="0">
                <a:solidFill>
                  <a:srgbClr val="FF0000"/>
                </a:solidFill>
              </a:rPr>
              <a:t>Molar heat capacity </a:t>
            </a:r>
            <a:r>
              <a:rPr lang="en-GB" dirty="0"/>
              <a:t>is the amount of heat energy required to raise the temperature of 1 mole of a </a:t>
            </a:r>
            <a:r>
              <a:rPr lang="en-GB" dirty="0" smtClean="0"/>
              <a:t>substance </a:t>
            </a:r>
            <a:r>
              <a:rPr lang="en-GB" dirty="0"/>
              <a:t>through 1 (</a:t>
            </a:r>
            <a:r>
              <a:rPr lang="en-GB" dirty="0">
                <a:latin typeface="Times New Roman" panose="02020603050405020304" pitchFamily="18" charset="0"/>
                <a:cs typeface="Times New Roman" panose="02020603050405020304" pitchFamily="18" charset="0"/>
              </a:rPr>
              <a:t>°</a:t>
            </a:r>
            <a:r>
              <a:rPr lang="en-GB" dirty="0"/>
              <a:t>C) </a:t>
            </a:r>
            <a:endParaRPr lang="en-GB" b="1" dirty="0">
              <a:solidFill>
                <a:srgbClr val="FF0000"/>
              </a:solidFill>
            </a:endParaRPr>
          </a:p>
          <a:p>
            <a:r>
              <a:rPr lang="en-GB" b="1" dirty="0">
                <a:solidFill>
                  <a:srgbClr val="FF0000"/>
                </a:solidFill>
              </a:rPr>
              <a:t>Specific heat capacity </a:t>
            </a:r>
            <a:r>
              <a:rPr lang="en-GB" dirty="0"/>
              <a:t>is the amount of heat energy required to raise the temperature of </a:t>
            </a:r>
            <a:r>
              <a:rPr lang="en-GB" dirty="0" smtClean="0"/>
              <a:t>1 kg of substance </a:t>
            </a:r>
            <a:r>
              <a:rPr lang="en-GB" dirty="0"/>
              <a:t>through 1 (</a:t>
            </a:r>
            <a:r>
              <a:rPr lang="en-GB" dirty="0">
                <a:latin typeface="Times New Roman" panose="02020603050405020304" pitchFamily="18" charset="0"/>
                <a:cs typeface="Times New Roman" panose="02020603050405020304" pitchFamily="18" charset="0"/>
              </a:rPr>
              <a:t>°</a:t>
            </a:r>
            <a:r>
              <a:rPr lang="en-GB" dirty="0"/>
              <a:t>C) </a:t>
            </a:r>
            <a:endParaRPr lang="en-GB" dirty="0" smtClean="0"/>
          </a:p>
          <a:p>
            <a:r>
              <a:rPr lang="en-GB" dirty="0" smtClean="0"/>
              <a:t>There are two types of heat capacities </a:t>
            </a:r>
            <a:endParaRPr lang="en-GB" dirty="0"/>
          </a:p>
          <a:p>
            <a:pPr marL="428625" indent="-428625">
              <a:buFont typeface="+mj-lt"/>
              <a:buAutoNum type="romanUcPeriod"/>
            </a:pPr>
            <a:r>
              <a:rPr lang="en-GB" dirty="0" smtClean="0"/>
              <a:t>Heat capacity at constant volume (C</a:t>
            </a:r>
            <a:r>
              <a:rPr lang="en-GB" baseline="-25000" dirty="0" smtClean="0"/>
              <a:t>v</a:t>
            </a:r>
            <a:r>
              <a:rPr lang="en-GB" dirty="0" smtClean="0"/>
              <a:t>)</a:t>
            </a:r>
          </a:p>
          <a:p>
            <a:pPr marL="428625" indent="-428625">
              <a:buFont typeface="+mj-lt"/>
              <a:buAutoNum type="romanUcPeriod"/>
            </a:pPr>
            <a:r>
              <a:rPr lang="en-GB" dirty="0" smtClean="0"/>
              <a:t>Heat capacity at constant pressure (</a:t>
            </a:r>
            <a:r>
              <a:rPr lang="en-GB" dirty="0" err="1" smtClean="0"/>
              <a:t>C</a:t>
            </a:r>
            <a:r>
              <a:rPr lang="en-GB" baseline="-25000" dirty="0" err="1"/>
              <a:t>p</a:t>
            </a:r>
            <a:r>
              <a:rPr lang="en-GB" dirty="0" smtClean="0"/>
              <a:t>)</a:t>
            </a:r>
            <a:endParaRPr lang="en-GB" dirty="0"/>
          </a:p>
          <a:p>
            <a:r>
              <a:rPr lang="en-GB" b="1" dirty="0">
                <a:solidFill>
                  <a:srgbClr val="FF0000"/>
                </a:solidFill>
              </a:rPr>
              <a:t>Heat capacity at constant volume (</a:t>
            </a:r>
            <a:r>
              <a:rPr lang="en-GB" b="1" dirty="0" smtClean="0">
                <a:solidFill>
                  <a:srgbClr val="FF0000"/>
                </a:solidFill>
              </a:rPr>
              <a:t>C</a:t>
            </a:r>
            <a:r>
              <a:rPr lang="en-GB" b="1" baseline="-25000" dirty="0" smtClean="0">
                <a:solidFill>
                  <a:srgbClr val="FF0000"/>
                </a:solidFill>
              </a:rPr>
              <a:t>v</a:t>
            </a:r>
            <a:r>
              <a:rPr lang="en-GB" b="1" dirty="0" smtClean="0">
                <a:solidFill>
                  <a:srgbClr val="FF0000"/>
                </a:solidFill>
              </a:rPr>
              <a:t>)</a:t>
            </a:r>
            <a:r>
              <a:rPr lang="en-GB" dirty="0" smtClean="0"/>
              <a:t>: the </a:t>
            </a:r>
            <a:r>
              <a:rPr lang="en-GB" dirty="0"/>
              <a:t>amount of heat required to raise the temperature of the system through 1 </a:t>
            </a:r>
            <a:r>
              <a:rPr lang="en-GB" dirty="0" smtClean="0"/>
              <a:t>(</a:t>
            </a:r>
            <a:r>
              <a:rPr lang="en-GB" dirty="0" smtClean="0">
                <a:latin typeface="Times New Roman" panose="02020603050405020304" pitchFamily="18" charset="0"/>
                <a:cs typeface="Times New Roman" panose="02020603050405020304" pitchFamily="18" charset="0"/>
              </a:rPr>
              <a:t>°</a:t>
            </a:r>
            <a:r>
              <a:rPr lang="en-GB" dirty="0"/>
              <a:t>C</a:t>
            </a:r>
            <a:r>
              <a:rPr lang="en-GB" dirty="0" smtClean="0"/>
              <a:t>) keeping the volume of the system constant </a:t>
            </a:r>
            <a:endParaRPr lang="en-GB" dirty="0"/>
          </a:p>
          <a:p>
            <a:endParaRPr lang="en-GB" dirty="0" smtClean="0"/>
          </a:p>
          <a:p>
            <a:pPr marL="0" indent="0">
              <a:buNone/>
            </a:pPr>
            <a:endParaRPr lang="en-US" dirty="0"/>
          </a:p>
          <a:p>
            <a:r>
              <a:rPr lang="en-US" dirty="0" smtClean="0"/>
              <a:t>Integration </a:t>
            </a:r>
            <a:r>
              <a:rPr lang="en-US" dirty="0"/>
              <a:t>yields</a:t>
            </a:r>
            <a:r>
              <a:rPr lang="en-US" dirty="0" smtClean="0"/>
              <a:t>:</a:t>
            </a:r>
          </a:p>
          <a:p>
            <a:endParaRPr lang="en-US" b="1" dirty="0"/>
          </a:p>
          <a:p>
            <a:endParaRPr lang="en-US" b="1" dirty="0" smtClean="0"/>
          </a:p>
          <a:p>
            <a:endParaRPr lang="en-US" b="1" dirty="0"/>
          </a:p>
          <a:p>
            <a:endParaRPr lang="en-GB" dirty="0"/>
          </a:p>
          <a:p>
            <a:endParaRPr lang="en-US" b="1" dirty="0"/>
          </a:p>
          <a:p>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6" y="5770443"/>
            <a:ext cx="2996971" cy="813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236" y="4800600"/>
            <a:ext cx="1472963" cy="80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9508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04800"/>
            <a:ext cx="8210550" cy="6019800"/>
          </a:xfrm>
        </p:spPr>
        <p:txBody>
          <a:bodyPr>
            <a:normAutofit fontScale="92500" lnSpcReduction="20000"/>
          </a:bodyPr>
          <a:lstStyle/>
          <a:p>
            <a:r>
              <a:rPr lang="en-GB" dirty="0"/>
              <a:t>F</a:t>
            </a:r>
            <a:r>
              <a:rPr lang="en-GB" dirty="0" smtClean="0"/>
              <a:t>or </a:t>
            </a:r>
            <a:r>
              <a:rPr lang="en-GB" dirty="0"/>
              <a:t>a mechanically reversible, constant-volume process </a:t>
            </a:r>
            <a:r>
              <a:rPr lang="en-GB" dirty="0" smtClean="0"/>
              <a:t>gives:</a:t>
            </a:r>
          </a:p>
          <a:p>
            <a:endParaRPr lang="en-GB" dirty="0"/>
          </a:p>
          <a:p>
            <a:endParaRPr lang="en-GB" dirty="0" smtClean="0"/>
          </a:p>
          <a:p>
            <a:r>
              <a:rPr lang="en-GB" b="1" dirty="0">
                <a:solidFill>
                  <a:srgbClr val="FF0000"/>
                </a:solidFill>
              </a:rPr>
              <a:t>Heat capacity at constant pressure (</a:t>
            </a:r>
            <a:r>
              <a:rPr lang="en-GB" b="1" dirty="0" err="1">
                <a:solidFill>
                  <a:srgbClr val="FF0000"/>
                </a:solidFill>
              </a:rPr>
              <a:t>C</a:t>
            </a:r>
            <a:r>
              <a:rPr lang="en-GB" b="1" baseline="-25000" dirty="0" err="1">
                <a:solidFill>
                  <a:srgbClr val="FF0000"/>
                </a:solidFill>
              </a:rPr>
              <a:t>p</a:t>
            </a:r>
            <a:r>
              <a:rPr lang="en-GB" b="1" dirty="0" smtClean="0">
                <a:solidFill>
                  <a:srgbClr val="FF0000"/>
                </a:solidFill>
              </a:rPr>
              <a:t>) : </a:t>
            </a:r>
            <a:r>
              <a:rPr lang="en-GB" dirty="0"/>
              <a:t>the amount of heat required to raise the temperature of the system through 1 (</a:t>
            </a:r>
            <a:r>
              <a:rPr lang="en-GB" dirty="0">
                <a:latin typeface="Times New Roman" panose="02020603050405020304" pitchFamily="18" charset="0"/>
                <a:cs typeface="Times New Roman" panose="02020603050405020304" pitchFamily="18" charset="0"/>
              </a:rPr>
              <a:t>°</a:t>
            </a:r>
            <a:r>
              <a:rPr lang="en-GB" dirty="0"/>
              <a:t>C) keeping the </a:t>
            </a:r>
            <a:r>
              <a:rPr lang="en-GB" dirty="0" smtClean="0"/>
              <a:t>pressure </a:t>
            </a:r>
            <a:r>
              <a:rPr lang="en-GB" dirty="0"/>
              <a:t>of the system </a:t>
            </a:r>
            <a:r>
              <a:rPr lang="en-GB" dirty="0" smtClean="0"/>
              <a:t>constant</a:t>
            </a:r>
          </a:p>
          <a:p>
            <a:endParaRPr lang="en-GB" b="1" dirty="0">
              <a:solidFill>
                <a:srgbClr val="FF0000"/>
              </a:solidFill>
            </a:endParaRPr>
          </a:p>
          <a:p>
            <a:pPr marL="0" indent="0">
              <a:buNone/>
            </a:pPr>
            <a:endParaRPr lang="en-GB" b="1" dirty="0">
              <a:solidFill>
                <a:srgbClr val="FF0000"/>
              </a:solidFill>
            </a:endParaRPr>
          </a:p>
          <a:p>
            <a:r>
              <a:rPr lang="en-US" dirty="0"/>
              <a:t>Integration yields</a:t>
            </a:r>
            <a:r>
              <a:rPr lang="en-US" dirty="0" smtClean="0"/>
              <a:t>:</a:t>
            </a:r>
          </a:p>
          <a:p>
            <a:pPr marL="0" indent="0">
              <a:buNone/>
            </a:pPr>
            <a:endParaRPr lang="en-US" dirty="0" smtClean="0"/>
          </a:p>
          <a:p>
            <a:r>
              <a:rPr lang="en-GB" dirty="0"/>
              <a:t>For a mechanically reversible, constant-</a:t>
            </a:r>
            <a:r>
              <a:rPr lang="en-GB" i="1" dirty="0"/>
              <a:t>P </a:t>
            </a:r>
            <a:r>
              <a:rPr lang="en-GB" dirty="0"/>
              <a:t>process</a:t>
            </a:r>
            <a:endParaRPr lang="en-US" dirty="0"/>
          </a:p>
          <a:p>
            <a:endParaRPr lang="en-GB" b="1" dirty="0">
              <a:solidFill>
                <a:srgbClr val="FF0000"/>
              </a:solidFill>
            </a:endParaRPr>
          </a:p>
          <a:p>
            <a:endParaRPr lang="en-GB" dirty="0" smtClean="0"/>
          </a:p>
          <a:p>
            <a:endParaRPr lang="en-GB" dirty="0"/>
          </a:p>
        </p:txBody>
      </p:sp>
      <p:pic>
        <p:nvPicPr>
          <p:cNvPr id="4" name="Picture 3"/>
          <p:cNvPicPr>
            <a:picLocks noChangeAspect="1"/>
          </p:cNvPicPr>
          <p:nvPr/>
        </p:nvPicPr>
        <p:blipFill>
          <a:blip r:embed="rId2"/>
          <a:stretch>
            <a:fillRect/>
          </a:stretch>
        </p:blipFill>
        <p:spPr>
          <a:xfrm>
            <a:off x="3002836" y="990600"/>
            <a:ext cx="3364706" cy="778669"/>
          </a:xfrm>
          <a:prstGeom prst="rect">
            <a:avLst/>
          </a:prstGeom>
        </p:spPr>
      </p:pic>
      <p:pic>
        <p:nvPicPr>
          <p:cNvPr id="5" name="Picture 4"/>
          <p:cNvPicPr>
            <a:picLocks noChangeAspect="1"/>
          </p:cNvPicPr>
          <p:nvPr/>
        </p:nvPicPr>
        <p:blipFill>
          <a:blip r:embed="rId3"/>
          <a:stretch>
            <a:fillRect/>
          </a:stretch>
        </p:blipFill>
        <p:spPr>
          <a:xfrm>
            <a:off x="2303125" y="3474922"/>
            <a:ext cx="1659032" cy="839391"/>
          </a:xfrm>
          <a:prstGeom prst="rect">
            <a:avLst/>
          </a:prstGeom>
        </p:spPr>
      </p:pic>
      <p:pic>
        <p:nvPicPr>
          <p:cNvPr id="6" name="Picture 5"/>
          <p:cNvPicPr>
            <a:picLocks noChangeAspect="1"/>
          </p:cNvPicPr>
          <p:nvPr/>
        </p:nvPicPr>
        <p:blipFill>
          <a:blip r:embed="rId4"/>
          <a:stretch>
            <a:fillRect/>
          </a:stretch>
        </p:blipFill>
        <p:spPr>
          <a:xfrm>
            <a:off x="4733925" y="3582333"/>
            <a:ext cx="2866868" cy="624568"/>
          </a:xfrm>
          <a:prstGeom prst="rect">
            <a:avLst/>
          </a:prstGeom>
        </p:spPr>
      </p:pic>
      <p:pic>
        <p:nvPicPr>
          <p:cNvPr id="7" name="Picture 6"/>
          <p:cNvPicPr>
            <a:picLocks noChangeAspect="1"/>
          </p:cNvPicPr>
          <p:nvPr/>
        </p:nvPicPr>
        <p:blipFill>
          <a:blip r:embed="rId5"/>
          <a:stretch>
            <a:fillRect/>
          </a:stretch>
        </p:blipFill>
        <p:spPr>
          <a:xfrm>
            <a:off x="4678365" y="4314313"/>
            <a:ext cx="2615111" cy="689117"/>
          </a:xfrm>
          <a:prstGeom prst="rect">
            <a:avLst/>
          </a:prstGeom>
        </p:spPr>
      </p:pic>
      <p:pic>
        <p:nvPicPr>
          <p:cNvPr id="9" name="Picture 8"/>
          <p:cNvPicPr>
            <a:picLocks noChangeAspect="1"/>
          </p:cNvPicPr>
          <p:nvPr/>
        </p:nvPicPr>
        <p:blipFill>
          <a:blip r:embed="rId6"/>
          <a:stretch>
            <a:fillRect/>
          </a:stretch>
        </p:blipFill>
        <p:spPr>
          <a:xfrm>
            <a:off x="2974403" y="6010266"/>
            <a:ext cx="3044926" cy="831994"/>
          </a:xfrm>
          <a:prstGeom prst="rect">
            <a:avLst/>
          </a:prstGeom>
        </p:spPr>
      </p:pic>
    </p:spTree>
    <p:extLst>
      <p:ext uri="{BB962C8B-B14F-4D97-AF65-F5344CB8AC3E}">
        <p14:creationId xmlns:p14="http://schemas.microsoft.com/office/powerpoint/2010/main" val="1883107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D39B44-C0B8-44B4-BE9A-E3F24D381B98}"/>
              </a:ext>
            </a:extLst>
          </p:cNvPr>
          <p:cNvSpPr>
            <a:spLocks noGrp="1"/>
          </p:cNvSpPr>
          <p:nvPr>
            <p:ph type="title"/>
          </p:nvPr>
        </p:nvSpPr>
        <p:spPr/>
        <p:txBody>
          <a:bodyPr/>
          <a:lstStyle/>
          <a:p>
            <a:r>
              <a:rPr lang="en-GB" dirty="0"/>
              <a:t>Sensible Heat Effects</a:t>
            </a:r>
          </a:p>
        </p:txBody>
      </p:sp>
      <p:sp>
        <p:nvSpPr>
          <p:cNvPr id="3" name="Content Placeholder 2">
            <a:extLst>
              <a:ext uri="{FF2B5EF4-FFF2-40B4-BE49-F238E27FC236}">
                <a16:creationId xmlns="" xmlns:a16="http://schemas.microsoft.com/office/drawing/2014/main" id="{52A2C5AB-E12A-4700-95D5-6433465D07DE}"/>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GB" dirty="0"/>
              <a:t>Heat transfer to or from a system in which there are no phase transitions, no chemical reactions, and no changes in composition causes a sensible heat effect, i.e., the temperature of the system is caused to change. </a:t>
            </a:r>
          </a:p>
          <a:p>
            <a:pPr algn="just">
              <a:buFont typeface="Wingdings" panose="05000000000000000000" pitchFamily="2" charset="2"/>
              <a:buChar char="Ø"/>
            </a:pPr>
            <a:r>
              <a:rPr lang="en-GB" dirty="0"/>
              <a:t>The need here is for a relation between the quantity of heat transferred and the resulting temperature change.</a:t>
            </a:r>
          </a:p>
        </p:txBody>
      </p:sp>
    </p:spTree>
    <p:extLst>
      <p:ext uri="{BB962C8B-B14F-4D97-AF65-F5344CB8AC3E}">
        <p14:creationId xmlns:p14="http://schemas.microsoft.com/office/powerpoint/2010/main" val="50597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E7DFAC-3956-4452-83E9-2C3127C002DA}"/>
              </a:ext>
            </a:extLst>
          </p:cNvPr>
          <p:cNvSpPr>
            <a:spLocks noGrp="1"/>
          </p:cNvSpPr>
          <p:nvPr>
            <p:ph type="title"/>
          </p:nvPr>
        </p:nvSpPr>
        <p:spPr/>
        <p:txBody>
          <a:bodyPr/>
          <a:lstStyle/>
          <a:p>
            <a:r>
              <a:rPr lang="en-GB" dirty="0"/>
              <a:t>Sensible Heat Effects</a:t>
            </a:r>
          </a:p>
        </p:txBody>
      </p:sp>
      <p:sp>
        <p:nvSpPr>
          <p:cNvPr id="3" name="Content Placeholder 2">
            <a:extLst>
              <a:ext uri="{FF2B5EF4-FFF2-40B4-BE49-F238E27FC236}">
                <a16:creationId xmlns="" xmlns:a16="http://schemas.microsoft.com/office/drawing/2014/main" id="{EE556CB8-EAB9-45FF-B18F-D1BF60BF702A}"/>
              </a:ext>
            </a:extLst>
          </p:cNvPr>
          <p:cNvSpPr>
            <a:spLocks noGrp="1"/>
          </p:cNvSpPr>
          <p:nvPr>
            <p:ph idx="1"/>
          </p:nvPr>
        </p:nvSpPr>
        <p:spPr>
          <a:xfrm>
            <a:off x="457200" y="1405069"/>
            <a:ext cx="8229600" cy="5300531"/>
          </a:xfrm>
        </p:spPr>
        <p:txBody>
          <a:bodyPr>
            <a:normAutofit/>
          </a:bodyPr>
          <a:lstStyle/>
          <a:p>
            <a:pPr algn="just">
              <a:buFont typeface="Wingdings" panose="05000000000000000000" pitchFamily="2" charset="2"/>
              <a:buChar char="Ø"/>
            </a:pPr>
            <a:r>
              <a:rPr lang="en-GB" sz="2800" dirty="0"/>
              <a:t>When the system is a homogeneous substance of constant composition, the phase rule indicates that fixing the values of two intensive properties establishes its state. </a:t>
            </a:r>
            <a:endParaRPr lang="en-GB" sz="2800" dirty="0" smtClean="0"/>
          </a:p>
          <a:p>
            <a:pPr algn="just">
              <a:buFont typeface="Wingdings" panose="05000000000000000000" pitchFamily="2" charset="2"/>
              <a:buChar char="Ø"/>
            </a:pPr>
            <a:r>
              <a:rPr lang="en-GB" sz="2800" dirty="0" smtClean="0"/>
              <a:t>The </a:t>
            </a:r>
            <a:r>
              <a:rPr lang="en-GB" sz="2800" dirty="0"/>
              <a:t>molar or specific internal energy of a substance may therefore be expressed as a </a:t>
            </a:r>
            <a:r>
              <a:rPr lang="en-GB" sz="2800" i="1" dirty="0"/>
              <a:t>function of two other state variables</a:t>
            </a:r>
            <a:r>
              <a:rPr lang="en-GB" sz="2800" dirty="0"/>
              <a:t>. </a:t>
            </a:r>
          </a:p>
          <a:p>
            <a:pPr algn="just">
              <a:buFont typeface="Wingdings" panose="05000000000000000000" pitchFamily="2" charset="2"/>
              <a:buChar char="Ø"/>
            </a:pPr>
            <a:r>
              <a:rPr lang="en-GB" sz="2800" dirty="0"/>
              <a:t>The key thermodynamic variable is temperature. With molar or specific volume chosen arbitrarily, we have </a:t>
            </a:r>
            <a:r>
              <a:rPr lang="en-GB" sz="2800" i="1" dirty="0"/>
              <a:t>U </a:t>
            </a:r>
            <a:r>
              <a:rPr lang="en-GB" sz="2800" dirty="0"/>
              <a:t>= </a:t>
            </a:r>
            <a:r>
              <a:rPr lang="en-GB" sz="2800" i="1" dirty="0" smtClean="0"/>
              <a:t>U </a:t>
            </a:r>
            <a:r>
              <a:rPr lang="en-GB" sz="2800" dirty="0" smtClean="0"/>
              <a:t>(</a:t>
            </a:r>
            <a:r>
              <a:rPr lang="en-GB" sz="2800" i="1" dirty="0" smtClean="0"/>
              <a:t>T</a:t>
            </a:r>
            <a:r>
              <a:rPr lang="en-GB" sz="2800" dirty="0"/>
              <a:t>, </a:t>
            </a:r>
            <a:r>
              <a:rPr lang="en-GB" sz="2800" i="1" dirty="0"/>
              <a:t>V</a:t>
            </a:r>
            <a:r>
              <a:rPr lang="en-GB" sz="2800" dirty="0"/>
              <a:t>). Then</a:t>
            </a:r>
          </a:p>
          <a:p>
            <a:pPr algn="just"/>
            <a:endParaRPr lang="en-GB" sz="2800" dirty="0"/>
          </a:p>
          <a:p>
            <a:pPr marL="0" indent="0" algn="just">
              <a:buNone/>
            </a:pPr>
            <a:endParaRPr lang="en-GB" sz="2800" dirty="0"/>
          </a:p>
          <a:p>
            <a:pPr algn="just"/>
            <a:endParaRPr lang="en-GB" dirty="0"/>
          </a:p>
          <a:p>
            <a:pPr algn="just"/>
            <a:endParaRPr lang="en-GB" dirty="0"/>
          </a:p>
        </p:txBody>
      </p:sp>
      <p:pic>
        <p:nvPicPr>
          <p:cNvPr id="4" name="Picture 3">
            <a:extLst>
              <a:ext uri="{FF2B5EF4-FFF2-40B4-BE49-F238E27FC236}">
                <a16:creationId xmlns="" xmlns:a16="http://schemas.microsoft.com/office/drawing/2014/main" id="{F1184BB3-442E-47A9-AFC6-6DF0D1C3D041}"/>
              </a:ext>
            </a:extLst>
          </p:cNvPr>
          <p:cNvPicPr>
            <a:picLocks noChangeAspect="1"/>
          </p:cNvPicPr>
          <p:nvPr/>
        </p:nvPicPr>
        <p:blipFill>
          <a:blip r:embed="rId3"/>
          <a:stretch>
            <a:fillRect/>
          </a:stretch>
        </p:blipFill>
        <p:spPr>
          <a:xfrm>
            <a:off x="2743200" y="6000750"/>
            <a:ext cx="3505200" cy="857250"/>
          </a:xfrm>
          <a:prstGeom prst="rect">
            <a:avLst/>
          </a:prstGeom>
        </p:spPr>
      </p:pic>
    </p:spTree>
    <p:extLst>
      <p:ext uri="{BB962C8B-B14F-4D97-AF65-F5344CB8AC3E}">
        <p14:creationId xmlns:p14="http://schemas.microsoft.com/office/powerpoint/2010/main" val="91073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6F681F-BB9D-43B8-A4C9-F4E9A6107393}"/>
              </a:ext>
            </a:extLst>
          </p:cNvPr>
          <p:cNvSpPr>
            <a:spLocks noGrp="1"/>
          </p:cNvSpPr>
          <p:nvPr>
            <p:ph type="title"/>
          </p:nvPr>
        </p:nvSpPr>
        <p:spPr/>
        <p:txBody>
          <a:bodyPr/>
          <a:lstStyle/>
          <a:p>
            <a:r>
              <a:rPr lang="en-GB" dirty="0"/>
              <a:t>Sensible Heat Effects</a:t>
            </a:r>
          </a:p>
        </p:txBody>
      </p:sp>
      <p:sp>
        <p:nvSpPr>
          <p:cNvPr id="5" name="Rectangle 4">
            <a:extLst>
              <a:ext uri="{FF2B5EF4-FFF2-40B4-BE49-F238E27FC236}">
                <a16:creationId xmlns="" xmlns:a16="http://schemas.microsoft.com/office/drawing/2014/main" id="{C43DEF5C-EF2E-43D7-B4EF-9413ED8873BC}"/>
              </a:ext>
            </a:extLst>
          </p:cNvPr>
          <p:cNvSpPr/>
          <p:nvPr/>
        </p:nvSpPr>
        <p:spPr>
          <a:xfrm>
            <a:off x="374714" y="2438399"/>
            <a:ext cx="8540685" cy="3046988"/>
          </a:xfrm>
          <a:prstGeom prst="rect">
            <a:avLst/>
          </a:prstGeom>
        </p:spPr>
        <p:txBody>
          <a:bodyPr wrap="square">
            <a:spAutoFit/>
          </a:bodyPr>
          <a:lstStyle/>
          <a:p>
            <a:r>
              <a:rPr lang="en-GB" sz="2800" dirty="0">
                <a:latin typeface="+mj-lt"/>
              </a:rPr>
              <a:t>The final term is zero in two circumstances:</a:t>
            </a:r>
          </a:p>
          <a:p>
            <a:pPr marL="571500" indent="-571500">
              <a:buFont typeface="+mj-lt"/>
              <a:buAutoNum type="romanUcPeriod"/>
            </a:pPr>
            <a:r>
              <a:rPr lang="en-GB" sz="2800" dirty="0">
                <a:latin typeface="+mj-lt"/>
              </a:rPr>
              <a:t>For any closed-system constant-volume process.</a:t>
            </a:r>
          </a:p>
          <a:p>
            <a:pPr marL="571500" indent="-571500">
              <a:buFont typeface="+mj-lt"/>
              <a:buAutoNum type="romanUcPeriod"/>
            </a:pPr>
            <a:r>
              <a:rPr lang="en-GB" sz="2800" dirty="0">
                <a:latin typeface="+mj-lt"/>
              </a:rPr>
              <a:t>Whenever the internal energy is independent of volume, as for the ideal-gas state and the incompressible </a:t>
            </a:r>
            <a:r>
              <a:rPr lang="en-GB" sz="2800" dirty="0" smtClean="0">
                <a:latin typeface="+mj-lt"/>
              </a:rPr>
              <a:t>liquid.</a:t>
            </a:r>
          </a:p>
          <a:p>
            <a:pPr marL="342900" indent="-342900">
              <a:buFont typeface="Wingdings" panose="05000000000000000000" pitchFamily="2" charset="2"/>
              <a:buChar char="Ø"/>
            </a:pPr>
            <a:r>
              <a:rPr lang="en-GB" sz="2800" dirty="0" smtClean="0">
                <a:latin typeface="+mj-lt"/>
              </a:rPr>
              <a:t>In </a:t>
            </a:r>
            <a:r>
              <a:rPr lang="en-GB" sz="2800" dirty="0">
                <a:latin typeface="+mj-lt"/>
              </a:rPr>
              <a:t>either case,</a:t>
            </a:r>
          </a:p>
          <a:p>
            <a:endParaRPr lang="en-GB" sz="2400" dirty="0">
              <a:latin typeface="+mj-lt"/>
            </a:endParaRPr>
          </a:p>
        </p:txBody>
      </p:sp>
      <p:pic>
        <p:nvPicPr>
          <p:cNvPr id="8" name="Content Placeholder 7">
            <a:extLst>
              <a:ext uri="{FF2B5EF4-FFF2-40B4-BE49-F238E27FC236}">
                <a16:creationId xmlns="" xmlns:a16="http://schemas.microsoft.com/office/drawing/2014/main" id="{5AB0E033-BE80-477E-9E9C-B426C736F5AF}"/>
              </a:ext>
            </a:extLst>
          </p:cNvPr>
          <p:cNvPicPr>
            <a:picLocks noGrp="1" noChangeAspect="1"/>
          </p:cNvPicPr>
          <p:nvPr>
            <p:ph idx="1"/>
          </p:nvPr>
        </p:nvPicPr>
        <p:blipFill>
          <a:blip r:embed="rId2"/>
          <a:stretch>
            <a:fillRect/>
          </a:stretch>
        </p:blipFill>
        <p:spPr>
          <a:xfrm>
            <a:off x="2819400" y="1417638"/>
            <a:ext cx="3038475" cy="847725"/>
          </a:xfrm>
          <a:prstGeom prst="rect">
            <a:avLst/>
          </a:prstGeom>
        </p:spPr>
      </p:pic>
      <p:pic>
        <p:nvPicPr>
          <p:cNvPr id="9" name="Picture 8">
            <a:extLst>
              <a:ext uri="{FF2B5EF4-FFF2-40B4-BE49-F238E27FC236}">
                <a16:creationId xmlns="" xmlns:a16="http://schemas.microsoft.com/office/drawing/2014/main" id="{EF44C94F-0C51-44BC-A484-12E818913FC8}"/>
              </a:ext>
            </a:extLst>
          </p:cNvPr>
          <p:cNvPicPr>
            <a:picLocks noChangeAspect="1"/>
          </p:cNvPicPr>
          <p:nvPr/>
        </p:nvPicPr>
        <p:blipFill>
          <a:blip r:embed="rId3"/>
          <a:stretch>
            <a:fillRect/>
          </a:stretch>
        </p:blipFill>
        <p:spPr>
          <a:xfrm>
            <a:off x="3412330" y="5181600"/>
            <a:ext cx="1852613" cy="1368665"/>
          </a:xfrm>
          <a:prstGeom prst="rect">
            <a:avLst/>
          </a:prstGeom>
        </p:spPr>
      </p:pic>
    </p:spTree>
    <p:extLst>
      <p:ext uri="{BB962C8B-B14F-4D97-AF65-F5344CB8AC3E}">
        <p14:creationId xmlns:p14="http://schemas.microsoft.com/office/powerpoint/2010/main" val="288719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2581</TotalTime>
  <Words>2249</Words>
  <Application>Microsoft Office PowerPoint</Application>
  <PresentationFormat>On-screen Show (4:3)</PresentationFormat>
  <Paragraphs>206</Paragraphs>
  <Slides>40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Times New Roman</vt:lpstr>
      <vt:lpstr>Wingdings</vt:lpstr>
      <vt:lpstr>Office Theme</vt:lpstr>
      <vt:lpstr>Heat Effects</vt:lpstr>
      <vt:lpstr>Heat Effects</vt:lpstr>
      <vt:lpstr>Heat Effects</vt:lpstr>
      <vt:lpstr>Heat Capacity</vt:lpstr>
      <vt:lpstr>PowerPoint Presentation</vt:lpstr>
      <vt:lpstr>PowerPoint Presentation</vt:lpstr>
      <vt:lpstr>Sensible Heat Effects</vt:lpstr>
      <vt:lpstr>Sensible Heat Effects</vt:lpstr>
      <vt:lpstr>Sensible Heat Effects</vt:lpstr>
      <vt:lpstr>Sensible Heat Effects</vt:lpstr>
      <vt:lpstr>Sensible Heat Effects</vt:lpstr>
      <vt:lpstr>Sensible Heat Effects</vt:lpstr>
      <vt:lpstr>Sensible Heat Effects</vt:lpstr>
      <vt:lpstr>Temperature Dependence of the Heat Capacity</vt:lpstr>
      <vt:lpstr>Temperature Dependence of the Heat Capacity</vt:lpstr>
      <vt:lpstr>Hypothetical Ideal gas state</vt:lpstr>
      <vt:lpstr>Temperature Dependence of the Heat Capacity</vt:lpstr>
      <vt:lpstr>Latent Heat Of Pure Substances</vt:lpstr>
      <vt:lpstr>PowerPoint Presentation</vt:lpstr>
      <vt:lpstr>PowerPoint Presentation</vt:lpstr>
      <vt:lpstr>PowerPoint Presentation</vt:lpstr>
      <vt:lpstr>Standard Heat Of Reaction</vt:lpstr>
      <vt:lpstr>Standard Heat Of Reaction</vt:lpstr>
      <vt:lpstr>PowerPoint Presentation</vt:lpstr>
      <vt:lpstr>Standard Heat Of Reaction</vt:lpstr>
      <vt:lpstr>Standard Heat Of Reaction</vt:lpstr>
      <vt:lpstr>Standard Heat Of Reaction</vt:lpstr>
      <vt:lpstr>Standard Heat Of Reaction</vt:lpstr>
      <vt:lpstr>Standard Heat Of Reaction</vt:lpstr>
      <vt:lpstr>Standard Heat Of Reaction</vt:lpstr>
      <vt:lpstr>Standard Heat Of Reaction</vt:lpstr>
      <vt:lpstr>Standard Heat Of Reaction</vt:lpstr>
      <vt:lpstr>Standard Heat of Formation</vt:lpstr>
      <vt:lpstr>Standard Heat of Formation</vt:lpstr>
      <vt:lpstr>Standard Heat of Formation</vt:lpstr>
      <vt:lpstr>Standard Heat of Formation</vt:lpstr>
      <vt:lpstr>Standard Heat of Formation</vt:lpstr>
      <vt:lpstr>Standard Heat of Combustion</vt:lpstr>
      <vt:lpstr>Standard Heat of Combustion</vt:lpstr>
      <vt:lpstr>Standard Heat of Combustion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Ahtesham</dc:creator>
  <cp:lastModifiedBy>Abdul Rehman (PGR)</cp:lastModifiedBy>
  <cp:revision>153</cp:revision>
  <dcterms:created xsi:type="dcterms:W3CDTF">2015-12-02T04:44:05Z</dcterms:created>
  <dcterms:modified xsi:type="dcterms:W3CDTF">2019-11-27T02:20:13Z</dcterms:modified>
</cp:coreProperties>
</file>