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732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Resonance</a:t>
            </a:r>
            <a:r>
              <a:rPr lang="en-US" dirty="0"/>
              <a:t> </a:t>
            </a:r>
            <a:r>
              <a:rPr lang="en-US" dirty="0" smtClean="0"/>
              <a:t>and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82" y="65923"/>
            <a:ext cx="9111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width of </a:t>
            </a:r>
            <a:r>
              <a:rPr lang="en-US" sz="2400" dirty="0" smtClean="0"/>
              <a:t>the response </a:t>
            </a:r>
            <a:r>
              <a:rPr lang="en-US" sz="2400" dirty="0"/>
              <a:t>curve depends on the </a:t>
            </a:r>
            <a:r>
              <a:rPr lang="en-US" sz="2400" i="1" dirty="0"/>
              <a:t>bandwidth B</a:t>
            </a:r>
            <a:r>
              <a:rPr lang="en-US" sz="2400" dirty="0"/>
              <a:t>, which is defined as </a:t>
            </a:r>
            <a:r>
              <a:rPr lang="en-US" sz="2400" dirty="0" smtClean="0"/>
              <a:t>the difference </a:t>
            </a:r>
            <a:r>
              <a:rPr lang="en-US" sz="2400" dirty="0"/>
              <a:t>between the two half-power </a:t>
            </a:r>
            <a:r>
              <a:rPr lang="en-US" sz="2400" dirty="0" smtClean="0"/>
              <a:t>frequencies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4" t="49423" r="42588" b="47115"/>
          <a:stretch/>
        </p:blipFill>
        <p:spPr bwMode="auto">
          <a:xfrm>
            <a:off x="2036549" y="926490"/>
            <a:ext cx="3773407" cy="57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502093"/>
            <a:ext cx="906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“sharpness” of the resonance in a resonant circuit is </a:t>
            </a:r>
            <a:r>
              <a:rPr lang="en-US" sz="2400" dirty="0" smtClean="0"/>
              <a:t>measured quantitatively </a:t>
            </a:r>
            <a:r>
              <a:rPr lang="en-US" sz="2400" dirty="0"/>
              <a:t>by the </a:t>
            </a:r>
            <a:r>
              <a:rPr lang="en-US" sz="2400" i="1" dirty="0"/>
              <a:t>quality factor Q</a:t>
            </a:r>
            <a:r>
              <a:rPr lang="en-US" sz="2400" dirty="0"/>
              <a:t>. At resonance, the reactive </a:t>
            </a:r>
            <a:r>
              <a:rPr lang="en-US" sz="2400" dirty="0" smtClean="0"/>
              <a:t>energy </a:t>
            </a:r>
            <a:r>
              <a:rPr lang="en-US" sz="2400" dirty="0"/>
              <a:t>in the circuit oscillates between the inductor and the capacitor. The</a:t>
            </a:r>
            <a:br>
              <a:rPr lang="en-US" sz="2400" dirty="0"/>
            </a:br>
            <a:r>
              <a:rPr lang="en-US" sz="2400" dirty="0"/>
              <a:t>quality factor relates the maximum or peak energy stored to the energy</a:t>
            </a:r>
            <a:br>
              <a:rPr lang="en-US" sz="2400" dirty="0"/>
            </a:br>
            <a:r>
              <a:rPr lang="en-US" sz="2400" dirty="0"/>
              <a:t>dissipated in the circuit per cycle of </a:t>
            </a:r>
            <a:r>
              <a:rPr lang="en-US" sz="2400" dirty="0" smtClean="0"/>
              <a:t>oscillation:</a:t>
            </a: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3" t="45849" r="25455" b="43144"/>
          <a:stretch/>
        </p:blipFill>
        <p:spPr bwMode="auto">
          <a:xfrm>
            <a:off x="1905000" y="3352800"/>
            <a:ext cx="5085796" cy="114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03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2" t="11347" r="9503" b="24230"/>
          <a:stretch/>
        </p:blipFill>
        <p:spPr bwMode="auto">
          <a:xfrm>
            <a:off x="304800" y="152399"/>
            <a:ext cx="8305800" cy="586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1860" y="6019800"/>
            <a:ext cx="85173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quality factor of a resonant circuit is the ratio of its </a:t>
            </a:r>
            <a:r>
              <a:rPr lang="en-US" sz="2000" dirty="0" smtClean="0"/>
              <a:t>resonant frequency </a:t>
            </a:r>
            <a:r>
              <a:rPr lang="en-US" sz="2000" dirty="0"/>
              <a:t>to its bandwidth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74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17116" r="48643" b="21730"/>
          <a:stretch/>
        </p:blipFill>
        <p:spPr bwMode="auto">
          <a:xfrm>
            <a:off x="2819400" y="152400"/>
            <a:ext cx="4419600" cy="653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01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5" t="39423" r="8530" b="30384"/>
          <a:stretch/>
        </p:blipFill>
        <p:spPr bwMode="auto">
          <a:xfrm>
            <a:off x="17681" y="914400"/>
            <a:ext cx="9126319" cy="342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83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1" t="14808" r="7124" b="14423"/>
          <a:stretch/>
        </p:blipFill>
        <p:spPr bwMode="auto">
          <a:xfrm>
            <a:off x="76200" y="148978"/>
            <a:ext cx="9068972" cy="533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2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8" t="13462" r="8205" b="11923"/>
          <a:stretch/>
        </p:blipFill>
        <p:spPr bwMode="auto">
          <a:xfrm>
            <a:off x="-9520" y="152400"/>
            <a:ext cx="9158069" cy="545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3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0" t="15794" r="27667" b="21924"/>
          <a:stretch/>
        </p:blipFill>
        <p:spPr bwMode="auto">
          <a:xfrm>
            <a:off x="228600" y="152399"/>
            <a:ext cx="6629400" cy="554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3" t="39879" r="19896" b="22994"/>
          <a:stretch/>
        </p:blipFill>
        <p:spPr bwMode="auto">
          <a:xfrm>
            <a:off x="5943600" y="4037462"/>
            <a:ext cx="2988860" cy="27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</a:t>
            </a:r>
            <a:r>
              <a:rPr lang="en-US" dirty="0" smtClean="0"/>
              <a:t>Resonance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concept of resonance applies in several areas of </a:t>
            </a:r>
            <a:r>
              <a:rPr lang="en-US" dirty="0" smtClean="0"/>
              <a:t>science and </a:t>
            </a:r>
            <a:r>
              <a:rPr lang="en-US" dirty="0"/>
              <a:t>engineering. Resonance occurs in any system that has a </a:t>
            </a:r>
            <a:r>
              <a:rPr lang="en-US" dirty="0" smtClean="0"/>
              <a:t>complex conjugate </a:t>
            </a:r>
            <a:r>
              <a:rPr lang="en-US" dirty="0"/>
              <a:t>pair of poles; it is the cause of oscillations of stored </a:t>
            </a:r>
            <a:r>
              <a:rPr lang="en-US" dirty="0" smtClean="0"/>
              <a:t>energy from </a:t>
            </a:r>
            <a:r>
              <a:rPr lang="en-US" dirty="0"/>
              <a:t>one form to another. It is the phenomenon that allows </a:t>
            </a:r>
            <a:r>
              <a:rPr lang="en-US" dirty="0" smtClean="0"/>
              <a:t>frequency</a:t>
            </a:r>
            <a:r>
              <a:rPr lang="en-US" dirty="0"/>
              <a:t> </a:t>
            </a:r>
            <a:r>
              <a:rPr lang="en-US" dirty="0" smtClean="0"/>
              <a:t>discrimination </a:t>
            </a:r>
            <a:r>
              <a:rPr lang="en-US" dirty="0"/>
              <a:t>in communications networks. Resonance occurs in </a:t>
            </a:r>
            <a:r>
              <a:rPr lang="en-US" dirty="0" smtClean="0"/>
              <a:t>any circuit </a:t>
            </a:r>
            <a:r>
              <a:rPr lang="en-US" dirty="0"/>
              <a:t>that has at least one inductor and one capacitor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1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6" y="9351"/>
            <a:ext cx="91390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Resonance</a:t>
            </a:r>
            <a:r>
              <a:rPr lang="en-US" sz="2800" dirty="0"/>
              <a:t> is a condition in an RLC circuit in which the capacitive </a:t>
            </a:r>
            <a:r>
              <a:rPr lang="en-US" sz="2800" dirty="0" smtClean="0"/>
              <a:t>and inductive </a:t>
            </a:r>
            <a:r>
              <a:rPr lang="en-US" sz="2800" dirty="0" err="1"/>
              <a:t>reactances</a:t>
            </a:r>
            <a:r>
              <a:rPr lang="en-US" sz="2800" dirty="0"/>
              <a:t> are equal in magnitude, thereby resulting in </a:t>
            </a:r>
            <a:r>
              <a:rPr lang="en-US" sz="2800" dirty="0" smtClean="0"/>
              <a:t>a purely </a:t>
            </a:r>
            <a:r>
              <a:rPr lang="en-US" sz="2800" dirty="0"/>
              <a:t>resistive </a:t>
            </a:r>
            <a:r>
              <a:rPr lang="en-US" sz="2800" dirty="0" smtClean="0"/>
              <a:t>impedance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2158" r="14861" b="14415"/>
          <a:stretch/>
        </p:blipFill>
        <p:spPr bwMode="auto">
          <a:xfrm>
            <a:off x="0" y="1386351"/>
            <a:ext cx="6400800" cy="54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5833" r="50454" b="59167"/>
          <a:stretch/>
        </p:blipFill>
        <p:spPr bwMode="auto">
          <a:xfrm>
            <a:off x="4953000" y="1219200"/>
            <a:ext cx="4002193" cy="176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9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9808" r="15882" b="10769"/>
          <a:stretch/>
        </p:blipFill>
        <p:spPr bwMode="auto">
          <a:xfrm>
            <a:off x="228600" y="152400"/>
            <a:ext cx="7848600" cy="639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98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0" t="30192" r="13504" b="36347"/>
          <a:stretch/>
        </p:blipFill>
        <p:spPr bwMode="auto">
          <a:xfrm>
            <a:off x="2819400" y="228600"/>
            <a:ext cx="4191000" cy="423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26720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average power </a:t>
            </a:r>
            <a:r>
              <a:rPr lang="en-US" sz="2400" dirty="0"/>
              <a:t>dissipated by the </a:t>
            </a:r>
            <a:r>
              <a:rPr lang="en-US" sz="2400" i="1" dirty="0"/>
              <a:t>RLC </a:t>
            </a:r>
            <a:r>
              <a:rPr lang="en-US" sz="2400" dirty="0"/>
              <a:t>circuit </a:t>
            </a:r>
            <a:r>
              <a:rPr lang="en-US" sz="2400" dirty="0" smtClean="0"/>
              <a:t>is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5" t="24580" r="40979" b="68144"/>
          <a:stretch/>
        </p:blipFill>
        <p:spPr bwMode="auto">
          <a:xfrm>
            <a:off x="1371600" y="5029200"/>
            <a:ext cx="4213307" cy="117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38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8" t="15192" r="32100" b="12500"/>
          <a:stretch/>
        </p:blipFill>
        <p:spPr bwMode="auto">
          <a:xfrm>
            <a:off x="1752600" y="-1"/>
            <a:ext cx="5791200" cy="684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21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191</Words>
  <Application>Microsoft Office PowerPoint</Application>
  <PresentationFormat>On-screen Show (4:3)</PresentationFormat>
  <Paragraphs>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Resonance and filters</vt:lpstr>
      <vt:lpstr>PowerPoint Presentation</vt:lpstr>
      <vt:lpstr>PowerPoint Presentation</vt:lpstr>
      <vt:lpstr>PowerPoint Presentation</vt:lpstr>
      <vt:lpstr>Series Resonance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Resonance and filters</dc:title>
  <dc:creator>Habib</dc:creator>
  <cp:lastModifiedBy>Windows User</cp:lastModifiedBy>
  <cp:revision>8</cp:revision>
  <dcterms:created xsi:type="dcterms:W3CDTF">2006-08-16T00:00:00Z</dcterms:created>
  <dcterms:modified xsi:type="dcterms:W3CDTF">2020-12-16T17:14:00Z</dcterms:modified>
</cp:coreProperties>
</file>