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732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Resonance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7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28" t="18846" r="3016" b="10577"/>
          <a:stretch/>
        </p:blipFill>
        <p:spPr bwMode="auto">
          <a:xfrm>
            <a:off x="3517" y="381000"/>
            <a:ext cx="922913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95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7" t="54808" r="37290" b="12115"/>
          <a:stretch/>
        </p:blipFill>
        <p:spPr bwMode="auto">
          <a:xfrm>
            <a:off x="381000" y="228600"/>
            <a:ext cx="720843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083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</a:t>
            </a:r>
            <a:r>
              <a:rPr lang="en-US" dirty="0" smtClean="0"/>
              <a:t>Resonance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2" t="22885" r="13288" b="17884"/>
          <a:stretch/>
        </p:blipFill>
        <p:spPr bwMode="auto">
          <a:xfrm>
            <a:off x="1172" y="1066800"/>
            <a:ext cx="719644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7" t="35028" r="38357" b="46315"/>
          <a:stretch/>
        </p:blipFill>
        <p:spPr bwMode="auto">
          <a:xfrm>
            <a:off x="7211264" y="1981200"/>
            <a:ext cx="3609135" cy="15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400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83" t="25384" r="21288" b="24039"/>
          <a:stretch/>
        </p:blipFill>
        <p:spPr bwMode="auto">
          <a:xfrm>
            <a:off x="838200" y="269543"/>
            <a:ext cx="7010400" cy="4942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43" t="40595" r="31643" b="44263"/>
          <a:stretch/>
        </p:blipFill>
        <p:spPr bwMode="auto">
          <a:xfrm>
            <a:off x="2015860" y="5219356"/>
            <a:ext cx="4308740" cy="141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108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1" t="23846" r="18694" b="22500"/>
          <a:stretch/>
        </p:blipFill>
        <p:spPr bwMode="auto">
          <a:xfrm>
            <a:off x="609600" y="552452"/>
            <a:ext cx="7848600" cy="5314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208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9" t="18269" r="2475" b="14423"/>
          <a:stretch/>
        </p:blipFill>
        <p:spPr bwMode="auto">
          <a:xfrm>
            <a:off x="0" y="362803"/>
            <a:ext cx="9067800" cy="503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273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75" t="47692" r="8314" b="11923"/>
          <a:stretch/>
        </p:blipFill>
        <p:spPr bwMode="auto">
          <a:xfrm>
            <a:off x="685800" y="685799"/>
            <a:ext cx="8291288" cy="381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96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16" y="9351"/>
            <a:ext cx="91390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Resonance</a:t>
            </a:r>
            <a:r>
              <a:rPr lang="en-US" sz="2800" dirty="0"/>
              <a:t> is a condition in an RLC circuit in which the capacitive </a:t>
            </a:r>
            <a:r>
              <a:rPr lang="en-US" sz="2800" dirty="0" smtClean="0"/>
              <a:t>and inductive </a:t>
            </a:r>
            <a:r>
              <a:rPr lang="en-US" sz="2800" dirty="0" err="1"/>
              <a:t>reactances</a:t>
            </a:r>
            <a:r>
              <a:rPr lang="en-US" sz="2800" dirty="0"/>
              <a:t> are equal in magnitude, thereby resulting in </a:t>
            </a:r>
            <a:r>
              <a:rPr lang="en-US" sz="2800" dirty="0" smtClean="0"/>
              <a:t>a purely </a:t>
            </a:r>
            <a:r>
              <a:rPr lang="en-US" sz="2800" dirty="0"/>
              <a:t>resistive </a:t>
            </a:r>
            <a:r>
              <a:rPr lang="en-US" sz="2800" dirty="0" smtClean="0"/>
              <a:t>impedance</a:t>
            </a:r>
            <a:endParaRPr lang="en-US" sz="2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2158" r="14861" b="14415"/>
          <a:stretch/>
        </p:blipFill>
        <p:spPr bwMode="auto">
          <a:xfrm>
            <a:off x="0" y="1386351"/>
            <a:ext cx="6400800" cy="547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5833" r="50454" b="59167"/>
          <a:stretch/>
        </p:blipFill>
        <p:spPr bwMode="auto">
          <a:xfrm>
            <a:off x="4953000" y="1280160"/>
            <a:ext cx="4002193" cy="176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678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9808" r="15882" b="10769"/>
          <a:stretch/>
        </p:blipFill>
        <p:spPr bwMode="auto">
          <a:xfrm>
            <a:off x="228600" y="152400"/>
            <a:ext cx="7848600" cy="639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42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00" t="30192" r="13504" b="36347"/>
          <a:stretch/>
        </p:blipFill>
        <p:spPr bwMode="auto">
          <a:xfrm>
            <a:off x="2819400" y="228600"/>
            <a:ext cx="4191000" cy="4239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267200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average power </a:t>
            </a:r>
            <a:r>
              <a:rPr lang="en-US" sz="2400" dirty="0"/>
              <a:t>dissipated by the </a:t>
            </a:r>
            <a:r>
              <a:rPr lang="en-US" sz="2400" i="1" dirty="0"/>
              <a:t>RLC </a:t>
            </a:r>
            <a:r>
              <a:rPr lang="en-US" sz="2400" dirty="0"/>
              <a:t>circuit </a:t>
            </a:r>
            <a:r>
              <a:rPr lang="en-US" sz="2400" dirty="0" smtClean="0"/>
              <a:t>is</a:t>
            </a:r>
            <a:endParaRPr lang="en-U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35" t="24580" r="40979" b="68144"/>
          <a:stretch/>
        </p:blipFill>
        <p:spPr bwMode="auto">
          <a:xfrm>
            <a:off x="1371600" y="5029200"/>
            <a:ext cx="4213307" cy="117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0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8" t="15192" r="32100" b="12500"/>
          <a:stretch/>
        </p:blipFill>
        <p:spPr bwMode="auto">
          <a:xfrm>
            <a:off x="1752600" y="-1"/>
            <a:ext cx="5791200" cy="684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767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82" y="65923"/>
            <a:ext cx="91110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width of </a:t>
            </a:r>
            <a:r>
              <a:rPr lang="en-US" sz="2400" dirty="0" smtClean="0"/>
              <a:t>the response </a:t>
            </a:r>
            <a:r>
              <a:rPr lang="en-US" sz="2400" dirty="0"/>
              <a:t>curve depends on the </a:t>
            </a:r>
            <a:r>
              <a:rPr lang="en-US" sz="2400" i="1" dirty="0"/>
              <a:t>bandwidth B</a:t>
            </a:r>
            <a:r>
              <a:rPr lang="en-US" sz="2400" dirty="0"/>
              <a:t>, which is defined as </a:t>
            </a:r>
            <a:r>
              <a:rPr lang="en-US" sz="2400" dirty="0" smtClean="0"/>
              <a:t>the difference </a:t>
            </a:r>
            <a:r>
              <a:rPr lang="en-US" sz="2400" dirty="0"/>
              <a:t>between the two half-power </a:t>
            </a:r>
            <a:r>
              <a:rPr lang="en-US" sz="2400" dirty="0" smtClean="0"/>
              <a:t>frequencies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4" t="49423" r="42588" b="47115"/>
          <a:stretch/>
        </p:blipFill>
        <p:spPr bwMode="auto">
          <a:xfrm>
            <a:off x="2036549" y="926490"/>
            <a:ext cx="3773407" cy="575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1502093"/>
            <a:ext cx="906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“sharpness” of the resonance in a resonant circuit is </a:t>
            </a:r>
            <a:r>
              <a:rPr lang="en-US" sz="2400" dirty="0" smtClean="0"/>
              <a:t>measured quantitatively </a:t>
            </a:r>
            <a:r>
              <a:rPr lang="en-US" sz="2400" dirty="0"/>
              <a:t>by the </a:t>
            </a:r>
            <a:r>
              <a:rPr lang="en-US" sz="2400" i="1" dirty="0"/>
              <a:t>quality factor Q</a:t>
            </a:r>
            <a:r>
              <a:rPr lang="en-US" sz="2400" dirty="0"/>
              <a:t>. At resonance, the reactive </a:t>
            </a:r>
            <a:r>
              <a:rPr lang="en-US" sz="2400" dirty="0" smtClean="0"/>
              <a:t>energy </a:t>
            </a:r>
            <a:r>
              <a:rPr lang="en-US" sz="2400" dirty="0"/>
              <a:t>in the circuit oscillates between the inductor and the capacitor. The</a:t>
            </a:r>
            <a:br>
              <a:rPr lang="en-US" sz="2400" dirty="0"/>
            </a:br>
            <a:r>
              <a:rPr lang="en-US" sz="2400" dirty="0"/>
              <a:t>quality factor relates the maximum or peak energy stored to the energy</a:t>
            </a:r>
            <a:br>
              <a:rPr lang="en-US" sz="2400" dirty="0"/>
            </a:br>
            <a:r>
              <a:rPr lang="en-US" sz="2400" dirty="0"/>
              <a:t>dissipated in the circuit per cycle of </a:t>
            </a:r>
            <a:r>
              <a:rPr lang="en-US" sz="2400" dirty="0" smtClean="0"/>
              <a:t>oscillation:</a:t>
            </a:r>
            <a:endParaRPr lang="en-US" sz="2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3" t="45849" r="25455" b="43144"/>
          <a:stretch/>
        </p:blipFill>
        <p:spPr bwMode="auto">
          <a:xfrm>
            <a:off x="1905000" y="3352800"/>
            <a:ext cx="5085796" cy="114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412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2" t="11347" r="9503" b="24230"/>
          <a:stretch/>
        </p:blipFill>
        <p:spPr bwMode="auto">
          <a:xfrm>
            <a:off x="304800" y="152399"/>
            <a:ext cx="8305800" cy="586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1860" y="6019800"/>
            <a:ext cx="85173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quality factor of a resonant circuit is the ratio of its </a:t>
            </a:r>
            <a:r>
              <a:rPr lang="en-US" sz="2400" b="1" dirty="0" smtClean="0"/>
              <a:t>resonant frequency </a:t>
            </a:r>
            <a:r>
              <a:rPr lang="en-US" sz="2400" b="1" dirty="0"/>
              <a:t>to its bandwidth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8571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1" t="17116" r="48643" b="21730"/>
          <a:stretch/>
        </p:blipFill>
        <p:spPr bwMode="auto">
          <a:xfrm>
            <a:off x="2819400" y="152400"/>
            <a:ext cx="4419600" cy="653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570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5" t="39423" r="8530" b="30384"/>
          <a:stretch/>
        </p:blipFill>
        <p:spPr bwMode="auto">
          <a:xfrm>
            <a:off x="17681" y="914400"/>
            <a:ext cx="9126319" cy="342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522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120</Words>
  <Application>Microsoft Office PowerPoint</Application>
  <PresentationFormat>On-screen Show (4:3)</PresentationFormat>
  <Paragraphs>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Resonance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Resonance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Resonance</dc:title>
  <dc:creator>Habib</dc:creator>
  <cp:lastModifiedBy>Windows User</cp:lastModifiedBy>
  <cp:revision>6</cp:revision>
  <dcterms:created xsi:type="dcterms:W3CDTF">2006-08-16T00:00:00Z</dcterms:created>
  <dcterms:modified xsi:type="dcterms:W3CDTF">2020-12-17T07:52:15Z</dcterms:modified>
</cp:coreProperties>
</file>