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10" d="100"/>
          <a:sy n="110" d="100"/>
        </p:scale>
        <p:origin x="-13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the</a:t>
            </a:r>
            <a:br>
              <a:rPr lang="en-US" dirty="0"/>
            </a:br>
            <a:r>
              <a:rPr lang="en-US" dirty="0"/>
              <a:t>Laplace </a:t>
            </a:r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4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5" t="40625" r="8639" b="34114"/>
          <a:stretch/>
        </p:blipFill>
        <p:spPr bwMode="auto">
          <a:xfrm>
            <a:off x="0" y="0"/>
            <a:ext cx="9096866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7" t="23701" r="14114" b="36039"/>
          <a:stretch/>
        </p:blipFill>
        <p:spPr bwMode="auto">
          <a:xfrm>
            <a:off x="35626" y="2438400"/>
            <a:ext cx="760094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4516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4" t="43831" r="11195" b="23702"/>
          <a:stretch/>
        </p:blipFill>
        <p:spPr bwMode="auto">
          <a:xfrm>
            <a:off x="-1979" y="76200"/>
            <a:ext cx="852106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6622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581"/>
            <a:ext cx="8229600" cy="73741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9144000" cy="609600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r>
              <a:rPr lang="en-US" dirty="0"/>
              <a:t>Our goal in this and the following chapters is to develop techniques</a:t>
            </a:r>
            <a:br>
              <a:rPr lang="en-US" dirty="0"/>
            </a:br>
            <a:r>
              <a:rPr lang="en-US" dirty="0"/>
              <a:t>for analyzing circuits with a wide variety of inputs and responses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Such circuits </a:t>
            </a:r>
            <a:r>
              <a:rPr lang="en-US" dirty="0"/>
              <a:t>are modeled by </a:t>
            </a:r>
            <a:r>
              <a:rPr lang="en-US" i="1" dirty="0"/>
              <a:t>differential equations </a:t>
            </a:r>
            <a:r>
              <a:rPr lang="en-US" dirty="0"/>
              <a:t>whose solutions </a:t>
            </a:r>
            <a:r>
              <a:rPr lang="en-US" dirty="0" smtClean="0"/>
              <a:t>describe the </a:t>
            </a:r>
            <a:r>
              <a:rPr lang="en-US" dirty="0"/>
              <a:t>total response behavior of the circuits. </a:t>
            </a:r>
            <a:endParaRPr lang="en-US" dirty="0" smtClean="0"/>
          </a:p>
          <a:p>
            <a:r>
              <a:rPr lang="en-US" dirty="0"/>
              <a:t>We now introduce the powerful method of </a:t>
            </a:r>
            <a:r>
              <a:rPr lang="en-US" i="1" dirty="0"/>
              <a:t>Laplace transformation</a:t>
            </a:r>
            <a:r>
              <a:rPr lang="en-US" dirty="0"/>
              <a:t>, which involves turning differential equations into </a:t>
            </a:r>
            <a:r>
              <a:rPr lang="en-US" i="1" dirty="0" smtClean="0"/>
              <a:t>algebraic</a:t>
            </a:r>
            <a:r>
              <a:rPr lang="en-US" dirty="0"/>
              <a:t> </a:t>
            </a:r>
            <a:r>
              <a:rPr lang="en-US" i="1" dirty="0" smtClean="0"/>
              <a:t>equations</a:t>
            </a:r>
            <a:r>
              <a:rPr lang="en-US" dirty="0"/>
              <a:t>, thus greatly facilitating the solution </a:t>
            </a:r>
            <a:r>
              <a:rPr lang="en-US" dirty="0" smtClean="0"/>
              <a:t>process</a:t>
            </a:r>
          </a:p>
          <a:p>
            <a:r>
              <a:rPr lang="en-US" dirty="0"/>
              <a:t>we transform the circuit </a:t>
            </a:r>
            <a:r>
              <a:rPr lang="en-US" dirty="0" smtClean="0"/>
              <a:t>from the </a:t>
            </a:r>
            <a:r>
              <a:rPr lang="en-US" dirty="0"/>
              <a:t>time domain to the frequency or phasor domain. </a:t>
            </a:r>
            <a:endParaRPr lang="en-US" dirty="0"/>
          </a:p>
          <a:p>
            <a:r>
              <a:rPr lang="en-US" dirty="0"/>
              <a:t>The Laplace transform is significant for a number of reasons. </a:t>
            </a:r>
            <a:r>
              <a:rPr lang="en-US" dirty="0">
                <a:solidFill>
                  <a:srgbClr val="FF0000"/>
                </a:solidFill>
              </a:rPr>
              <a:t>First,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it can be applied to a wider variety of inputs than phasor analysis. </a:t>
            </a:r>
            <a:r>
              <a:rPr lang="en-US" dirty="0">
                <a:solidFill>
                  <a:srgbClr val="00B050"/>
                </a:solidFill>
              </a:rPr>
              <a:t>Second, </a:t>
            </a:r>
            <a:r>
              <a:rPr lang="en-US" dirty="0" smtClean="0">
                <a:solidFill>
                  <a:srgbClr val="00B050"/>
                </a:solidFill>
              </a:rPr>
              <a:t>it provides </a:t>
            </a:r>
            <a:r>
              <a:rPr lang="en-US" dirty="0">
                <a:solidFill>
                  <a:srgbClr val="00B050"/>
                </a:solidFill>
              </a:rPr>
              <a:t>an easy way to solve circuit problems involving initial </a:t>
            </a:r>
            <a:r>
              <a:rPr lang="en-US" dirty="0" smtClean="0">
                <a:solidFill>
                  <a:srgbClr val="00B050"/>
                </a:solidFill>
              </a:rPr>
              <a:t>conditions, because </a:t>
            </a:r>
            <a:r>
              <a:rPr lang="en-US" dirty="0">
                <a:solidFill>
                  <a:srgbClr val="00B050"/>
                </a:solidFill>
              </a:rPr>
              <a:t>it allows us to work with algebraic </a:t>
            </a:r>
            <a:r>
              <a:rPr lang="en-US" dirty="0" smtClean="0">
                <a:solidFill>
                  <a:srgbClr val="00B050"/>
                </a:solidFill>
              </a:rPr>
              <a:t>equations instead </a:t>
            </a:r>
            <a:r>
              <a:rPr lang="en-US" dirty="0">
                <a:solidFill>
                  <a:srgbClr val="00B050"/>
                </a:solidFill>
              </a:rPr>
              <a:t>of differential equations.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Third, the Laplace transform is capable of providing us, in one single operation, the total response of </a:t>
            </a:r>
            <a:r>
              <a:rPr lang="en-US" dirty="0" smtClean="0">
                <a:solidFill>
                  <a:srgbClr val="0070C0"/>
                </a:solidFill>
              </a:rPr>
              <a:t>the circuit </a:t>
            </a:r>
            <a:r>
              <a:rPr lang="en-US" dirty="0">
                <a:solidFill>
                  <a:srgbClr val="0070C0"/>
                </a:solidFill>
              </a:rPr>
              <a:t>comprising both the natural and forced responses</a:t>
            </a:r>
            <a:r>
              <a:rPr lang="en-US" dirty="0" smtClean="0">
                <a:solidFill>
                  <a:srgbClr val="0070C0"/>
                </a:solidFill>
              </a:rPr>
              <a:t>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948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Definition of the Laplace </a:t>
            </a:r>
            <a:r>
              <a:rPr lang="en-US" dirty="0" smtClean="0"/>
              <a:t>Transform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76" t="33541" r="18361" b="33230"/>
          <a:stretch/>
        </p:blipFill>
        <p:spPr bwMode="auto">
          <a:xfrm>
            <a:off x="228599" y="762000"/>
            <a:ext cx="7069491" cy="289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83574" y="3505200"/>
            <a:ext cx="9067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Equation (15.1) illustrates the general concept of </a:t>
            </a:r>
            <a:r>
              <a:rPr lang="en-US" sz="2000" dirty="0" smtClean="0"/>
              <a:t>transformation. The </a:t>
            </a:r>
            <a:r>
              <a:rPr lang="en-US" sz="2000" dirty="0"/>
              <a:t>function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 is transformed into the function </a:t>
            </a:r>
            <a:r>
              <a:rPr lang="en-US" sz="2000" i="1" dirty="0"/>
              <a:t>F</a:t>
            </a:r>
            <a:r>
              <a:rPr lang="en-US" sz="2000" dirty="0"/>
              <a:t>(</a:t>
            </a:r>
            <a:r>
              <a:rPr lang="en-US" sz="2000" i="1" dirty="0"/>
              <a:t>s</a:t>
            </a:r>
            <a:r>
              <a:rPr lang="en-US" sz="2000" dirty="0"/>
              <a:t>). Whereas </a:t>
            </a:r>
            <a:r>
              <a:rPr lang="en-US" sz="2000" dirty="0" smtClean="0"/>
              <a:t>the former </a:t>
            </a:r>
            <a:r>
              <a:rPr lang="en-US" sz="2000" dirty="0"/>
              <a:t>function involves </a:t>
            </a:r>
            <a:r>
              <a:rPr lang="en-US" sz="2000" i="1" dirty="0"/>
              <a:t>t </a:t>
            </a:r>
            <a:r>
              <a:rPr lang="en-US" sz="2000" dirty="0"/>
              <a:t>as its argument, the latter involves </a:t>
            </a:r>
            <a:r>
              <a:rPr lang="en-US" sz="2000" i="1" dirty="0"/>
              <a:t>s</a:t>
            </a:r>
            <a:r>
              <a:rPr lang="en-US" sz="2000" dirty="0"/>
              <a:t>. We </a:t>
            </a:r>
            <a:r>
              <a:rPr lang="en-US" sz="2000" dirty="0" smtClean="0"/>
              <a:t>say the </a:t>
            </a:r>
            <a:r>
              <a:rPr lang="en-US" sz="2000" dirty="0"/>
              <a:t>transformation is from </a:t>
            </a:r>
            <a:r>
              <a:rPr lang="en-US" sz="2000" i="1" dirty="0"/>
              <a:t>t</a:t>
            </a:r>
            <a:r>
              <a:rPr lang="en-US" sz="2000" dirty="0"/>
              <a:t>-domain to </a:t>
            </a:r>
            <a:r>
              <a:rPr lang="en-US" sz="2000" i="1" dirty="0"/>
              <a:t>s</a:t>
            </a:r>
            <a:r>
              <a:rPr lang="en-US" sz="2000" dirty="0"/>
              <a:t>-domain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57" t="61391" r="19848" b="19052"/>
          <a:stretch/>
        </p:blipFill>
        <p:spPr bwMode="auto">
          <a:xfrm>
            <a:off x="120444" y="4828639"/>
            <a:ext cx="7778549" cy="1800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4144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8" t="33125" r="10278" b="11250"/>
          <a:stretch/>
        </p:blipFill>
        <p:spPr bwMode="auto">
          <a:xfrm>
            <a:off x="-1" y="152400"/>
            <a:ext cx="9061807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120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1" t="23286" r="24269" b="29167"/>
          <a:stretch/>
        </p:blipFill>
        <p:spPr bwMode="auto">
          <a:xfrm>
            <a:off x="1066800" y="533400"/>
            <a:ext cx="7531653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97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2" t="37119" r="8933" b="25625"/>
          <a:stretch/>
        </p:blipFill>
        <p:spPr bwMode="auto">
          <a:xfrm>
            <a:off x="380999" y="161925"/>
            <a:ext cx="8305801" cy="3570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4776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687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the Laplace </a:t>
            </a:r>
            <a:r>
              <a:rPr lang="en-US" dirty="0" smtClean="0"/>
              <a:t>Transform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591" t="22500" r="10864" b="57917"/>
          <a:stretch/>
        </p:blipFill>
        <p:spPr bwMode="auto">
          <a:xfrm>
            <a:off x="24581" y="838199"/>
            <a:ext cx="6512592" cy="1962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4581" y="3059668"/>
            <a:ext cx="1066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/>
              <a:t>Scaling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46" t="64617" r="11801" b="23488"/>
          <a:stretch/>
        </p:blipFill>
        <p:spPr bwMode="auto">
          <a:xfrm>
            <a:off x="1752600" y="2734581"/>
            <a:ext cx="3352800" cy="9132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329" y="3974068"/>
            <a:ext cx="1600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Time </a:t>
            </a:r>
            <a:r>
              <a:rPr lang="en-US" b="1" dirty="0" smtClean="0"/>
              <a:t>Shift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6" t="46455" r="27896" b="41517"/>
          <a:stretch/>
        </p:blipFill>
        <p:spPr bwMode="auto">
          <a:xfrm>
            <a:off x="2133600" y="3920707"/>
            <a:ext cx="4018936" cy="879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9329" y="5269468"/>
            <a:ext cx="19812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Frequency </a:t>
            </a:r>
            <a:r>
              <a:rPr lang="en-US" b="1" dirty="0" smtClean="0"/>
              <a:t>Shift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66" t="43930" r="29256" b="46195"/>
          <a:stretch/>
        </p:blipFill>
        <p:spPr bwMode="auto">
          <a:xfrm>
            <a:off x="2423281" y="4892042"/>
            <a:ext cx="4739519" cy="97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555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2400"/>
            <a:ext cx="22860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Time </a:t>
            </a:r>
            <a:r>
              <a:rPr lang="en-US" b="1" dirty="0" smtClean="0"/>
              <a:t>Differentiation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3" t="60625" r="9927" b="30833"/>
          <a:stretch/>
        </p:blipFill>
        <p:spPr bwMode="auto">
          <a:xfrm>
            <a:off x="2895599" y="76200"/>
            <a:ext cx="466492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68" t="54335" r="10554" b="37399"/>
          <a:stretch/>
        </p:blipFill>
        <p:spPr bwMode="auto">
          <a:xfrm>
            <a:off x="2895598" y="1066800"/>
            <a:ext cx="498087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42" t="68448" r="10667" b="16028"/>
          <a:stretch/>
        </p:blipFill>
        <p:spPr bwMode="auto">
          <a:xfrm>
            <a:off x="2438400" y="1848464"/>
            <a:ext cx="5610834" cy="142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3733800"/>
            <a:ext cx="1752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Time </a:t>
            </a:r>
            <a:r>
              <a:rPr lang="en-US" b="1" dirty="0" smtClean="0"/>
              <a:t>Integration</a:t>
            </a:r>
            <a:endParaRPr lang="en-US" dirty="0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19" t="44052" r="29143" b="43309"/>
          <a:stretch/>
        </p:blipFill>
        <p:spPr bwMode="auto">
          <a:xfrm>
            <a:off x="2666999" y="3456194"/>
            <a:ext cx="4718129" cy="1344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52400" y="4953000"/>
            <a:ext cx="274319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Frequency </a:t>
            </a:r>
            <a:r>
              <a:rPr lang="en-US" b="1" dirty="0" smtClean="0"/>
              <a:t>Differentiation</a:t>
            </a:r>
            <a:endParaRPr lang="en-US" dirty="0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82" t="61593" r="11007" b="26642"/>
          <a:stretch/>
        </p:blipFill>
        <p:spPr bwMode="auto">
          <a:xfrm>
            <a:off x="3418489" y="4892014"/>
            <a:ext cx="4782502" cy="1280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166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16" t="18959" r="16018" b="14792"/>
          <a:stretch/>
        </p:blipFill>
        <p:spPr bwMode="auto">
          <a:xfrm>
            <a:off x="14748" y="22122"/>
            <a:ext cx="7833852" cy="6919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7126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86</Words>
  <Application>Microsoft Office PowerPoint</Application>
  <PresentationFormat>On-screen Show (4:3)</PresentationFormat>
  <Paragraphs>17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 to the Laplace Transform</vt:lpstr>
      <vt:lpstr>Introduction</vt:lpstr>
      <vt:lpstr>Definition of the Laplace Transform</vt:lpstr>
      <vt:lpstr>PowerPoint Presentation</vt:lpstr>
      <vt:lpstr>PowerPoint Presentation</vt:lpstr>
      <vt:lpstr>PowerPoint Presentation</vt:lpstr>
      <vt:lpstr>Properties of the Laplace Transform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Habib</dc:creator>
  <cp:lastModifiedBy>Windows User</cp:lastModifiedBy>
  <cp:revision>12</cp:revision>
  <dcterms:created xsi:type="dcterms:W3CDTF">2006-08-16T00:00:00Z</dcterms:created>
  <dcterms:modified xsi:type="dcterms:W3CDTF">2020-10-30T08:00:55Z</dcterms:modified>
</cp:coreProperties>
</file>