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02" y="-1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Transfer function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and frequency response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Chapter 16+14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69544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39" t="19231" r="15412" b="30192"/>
          <a:stretch/>
        </p:blipFill>
        <p:spPr bwMode="auto">
          <a:xfrm>
            <a:off x="4549" y="152400"/>
            <a:ext cx="91666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55340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Transfer </a:t>
            </a:r>
            <a:r>
              <a:rPr lang="en-US" dirty="0" smtClean="0"/>
              <a:t>Functions in Laplace domain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52400" y="1334869"/>
            <a:ext cx="88392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The transfer function H(s) is the ratio of the output response Y(s) </a:t>
            </a:r>
            <a:r>
              <a:rPr lang="en-US" sz="2400" dirty="0" smtClean="0"/>
              <a:t>to the </a:t>
            </a:r>
            <a:r>
              <a:rPr lang="en-US" sz="2400" dirty="0"/>
              <a:t>input excitation X(s), assuming all initial conditions are zero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799" t="32917" r="32065" b="55208"/>
          <a:stretch/>
        </p:blipFill>
        <p:spPr bwMode="auto">
          <a:xfrm>
            <a:off x="3352800" y="2173486"/>
            <a:ext cx="1752600" cy="12807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99" t="34778" r="20188" b="41028"/>
          <a:stretch/>
        </p:blipFill>
        <p:spPr bwMode="auto">
          <a:xfrm>
            <a:off x="2057400" y="3657600"/>
            <a:ext cx="4753295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8835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47" t="34375" r="8521" b="13125"/>
          <a:stretch/>
        </p:blipFill>
        <p:spPr bwMode="auto">
          <a:xfrm>
            <a:off x="0" y="304799"/>
            <a:ext cx="9144000" cy="497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80939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139" t="26875" r="10630" b="21250"/>
          <a:stretch/>
        </p:blipFill>
        <p:spPr bwMode="auto">
          <a:xfrm>
            <a:off x="76200" y="152400"/>
            <a:ext cx="9068106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78641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Transfer </a:t>
            </a:r>
            <a:r>
              <a:rPr lang="en-US" dirty="0" smtClean="0"/>
              <a:t>Function</a:t>
            </a:r>
            <a:r>
              <a:rPr lang="en-US" dirty="0"/>
              <a:t> </a:t>
            </a:r>
            <a:r>
              <a:rPr lang="en-US" dirty="0" smtClean="0"/>
              <a:t>(Phasor form)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228600" y="1295400"/>
                <a:ext cx="8610600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The transfer function </a:t>
                </a:r>
                <a:r>
                  <a:rPr lang="en-US" sz="2400" b="1" dirty="0"/>
                  <a:t>H 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/>
                        <a:ea typeface="Cambria Math"/>
                      </a:rPr>
                      <m:t>𝜔</m:t>
                    </m:r>
                  </m:oMath>
                </a14:m>
                <a:r>
                  <a:rPr lang="en-US" sz="2400" dirty="0" smtClean="0"/>
                  <a:t>) </a:t>
                </a:r>
                <a:r>
                  <a:rPr lang="en-US" sz="2400" dirty="0"/>
                  <a:t>of a circuit is the </a:t>
                </a:r>
                <a:r>
                  <a:rPr lang="en-US" sz="2400" dirty="0" smtClean="0"/>
                  <a:t>frequency-dependent ratio </a:t>
                </a:r>
                <a:r>
                  <a:rPr lang="en-US" sz="2400" dirty="0"/>
                  <a:t>of a phasor output </a:t>
                </a:r>
                <a:r>
                  <a:rPr lang="en-US" sz="2400" b="1" dirty="0"/>
                  <a:t>Y</a:t>
                </a:r>
                <a:r>
                  <a:rPr lang="en-US" sz="2400" dirty="0" smtClean="0"/>
                  <a:t>(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  <a:ea typeface="Cambria Math"/>
                      </a:rPr>
                      <m:t>𝜔</m:t>
                    </m:r>
                  </m:oMath>
                </a14:m>
                <a:r>
                  <a:rPr lang="en-US" sz="2400" dirty="0" smtClean="0"/>
                  <a:t>) </a:t>
                </a:r>
                <a:r>
                  <a:rPr lang="en-US" sz="2400" dirty="0"/>
                  <a:t>(an element voltage or current) to a </a:t>
                </a:r>
                <a:r>
                  <a:rPr lang="en-US" sz="2400" dirty="0" smtClean="0"/>
                  <a:t>phasor input </a:t>
                </a:r>
                <a:r>
                  <a:rPr lang="en-US" sz="2400" b="1" dirty="0"/>
                  <a:t>X</a:t>
                </a:r>
                <a:r>
                  <a:rPr lang="en-US" sz="2400" dirty="0" smtClean="0"/>
                  <a:t>(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  <a:ea typeface="Cambria Math"/>
                      </a:rPr>
                      <m:t>𝜔</m:t>
                    </m:r>
                  </m:oMath>
                </a14:m>
                <a:r>
                  <a:rPr lang="en-US" sz="2400" dirty="0" smtClean="0"/>
                  <a:t>) </a:t>
                </a:r>
                <a:r>
                  <a:rPr lang="en-US" sz="2400" dirty="0"/>
                  <a:t>(source voltage or current</a:t>
                </a:r>
                <a:r>
                  <a:rPr lang="en-US" sz="2400" dirty="0" smtClean="0"/>
                  <a:t>)</a:t>
                </a:r>
                <a:endParaRPr lang="en-US" sz="24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1295400"/>
                <a:ext cx="8610600" cy="1200329"/>
              </a:xfrm>
              <a:prstGeom prst="rect">
                <a:avLst/>
              </a:prstGeom>
              <a:blipFill rotWithShape="1">
                <a:blip r:embed="rId2"/>
                <a:stretch>
                  <a:fillRect l="-1133" t="-4082"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413" t="65193" r="24424" b="23846"/>
          <a:stretch/>
        </p:blipFill>
        <p:spPr bwMode="auto">
          <a:xfrm>
            <a:off x="2895600" y="2743199"/>
            <a:ext cx="2362200" cy="14323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304800" y="4572000"/>
                <a:ext cx="8534400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the frequency response of a circuit is the plot of the </a:t>
                </a:r>
                <a:r>
                  <a:rPr lang="en-US" sz="2400" dirty="0" smtClean="0"/>
                  <a:t>circuit’s transfer </a:t>
                </a:r>
                <a:r>
                  <a:rPr lang="en-US" sz="2400" dirty="0"/>
                  <a:t>function </a:t>
                </a:r>
                <a:r>
                  <a:rPr lang="en-US" sz="2400" b="1" dirty="0"/>
                  <a:t>H 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  <a:ea typeface="Cambria Math"/>
                      </a:rPr>
                      <m:t>𝜔</m:t>
                    </m:r>
                  </m:oMath>
                </a14:m>
                <a:r>
                  <a:rPr lang="en-US" sz="2400" dirty="0" smtClean="0"/>
                  <a:t>) versus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  <a:ea typeface="Cambria Math"/>
                      </a:rPr>
                      <m:t>𝜔</m:t>
                    </m:r>
                  </m:oMath>
                </a14:m>
                <a:r>
                  <a:rPr lang="en-US" sz="2400" dirty="0" smtClean="0"/>
                  <a:t>, with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  <a:ea typeface="Cambria Math"/>
                      </a:rPr>
                      <m:t>𝜔</m:t>
                    </m:r>
                  </m:oMath>
                </a14:m>
                <a:r>
                  <a:rPr lang="en-US" sz="2400" dirty="0" smtClean="0"/>
                  <a:t> </a:t>
                </a:r>
                <a:r>
                  <a:rPr lang="en-US" sz="2400" dirty="0"/>
                  <a:t>varying </a:t>
                </a:r>
                <a:r>
                  <a:rPr lang="en-US" sz="2400" dirty="0" smtClean="0"/>
                  <a:t>0 from to infinity.</a:t>
                </a:r>
                <a:r>
                  <a:rPr lang="en-US" sz="2400" dirty="0"/>
                  <a:t/>
                </a:r>
                <a:br>
                  <a:rPr lang="en-US" sz="2400" dirty="0"/>
                </a:br>
                <a:endParaRPr lang="en-US" sz="24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4572000"/>
                <a:ext cx="8534400" cy="1200329"/>
              </a:xfrm>
              <a:prstGeom prst="rect">
                <a:avLst/>
              </a:prstGeom>
              <a:blipFill rotWithShape="1">
                <a:blip r:embed="rId4"/>
                <a:stretch>
                  <a:fillRect l="-1071" t="-4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88783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03" t="29715" r="37507" b="38077"/>
          <a:stretch/>
        </p:blipFill>
        <p:spPr bwMode="auto">
          <a:xfrm>
            <a:off x="914400" y="0"/>
            <a:ext cx="6858000" cy="360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33400" y="3962400"/>
            <a:ext cx="7696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Steps to obtain transfer function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Convert circuit into phasor form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Use circuit techniques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Plot magnitude and angle against frequency</a:t>
            </a:r>
          </a:p>
          <a:p>
            <a:endParaRPr lang="en-US" sz="2400" dirty="0"/>
          </a:p>
          <a:p>
            <a:r>
              <a:rPr lang="en-US" sz="2400" b="1" dirty="0" smtClean="0"/>
              <a:t>Poles and zeros 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255769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814" t="58077" r="13180" b="15385"/>
          <a:stretch/>
        </p:blipFill>
        <p:spPr bwMode="auto">
          <a:xfrm>
            <a:off x="0" y="152400"/>
            <a:ext cx="8991600" cy="23954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510" t="26073" r="20001" b="56017"/>
          <a:stretch/>
        </p:blipFill>
        <p:spPr bwMode="auto">
          <a:xfrm>
            <a:off x="5105400" y="2133600"/>
            <a:ext cx="4050505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590220" y="2560356"/>
                <a:ext cx="1755352" cy="14035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𝜔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𝑅𝐶</m:t>
                          </m:r>
                        </m:den>
                      </m:f>
                    </m:oMath>
                  </m:oMathPara>
                </a14:m>
                <a:endParaRPr lang="en-US" b="0" dirty="0" smtClean="0">
                  <a:ea typeface="Cambria Math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𝐻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𝜔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1+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𝜔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den>
                          </m:f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220" y="2560356"/>
                <a:ext cx="1755352" cy="140352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2" name="Picture 4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188" t="45834" r="22309" b="48367"/>
          <a:stretch/>
        </p:blipFill>
        <p:spPr bwMode="auto">
          <a:xfrm>
            <a:off x="89119" y="3992234"/>
            <a:ext cx="4512905" cy="6538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414" t="62169" r="16959" b="15531"/>
          <a:stretch/>
        </p:blipFill>
        <p:spPr bwMode="auto">
          <a:xfrm>
            <a:off x="3429000" y="4646107"/>
            <a:ext cx="5562600" cy="207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4953000" y="3734544"/>
                <a:ext cx="2776529" cy="61375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∅=</m:t>
                      </m:r>
                      <m:func>
                        <m:funcPr>
                          <m:ctrlPr>
                            <a:rPr lang="en-US" i="1">
                              <a:latin typeface="Cambria Math"/>
                              <a:ea typeface="Cambria Math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i="1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  <a:ea typeface="Cambria Math"/>
                                </a:rPr>
                                <m:t>tan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−1</m:t>
                              </m:r>
                            </m:sup>
                          </m:sSup>
                        </m:fName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0/1</m:t>
                          </m:r>
                        </m:e>
                      </m:func>
                      <m:r>
                        <a:rPr lang="en-US" i="1">
                          <a:latin typeface="Cambria Math"/>
                          <a:ea typeface="Cambria Math"/>
                        </a:rPr>
                        <m:t>−</m:t>
                      </m:r>
                      <m:func>
                        <m:funcPr>
                          <m:ctrlPr>
                            <a:rPr lang="en-US" i="1">
                              <a:latin typeface="Cambria Math"/>
                              <a:ea typeface="Cambria Math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i="1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  <a:ea typeface="Cambria Math"/>
                                </a:rPr>
                                <m:t>tan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−1</m:t>
                              </m:r>
                            </m:sup>
                          </m:sSup>
                        </m:fName>
                        <m:e>
                          <m:f>
                            <m:fPr>
                              <m:ctrlPr>
                                <a:rPr lang="en-US" i="1"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𝜔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0</m:t>
                                  </m:r>
                                </m:sub>
                              </m:sSub>
                            </m:den>
                          </m:f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000" y="3734544"/>
                <a:ext cx="2776529" cy="613758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84800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41" t="19615" r="53725" b="12308"/>
          <a:stretch/>
        </p:blipFill>
        <p:spPr bwMode="auto">
          <a:xfrm>
            <a:off x="3352801" y="114301"/>
            <a:ext cx="2895600" cy="6743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031058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60" t="13846" r="15559" b="35576"/>
          <a:stretch/>
        </p:blipFill>
        <p:spPr bwMode="auto">
          <a:xfrm>
            <a:off x="228600" y="152400"/>
            <a:ext cx="8458200" cy="4319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533400" y="4419600"/>
                <a:ext cx="3050835" cy="242297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𝐻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𝜔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𝜔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𝐿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𝑅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𝜔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𝐿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𝜔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𝐿</m:t>
                              </m:r>
                            </m:num>
                            <m:den>
                              <m:r>
                                <a:rPr lang="en-US" i="1">
                                  <a:latin typeface="Cambria Math"/>
                                </a:rPr>
                                <m:t>𝑅</m:t>
                              </m:r>
                            </m:den>
                          </m:f>
                        </m:num>
                        <m:den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  <m:r>
                            <a:rPr lang="en-US" i="1">
                              <a:latin typeface="Cambria Math"/>
                            </a:rPr>
                            <m:t>+</m:t>
                          </m:r>
                          <m:f>
                            <m:fPr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𝜔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𝐿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</a:rPr>
                                <m:t>𝑅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en-US" dirty="0" smtClean="0">
                  <a:ea typeface="Cambria Math"/>
                </a:endParaRPr>
              </a:p>
              <a:p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𝜔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𝑅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𝐿</m:t>
                        </m:r>
                      </m:den>
                    </m:f>
                  </m:oMath>
                </a14:m>
                <a:r>
                  <a:rPr lang="en-US" dirty="0" smtClean="0"/>
                  <a:t>,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𝐻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𝜔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𝜔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0</m:t>
                                  </m:r>
                                </m:sub>
                              </m:sSub>
                            </m:den>
                          </m:f>
                        </m:num>
                        <m:den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1+</m:t>
                          </m:r>
                          <m:f>
                            <m:fPr>
                              <m:ctrlPr>
                                <a:rPr lang="en-US" i="1"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𝜔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0</m:t>
                                  </m:r>
                                </m:sub>
                              </m:sSub>
                            </m:den>
                          </m:f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4419600"/>
                <a:ext cx="3050835" cy="2422971"/>
              </a:xfrm>
              <a:prstGeom prst="rect">
                <a:avLst/>
              </a:prstGeom>
              <a:blipFill rotWithShape="1">
                <a:blip r:embed="rId3"/>
                <a:stretch>
                  <a:fillRect l="-1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4343400" y="4588973"/>
                <a:ext cx="4566891" cy="214379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𝐻</m:t>
                          </m:r>
                          <m:d>
                            <m:dPr>
                              <m:ctrlPr>
                                <a:rPr lang="en-US" b="0" i="1" dirty="0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𝜔</m:t>
                              </m:r>
                            </m:e>
                          </m:d>
                        </m:e>
                      </m:d>
                      <m:r>
                        <a:rPr lang="en-US" b="0" i="1" dirty="0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i="1"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𝜔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0</m:t>
                                  </m:r>
                                </m:sub>
                              </m:sSub>
                            </m:den>
                          </m:f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 smtClean="0">
                                  <a:latin typeface="Cambria Math"/>
                                  <a:ea typeface="Cambria Math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en-US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 smtClean="0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i="1">
                                              <a:latin typeface="Cambria Math"/>
                                              <a:ea typeface="Cambria Math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i="1">
                                              <a:latin typeface="Cambria Math"/>
                                              <a:ea typeface="Cambria Math"/>
                                            </a:rPr>
                                            <m:t>𝜔</m:t>
                                          </m:r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/>
                                                  <a:ea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𝜔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0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</m:oMath>
                  </m:oMathPara>
                </a14:m>
                <a:endParaRPr lang="en-US" dirty="0" smtClean="0">
                  <a:ea typeface="Cambria Math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∅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  <a:ea typeface="Cambria Math"/>
                                </a:rPr>
                                <m:t>tan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−1</m:t>
                              </m:r>
                            </m:sup>
                          </m:sSup>
                        </m:fName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(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𝜔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0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0</m:t>
                              </m:r>
                            </m:den>
                          </m:f>
                        </m:e>
                      </m:func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−</m:t>
                      </m:r>
                      <m:func>
                        <m:func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  <a:ea typeface="Cambria Math"/>
                                </a:rPr>
                                <m:t>tan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−1</m:t>
                              </m:r>
                            </m:sup>
                          </m:sSup>
                        </m:fName>
                        <m:e>
                          <m:f>
                            <m:fPr>
                              <m:ctrlPr>
                                <a:rPr lang="en-US" i="1"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𝜔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0</m:t>
                                  </m:r>
                                </m:sub>
                              </m:sSub>
                            </m:den>
                          </m:f>
                        </m:e>
                      </m:func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=90−</m:t>
                      </m:r>
                      <m:func>
                        <m:funcPr>
                          <m:ctrlPr>
                            <a:rPr lang="en-US" i="1">
                              <a:latin typeface="Cambria Math"/>
                              <a:ea typeface="Cambria Math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i="1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  <a:ea typeface="Cambria Math"/>
                                </a:rPr>
                                <m:t>tan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−1</m:t>
                              </m:r>
                            </m:sup>
                          </m:sSup>
                        </m:fName>
                        <m:e>
                          <m:f>
                            <m:fPr>
                              <m:ctrlPr>
                                <a:rPr lang="en-US" i="1"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𝜔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0</m:t>
                                  </m:r>
                                </m:sub>
                              </m:sSub>
                            </m:den>
                          </m:f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400" y="4588973"/>
                <a:ext cx="4566891" cy="214379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62790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383</TotalTime>
  <Words>292</Words>
  <Application>Microsoft Office PowerPoint</Application>
  <PresentationFormat>On-screen Show (4:3)</PresentationFormat>
  <Paragraphs>21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Transfer function and frequency response </vt:lpstr>
      <vt:lpstr>Transfer Functions in Laplace domain </vt:lpstr>
      <vt:lpstr>PowerPoint Presentation</vt:lpstr>
      <vt:lpstr>PowerPoint Presentation</vt:lpstr>
      <vt:lpstr>Transfer Function (Phasor form)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Transfer function and frequency response </dc:title>
  <dc:creator>Habib</dc:creator>
  <cp:lastModifiedBy>Windows User</cp:lastModifiedBy>
  <cp:revision>13</cp:revision>
  <dcterms:created xsi:type="dcterms:W3CDTF">2006-08-16T00:00:00Z</dcterms:created>
  <dcterms:modified xsi:type="dcterms:W3CDTF">2020-12-08T07:22:36Z</dcterms:modified>
</cp:coreProperties>
</file>