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 Response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7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Decibel </a:t>
            </a:r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It is not always easy to get a quick plot of the magnitude and phase </a:t>
            </a:r>
            <a:r>
              <a:rPr lang="en-US" sz="2400" dirty="0" smtClean="0"/>
              <a:t>of the </a:t>
            </a:r>
            <a:r>
              <a:rPr lang="en-US" sz="2400" dirty="0"/>
              <a:t>transfer </a:t>
            </a:r>
            <a:r>
              <a:rPr lang="en-US" sz="2400" dirty="0" smtClean="0"/>
              <a:t>function. </a:t>
            </a:r>
            <a:r>
              <a:rPr lang="en-US" sz="2400" dirty="0"/>
              <a:t>A more systematic way of obtaining the frequency response is to use Bode plots. Before we begin </a:t>
            </a:r>
            <a:r>
              <a:rPr lang="en-US" sz="2400" dirty="0" smtClean="0"/>
              <a:t>to construct </a:t>
            </a:r>
            <a:r>
              <a:rPr lang="en-US" sz="2400" dirty="0"/>
              <a:t>Bode plots, we should take care of two important issues: </a:t>
            </a:r>
            <a:r>
              <a:rPr lang="en-US" sz="2400" dirty="0" smtClean="0"/>
              <a:t>the use </a:t>
            </a:r>
            <a:r>
              <a:rPr lang="en-US" sz="2400" dirty="0"/>
              <a:t>of logarithms and decibels in expressing </a:t>
            </a:r>
            <a:r>
              <a:rPr lang="en-US" sz="2400" dirty="0" smtClean="0"/>
              <a:t>gain. 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8" t="39012" r="29257" b="42238"/>
          <a:stretch/>
        </p:blipFill>
        <p:spPr bwMode="auto">
          <a:xfrm>
            <a:off x="381000" y="3945194"/>
            <a:ext cx="6572706" cy="192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5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6" y="22123"/>
            <a:ext cx="9126794" cy="1578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communications systems, gain is measured in </a:t>
            </a:r>
            <a:r>
              <a:rPr lang="en-US" i="1" dirty="0"/>
              <a:t>bels</a:t>
            </a:r>
            <a:r>
              <a:rPr lang="en-US" dirty="0"/>
              <a:t>. </a:t>
            </a:r>
            <a:r>
              <a:rPr lang="en-US" dirty="0" smtClean="0"/>
              <a:t>Historically, the </a:t>
            </a:r>
            <a:r>
              <a:rPr lang="en-US" dirty="0"/>
              <a:t>bel is used to measure the ratio of two levels of power or </a:t>
            </a:r>
            <a:r>
              <a:rPr lang="en-US" dirty="0" smtClean="0"/>
              <a:t>power gain </a:t>
            </a:r>
            <a:r>
              <a:rPr lang="en-US" i="1" dirty="0"/>
              <a:t>G</a:t>
            </a:r>
            <a:r>
              <a:rPr lang="en-US" dirty="0"/>
              <a:t>; </a:t>
            </a:r>
            <a:r>
              <a:rPr lang="en-US" dirty="0" smtClean="0"/>
              <a:t>that is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5" t="51458" r="33236" b="35833"/>
          <a:stretch/>
        </p:blipFill>
        <p:spPr bwMode="auto">
          <a:xfrm>
            <a:off x="2438399" y="1828800"/>
            <a:ext cx="439086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2690336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decibel </a:t>
            </a:r>
            <a:r>
              <a:rPr lang="en-US" sz="2400" dirty="0"/>
              <a:t>(dB) provides us with a unit of less magnitude. It is </a:t>
            </a:r>
            <a:r>
              <a:rPr lang="en-US" sz="2400" dirty="0" smtClean="0"/>
              <a:t>1/10th of a </a:t>
            </a:r>
            <a:r>
              <a:rPr lang="en-US" sz="2400" dirty="0"/>
              <a:t>bel and is given </a:t>
            </a:r>
            <a:r>
              <a:rPr lang="en-US" sz="2400" dirty="0" smtClean="0"/>
              <a:t>by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6" t="35989" r="11460" b="42439"/>
          <a:stretch/>
        </p:blipFill>
        <p:spPr bwMode="auto">
          <a:xfrm>
            <a:off x="228600" y="3657600"/>
            <a:ext cx="8405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3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3" t="42916" r="19116" b="49218"/>
          <a:stretch/>
        </p:blipFill>
        <p:spPr bwMode="auto">
          <a:xfrm>
            <a:off x="1165123" y="228600"/>
            <a:ext cx="6851117" cy="98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5" t="45060" r="28803" b="41835"/>
          <a:stretch/>
        </p:blipFill>
        <p:spPr bwMode="auto">
          <a:xfrm>
            <a:off x="2195052" y="2362200"/>
            <a:ext cx="282045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16002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R1=R2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6" t="43542" r="38389" b="50000"/>
          <a:stretch/>
        </p:blipFill>
        <p:spPr bwMode="auto">
          <a:xfrm>
            <a:off x="1981200" y="38862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4572000"/>
            <a:ext cx="8915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That the dB value is a logarithmic measurement of the </a:t>
            </a:r>
            <a:r>
              <a:rPr lang="en-US" sz="2400" i="1" dirty="0"/>
              <a:t>ratio </a:t>
            </a:r>
            <a:r>
              <a:rPr lang="en-US" sz="2400" dirty="0"/>
              <a:t>of </a:t>
            </a:r>
            <a:r>
              <a:rPr lang="en-US" sz="2400" dirty="0" smtClean="0"/>
              <a:t>one variable to  </a:t>
            </a:r>
            <a:r>
              <a:rPr lang="en-US" sz="2400" dirty="0"/>
              <a:t>another </a:t>
            </a:r>
            <a:r>
              <a:rPr lang="en-US" sz="2400" i="1" dirty="0"/>
              <a:t>of the same type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It can be used for unit less transfer functions.</a:t>
            </a:r>
          </a:p>
          <a:p>
            <a:r>
              <a:rPr lang="en-US" sz="2400" dirty="0"/>
              <a:t>It is important to note that we only use voltage and current </a:t>
            </a:r>
            <a:r>
              <a:rPr lang="en-US" sz="2400" dirty="0" smtClean="0"/>
              <a:t>magnitudes, </a:t>
            </a:r>
            <a:r>
              <a:rPr lang="en-US" sz="2400" dirty="0"/>
              <a:t>Negative signs and angles </a:t>
            </a:r>
            <a:r>
              <a:rPr lang="en-US" sz="2400" dirty="0" smtClean="0"/>
              <a:t>will be </a:t>
            </a:r>
            <a:r>
              <a:rPr lang="en-US" sz="2400" dirty="0"/>
              <a:t>handled </a:t>
            </a:r>
            <a:r>
              <a:rPr lang="en-US" sz="2400" dirty="0" smtClean="0"/>
              <a:t>independently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212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Bode </a:t>
            </a: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44780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Bode plots are </a:t>
            </a:r>
            <a:r>
              <a:rPr lang="en-US" sz="2400" dirty="0" err="1"/>
              <a:t>semilog</a:t>
            </a:r>
            <a:r>
              <a:rPr lang="en-US" sz="2400" dirty="0"/>
              <a:t> plots of the magnitude (in decibels) and </a:t>
            </a:r>
            <a:r>
              <a:rPr lang="en-US" sz="2400" dirty="0" smtClean="0"/>
              <a:t>phase (in </a:t>
            </a:r>
            <a:r>
              <a:rPr lang="en-US" sz="2400" dirty="0"/>
              <a:t>degrees) of a transfer function versus </a:t>
            </a:r>
            <a:r>
              <a:rPr lang="en-US" sz="2400" dirty="0" smtClean="0"/>
              <a:t>frequency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5865" y="2590800"/>
            <a:ext cx="89154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frequency range required </a:t>
            </a:r>
            <a:r>
              <a:rPr lang="en-US" sz="2400" dirty="0" smtClean="0"/>
              <a:t>in frequency </a:t>
            </a:r>
            <a:r>
              <a:rPr lang="en-US" sz="2400" dirty="0"/>
              <a:t>response is often so wide that it is inconvenient to use </a:t>
            </a:r>
            <a:r>
              <a:rPr lang="en-US" sz="2400" dirty="0" smtClean="0"/>
              <a:t>a linear </a:t>
            </a:r>
            <a:r>
              <a:rPr lang="en-US" sz="2400" dirty="0"/>
              <a:t>scale for the frequency axis. Also, there is a more </a:t>
            </a:r>
            <a:r>
              <a:rPr lang="en-US" sz="2400" dirty="0" smtClean="0"/>
              <a:t>systematic way </a:t>
            </a:r>
            <a:r>
              <a:rPr lang="en-US" sz="2400" dirty="0"/>
              <a:t>of locating the important features of the magnitude and </a:t>
            </a:r>
            <a:r>
              <a:rPr lang="en-US" sz="2400" dirty="0" smtClean="0"/>
              <a:t>phase plots </a:t>
            </a:r>
            <a:r>
              <a:rPr lang="en-US" sz="2400" dirty="0"/>
              <a:t>of the transfer function. For these reasons, it has become standard practice to plot the transfer function on a pair of </a:t>
            </a:r>
            <a:r>
              <a:rPr lang="en-US" sz="2400" dirty="0" err="1"/>
              <a:t>semilogarithmic</a:t>
            </a:r>
            <a:r>
              <a:rPr lang="en-US" sz="2400" dirty="0"/>
              <a:t> plots: The magnitude in decibels is plotted against the </a:t>
            </a:r>
            <a:r>
              <a:rPr lang="en-US" sz="2400" dirty="0" smtClean="0"/>
              <a:t>logarithm of </a:t>
            </a:r>
            <a:r>
              <a:rPr lang="en-US" sz="2400" dirty="0"/>
              <a:t>the frequency; on a separate plot, the phase in degrees is </a:t>
            </a:r>
            <a:r>
              <a:rPr lang="en-US" sz="2400" dirty="0" smtClean="0"/>
              <a:t>plotted against </a:t>
            </a:r>
            <a:r>
              <a:rPr lang="en-US" sz="2400" dirty="0"/>
              <a:t>the logarithm of the frequency. Such </a:t>
            </a:r>
            <a:r>
              <a:rPr lang="en-US" sz="2400" dirty="0" err="1"/>
              <a:t>semilogarithmic</a:t>
            </a:r>
            <a:r>
              <a:rPr lang="en-US" sz="2400" dirty="0"/>
              <a:t> plots </a:t>
            </a:r>
            <a:r>
              <a:rPr lang="en-US" sz="2400" dirty="0" smtClean="0"/>
              <a:t>of the </a:t>
            </a:r>
            <a:r>
              <a:rPr lang="en-US" sz="2400" dirty="0"/>
              <a:t>transfer function—known as </a:t>
            </a:r>
            <a:r>
              <a:rPr lang="en-US" sz="2400" i="1" dirty="0"/>
              <a:t>Bode plots</a:t>
            </a:r>
            <a:r>
              <a:rPr lang="en-US" sz="2400" dirty="0"/>
              <a:t>—have become the industry standard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38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9" t="30417" r="26794" b="33650"/>
          <a:stretch/>
        </p:blipFill>
        <p:spPr bwMode="auto">
          <a:xfrm>
            <a:off x="29987" y="0"/>
            <a:ext cx="8553865" cy="364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6" t="15625" r="48187" b="29940"/>
          <a:stretch/>
        </p:blipFill>
        <p:spPr bwMode="auto">
          <a:xfrm>
            <a:off x="3352800" y="3733800"/>
            <a:ext cx="269895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20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Label Semi-log Graph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627953"/>
            <a:ext cx="8382001" cy="623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04800"/>
            <a:ext cx="232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 logarithmic graph</a:t>
            </a:r>
          </a:p>
        </p:txBody>
      </p:sp>
    </p:spTree>
    <p:extLst>
      <p:ext uri="{BB962C8B-B14F-4D97-AF65-F5344CB8AC3E}">
        <p14:creationId xmlns:p14="http://schemas.microsoft.com/office/powerpoint/2010/main" val="215263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4" t="36539" r="24207" b="54615"/>
          <a:stretch/>
        </p:blipFill>
        <p:spPr bwMode="auto">
          <a:xfrm>
            <a:off x="17061" y="1147133"/>
            <a:ext cx="8534400" cy="111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57200"/>
            <a:ext cx="433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standard transfer function representation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5" t="39133" r="19415" b="44636"/>
          <a:stretch/>
        </p:blipFill>
        <p:spPr bwMode="auto">
          <a:xfrm>
            <a:off x="0" y="2266971"/>
            <a:ext cx="7560570" cy="16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4504435"/>
                <a:ext cx="7924800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The origin is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=1 or log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0 and </a:t>
                </a:r>
                <a:r>
                  <a:rPr lang="en-US" sz="2400" dirty="0"/>
                  <a:t>the gain is </a:t>
                </a:r>
                <a:r>
                  <a:rPr lang="en-US" sz="2400" dirty="0" smtClean="0"/>
                  <a:t>zero.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04435"/>
                <a:ext cx="79248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74" t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2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348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Frequency Response </vt:lpstr>
      <vt:lpstr>The Decibel Scale</vt:lpstr>
      <vt:lpstr>PowerPoint Presentation</vt:lpstr>
      <vt:lpstr>PowerPoint Presentation</vt:lpstr>
      <vt:lpstr>Bode Plots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Response </dc:title>
  <dc:creator>Habib</dc:creator>
  <cp:lastModifiedBy>Windows User</cp:lastModifiedBy>
  <cp:revision>13</cp:revision>
  <dcterms:created xsi:type="dcterms:W3CDTF">2006-08-16T00:00:00Z</dcterms:created>
  <dcterms:modified xsi:type="dcterms:W3CDTF">2020-12-12T07:29:04Z</dcterms:modified>
</cp:coreProperties>
</file>