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3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8911D-B43D-4CBC-9F1F-D1B75AF7E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63BEF-731D-4FC0-B3FD-83B6BB81C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76963-77C8-46B4-A999-5B49FE095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008B-209F-4ADA-AE9A-30F015E3927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CC07B-AAA5-40D5-A70E-6D90FABB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77A1A-3776-4F89-A8FC-4FCA90CEB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0830-0CAF-4BDE-98DB-F73029F7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8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3D0A9-8B8B-4148-9376-A8EBFDCF9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6B150D-9ADB-4CF5-BE9A-8E3A936CF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8F6A2-9065-4F50-84C5-B2ED03E05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008B-209F-4ADA-AE9A-30F015E3927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E3BEB-32FB-4EA0-8F55-47EC5C156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EDAD1-1C95-4C6F-BFFE-15A931BB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0830-0CAF-4BDE-98DB-F73029F7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70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1AF45D-105A-474C-AC0A-B00A89805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47E70-30E5-41A4-9543-579CCE5CD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DC635-3DE7-4B1C-B204-F8170870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008B-209F-4ADA-AE9A-30F015E3927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0B928-20FD-4A09-BE9D-543A53E70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B0E7-85FD-40D9-A1CB-323A4842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0830-0CAF-4BDE-98DB-F73029F7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6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CDE3-28FB-470B-8D48-DA52AC55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5E63A-6C6B-494E-8903-BF1334696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13180-16DA-43D1-B1B2-4B530A0B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008B-209F-4ADA-AE9A-30F015E3927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AF90B-0973-433B-97A4-4C9581311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B39B6-6D44-4BAC-A826-5AA10CB44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0830-0CAF-4BDE-98DB-F73029F7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1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6151-B590-49C9-A15F-28EEE4F19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5C9D9-1FEB-47E5-879E-4FA796284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1BC2E-09B1-4740-BED8-041957181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008B-209F-4ADA-AE9A-30F015E3927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FA32E-9496-4BA2-94AB-16B12B479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23BE5-56B5-437E-9E88-D099503D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0830-0CAF-4BDE-98DB-F73029F7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7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7D677-0941-4481-BB55-11A4C792A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57E3A-8D72-4C56-9D7A-30C152FE9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15153-A7E1-4940-8D59-3D5DCB533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D4D0A-A27F-43C2-81E2-B5D872744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008B-209F-4ADA-AE9A-30F015E3927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61BAC-78DE-428A-8A93-D2A6C4010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DF11A-6357-4C1D-AF9F-45CA1F391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0830-0CAF-4BDE-98DB-F73029F7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44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90E09-FEA1-4132-83C0-FB73F5390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FF539-B987-4967-970E-FF0EE0D09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8AD59-E154-4014-A1CF-00BAD8BE2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667F2C-B02A-46D8-A4C4-F67536B20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DBDB15-B05D-42DF-AE78-A72C7C131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789B0B-B35E-42EE-81A6-A7F7BC0B3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008B-209F-4ADA-AE9A-30F015E3927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075FF-B4A3-4588-855C-E505FE95F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ED3798-77FF-4C6E-BB0C-1FA6988DC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0830-0CAF-4BDE-98DB-F73029F7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ACFAF-845A-43A5-8974-0C2730132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20C15E-C52F-4730-9263-F832B3B5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008B-209F-4ADA-AE9A-30F015E3927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69010F-3D70-4592-83AB-60D37B6E7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ED61E1-6A63-4B10-B572-AAD35CAC5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0830-0CAF-4BDE-98DB-F73029F7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5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3C2E82-ECD2-4629-9741-5B1D6771F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008B-209F-4ADA-AE9A-30F015E3927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0D509-94BB-4375-8572-1C9845DB0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9AFA5-CD18-4B7C-B5ED-91885687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0830-0CAF-4BDE-98DB-F73029F7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97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FE0AB-5606-4C4E-B257-B4D13DA8B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6E05D-684E-43DD-8C91-864B7B008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77824-CD75-4DDE-AB41-CD1D84F9B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A33D0-CE59-4F27-850E-BC947DD7F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008B-209F-4ADA-AE9A-30F015E3927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1D957-7F0F-4108-952B-C4A6B60A9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79A2C-FDD6-40E5-89A8-F586673CF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0830-0CAF-4BDE-98DB-F73029F7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2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63560-9ADE-432C-AA33-7EED815B4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83C888-B870-4EDE-9C8C-F82B1FF55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15447-5CFB-4B5A-AFFB-572847BE1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EF0C6-882B-4C01-A729-BDBED024D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008B-209F-4ADA-AE9A-30F015E3927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FC1CA-94E1-4940-8868-E10EF054E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8443E-8962-4382-A22F-3394638E6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0830-0CAF-4BDE-98DB-F73029F7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6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E0D2A4-7571-43FA-B29D-C7057EC0D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A0BDC-99A9-4F1E-81C7-CD9620AC1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CDA61-EC5F-4921-9070-0051A994E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D008B-209F-4ADA-AE9A-30F015E3927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F32FC-A2C7-48DF-8B37-C896CB224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BD685-4267-4D3F-A597-5E59388FB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40830-0CAF-4BDE-98DB-F73029F7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4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8D2BD5-2A1F-453B-A59D-8A83E8C4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350985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 3.3.</a:t>
            </a:r>
            <a:br>
              <a:rPr lang="en-US" dirty="0"/>
            </a:br>
            <a:r>
              <a:rPr lang="en-US" dirty="0"/>
              <a:t>Least square solution:   If Ax=b does not have a solution then we will calculate its least square solution.    Ax=b</a:t>
            </a:r>
            <a:br>
              <a:rPr lang="en-US" dirty="0"/>
            </a:br>
            <a:r>
              <a:rPr lang="en-US" dirty="0" err="1"/>
              <a:t>A</a:t>
            </a:r>
            <a:r>
              <a:rPr lang="en-US" baseline="30000" dirty="0" err="1"/>
              <a:t>t</a:t>
            </a:r>
            <a:r>
              <a:rPr lang="en-US" dirty="0" err="1"/>
              <a:t>Ax</a:t>
            </a:r>
            <a:r>
              <a:rPr lang="en-US" dirty="0"/>
              <a:t>=</a:t>
            </a:r>
            <a:r>
              <a:rPr lang="en-US" dirty="0" err="1"/>
              <a:t>A</a:t>
            </a:r>
            <a:r>
              <a:rPr lang="en-US" baseline="30000" dirty="0" err="1"/>
              <a:t>t</a:t>
            </a:r>
            <a:r>
              <a:rPr lang="en-US" dirty="0" err="1"/>
              <a:t>b</a:t>
            </a:r>
            <a:r>
              <a:rPr lang="en-US" dirty="0"/>
              <a:t> implies that x=(</a:t>
            </a:r>
            <a:r>
              <a:rPr lang="en-US" dirty="0" err="1"/>
              <a:t>A</a:t>
            </a:r>
            <a:r>
              <a:rPr lang="en-US" baseline="30000" dirty="0" err="1"/>
              <a:t>t</a:t>
            </a:r>
            <a:r>
              <a:rPr lang="en-US" dirty="0" err="1"/>
              <a:t>A</a:t>
            </a:r>
            <a:r>
              <a:rPr lang="en-US" dirty="0"/>
              <a:t>)</a:t>
            </a:r>
            <a:r>
              <a:rPr lang="en-US" baseline="30000" dirty="0"/>
              <a:t>-1</a:t>
            </a:r>
            <a:r>
              <a:rPr lang="en-US" dirty="0"/>
              <a:t>A</a:t>
            </a:r>
            <a:r>
              <a:rPr lang="en-US" baseline="30000" dirty="0"/>
              <a:t>t</a:t>
            </a:r>
            <a:r>
              <a:rPr lang="en-US" dirty="0"/>
              <a:t>b. This z is called the least square solution and is denoted by x cap.</a:t>
            </a:r>
            <a:br>
              <a:rPr lang="en-US" dirty="0"/>
            </a:br>
            <a:r>
              <a:rPr lang="en-US" dirty="0"/>
              <a:t>Projection of b onto the column space of A is</a:t>
            </a:r>
            <a:br>
              <a:rPr lang="en-US" dirty="0"/>
            </a:br>
            <a:r>
              <a:rPr lang="en-US" dirty="0"/>
              <a:t>p=A(</a:t>
            </a:r>
            <a:r>
              <a:rPr lang="en-US" dirty="0" err="1"/>
              <a:t>A</a:t>
            </a:r>
            <a:r>
              <a:rPr lang="en-US" baseline="30000" dirty="0" err="1"/>
              <a:t>t</a:t>
            </a:r>
            <a:r>
              <a:rPr lang="en-US" dirty="0" err="1"/>
              <a:t>A</a:t>
            </a:r>
            <a:r>
              <a:rPr lang="en-US" dirty="0"/>
              <a:t>)</a:t>
            </a:r>
            <a:r>
              <a:rPr lang="en-US" baseline="30000" dirty="0"/>
              <a:t>-1</a:t>
            </a:r>
            <a:r>
              <a:rPr lang="en-US" dirty="0"/>
              <a:t>A</a:t>
            </a:r>
            <a:r>
              <a:rPr lang="en-US" baseline="30000" dirty="0"/>
              <a:t>t</a:t>
            </a:r>
            <a:r>
              <a:rPr lang="en-US" dirty="0"/>
              <a:t>b.</a:t>
            </a:r>
            <a:br>
              <a:rPr lang="en-US" dirty="0"/>
            </a:br>
            <a:r>
              <a:rPr lang="en-US" dirty="0"/>
              <a:t>The projection matrix is P=A(</a:t>
            </a:r>
            <a:r>
              <a:rPr lang="en-US" dirty="0" err="1"/>
              <a:t>A</a:t>
            </a:r>
            <a:r>
              <a:rPr lang="en-US" baseline="30000" dirty="0" err="1"/>
              <a:t>t</a:t>
            </a:r>
            <a:r>
              <a:rPr lang="en-US" dirty="0" err="1"/>
              <a:t>A</a:t>
            </a:r>
            <a:r>
              <a:rPr lang="en-US" dirty="0"/>
              <a:t>)</a:t>
            </a:r>
            <a:r>
              <a:rPr lang="en-US" baseline="30000" dirty="0"/>
              <a:t>-1</a:t>
            </a:r>
            <a:r>
              <a:rPr lang="en-US" dirty="0"/>
              <a:t>A</a:t>
            </a:r>
            <a:r>
              <a:rPr lang="en-US" baseline="30000" dirty="0"/>
              <a:t>t</a:t>
            </a:r>
            <a:br>
              <a:rPr lang="en-US" dirty="0"/>
            </a:br>
            <a:r>
              <a:rPr lang="en-US" dirty="0"/>
              <a:t>There are two conditions for the projection matrix</a:t>
            </a:r>
            <a:br>
              <a:rPr lang="en-US" dirty="0"/>
            </a:br>
            <a:r>
              <a:rPr lang="en-US" dirty="0"/>
              <a:t>P</a:t>
            </a:r>
            <a:r>
              <a:rPr lang="en-US" baseline="30000" dirty="0"/>
              <a:t>2</a:t>
            </a:r>
            <a:r>
              <a:rPr lang="en-US" dirty="0"/>
              <a:t>=P and P</a:t>
            </a:r>
            <a:r>
              <a:rPr lang="en-US" baseline="30000" dirty="0"/>
              <a:t>t</a:t>
            </a:r>
            <a:r>
              <a:rPr lang="en-US" dirty="0"/>
              <a:t>=P.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618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81077-A235-4CA6-8D58-9E6A6227C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D311DC-7C86-44D0-B2D2-613EED2A2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3046"/>
            <a:ext cx="3157789" cy="24556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336A4E-5DF3-41FF-9037-1EA7F1A30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502" y="4193629"/>
            <a:ext cx="3239722" cy="20297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BBE045-9D10-497A-BFAC-FCA317CA0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999" y="945930"/>
            <a:ext cx="2886807" cy="48242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4A7CC9-EDE7-4ACE-B319-321D58290E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4809" y="1533045"/>
            <a:ext cx="4362357" cy="103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9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BF12F-21B3-44A0-963E-14AA080ED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DA8F38-6470-4EFE-9EF7-E97E4E261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9255"/>
            <a:ext cx="6347752" cy="49636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F802AB-5991-44B2-B33E-AD35AAF64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393" y="630622"/>
            <a:ext cx="2510724" cy="25724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D5BA70-FF73-47BF-A641-631AC1FD1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198" y="3689131"/>
            <a:ext cx="5279295" cy="236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0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29C7C-8AE1-4E86-956A-1AEFA9EB7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01EE97-E479-451C-82D7-E9A323F05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7724"/>
            <a:ext cx="7438697" cy="47454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65BB80-33DB-4A02-B102-B24479EB8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586" y="639099"/>
            <a:ext cx="2078793" cy="37594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A6A431-D70C-4B22-9603-BD1C39F09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1415" y="3657600"/>
            <a:ext cx="5249171" cy="258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7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0B1A-0F85-459F-8C79-B79DCB78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93C290-28CB-4E48-B65E-FD83EDDAB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7003"/>
            <a:ext cx="6145924" cy="48373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9956C5-3414-4A47-B840-8294D8DEC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544" y="365125"/>
            <a:ext cx="3139055" cy="494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5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D597F2-4E90-4557-8403-06DE2E66B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52" y="441434"/>
            <a:ext cx="6211614" cy="64165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33B413-D909-44E8-91DF-BA3DAC690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966" y="637655"/>
            <a:ext cx="1765737" cy="38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74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1F7C1-539D-44E9-BE85-EDDABC1E3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F01CA0-5385-41C5-9894-825DB8BCC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4633"/>
            <a:ext cx="6114393" cy="42966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E24031-685A-4FFF-A52F-83A5B23EC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233" y="365124"/>
            <a:ext cx="2758541" cy="51528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D334A0-AC64-4BA8-A16E-5893AEADF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5924" y="2364828"/>
            <a:ext cx="1935000" cy="397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828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FAF1-1DD5-4A09-B71B-12AF39D51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853F9B-0704-4788-AA2E-974A3A15D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000" y="1599873"/>
            <a:ext cx="10307800" cy="9856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1D2E4D-E2B1-44B5-AAA7-F0D511023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85545"/>
            <a:ext cx="4774324" cy="39073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4E3301-689F-4305-A215-DC97F484E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524" y="2397764"/>
            <a:ext cx="2925000" cy="37837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DF3B24-4979-4676-A529-5CBE4E5D52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9438" y="2207173"/>
            <a:ext cx="2295000" cy="397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784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E0A07-95CB-4976-83EF-9DC5EBCF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BF29F9-3E6C-44C3-B0CC-139C5DCD6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89" y="1466193"/>
            <a:ext cx="4770001" cy="29954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1D7002-BA37-4799-9010-68EB81268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89" y="4392708"/>
            <a:ext cx="3555000" cy="234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37E265-EFA0-428D-9938-800B7139A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145" y="552459"/>
            <a:ext cx="2610000" cy="33416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D9B2C6-68D5-4C7B-8BEC-A58B07342E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2490" y="3626069"/>
            <a:ext cx="5597607" cy="320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85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B77B1-160F-40E5-899B-FC0D707B8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A1AF65-A29E-49B8-BC92-23E194D1C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999" y="1481958"/>
            <a:ext cx="5095160" cy="30269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56C878-FF7A-4F7E-BE37-AA260DB9E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372" y="3429001"/>
            <a:ext cx="2546856" cy="287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33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2FC6D46D9CA94A908574E96ACAE827" ma:contentTypeVersion="2" ma:contentTypeDescription="Create a new document." ma:contentTypeScope="" ma:versionID="996be4402a957e7094c9e138931306fe">
  <xsd:schema xmlns:xsd="http://www.w3.org/2001/XMLSchema" xmlns:xs="http://www.w3.org/2001/XMLSchema" xmlns:p="http://schemas.microsoft.com/office/2006/metadata/properties" xmlns:ns2="048d7129-d959-4121-ad64-d390d2e84076" targetNamespace="http://schemas.microsoft.com/office/2006/metadata/properties" ma:root="true" ma:fieldsID="6e6ecc9b653643bd6e6d7560743d458c" ns2:_="">
    <xsd:import namespace="048d7129-d959-4121-ad64-d390d2e840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8d7129-d959-4121-ad64-d390d2e840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185B16-144E-40CF-B63C-E2CE620F65B7}"/>
</file>

<file path=customXml/itemProps2.xml><?xml version="1.0" encoding="utf-8"?>
<ds:datastoreItem xmlns:ds="http://schemas.openxmlformats.org/officeDocument/2006/customXml" ds:itemID="{3D1C015D-4A8F-4253-816F-1C283204693B}"/>
</file>

<file path=customXml/itemProps3.xml><?xml version="1.0" encoding="utf-8"?>
<ds:datastoreItem xmlns:ds="http://schemas.openxmlformats.org/officeDocument/2006/customXml" ds:itemID="{0AE7B559-8A77-40A6-9AD0-DFF38E7536D3}"/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123</Words>
  <Application>Microsoft Office PowerPoint</Application>
  <PresentationFormat>Widescreen</PresentationFormat>
  <Paragraphs>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Exercise 3.3. Least square solution:   If Ax=b does not have a solution then we will calculate its least square solution.    Ax=b AtAx=Atb implies that x=(AtA)-1Atb. This z is called the least square solution and is denoted by x cap. Projection of b onto the column space of A is p=A(AtA)-1Atb. The projection matrix is P=A(AtA)-1At There are two conditions for the projection matrix P2=P and Pt=P. </vt:lpstr>
      <vt:lpstr>Question 1</vt:lpstr>
      <vt:lpstr>Question 2</vt:lpstr>
      <vt:lpstr>Question 3</vt:lpstr>
      <vt:lpstr>PowerPoint Presentation</vt:lpstr>
      <vt:lpstr>Question 4</vt:lpstr>
      <vt:lpstr>Question 6</vt:lpstr>
      <vt:lpstr>Question 7</vt:lpstr>
      <vt:lpstr>Question 9</vt:lpstr>
      <vt:lpstr>Question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3.3. Least squarae solution:   If Ax=b does not have a solution then we will calculate its least square solution.    Ax=b AtAx=Atb implies that x=(AtA)-1Atb Projection of A </dc:title>
  <dc:creator>Abdur Rehman</dc:creator>
  <cp:lastModifiedBy>Abdur Rehman</cp:lastModifiedBy>
  <cp:revision>7</cp:revision>
  <dcterms:created xsi:type="dcterms:W3CDTF">2020-11-24T01:21:09Z</dcterms:created>
  <dcterms:modified xsi:type="dcterms:W3CDTF">2020-11-24T02:00:19Z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0x0101003A2FC6D46D9CA94A908574E96ACAE827</vt:lpwstr>
  </property>
</Properties>
</file>