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p:scale>
          <a:sx n="80" d="100"/>
          <a:sy n="80" d="100"/>
        </p:scale>
        <p:origin x="-1086" y="3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DFB3D92-2C01-4F79-BA60-32774C7EC594}" type="datetimeFigureOut">
              <a:rPr lang="en-GB" smtClean="0"/>
              <a:pPr/>
              <a:t>15/06/2020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0D0FFA-BB8F-4C96-B2B3-ED54BD6682B8}"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FB3D92-2C01-4F79-BA60-32774C7EC594}" type="datetimeFigureOut">
              <a:rPr lang="en-GB" smtClean="0"/>
              <a:pPr/>
              <a:t>15/06/2020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0D0FFA-BB8F-4C96-B2B3-ED54BD6682B8}"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FB3D92-2C01-4F79-BA60-32774C7EC594}" type="datetimeFigureOut">
              <a:rPr lang="en-GB" smtClean="0"/>
              <a:pPr/>
              <a:t>15/06/2020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0D0FFA-BB8F-4C96-B2B3-ED54BD6682B8}"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FB3D92-2C01-4F79-BA60-32774C7EC594}" type="datetimeFigureOut">
              <a:rPr lang="en-GB" smtClean="0"/>
              <a:pPr/>
              <a:t>15/06/2020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0D0FFA-BB8F-4C96-B2B3-ED54BD6682B8}"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FB3D92-2C01-4F79-BA60-32774C7EC594}" type="datetimeFigureOut">
              <a:rPr lang="en-GB" smtClean="0"/>
              <a:pPr/>
              <a:t>15/06/2020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0D0FFA-BB8F-4C96-B2B3-ED54BD6682B8}"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DFB3D92-2C01-4F79-BA60-32774C7EC594}" type="datetimeFigureOut">
              <a:rPr lang="en-GB" smtClean="0"/>
              <a:pPr/>
              <a:t>15/06/2020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0D0FFA-BB8F-4C96-B2B3-ED54BD6682B8}"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DFB3D92-2C01-4F79-BA60-32774C7EC594}" type="datetimeFigureOut">
              <a:rPr lang="en-GB" smtClean="0"/>
              <a:pPr/>
              <a:t>15/06/2020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10D0FFA-BB8F-4C96-B2B3-ED54BD6682B8}"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DFB3D92-2C01-4F79-BA60-32774C7EC594}" type="datetimeFigureOut">
              <a:rPr lang="en-GB" smtClean="0"/>
              <a:pPr/>
              <a:t>15/06/2020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10D0FFA-BB8F-4C96-B2B3-ED54BD6682B8}"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FB3D92-2C01-4F79-BA60-32774C7EC594}" type="datetimeFigureOut">
              <a:rPr lang="en-GB" smtClean="0"/>
              <a:pPr/>
              <a:t>15/06/2020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10D0FFA-BB8F-4C96-B2B3-ED54BD6682B8}"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FB3D92-2C01-4F79-BA60-32774C7EC594}" type="datetimeFigureOut">
              <a:rPr lang="en-GB" smtClean="0"/>
              <a:pPr/>
              <a:t>15/06/2020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0D0FFA-BB8F-4C96-B2B3-ED54BD6682B8}"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FB3D92-2C01-4F79-BA60-32774C7EC594}" type="datetimeFigureOut">
              <a:rPr lang="en-GB" smtClean="0"/>
              <a:pPr/>
              <a:t>15/06/2020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0D0FFA-BB8F-4C96-B2B3-ED54BD6682B8}"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FB3D92-2C01-4F79-BA60-32774C7EC594}" type="datetimeFigureOut">
              <a:rPr lang="en-GB" smtClean="0"/>
              <a:pPr/>
              <a:t>15/06/2020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0D0FFA-BB8F-4C96-B2B3-ED54BD6682B8}"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6673"/>
            <a:ext cx="7772400" cy="1080119"/>
          </a:xfrm>
        </p:spPr>
        <p:txBody>
          <a:bodyPr/>
          <a:lstStyle/>
          <a:p>
            <a:r>
              <a:rPr lang="en-GB" dirty="0" smtClean="0"/>
              <a:t>Determinant</a:t>
            </a:r>
            <a:endParaRPr lang="en-GB" dirty="0"/>
          </a:p>
        </p:txBody>
      </p:sp>
      <p:sp>
        <p:nvSpPr>
          <p:cNvPr id="5" name="Subtitle 4"/>
          <p:cNvSpPr>
            <a:spLocks noGrp="1"/>
          </p:cNvSpPr>
          <p:nvPr>
            <p:ph type="subTitle" idx="1"/>
          </p:nvPr>
        </p:nvSpPr>
        <p:spPr>
          <a:xfrm>
            <a:off x="1371600" y="1628800"/>
            <a:ext cx="6400800" cy="4010000"/>
          </a:xfrm>
        </p:spPr>
        <p:txBody>
          <a:bodyPr/>
          <a:lstStyle/>
          <a:p>
            <a:pPr algn="l"/>
            <a:r>
              <a:rPr lang="en-GB" dirty="0" smtClean="0"/>
              <a:t>A square arrangement of elements enclosed by bar or vertical lines is called determinant. Determinant is numeric value attached to a matrix. Determinant always exist for a square matrix. The determinant of a rectangular matrix has no meaning.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60648"/>
            <a:ext cx="7772400" cy="1470025"/>
          </a:xfrm>
        </p:spPr>
        <p:txBody>
          <a:bodyPr/>
          <a:lstStyle/>
          <a:p>
            <a:r>
              <a:rPr lang="en-GB" dirty="0" smtClean="0"/>
              <a:t>Q12</a:t>
            </a:r>
            <a:endParaRPr lang="en-GB" dirty="0"/>
          </a:p>
        </p:txBody>
      </p:sp>
      <p:sp>
        <p:nvSpPr>
          <p:cNvPr id="3" name="Subtitle 2"/>
          <p:cNvSpPr>
            <a:spLocks noGrp="1"/>
          </p:cNvSpPr>
          <p:nvPr>
            <p:ph type="subTitle" idx="1"/>
          </p:nvPr>
        </p:nvSpPr>
        <p:spPr>
          <a:xfrm>
            <a:off x="827584" y="1412776"/>
            <a:ext cx="7920880" cy="4226024"/>
          </a:xfrm>
        </p:spPr>
        <p:txBody>
          <a:bodyPr/>
          <a:lstStyle/>
          <a:p>
            <a:r>
              <a:rPr lang="en-GB" dirty="0" smtClean="0"/>
              <a:t>     </a:t>
            </a:r>
            <a:endParaRPr lang="en-GB" dirty="0"/>
          </a:p>
        </p:txBody>
      </p:sp>
      <p:pic>
        <p:nvPicPr>
          <p:cNvPr id="23554" name="Picture 2"/>
          <p:cNvPicPr>
            <a:picLocks noChangeAspect="1" noChangeArrowheads="1"/>
          </p:cNvPicPr>
          <p:nvPr/>
        </p:nvPicPr>
        <p:blipFill>
          <a:blip r:embed="rId2" cstate="print"/>
          <a:srcRect/>
          <a:stretch>
            <a:fillRect/>
          </a:stretch>
        </p:blipFill>
        <p:spPr bwMode="auto">
          <a:xfrm>
            <a:off x="971600" y="2420888"/>
            <a:ext cx="3905250" cy="1762125"/>
          </a:xfrm>
          <a:prstGeom prst="rect">
            <a:avLst/>
          </a:prstGeom>
          <a:noFill/>
          <a:ln w="9525">
            <a:noFill/>
            <a:miter lim="800000"/>
            <a:headEnd/>
            <a:tailEnd/>
          </a:ln>
        </p:spPr>
      </p:pic>
      <p:pic>
        <p:nvPicPr>
          <p:cNvPr id="23556" name="Picture 4"/>
          <p:cNvPicPr>
            <a:picLocks noChangeAspect="1" noChangeArrowheads="1"/>
          </p:cNvPicPr>
          <p:nvPr/>
        </p:nvPicPr>
        <p:blipFill>
          <a:blip r:embed="rId3" cstate="print"/>
          <a:srcRect/>
          <a:stretch>
            <a:fillRect/>
          </a:stretch>
        </p:blipFill>
        <p:spPr bwMode="auto">
          <a:xfrm>
            <a:off x="827584" y="4077072"/>
            <a:ext cx="5362575" cy="1792982"/>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04665"/>
            <a:ext cx="7772400" cy="1080119"/>
          </a:xfrm>
        </p:spPr>
        <p:txBody>
          <a:bodyPr/>
          <a:lstStyle/>
          <a:p>
            <a:r>
              <a:rPr lang="en-GB" dirty="0" smtClean="0"/>
              <a:t>Q13</a:t>
            </a:r>
            <a:endParaRPr lang="en-GB" dirty="0"/>
          </a:p>
        </p:txBody>
      </p:sp>
      <p:sp>
        <p:nvSpPr>
          <p:cNvPr id="3" name="Subtitle 2"/>
          <p:cNvSpPr>
            <a:spLocks noGrp="1"/>
          </p:cNvSpPr>
          <p:nvPr>
            <p:ph type="subTitle" idx="1"/>
          </p:nvPr>
        </p:nvSpPr>
        <p:spPr>
          <a:xfrm>
            <a:off x="1371600" y="1484784"/>
            <a:ext cx="6400800" cy="4154016"/>
          </a:xfrm>
        </p:spPr>
        <p:txBody>
          <a:bodyPr/>
          <a:lstStyle/>
          <a:p>
            <a:pPr algn="l"/>
            <a:r>
              <a:rPr lang="en-GB" dirty="0" smtClean="0"/>
              <a:t>                                       </a:t>
            </a:r>
            <a:endParaRPr lang="en-GB" dirty="0"/>
          </a:p>
        </p:txBody>
      </p:sp>
      <p:pic>
        <p:nvPicPr>
          <p:cNvPr id="24579" name="Picture 3"/>
          <p:cNvPicPr>
            <a:picLocks noChangeAspect="1" noChangeArrowheads="1"/>
          </p:cNvPicPr>
          <p:nvPr/>
        </p:nvPicPr>
        <p:blipFill>
          <a:blip r:embed="rId2" cstate="print"/>
          <a:srcRect/>
          <a:stretch>
            <a:fillRect/>
          </a:stretch>
        </p:blipFill>
        <p:spPr bwMode="auto">
          <a:xfrm>
            <a:off x="1403648" y="1268874"/>
            <a:ext cx="3600400" cy="1982599"/>
          </a:xfrm>
          <a:prstGeom prst="rect">
            <a:avLst/>
          </a:prstGeom>
          <a:noFill/>
          <a:ln w="9525">
            <a:noFill/>
            <a:miter lim="800000"/>
            <a:headEnd/>
            <a:tailEnd/>
          </a:ln>
        </p:spPr>
      </p:pic>
      <p:pic>
        <p:nvPicPr>
          <p:cNvPr id="24580" name="Picture 4"/>
          <p:cNvPicPr>
            <a:picLocks noChangeAspect="1" noChangeArrowheads="1"/>
          </p:cNvPicPr>
          <p:nvPr/>
        </p:nvPicPr>
        <p:blipFill>
          <a:blip r:embed="rId3" cstate="print"/>
          <a:srcRect/>
          <a:stretch>
            <a:fillRect/>
          </a:stretch>
        </p:blipFill>
        <p:spPr bwMode="auto">
          <a:xfrm>
            <a:off x="1403649" y="3212976"/>
            <a:ext cx="7128792" cy="1656184"/>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332656"/>
            <a:ext cx="7772400" cy="1470025"/>
          </a:xfrm>
        </p:spPr>
        <p:txBody>
          <a:bodyPr/>
          <a:lstStyle/>
          <a:p>
            <a:r>
              <a:rPr lang="en-GB" dirty="0" smtClean="0"/>
              <a:t>Q.17 (third part)</a:t>
            </a:r>
            <a:endParaRPr lang="en-GB" dirty="0"/>
          </a:p>
        </p:txBody>
      </p:sp>
      <p:sp>
        <p:nvSpPr>
          <p:cNvPr id="3" name="Subtitle 2"/>
          <p:cNvSpPr>
            <a:spLocks noGrp="1"/>
          </p:cNvSpPr>
          <p:nvPr>
            <p:ph type="subTitle" idx="1"/>
          </p:nvPr>
        </p:nvSpPr>
        <p:spPr>
          <a:xfrm>
            <a:off x="1371600" y="1484784"/>
            <a:ext cx="7088832" cy="4154016"/>
          </a:xfrm>
        </p:spPr>
        <p:txBody>
          <a:bodyPr/>
          <a:lstStyle/>
          <a:p>
            <a:pPr algn="l"/>
            <a:endParaRPr lang="en-GB" dirty="0"/>
          </a:p>
        </p:txBody>
      </p:sp>
      <p:pic>
        <p:nvPicPr>
          <p:cNvPr id="25602" name="Picture 2"/>
          <p:cNvPicPr>
            <a:picLocks noChangeAspect="1" noChangeArrowheads="1"/>
          </p:cNvPicPr>
          <p:nvPr/>
        </p:nvPicPr>
        <p:blipFill>
          <a:blip r:embed="rId2" cstate="print"/>
          <a:srcRect/>
          <a:stretch>
            <a:fillRect/>
          </a:stretch>
        </p:blipFill>
        <p:spPr bwMode="auto">
          <a:xfrm>
            <a:off x="1547664" y="2132856"/>
            <a:ext cx="3024336" cy="1440160"/>
          </a:xfrm>
          <a:prstGeom prst="rect">
            <a:avLst/>
          </a:prstGeom>
          <a:noFill/>
          <a:ln w="9525">
            <a:noFill/>
            <a:miter lim="800000"/>
            <a:headEnd/>
            <a:tailEnd/>
          </a:ln>
        </p:spPr>
      </p:pic>
      <p:pic>
        <p:nvPicPr>
          <p:cNvPr id="25603" name="Picture 3"/>
          <p:cNvPicPr>
            <a:picLocks noChangeAspect="1" noChangeArrowheads="1"/>
          </p:cNvPicPr>
          <p:nvPr/>
        </p:nvPicPr>
        <p:blipFill>
          <a:blip r:embed="rId3" cstate="print"/>
          <a:srcRect/>
          <a:stretch>
            <a:fillRect/>
          </a:stretch>
        </p:blipFill>
        <p:spPr bwMode="auto">
          <a:xfrm>
            <a:off x="1475656" y="3501008"/>
            <a:ext cx="5616624" cy="17145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332656"/>
            <a:ext cx="7772400" cy="1470025"/>
          </a:xfrm>
        </p:spPr>
        <p:txBody>
          <a:bodyPr/>
          <a:lstStyle/>
          <a:p>
            <a:r>
              <a:rPr lang="en-GB" dirty="0" smtClean="0"/>
              <a:t>Q25</a:t>
            </a:r>
            <a:endParaRPr lang="en-GB" dirty="0"/>
          </a:p>
        </p:txBody>
      </p:sp>
      <p:sp>
        <p:nvSpPr>
          <p:cNvPr id="3" name="Subtitle 2"/>
          <p:cNvSpPr>
            <a:spLocks noGrp="1"/>
          </p:cNvSpPr>
          <p:nvPr>
            <p:ph type="subTitle" idx="1"/>
          </p:nvPr>
        </p:nvSpPr>
        <p:spPr>
          <a:xfrm>
            <a:off x="1331640" y="1484784"/>
            <a:ext cx="6912768" cy="4752528"/>
          </a:xfrm>
        </p:spPr>
        <p:txBody>
          <a:bodyPr/>
          <a:lstStyle/>
          <a:p>
            <a:pPr algn="l"/>
            <a:r>
              <a:rPr lang="en-GB" dirty="0" smtClean="0"/>
              <a:t>Solution:</a:t>
            </a:r>
            <a:endParaRPr lang="en-GB" dirty="0"/>
          </a:p>
        </p:txBody>
      </p:sp>
      <p:pic>
        <p:nvPicPr>
          <p:cNvPr id="26626" name="Picture 2"/>
          <p:cNvPicPr>
            <a:picLocks noChangeAspect="1" noChangeArrowheads="1"/>
          </p:cNvPicPr>
          <p:nvPr/>
        </p:nvPicPr>
        <p:blipFill>
          <a:blip r:embed="rId2" cstate="print"/>
          <a:srcRect/>
          <a:stretch>
            <a:fillRect/>
          </a:stretch>
        </p:blipFill>
        <p:spPr bwMode="auto">
          <a:xfrm>
            <a:off x="1547664" y="2060848"/>
            <a:ext cx="3333750" cy="2047875"/>
          </a:xfrm>
          <a:prstGeom prst="rect">
            <a:avLst/>
          </a:prstGeom>
          <a:noFill/>
          <a:ln w="9525">
            <a:noFill/>
            <a:miter lim="800000"/>
            <a:headEnd/>
            <a:tailEnd/>
          </a:ln>
        </p:spPr>
      </p:pic>
      <p:pic>
        <p:nvPicPr>
          <p:cNvPr id="26627" name="Picture 3"/>
          <p:cNvPicPr>
            <a:picLocks noChangeAspect="1" noChangeArrowheads="1"/>
          </p:cNvPicPr>
          <p:nvPr/>
        </p:nvPicPr>
        <p:blipFill>
          <a:blip r:embed="rId3" cstate="print"/>
          <a:srcRect/>
          <a:stretch>
            <a:fillRect/>
          </a:stretch>
        </p:blipFill>
        <p:spPr bwMode="auto">
          <a:xfrm>
            <a:off x="1331640" y="4005064"/>
            <a:ext cx="2752725" cy="723900"/>
          </a:xfrm>
          <a:prstGeom prst="rect">
            <a:avLst/>
          </a:prstGeom>
          <a:noFill/>
          <a:ln w="9525">
            <a:noFill/>
            <a:miter lim="800000"/>
            <a:headEnd/>
            <a:tailEnd/>
          </a:ln>
        </p:spPr>
      </p:pic>
      <p:pic>
        <p:nvPicPr>
          <p:cNvPr id="26628" name="Picture 4"/>
          <p:cNvPicPr>
            <a:picLocks noChangeAspect="1" noChangeArrowheads="1"/>
          </p:cNvPicPr>
          <p:nvPr/>
        </p:nvPicPr>
        <p:blipFill>
          <a:blip r:embed="rId4" cstate="print"/>
          <a:srcRect/>
          <a:stretch>
            <a:fillRect/>
          </a:stretch>
        </p:blipFill>
        <p:spPr bwMode="auto">
          <a:xfrm>
            <a:off x="1403648" y="4797152"/>
            <a:ext cx="1323975" cy="542925"/>
          </a:xfrm>
          <a:prstGeom prst="rect">
            <a:avLst/>
          </a:prstGeom>
          <a:noFill/>
          <a:ln w="9525">
            <a:noFill/>
            <a:miter lim="800000"/>
            <a:headEnd/>
            <a:tailEnd/>
          </a:ln>
        </p:spPr>
      </p:pic>
      <p:pic>
        <p:nvPicPr>
          <p:cNvPr id="26629" name="Picture 5"/>
          <p:cNvPicPr>
            <a:picLocks noChangeAspect="1" noChangeArrowheads="1"/>
          </p:cNvPicPr>
          <p:nvPr/>
        </p:nvPicPr>
        <p:blipFill>
          <a:blip r:embed="rId5" cstate="print"/>
          <a:srcRect/>
          <a:stretch>
            <a:fillRect/>
          </a:stretch>
        </p:blipFill>
        <p:spPr bwMode="auto">
          <a:xfrm>
            <a:off x="1403648" y="5229200"/>
            <a:ext cx="1504950" cy="9334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GB" dirty="0" smtClean="0"/>
              <a:t>Properties of determinant</a:t>
            </a:r>
            <a:endParaRPr lang="en-GB" dirty="0"/>
          </a:p>
        </p:txBody>
      </p:sp>
      <p:sp>
        <p:nvSpPr>
          <p:cNvPr id="3" name="Content Placeholder 2"/>
          <p:cNvSpPr>
            <a:spLocks noGrp="1"/>
          </p:cNvSpPr>
          <p:nvPr>
            <p:ph idx="1"/>
          </p:nvPr>
        </p:nvSpPr>
        <p:spPr>
          <a:xfrm>
            <a:off x="457200" y="836712"/>
            <a:ext cx="8229600" cy="5760640"/>
          </a:xfrm>
        </p:spPr>
        <p:txBody>
          <a:bodyPr>
            <a:normAutofit fontScale="92500" lnSpcReduction="20000"/>
          </a:bodyPr>
          <a:lstStyle/>
          <a:p>
            <a:pPr algn="just">
              <a:buNone/>
            </a:pPr>
            <a:r>
              <a:rPr lang="en-GB" dirty="0" smtClean="0"/>
              <a:t>There are total 10 properties of determinant.</a:t>
            </a:r>
          </a:p>
          <a:p>
            <a:pPr algn="just">
              <a:buNone/>
            </a:pPr>
            <a:r>
              <a:rPr lang="en-GB" dirty="0" smtClean="0"/>
              <a:t>Basic properties of determinant are three and other seven properties can be obtained with the support  of these three properties. These three properties are:</a:t>
            </a:r>
          </a:p>
          <a:p>
            <a:pPr marL="514350" indent="-514350">
              <a:buAutoNum type="arabicPeriod"/>
            </a:pPr>
            <a:r>
              <a:rPr lang="en-GB" dirty="0" smtClean="0"/>
              <a:t>The determinant of identity matrix is always 1.   That is  </a:t>
            </a:r>
          </a:p>
          <a:p>
            <a:pPr marL="514350" indent="-514350">
              <a:buNone/>
            </a:pPr>
            <a:endParaRPr lang="en-GB" dirty="0" smtClean="0"/>
          </a:p>
          <a:p>
            <a:pPr marL="514350" indent="-514350">
              <a:buNone/>
            </a:pPr>
            <a:r>
              <a:rPr lang="en-GB" dirty="0" smtClean="0"/>
              <a:t>2. When we exchange two rows of determinant then we have multiply with minus sign. That is </a:t>
            </a:r>
          </a:p>
          <a:p>
            <a:pPr marL="514350" indent="-514350">
              <a:buNone/>
            </a:pPr>
            <a:r>
              <a:rPr lang="en-GB" dirty="0" smtClean="0"/>
              <a:t>            </a:t>
            </a:r>
          </a:p>
          <a:p>
            <a:pPr marL="514350" indent="-514350">
              <a:buNone/>
            </a:pPr>
            <a:r>
              <a:rPr lang="en-GB" dirty="0" smtClean="0"/>
              <a:t>3.The determinant linearly depends on first row. That is </a:t>
            </a:r>
          </a:p>
          <a:p>
            <a:pPr marL="514350" indent="-514350">
              <a:buNone/>
            </a:pPr>
            <a:endParaRPr lang="en-GB" dirty="0" smtClean="0"/>
          </a:p>
          <a:p>
            <a:pPr marL="514350" indent="-514350">
              <a:buNone/>
            </a:pPr>
            <a:endParaRPr lang="en-GB" dirty="0" smtClean="0"/>
          </a:p>
          <a:p>
            <a:pPr marL="514350" indent="-514350">
              <a:buAutoNum type="arabicPeriod"/>
            </a:pPr>
            <a:endParaRPr lang="en-GB" dirty="0" smtClean="0"/>
          </a:p>
        </p:txBody>
      </p:sp>
      <p:sp>
        <p:nvSpPr>
          <p:cNvPr id="307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3075"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699792" y="3284984"/>
            <a:ext cx="864096" cy="406633"/>
          </a:xfrm>
          <a:prstGeom prst="rect">
            <a:avLst/>
          </a:prstGeom>
          <a:noFill/>
        </p:spPr>
      </p:pic>
      <p:sp>
        <p:nvSpPr>
          <p:cNvPr id="3078"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3077"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059832" y="4961759"/>
            <a:ext cx="1512168" cy="428225"/>
          </a:xfrm>
          <a:prstGeom prst="rect">
            <a:avLst/>
          </a:prstGeom>
          <a:noFill/>
        </p:spPr>
      </p:pic>
      <p:sp>
        <p:nvSpPr>
          <p:cNvPr id="308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3079"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627784" y="5949280"/>
            <a:ext cx="2443880" cy="40538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453336"/>
          </a:xfrm>
        </p:spPr>
        <p:txBody>
          <a:bodyPr>
            <a:normAutofit fontScale="90000"/>
          </a:bodyPr>
          <a:lstStyle/>
          <a:p>
            <a:pPr algn="just"/>
            <a:r>
              <a:rPr lang="en-GB" dirty="0" smtClean="0"/>
              <a:t>The other seven properties of determinant can be proved by using these three basic properties. Remember that the determinant of triangular matrix is the product of diagonal entries. The determinant of the product of matrices is equal to the product of their individual determinant. The determinant of a matrix and its transpose is same and so no.</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39552" y="332656"/>
            <a:ext cx="7772400" cy="1470025"/>
          </a:xfrm>
        </p:spPr>
        <p:txBody>
          <a:bodyPr/>
          <a:lstStyle/>
          <a:p>
            <a:r>
              <a:rPr lang="en-GB" dirty="0" smtClean="0"/>
              <a:t>Problem Set 4.2</a:t>
            </a:r>
            <a:endParaRPr lang="en-GB" dirty="0"/>
          </a:p>
        </p:txBody>
      </p:sp>
      <p:sp>
        <p:nvSpPr>
          <p:cNvPr id="4" name="Subtitle 3"/>
          <p:cNvSpPr>
            <a:spLocks noGrp="1"/>
          </p:cNvSpPr>
          <p:nvPr>
            <p:ph type="subTitle" idx="1"/>
          </p:nvPr>
        </p:nvSpPr>
        <p:spPr>
          <a:xfrm>
            <a:off x="467544" y="1340768"/>
            <a:ext cx="8352928" cy="5328592"/>
          </a:xfrm>
        </p:spPr>
        <p:txBody>
          <a:bodyPr>
            <a:normAutofit/>
          </a:bodyPr>
          <a:lstStyle/>
          <a:p>
            <a:r>
              <a:rPr lang="en-GB" dirty="0" smtClean="0"/>
              <a:t>Question 1: </a:t>
            </a:r>
          </a:p>
          <a:p>
            <a:r>
              <a:rPr lang="en-GB" dirty="0" smtClean="0"/>
              <a:t>If a 4 by 4 matrix has </a:t>
            </a:r>
            <a:r>
              <a:rPr lang="en-GB" dirty="0" err="1" smtClean="0"/>
              <a:t>det</a:t>
            </a:r>
            <a:r>
              <a:rPr lang="en-GB" i="1" dirty="0" err="1" smtClean="0"/>
              <a:t>A</a:t>
            </a:r>
            <a:r>
              <a:rPr lang="en-GB" i="1" dirty="0" smtClean="0"/>
              <a:t> = </a:t>
            </a:r>
            <a:r>
              <a:rPr lang="en-GB" i="1" dirty="0" smtClean="0"/>
              <a:t>1/2</a:t>
            </a:r>
            <a:endParaRPr lang="en-GB" i="1" dirty="0" smtClean="0"/>
          </a:p>
          <a:p>
            <a:r>
              <a:rPr lang="en-GB" dirty="0" smtClean="0"/>
              <a:t>, find </a:t>
            </a:r>
            <a:r>
              <a:rPr lang="en-GB" dirty="0" err="1" smtClean="0"/>
              <a:t>det</a:t>
            </a:r>
            <a:r>
              <a:rPr lang="en-GB" dirty="0" smtClean="0"/>
              <a:t>(2</a:t>
            </a:r>
            <a:r>
              <a:rPr lang="en-GB" i="1" dirty="0" smtClean="0"/>
              <a:t>A), </a:t>
            </a:r>
            <a:r>
              <a:rPr lang="en-GB" i="1" dirty="0" err="1" smtClean="0"/>
              <a:t>det</a:t>
            </a:r>
            <a:r>
              <a:rPr lang="en-GB" i="1" dirty="0" smtClean="0"/>
              <a:t>(-A), </a:t>
            </a:r>
            <a:r>
              <a:rPr lang="en-GB" i="1" dirty="0" err="1" smtClean="0"/>
              <a:t>det</a:t>
            </a:r>
            <a:r>
              <a:rPr lang="en-GB" i="1" dirty="0" smtClean="0"/>
              <a:t>(A</a:t>
            </a:r>
            <a:r>
              <a:rPr lang="en-GB" i="1" baseline="30000" dirty="0" smtClean="0"/>
              <a:t>2</a:t>
            </a:r>
            <a:r>
              <a:rPr lang="en-GB" i="1" dirty="0" smtClean="0"/>
              <a:t>), and </a:t>
            </a:r>
            <a:r>
              <a:rPr lang="en-GB" i="1" dirty="0" err="1" smtClean="0"/>
              <a:t>det</a:t>
            </a:r>
            <a:r>
              <a:rPr lang="en-GB" i="1" dirty="0" smtClean="0"/>
              <a:t>(A</a:t>
            </a:r>
            <a:r>
              <a:rPr lang="en-GB" i="1" baseline="30000" dirty="0" smtClean="0"/>
              <a:t>-1</a:t>
            </a:r>
            <a:r>
              <a:rPr lang="en-GB" i="1" dirty="0" smtClean="0"/>
              <a:t>).</a:t>
            </a:r>
            <a:endParaRPr lang="en-GB" dirty="0"/>
          </a:p>
          <a:p>
            <a:pPr algn="l"/>
            <a:r>
              <a:rPr lang="en-GB" i="1" dirty="0" smtClean="0"/>
              <a:t>Solution: </a:t>
            </a:r>
          </a:p>
        </p:txBody>
      </p:sp>
      <p:pic>
        <p:nvPicPr>
          <p:cNvPr id="1025" name="Picture 1"/>
          <p:cNvPicPr>
            <a:picLocks noChangeAspect="1" noChangeArrowheads="1"/>
          </p:cNvPicPr>
          <p:nvPr/>
        </p:nvPicPr>
        <p:blipFill>
          <a:blip r:embed="rId2" cstate="print"/>
          <a:srcRect/>
          <a:stretch>
            <a:fillRect/>
          </a:stretch>
        </p:blipFill>
        <p:spPr bwMode="auto">
          <a:xfrm>
            <a:off x="2339752" y="3356992"/>
            <a:ext cx="4896544" cy="3024336"/>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332656"/>
            <a:ext cx="7772400" cy="1470025"/>
          </a:xfrm>
        </p:spPr>
        <p:txBody>
          <a:bodyPr/>
          <a:lstStyle/>
          <a:p>
            <a:r>
              <a:rPr lang="en-GB" dirty="0" smtClean="0"/>
              <a:t>Calculation of </a:t>
            </a:r>
            <a:r>
              <a:rPr lang="en-GB" dirty="0" err="1" smtClean="0"/>
              <a:t>det</a:t>
            </a:r>
            <a:r>
              <a:rPr lang="en-GB" dirty="0" smtClean="0"/>
              <a:t>(A</a:t>
            </a:r>
            <a:r>
              <a:rPr lang="en-GB" baseline="30000" dirty="0" smtClean="0"/>
              <a:t>-1</a:t>
            </a:r>
            <a:r>
              <a:rPr lang="en-GB" dirty="0" smtClean="0"/>
              <a:t>)</a:t>
            </a:r>
            <a:endParaRPr lang="en-GB" dirty="0"/>
          </a:p>
        </p:txBody>
      </p:sp>
      <p:sp>
        <p:nvSpPr>
          <p:cNvPr id="3" name="Subtitle 2"/>
          <p:cNvSpPr>
            <a:spLocks noGrp="1"/>
          </p:cNvSpPr>
          <p:nvPr>
            <p:ph type="subTitle" idx="1"/>
          </p:nvPr>
        </p:nvSpPr>
        <p:spPr>
          <a:xfrm>
            <a:off x="1371600" y="1628800"/>
            <a:ext cx="6400800" cy="4010000"/>
          </a:xfrm>
        </p:spPr>
        <p:txBody>
          <a:bodyPr/>
          <a:lstStyle/>
          <a:p>
            <a:r>
              <a:rPr lang="en-GB" dirty="0" smtClean="0"/>
              <a:t>Solution:</a:t>
            </a:r>
            <a:endParaRPr lang="en-GB" dirty="0"/>
          </a:p>
        </p:txBody>
      </p:sp>
      <p:pic>
        <p:nvPicPr>
          <p:cNvPr id="17410" name="Picture 2"/>
          <p:cNvPicPr>
            <a:picLocks noChangeAspect="1" noChangeArrowheads="1"/>
          </p:cNvPicPr>
          <p:nvPr/>
        </p:nvPicPr>
        <p:blipFill>
          <a:blip r:embed="rId2" cstate="print"/>
          <a:srcRect/>
          <a:stretch>
            <a:fillRect/>
          </a:stretch>
        </p:blipFill>
        <p:spPr bwMode="auto">
          <a:xfrm>
            <a:off x="3619500" y="2471738"/>
            <a:ext cx="2824708" cy="283883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04664"/>
            <a:ext cx="7772400" cy="1656184"/>
          </a:xfrm>
        </p:spPr>
        <p:txBody>
          <a:bodyPr>
            <a:normAutofit fontScale="90000"/>
          </a:bodyPr>
          <a:lstStyle/>
          <a:p>
            <a:r>
              <a:rPr lang="en-GB" dirty="0" smtClean="0"/>
              <a:t>Question No. 4</a:t>
            </a:r>
            <a:br>
              <a:rPr lang="en-GB" dirty="0" smtClean="0"/>
            </a:br>
            <a:r>
              <a:rPr lang="en-GB" dirty="0" smtClean="0"/>
              <a:t>See statement from the book. I will solve its first part.</a:t>
            </a:r>
            <a:endParaRPr lang="en-GB" dirty="0"/>
          </a:p>
        </p:txBody>
      </p:sp>
      <p:sp>
        <p:nvSpPr>
          <p:cNvPr id="3" name="Subtitle 2"/>
          <p:cNvSpPr>
            <a:spLocks noGrp="1"/>
          </p:cNvSpPr>
          <p:nvPr>
            <p:ph type="subTitle" idx="1"/>
          </p:nvPr>
        </p:nvSpPr>
        <p:spPr>
          <a:xfrm>
            <a:off x="1371600" y="2204864"/>
            <a:ext cx="6400800" cy="3433936"/>
          </a:xfrm>
        </p:spPr>
        <p:txBody>
          <a:bodyPr/>
          <a:lstStyle/>
          <a:p>
            <a:r>
              <a:rPr lang="en-GB" dirty="0" smtClean="0"/>
              <a:t>Solution.</a:t>
            </a:r>
          </a:p>
          <a:p>
            <a:r>
              <a:rPr lang="en-GB" dirty="0" smtClean="0"/>
              <a:t>                    </a:t>
            </a:r>
            <a:endParaRPr lang="en-GB" dirty="0"/>
          </a:p>
        </p:txBody>
      </p:sp>
      <p:pic>
        <p:nvPicPr>
          <p:cNvPr id="18434" name="Picture 2"/>
          <p:cNvPicPr>
            <a:picLocks noChangeAspect="1" noChangeArrowheads="1"/>
          </p:cNvPicPr>
          <p:nvPr/>
        </p:nvPicPr>
        <p:blipFill>
          <a:blip r:embed="rId2" cstate="print"/>
          <a:srcRect/>
          <a:stretch>
            <a:fillRect/>
          </a:stretch>
        </p:blipFill>
        <p:spPr bwMode="auto">
          <a:xfrm>
            <a:off x="1043608" y="2348880"/>
            <a:ext cx="2520280" cy="4165451"/>
          </a:xfrm>
          <a:prstGeom prst="rect">
            <a:avLst/>
          </a:prstGeom>
          <a:noFill/>
          <a:ln w="9525">
            <a:noFill/>
            <a:miter lim="800000"/>
            <a:headEnd/>
            <a:tailEnd/>
          </a:ln>
        </p:spPr>
      </p:pic>
      <p:pic>
        <p:nvPicPr>
          <p:cNvPr id="18435" name="Picture 3"/>
          <p:cNvPicPr>
            <a:picLocks noChangeAspect="1" noChangeArrowheads="1"/>
          </p:cNvPicPr>
          <p:nvPr/>
        </p:nvPicPr>
        <p:blipFill>
          <a:blip r:embed="rId3" cstate="print"/>
          <a:srcRect/>
          <a:stretch>
            <a:fillRect/>
          </a:stretch>
        </p:blipFill>
        <p:spPr bwMode="auto">
          <a:xfrm>
            <a:off x="3779912" y="3212976"/>
            <a:ext cx="2076450" cy="1447800"/>
          </a:xfrm>
          <a:prstGeom prst="rect">
            <a:avLst/>
          </a:prstGeom>
          <a:noFill/>
          <a:ln w="9525">
            <a:noFill/>
            <a:miter lim="800000"/>
            <a:headEnd/>
            <a:tailEnd/>
          </a:ln>
        </p:spPr>
      </p:pic>
      <p:pic>
        <p:nvPicPr>
          <p:cNvPr id="18436" name="Picture 4"/>
          <p:cNvPicPr>
            <a:picLocks noChangeAspect="1" noChangeArrowheads="1"/>
          </p:cNvPicPr>
          <p:nvPr/>
        </p:nvPicPr>
        <p:blipFill>
          <a:blip r:embed="rId4" cstate="print"/>
          <a:srcRect/>
          <a:stretch>
            <a:fillRect/>
          </a:stretch>
        </p:blipFill>
        <p:spPr bwMode="auto">
          <a:xfrm>
            <a:off x="6228184" y="2945110"/>
            <a:ext cx="2286000" cy="19240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91264" cy="4378498"/>
          </a:xfrm>
        </p:spPr>
        <p:txBody>
          <a:bodyPr/>
          <a:lstStyle/>
          <a:p>
            <a:pPr algn="l"/>
            <a:r>
              <a:rPr lang="en-GB" dirty="0" smtClean="0"/>
              <a:t/>
            </a:r>
            <a:br>
              <a:rPr lang="en-GB" dirty="0" smtClean="0"/>
            </a:br>
            <a:r>
              <a:rPr lang="en-GB" dirty="0" smtClean="0"/>
              <a:t/>
            </a:r>
            <a:br>
              <a:rPr lang="en-GB" dirty="0" smtClean="0"/>
            </a:br>
            <a:r>
              <a:rPr lang="en-GB" dirty="0" smtClean="0"/>
              <a:t/>
            </a:r>
            <a:br>
              <a:rPr lang="en-GB" dirty="0" smtClean="0"/>
            </a:br>
            <a:r>
              <a:rPr lang="en-GB" dirty="0" smtClean="0"/>
              <a:t>Always remember that the determinant of a triangular matrix is the product of diagonal entries.</a:t>
            </a:r>
            <a:endParaRPr lang="en-GB" dirty="0"/>
          </a:p>
        </p:txBody>
      </p:sp>
      <p:pic>
        <p:nvPicPr>
          <p:cNvPr id="20483" name="Picture 3"/>
          <p:cNvPicPr>
            <a:picLocks noChangeAspect="1" noChangeArrowheads="1"/>
          </p:cNvPicPr>
          <p:nvPr/>
        </p:nvPicPr>
        <p:blipFill>
          <a:blip r:embed="rId2" cstate="print"/>
          <a:srcRect/>
          <a:stretch>
            <a:fillRect/>
          </a:stretch>
        </p:blipFill>
        <p:spPr bwMode="auto">
          <a:xfrm>
            <a:off x="2123728" y="332656"/>
            <a:ext cx="4791075" cy="27146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04664"/>
            <a:ext cx="7772400" cy="1470025"/>
          </a:xfrm>
        </p:spPr>
        <p:txBody>
          <a:bodyPr/>
          <a:lstStyle/>
          <a:p>
            <a:r>
              <a:rPr lang="en-GB" dirty="0" smtClean="0"/>
              <a:t>Q.7</a:t>
            </a:r>
            <a:endParaRPr lang="en-GB" dirty="0"/>
          </a:p>
        </p:txBody>
      </p:sp>
      <p:sp>
        <p:nvSpPr>
          <p:cNvPr id="3" name="Subtitle 2"/>
          <p:cNvSpPr>
            <a:spLocks noGrp="1"/>
          </p:cNvSpPr>
          <p:nvPr>
            <p:ph type="subTitle" idx="1"/>
          </p:nvPr>
        </p:nvSpPr>
        <p:spPr>
          <a:xfrm>
            <a:off x="1371600" y="1772816"/>
            <a:ext cx="6400800" cy="4464496"/>
          </a:xfrm>
        </p:spPr>
        <p:txBody>
          <a:bodyPr>
            <a:normAutofit/>
          </a:bodyPr>
          <a:lstStyle/>
          <a:p>
            <a:pPr algn="l"/>
            <a:r>
              <a:rPr lang="en-GB" dirty="0" smtClean="0"/>
              <a:t>1.                         If we observe A then we                           </a:t>
            </a:r>
            <a:r>
              <a:rPr lang="en-GB" dirty="0" err="1" smtClean="0"/>
              <a:t>we</a:t>
            </a:r>
            <a:r>
              <a:rPr lang="en-GB" dirty="0" smtClean="0"/>
              <a:t> come to know that                           that this is linearly</a:t>
            </a:r>
          </a:p>
          <a:p>
            <a:pPr algn="l"/>
            <a:r>
              <a:rPr lang="en-GB" dirty="0" smtClean="0"/>
              <a:t>                                dependent matrix and                          </a:t>
            </a:r>
            <a:r>
              <a:rPr lang="en-GB" dirty="0" err="1" smtClean="0"/>
              <a:t>and</a:t>
            </a:r>
            <a:r>
              <a:rPr lang="en-GB" dirty="0" smtClean="0"/>
              <a:t> the </a:t>
            </a:r>
            <a:r>
              <a:rPr lang="en-GB" dirty="0" err="1" smtClean="0"/>
              <a:t>determina</a:t>
            </a:r>
            <a:endParaRPr lang="en-GB" dirty="0" smtClean="0"/>
          </a:p>
          <a:p>
            <a:pPr algn="l"/>
            <a:r>
              <a:rPr lang="en-GB" dirty="0" smtClean="0"/>
              <a:t>                                  </a:t>
            </a:r>
            <a:r>
              <a:rPr lang="en-GB" dirty="0" err="1" smtClean="0"/>
              <a:t>nt</a:t>
            </a:r>
            <a:r>
              <a:rPr lang="en-GB" dirty="0" smtClean="0"/>
              <a:t> of LD matrix is </a:t>
            </a:r>
          </a:p>
          <a:p>
            <a:pPr algn="l"/>
            <a:r>
              <a:rPr lang="en-GB" dirty="0" smtClean="0"/>
              <a:t>                                   zero. Do other</a:t>
            </a:r>
          </a:p>
          <a:p>
            <a:pPr algn="l"/>
            <a:r>
              <a:rPr lang="en-GB" dirty="0" smtClean="0"/>
              <a:t>Parts of this problem by yourself.                    </a:t>
            </a:r>
            <a:endParaRPr lang="en-GB" dirty="0"/>
          </a:p>
        </p:txBody>
      </p:sp>
      <p:pic>
        <p:nvPicPr>
          <p:cNvPr id="21506" name="Picture 2"/>
          <p:cNvPicPr>
            <a:picLocks noChangeAspect="1" noChangeArrowheads="1"/>
          </p:cNvPicPr>
          <p:nvPr/>
        </p:nvPicPr>
        <p:blipFill>
          <a:blip r:embed="rId2" cstate="print"/>
          <a:srcRect/>
          <a:stretch>
            <a:fillRect/>
          </a:stretch>
        </p:blipFill>
        <p:spPr bwMode="auto">
          <a:xfrm>
            <a:off x="1331640" y="2420888"/>
            <a:ext cx="3048000" cy="25908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332656"/>
            <a:ext cx="7772400" cy="1470025"/>
          </a:xfrm>
        </p:spPr>
        <p:txBody>
          <a:bodyPr/>
          <a:lstStyle/>
          <a:p>
            <a:r>
              <a:rPr lang="en-GB" dirty="0" smtClean="0"/>
              <a:t>Q10</a:t>
            </a:r>
            <a:endParaRPr lang="en-GB" dirty="0"/>
          </a:p>
        </p:txBody>
      </p:sp>
      <p:sp>
        <p:nvSpPr>
          <p:cNvPr id="3" name="Subtitle 2"/>
          <p:cNvSpPr>
            <a:spLocks noGrp="1"/>
          </p:cNvSpPr>
          <p:nvPr>
            <p:ph type="subTitle" idx="1"/>
          </p:nvPr>
        </p:nvSpPr>
        <p:spPr>
          <a:xfrm>
            <a:off x="1371600" y="1484784"/>
            <a:ext cx="6400800" cy="4154016"/>
          </a:xfrm>
        </p:spPr>
        <p:txBody>
          <a:bodyPr/>
          <a:lstStyle/>
          <a:p>
            <a:r>
              <a:rPr lang="en-GB" dirty="0" smtClean="0"/>
              <a:t>Solution:</a:t>
            </a:r>
          </a:p>
          <a:p>
            <a:r>
              <a:rPr lang="en-GB" dirty="0" smtClean="0"/>
              <a:t>      </a:t>
            </a:r>
          </a:p>
          <a:p>
            <a:pPr algn="l"/>
            <a:endParaRPr lang="en-GB" dirty="0"/>
          </a:p>
        </p:txBody>
      </p:sp>
      <p:pic>
        <p:nvPicPr>
          <p:cNvPr id="22530" name="Picture 2"/>
          <p:cNvPicPr>
            <a:picLocks noChangeAspect="1" noChangeArrowheads="1"/>
          </p:cNvPicPr>
          <p:nvPr/>
        </p:nvPicPr>
        <p:blipFill>
          <a:blip r:embed="rId2" cstate="print"/>
          <a:srcRect/>
          <a:stretch>
            <a:fillRect/>
          </a:stretch>
        </p:blipFill>
        <p:spPr bwMode="auto">
          <a:xfrm>
            <a:off x="971600" y="2348880"/>
            <a:ext cx="3800475" cy="1564382"/>
          </a:xfrm>
          <a:prstGeom prst="rect">
            <a:avLst/>
          </a:prstGeom>
          <a:noFill/>
          <a:ln w="9525">
            <a:noFill/>
            <a:miter lim="800000"/>
            <a:headEnd/>
            <a:tailEnd/>
          </a:ln>
        </p:spPr>
      </p:pic>
      <p:pic>
        <p:nvPicPr>
          <p:cNvPr id="22531" name="Picture 3"/>
          <p:cNvPicPr>
            <a:picLocks noChangeAspect="1" noChangeArrowheads="1"/>
          </p:cNvPicPr>
          <p:nvPr/>
        </p:nvPicPr>
        <p:blipFill>
          <a:blip r:embed="rId3" cstate="print"/>
          <a:srcRect/>
          <a:stretch>
            <a:fillRect/>
          </a:stretch>
        </p:blipFill>
        <p:spPr bwMode="auto">
          <a:xfrm>
            <a:off x="4427984" y="2420888"/>
            <a:ext cx="3305175" cy="1725166"/>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2FC6D46D9CA94A908574E96ACAE827" ma:contentTypeVersion="2" ma:contentTypeDescription="Create a new document." ma:contentTypeScope="" ma:versionID="996be4402a957e7094c9e138931306fe">
  <xsd:schema xmlns:xsd="http://www.w3.org/2001/XMLSchema" xmlns:xs="http://www.w3.org/2001/XMLSchema" xmlns:p="http://schemas.microsoft.com/office/2006/metadata/properties" xmlns:ns2="048d7129-d959-4121-ad64-d390d2e84076" targetNamespace="http://schemas.microsoft.com/office/2006/metadata/properties" ma:root="true" ma:fieldsID="6e6ecc9b653643bd6e6d7560743d458c" ns2:_="">
    <xsd:import namespace="048d7129-d959-4121-ad64-d390d2e8407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8d7129-d959-4121-ad64-d390d2e840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683C0E-432B-49AD-80E9-8CBB6FD48128}"/>
</file>

<file path=customXml/itemProps2.xml><?xml version="1.0" encoding="utf-8"?>
<ds:datastoreItem xmlns:ds="http://schemas.openxmlformats.org/officeDocument/2006/customXml" ds:itemID="{18DB043C-64F2-41E4-BE70-6F9BF925CC5E}"/>
</file>

<file path=customXml/itemProps3.xml><?xml version="1.0" encoding="utf-8"?>
<ds:datastoreItem xmlns:ds="http://schemas.openxmlformats.org/officeDocument/2006/customXml" ds:itemID="{5876F86E-D077-4B95-BCB8-118619F69CAF}"/>
</file>

<file path=docProps/app.xml><?xml version="1.0" encoding="utf-8"?>
<Properties xmlns="http://schemas.openxmlformats.org/officeDocument/2006/extended-properties" xmlns:vt="http://schemas.openxmlformats.org/officeDocument/2006/docPropsVTypes">
  <TotalTime>213</TotalTime>
  <Words>285</Words>
  <Application>Microsoft Office PowerPoint</Application>
  <PresentationFormat>On-screen Show (4:3)</PresentationFormat>
  <Paragraphs>39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Determinant</vt:lpstr>
      <vt:lpstr>Properties of determinant</vt:lpstr>
      <vt:lpstr>The other seven properties of determinant can be proved by using these three basic properties. Remember that the determinant of triangular matrix is the product of diagonal entries. The determinant of the product of matrices is equal to the product of their individual determinant. The determinant of a matrix and its transpose is same and so no.</vt:lpstr>
      <vt:lpstr>Problem Set 4.2</vt:lpstr>
      <vt:lpstr>Calculation of det(A-1)</vt:lpstr>
      <vt:lpstr>Question No. 4 See statement from the book. I will solve its first part.</vt:lpstr>
      <vt:lpstr>   Always remember that the determinant of a triangular matrix is the product of diagonal entries.</vt:lpstr>
      <vt:lpstr>Q.7</vt:lpstr>
      <vt:lpstr>Q10</vt:lpstr>
      <vt:lpstr>Q12</vt:lpstr>
      <vt:lpstr>Q13</vt:lpstr>
      <vt:lpstr>Q.17 (third part)</vt:lpstr>
      <vt:lpstr>Q25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Determinant</dc:title>
  <dc:creator>Dr. Abdur Rehman</dc:creator>
  <cp:lastModifiedBy>Dr. Abdur Rehman</cp:lastModifiedBy>
  <cp:revision>28</cp:revision>
  <dcterms:created xsi:type="dcterms:W3CDTF">2020-06-04T13:36:15Z</dcterms:created>
  <dcterms:modified xsi:type="dcterms:W3CDTF">2020-06-15T10:47:19Z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0x0101003A2FC6D46D9CA94A908574E96ACAE827</vt:lpwstr>
  </property>
</Properties>
</file>