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66" y="21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9FBC93D7-20A1-459B-83D3-F112E515CB5B}" type="datetimeFigureOut">
              <a:rPr lang="en-GB" smtClean="0"/>
              <a:pPr/>
              <a:t>08/12/2020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603CD4-AF1C-4456-AC96-1002815A4555}"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FBC93D7-20A1-459B-83D3-F112E515CB5B}" type="datetimeFigureOut">
              <a:rPr lang="en-GB" smtClean="0"/>
              <a:pPr/>
              <a:t>08/12/2020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603CD4-AF1C-4456-AC96-1002815A455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FBC93D7-20A1-459B-83D3-F112E515CB5B}" type="datetimeFigureOut">
              <a:rPr lang="en-GB" smtClean="0"/>
              <a:pPr/>
              <a:t>08/12/2020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603CD4-AF1C-4456-AC96-1002815A4555}"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FBC93D7-20A1-459B-83D3-F112E515CB5B}" type="datetimeFigureOut">
              <a:rPr lang="en-GB" smtClean="0"/>
              <a:pPr/>
              <a:t>08/12/2020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603CD4-AF1C-4456-AC96-1002815A4555}"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BC93D7-20A1-459B-83D3-F112E515CB5B}" type="datetimeFigureOut">
              <a:rPr lang="en-GB" smtClean="0"/>
              <a:pPr/>
              <a:t>08/12/2020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603CD4-AF1C-4456-AC96-1002815A4555}"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9FBC93D7-20A1-459B-83D3-F112E515CB5B}" type="datetimeFigureOut">
              <a:rPr lang="en-GB" smtClean="0"/>
              <a:pPr/>
              <a:t>08/12/2020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603CD4-AF1C-4456-AC96-1002815A4555}"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FBC93D7-20A1-459B-83D3-F112E515CB5B}" type="datetimeFigureOut">
              <a:rPr lang="en-GB" smtClean="0"/>
              <a:pPr/>
              <a:t>08/12/2020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3603CD4-AF1C-4456-AC96-1002815A4555}"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9FBC93D7-20A1-459B-83D3-F112E515CB5B}" type="datetimeFigureOut">
              <a:rPr lang="en-GB" smtClean="0"/>
              <a:pPr/>
              <a:t>08/12/2020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3603CD4-AF1C-4456-AC96-1002815A4555}"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BC93D7-20A1-459B-83D3-F112E515CB5B}" type="datetimeFigureOut">
              <a:rPr lang="en-GB" smtClean="0"/>
              <a:pPr/>
              <a:t>08/12/2020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3603CD4-AF1C-4456-AC96-1002815A4555}"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BC93D7-20A1-459B-83D3-F112E515CB5B}" type="datetimeFigureOut">
              <a:rPr lang="en-GB" smtClean="0"/>
              <a:pPr/>
              <a:t>08/12/2020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603CD4-AF1C-4456-AC96-1002815A4555}"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BC93D7-20A1-459B-83D3-F112E515CB5B}" type="datetimeFigureOut">
              <a:rPr lang="en-GB" smtClean="0"/>
              <a:pPr/>
              <a:t>08/12/2020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603CD4-AF1C-4456-AC96-1002815A4555}"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BC93D7-20A1-459B-83D3-F112E515CB5B}" type="datetimeFigureOut">
              <a:rPr lang="en-GB" smtClean="0"/>
              <a:pPr/>
              <a:t>08/12/2020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603CD4-AF1C-4456-AC96-1002815A4555}"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88640"/>
            <a:ext cx="7772400" cy="1470025"/>
          </a:xfrm>
        </p:spPr>
        <p:txBody>
          <a:bodyPr/>
          <a:lstStyle/>
          <a:p>
            <a:r>
              <a:rPr lang="en-GB" dirty="0"/>
              <a:t>Exercise 4.3 P-241</a:t>
            </a:r>
          </a:p>
        </p:txBody>
      </p:sp>
      <p:sp>
        <p:nvSpPr>
          <p:cNvPr id="3" name="Subtitle 2"/>
          <p:cNvSpPr>
            <a:spLocks noGrp="1"/>
          </p:cNvSpPr>
          <p:nvPr>
            <p:ph type="subTitle" idx="1"/>
          </p:nvPr>
        </p:nvSpPr>
        <p:spPr>
          <a:xfrm>
            <a:off x="467544" y="1628800"/>
            <a:ext cx="8136904" cy="4824536"/>
          </a:xfrm>
        </p:spPr>
        <p:txBody>
          <a:bodyPr/>
          <a:lstStyle/>
          <a:p>
            <a:pPr algn="l"/>
            <a:r>
              <a:rPr lang="en-GB" dirty="0"/>
              <a:t>                                 Where P is permutation</a:t>
            </a:r>
          </a:p>
          <a:p>
            <a:pPr algn="l"/>
            <a:r>
              <a:rPr lang="en-GB" dirty="0"/>
              <a:t>                                  matrix  and </a:t>
            </a:r>
            <a:r>
              <a:rPr lang="en-GB" dirty="0" err="1"/>
              <a:t>a</a:t>
            </a:r>
            <a:r>
              <a:rPr lang="en-GB" baseline="-25000" dirty="0" err="1"/>
              <a:t>ij</a:t>
            </a:r>
            <a:r>
              <a:rPr lang="en-GB" dirty="0"/>
              <a:t> are elements </a:t>
            </a:r>
          </a:p>
          <a:p>
            <a:pPr algn="l"/>
            <a:r>
              <a:rPr lang="en-GB" dirty="0"/>
              <a:t>                                  of matrix. A=[a</a:t>
            </a:r>
            <a:r>
              <a:rPr lang="en-GB" baseline="-25000" dirty="0"/>
              <a:t>11</a:t>
            </a:r>
            <a:r>
              <a:rPr lang="en-GB" dirty="0"/>
              <a:t> a</a:t>
            </a:r>
            <a:r>
              <a:rPr lang="en-GB" baseline="-25000" dirty="0"/>
              <a:t>12</a:t>
            </a:r>
            <a:r>
              <a:rPr lang="en-GB" dirty="0"/>
              <a:t>  a</a:t>
            </a:r>
            <a:r>
              <a:rPr lang="en-GB" baseline="-25000" dirty="0"/>
              <a:t>13</a:t>
            </a:r>
            <a:r>
              <a:rPr lang="en-GB" dirty="0"/>
              <a:t> </a:t>
            </a:r>
          </a:p>
          <a:p>
            <a:pPr algn="l"/>
            <a:r>
              <a:rPr lang="en-GB" dirty="0"/>
              <a:t>                                                           a</a:t>
            </a:r>
            <a:r>
              <a:rPr lang="en-GB" baseline="-25000" dirty="0"/>
              <a:t>21</a:t>
            </a:r>
            <a:r>
              <a:rPr lang="en-GB" dirty="0"/>
              <a:t> a</a:t>
            </a:r>
            <a:r>
              <a:rPr lang="en-GB" baseline="-25000" dirty="0"/>
              <a:t>22</a:t>
            </a:r>
            <a:r>
              <a:rPr lang="en-GB" dirty="0"/>
              <a:t> a</a:t>
            </a:r>
            <a:r>
              <a:rPr lang="en-GB" baseline="-25000" dirty="0"/>
              <a:t>23</a:t>
            </a:r>
            <a:r>
              <a:rPr lang="en-GB" dirty="0"/>
              <a:t>  </a:t>
            </a:r>
          </a:p>
          <a:p>
            <a:pPr algn="l"/>
            <a:r>
              <a:rPr lang="en-GB" dirty="0"/>
              <a:t>                                                           a</a:t>
            </a:r>
            <a:r>
              <a:rPr lang="en-GB" baseline="-25000" dirty="0"/>
              <a:t>31</a:t>
            </a:r>
            <a:r>
              <a:rPr lang="en-GB" dirty="0"/>
              <a:t> a</a:t>
            </a:r>
            <a:r>
              <a:rPr lang="en-GB" baseline="-25000" dirty="0"/>
              <a:t>32</a:t>
            </a:r>
            <a:r>
              <a:rPr lang="en-GB" dirty="0"/>
              <a:t> a</a:t>
            </a:r>
            <a:r>
              <a:rPr lang="en-GB" baseline="-25000" dirty="0"/>
              <a:t>33</a:t>
            </a:r>
            <a:r>
              <a:rPr lang="en-GB" dirty="0"/>
              <a:t> ]</a:t>
            </a:r>
          </a:p>
          <a:p>
            <a:pPr algn="l"/>
            <a:r>
              <a:rPr lang="en-GB"/>
              <a:t>The </a:t>
            </a:r>
            <a:r>
              <a:rPr lang="en-GB" dirty="0"/>
              <a:t>terms appears in big formula like this a</a:t>
            </a:r>
            <a:r>
              <a:rPr lang="en-GB" baseline="-25000" dirty="0"/>
              <a:t>11</a:t>
            </a:r>
            <a:r>
              <a:rPr lang="en-GB" dirty="0"/>
              <a:t> a</a:t>
            </a:r>
            <a:r>
              <a:rPr lang="en-GB" baseline="-25000" dirty="0"/>
              <a:t>22</a:t>
            </a:r>
            <a:r>
              <a:rPr lang="en-GB" dirty="0"/>
              <a:t> a</a:t>
            </a:r>
            <a:r>
              <a:rPr lang="en-GB" baseline="-25000" dirty="0"/>
              <a:t>33</a:t>
            </a:r>
            <a:r>
              <a:rPr lang="en-GB" dirty="0"/>
              <a:t>+ a</a:t>
            </a:r>
            <a:r>
              <a:rPr lang="en-GB" baseline="-25000" dirty="0"/>
              <a:t>12</a:t>
            </a:r>
            <a:r>
              <a:rPr lang="en-GB" dirty="0"/>
              <a:t> a</a:t>
            </a:r>
            <a:r>
              <a:rPr lang="en-GB" baseline="-25000" dirty="0"/>
              <a:t>23</a:t>
            </a:r>
            <a:r>
              <a:rPr lang="en-GB" dirty="0"/>
              <a:t> a</a:t>
            </a:r>
            <a:r>
              <a:rPr lang="en-GB" baseline="-25000" dirty="0"/>
              <a:t>31</a:t>
            </a:r>
            <a:r>
              <a:rPr lang="en-GB" dirty="0"/>
              <a:t> + a</a:t>
            </a:r>
            <a:r>
              <a:rPr lang="en-GB" baseline="-25000" dirty="0"/>
              <a:t>13</a:t>
            </a:r>
            <a:r>
              <a:rPr lang="en-GB" dirty="0"/>
              <a:t> a</a:t>
            </a:r>
            <a:r>
              <a:rPr lang="en-GB" baseline="-25000" dirty="0"/>
              <a:t>21</a:t>
            </a:r>
            <a:r>
              <a:rPr lang="en-GB" dirty="0"/>
              <a:t> a</a:t>
            </a:r>
            <a:r>
              <a:rPr lang="en-GB" baseline="-25000" dirty="0"/>
              <a:t>32</a:t>
            </a:r>
            <a:r>
              <a:rPr lang="en-GB" dirty="0"/>
              <a:t> - a</a:t>
            </a:r>
            <a:r>
              <a:rPr lang="en-GB" baseline="-25000" dirty="0"/>
              <a:t>11</a:t>
            </a:r>
            <a:r>
              <a:rPr lang="en-GB" dirty="0"/>
              <a:t> a</a:t>
            </a:r>
            <a:r>
              <a:rPr lang="en-GB" baseline="-25000" dirty="0"/>
              <a:t>23</a:t>
            </a:r>
            <a:r>
              <a:rPr lang="en-GB" dirty="0"/>
              <a:t> a</a:t>
            </a:r>
            <a:r>
              <a:rPr lang="en-GB" baseline="-25000" dirty="0"/>
              <a:t>31</a:t>
            </a:r>
          </a:p>
          <a:p>
            <a:pPr algn="l">
              <a:buFontTx/>
              <a:buChar char="-"/>
            </a:pPr>
            <a:r>
              <a:rPr lang="en-GB" dirty="0"/>
              <a:t>a</a:t>
            </a:r>
            <a:r>
              <a:rPr lang="en-GB" baseline="-25000" dirty="0"/>
              <a:t>12</a:t>
            </a:r>
            <a:r>
              <a:rPr lang="en-GB" dirty="0"/>
              <a:t> a</a:t>
            </a:r>
            <a:r>
              <a:rPr lang="en-GB" baseline="-25000" dirty="0"/>
              <a:t>21</a:t>
            </a:r>
            <a:r>
              <a:rPr lang="en-GB" dirty="0"/>
              <a:t> a</a:t>
            </a:r>
            <a:r>
              <a:rPr lang="en-GB" baseline="-25000" dirty="0"/>
              <a:t>31</a:t>
            </a:r>
            <a:r>
              <a:rPr lang="en-GB" dirty="0"/>
              <a:t>  - a</a:t>
            </a:r>
            <a:r>
              <a:rPr lang="en-GB" baseline="-25000" dirty="0"/>
              <a:t>13</a:t>
            </a:r>
            <a:r>
              <a:rPr lang="en-GB" dirty="0"/>
              <a:t> a</a:t>
            </a:r>
            <a:r>
              <a:rPr lang="en-GB" baseline="-25000" dirty="0"/>
              <a:t>22</a:t>
            </a:r>
            <a:r>
              <a:rPr lang="en-GB" dirty="0"/>
              <a:t> a</a:t>
            </a:r>
            <a:r>
              <a:rPr lang="en-GB" baseline="-25000" dirty="0"/>
              <a:t>31.</a:t>
            </a:r>
          </a:p>
          <a:p>
            <a:pPr algn="l">
              <a:buFontTx/>
              <a:buChar char="-"/>
            </a:pPr>
            <a:endParaRPr lang="en-GB" dirty="0"/>
          </a:p>
        </p:txBody>
      </p:sp>
      <p:pic>
        <p:nvPicPr>
          <p:cNvPr id="1026" name="Picture 2"/>
          <p:cNvPicPr>
            <a:picLocks noChangeAspect="1" noChangeArrowheads="1"/>
          </p:cNvPicPr>
          <p:nvPr/>
        </p:nvPicPr>
        <p:blipFill>
          <a:blip r:embed="rId2" cstate="print"/>
          <a:srcRect/>
          <a:stretch>
            <a:fillRect/>
          </a:stretch>
        </p:blipFill>
        <p:spPr bwMode="auto">
          <a:xfrm>
            <a:off x="1043608" y="1556792"/>
            <a:ext cx="2016224" cy="1740198"/>
          </a:xfrm>
          <a:prstGeom prst="rect">
            <a:avLst/>
          </a:prstGeom>
          <a:noFill/>
          <a:ln w="9525">
            <a:noFill/>
            <a:miter lim="800000"/>
            <a:headEnd/>
            <a:tailEnd/>
          </a:ln>
        </p:spPr>
      </p:pic>
      <p:cxnSp>
        <p:nvCxnSpPr>
          <p:cNvPr id="8" name="Straight Arrow Connector 7"/>
          <p:cNvCxnSpPr/>
          <p:nvPr/>
        </p:nvCxnSpPr>
        <p:spPr>
          <a:xfrm>
            <a:off x="971600" y="5589240"/>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1547664" y="5301208"/>
            <a:ext cx="576064"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843808" y="5517232"/>
            <a:ext cx="648072"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419872" y="5301208"/>
            <a:ext cx="648072"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860032" y="5517232"/>
            <a:ext cx="576064"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436096" y="5301208"/>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732240" y="5589240"/>
            <a:ext cx="6480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7308304" y="5301208"/>
            <a:ext cx="576064"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187624" y="6165304"/>
            <a:ext cx="648072"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1691680" y="5877272"/>
            <a:ext cx="720080"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203848" y="6093296"/>
            <a:ext cx="576064"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3707904" y="5877272"/>
            <a:ext cx="720080"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4722"/>
          </a:xfrm>
        </p:spPr>
        <p:txBody>
          <a:bodyPr>
            <a:normAutofit fontScale="90000"/>
          </a:bodyPr>
          <a:lstStyle/>
          <a:p>
            <a:pPr algn="l"/>
            <a:r>
              <a:rPr lang="en-GB" dirty="0"/>
              <a:t>Observe that there is +</a:t>
            </a:r>
            <a:r>
              <a:rPr lang="en-GB" dirty="0" err="1"/>
              <a:t>ve</a:t>
            </a:r>
            <a:r>
              <a:rPr lang="en-GB" dirty="0"/>
              <a:t> sign in the first three terms of the big formula because there is cyclic order at the second position of elements whereas there is –</a:t>
            </a:r>
            <a:r>
              <a:rPr lang="en-GB" dirty="0" err="1"/>
              <a:t>ve</a:t>
            </a:r>
            <a:r>
              <a:rPr lang="en-GB" dirty="0"/>
              <a:t> sign in the other three term because there is anti cyclic order in the second position of elements. Remember that there is always 1 to 3 in the first position of elements. Just +</a:t>
            </a:r>
            <a:r>
              <a:rPr lang="en-GB" dirty="0" err="1"/>
              <a:t>ve</a:t>
            </a:r>
            <a:r>
              <a:rPr lang="en-GB" dirty="0"/>
              <a:t> for cyclic order and –</a:t>
            </a:r>
            <a:r>
              <a:rPr lang="en-GB" dirty="0" err="1"/>
              <a:t>ve</a:t>
            </a:r>
            <a:r>
              <a:rPr lang="en-GB" dirty="0"/>
              <a:t> for anti-cyclic order.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260648"/>
            <a:ext cx="7772400" cy="1470025"/>
          </a:xfrm>
        </p:spPr>
        <p:txBody>
          <a:bodyPr/>
          <a:lstStyle/>
          <a:p>
            <a:r>
              <a:rPr lang="en-GB" dirty="0"/>
              <a:t>Problem 1</a:t>
            </a:r>
          </a:p>
        </p:txBody>
      </p:sp>
      <p:sp>
        <p:nvSpPr>
          <p:cNvPr id="3" name="Subtitle 2"/>
          <p:cNvSpPr>
            <a:spLocks noGrp="1"/>
          </p:cNvSpPr>
          <p:nvPr>
            <p:ph type="subTitle" idx="1"/>
          </p:nvPr>
        </p:nvSpPr>
        <p:spPr>
          <a:xfrm>
            <a:off x="971600" y="1556792"/>
            <a:ext cx="7344816" cy="4896544"/>
          </a:xfrm>
        </p:spPr>
        <p:txBody>
          <a:bodyPr>
            <a:normAutofit/>
          </a:bodyPr>
          <a:lstStyle/>
          <a:p>
            <a:pPr algn="l"/>
            <a:r>
              <a:rPr lang="en-GB" dirty="0"/>
              <a:t>By keeping in mind the big formula at page 1 and its application procedure at page 2, </a:t>
            </a:r>
          </a:p>
          <a:p>
            <a:pPr algn="l"/>
            <a:r>
              <a:rPr lang="en-GB" dirty="0"/>
              <a:t>                           </a:t>
            </a:r>
            <a:r>
              <a:rPr lang="en-GB" dirty="0" err="1"/>
              <a:t>som</a:t>
            </a:r>
            <a:r>
              <a:rPr lang="en-GB" dirty="0"/>
              <a:t>                       </a:t>
            </a:r>
          </a:p>
          <a:p>
            <a:pPr algn="l"/>
            <a:r>
              <a:rPr lang="en-GB" dirty="0"/>
              <a:t>                                                                   </a:t>
            </a:r>
          </a:p>
          <a:p>
            <a:pPr algn="l"/>
            <a:endParaRPr lang="en-GB" dirty="0"/>
          </a:p>
          <a:p>
            <a:pPr algn="l"/>
            <a:endParaRPr lang="en-GB" dirty="0"/>
          </a:p>
          <a:p>
            <a:pPr algn="l"/>
            <a:r>
              <a:rPr lang="en-GB" dirty="0"/>
              <a:t>We have not written the terms where it is zero at the position of elements.                                   </a:t>
            </a:r>
          </a:p>
        </p:txBody>
      </p:sp>
      <p:pic>
        <p:nvPicPr>
          <p:cNvPr id="2050" name="Picture 2"/>
          <p:cNvPicPr>
            <a:picLocks noChangeAspect="1" noChangeArrowheads="1"/>
          </p:cNvPicPr>
          <p:nvPr/>
        </p:nvPicPr>
        <p:blipFill>
          <a:blip r:embed="rId2" cstate="print"/>
          <a:srcRect/>
          <a:stretch>
            <a:fillRect/>
          </a:stretch>
        </p:blipFill>
        <p:spPr bwMode="auto">
          <a:xfrm>
            <a:off x="1403647" y="2636912"/>
            <a:ext cx="6912769" cy="2376264"/>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88640"/>
            <a:ext cx="7772400" cy="1470025"/>
          </a:xfrm>
        </p:spPr>
        <p:txBody>
          <a:bodyPr/>
          <a:lstStyle/>
          <a:p>
            <a:r>
              <a:rPr lang="en-GB" dirty="0"/>
              <a:t>Determinant in terms of Cofactor </a:t>
            </a:r>
          </a:p>
        </p:txBody>
      </p:sp>
      <p:sp>
        <p:nvSpPr>
          <p:cNvPr id="3" name="Subtitle 2"/>
          <p:cNvSpPr>
            <a:spLocks noGrp="1"/>
          </p:cNvSpPr>
          <p:nvPr>
            <p:ph type="subTitle" idx="1"/>
          </p:nvPr>
        </p:nvSpPr>
        <p:spPr>
          <a:xfrm>
            <a:off x="611560" y="1412776"/>
            <a:ext cx="7920880" cy="4226024"/>
          </a:xfrm>
        </p:spPr>
        <p:txBody>
          <a:bodyPr/>
          <a:lstStyle/>
          <a:p>
            <a:pPr algn="l"/>
            <a:endParaRPr lang="en-GB" dirty="0"/>
          </a:p>
          <a:p>
            <a:pPr algn="l"/>
            <a:endParaRPr lang="en-GB" dirty="0"/>
          </a:p>
          <a:p>
            <a:pPr algn="l"/>
            <a:r>
              <a:rPr lang="en-GB" dirty="0"/>
              <a:t>Where A</a:t>
            </a:r>
            <a:r>
              <a:rPr lang="en-GB" baseline="-25000" dirty="0"/>
              <a:t>11</a:t>
            </a:r>
            <a:r>
              <a:rPr lang="en-GB" dirty="0"/>
              <a:t> is the cofactor of a</a:t>
            </a:r>
            <a:r>
              <a:rPr lang="en-GB" baseline="-25000" dirty="0"/>
              <a:t>11</a:t>
            </a:r>
            <a:r>
              <a:rPr lang="en-GB" dirty="0"/>
              <a:t>   and so on and this is computed by deleting first row and first column multiplied with </a:t>
            </a:r>
            <a:r>
              <a:rPr lang="en-GB" baseline="-25000" dirty="0"/>
              <a:t> </a:t>
            </a:r>
            <a:r>
              <a:rPr lang="en-GB" dirty="0"/>
              <a:t> (-1) </a:t>
            </a:r>
            <a:r>
              <a:rPr lang="en-GB" baseline="30000" dirty="0"/>
              <a:t>1+1</a:t>
            </a:r>
            <a:r>
              <a:rPr lang="en-GB" dirty="0"/>
              <a:t> because it is present in first row and first column. If we do not multiplied with this term that is (-1) </a:t>
            </a:r>
            <a:r>
              <a:rPr lang="en-GB" baseline="30000" dirty="0"/>
              <a:t>1+1</a:t>
            </a:r>
            <a:r>
              <a:rPr lang="en-GB" dirty="0"/>
              <a:t>  then it is known as minor.</a:t>
            </a:r>
            <a:endParaRPr lang="en-GB" baseline="-25000" dirty="0"/>
          </a:p>
          <a:p>
            <a:pPr algn="l"/>
            <a:endParaRPr lang="en-GB" baseline="-25000" dirty="0"/>
          </a:p>
        </p:txBody>
      </p:sp>
      <p:pic>
        <p:nvPicPr>
          <p:cNvPr id="3074" name="Picture 2"/>
          <p:cNvPicPr>
            <a:picLocks noChangeAspect="1" noChangeArrowheads="1"/>
          </p:cNvPicPr>
          <p:nvPr/>
        </p:nvPicPr>
        <p:blipFill>
          <a:blip r:embed="rId2" cstate="print"/>
          <a:srcRect/>
          <a:stretch>
            <a:fillRect/>
          </a:stretch>
        </p:blipFill>
        <p:spPr bwMode="auto">
          <a:xfrm>
            <a:off x="611560" y="1412776"/>
            <a:ext cx="2466975" cy="1296144"/>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746650"/>
          </a:xfrm>
        </p:spPr>
        <p:txBody>
          <a:bodyPr/>
          <a:lstStyle/>
          <a:p>
            <a:pPr algn="l"/>
            <a:r>
              <a:rPr lang="en-GB" dirty="0"/>
              <a:t>You have read about the minor and cofactor in </a:t>
            </a:r>
            <a:r>
              <a:rPr lang="en-GB" dirty="0" err="1"/>
              <a:t>Fsc</a:t>
            </a:r>
            <a:r>
              <a:rPr lang="en-GB" dirty="0"/>
              <a:t> and solve all the related problems by yourself and if you face any difficulty then let me know. If </a:t>
            </a:r>
            <a:br>
              <a:rPr lang="en-GB" dirty="0"/>
            </a:br>
            <a:r>
              <a:rPr lang="en-GB" dirty="0"/>
              <a:t>              then </a:t>
            </a:r>
          </a:p>
        </p:txBody>
      </p:sp>
      <p:pic>
        <p:nvPicPr>
          <p:cNvPr id="5122" name="Picture 2"/>
          <p:cNvPicPr>
            <a:picLocks noChangeAspect="1" noChangeArrowheads="1"/>
          </p:cNvPicPr>
          <p:nvPr/>
        </p:nvPicPr>
        <p:blipFill>
          <a:blip r:embed="rId2" cstate="print"/>
          <a:srcRect/>
          <a:stretch>
            <a:fillRect/>
          </a:stretch>
        </p:blipFill>
        <p:spPr bwMode="auto">
          <a:xfrm>
            <a:off x="539552" y="4653136"/>
            <a:ext cx="1209675" cy="990600"/>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3635896" y="4581128"/>
            <a:ext cx="2438400" cy="85725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3568" y="404665"/>
            <a:ext cx="7772400" cy="1008111"/>
          </a:xfrm>
        </p:spPr>
        <p:txBody>
          <a:bodyPr/>
          <a:lstStyle/>
          <a:p>
            <a:r>
              <a:rPr lang="en-GB" dirty="0"/>
              <a:t>Problem 3</a:t>
            </a:r>
          </a:p>
        </p:txBody>
      </p:sp>
      <p:sp>
        <p:nvSpPr>
          <p:cNvPr id="6" name="Subtitle 5"/>
          <p:cNvSpPr>
            <a:spLocks noGrp="1"/>
          </p:cNvSpPr>
          <p:nvPr>
            <p:ph type="subTitle" idx="1"/>
          </p:nvPr>
        </p:nvSpPr>
        <p:spPr>
          <a:xfrm>
            <a:off x="1371600" y="1412776"/>
            <a:ext cx="6400800" cy="5112568"/>
          </a:xfrm>
        </p:spPr>
        <p:txBody>
          <a:bodyPr>
            <a:normAutofit/>
          </a:bodyPr>
          <a:lstStyle/>
          <a:p>
            <a:endParaRPr lang="en-GB" dirty="0"/>
          </a:p>
          <a:p>
            <a:endParaRPr lang="en-GB" dirty="0"/>
          </a:p>
          <a:p>
            <a:endParaRPr lang="en-GB" dirty="0"/>
          </a:p>
          <a:p>
            <a:endParaRPr lang="en-GB" dirty="0"/>
          </a:p>
          <a:p>
            <a:endParaRPr lang="en-GB" dirty="0"/>
          </a:p>
          <a:p>
            <a:endParaRPr lang="en-GB" dirty="0"/>
          </a:p>
          <a:p>
            <a:pPr algn="l"/>
            <a:r>
              <a:rPr lang="en-GB" dirty="0"/>
              <a:t>You must remember 10 properties determinant in very good way.</a:t>
            </a:r>
          </a:p>
        </p:txBody>
      </p:sp>
      <p:pic>
        <p:nvPicPr>
          <p:cNvPr id="4099" name="Picture 3"/>
          <p:cNvPicPr>
            <a:picLocks noChangeAspect="1" noChangeArrowheads="1"/>
          </p:cNvPicPr>
          <p:nvPr/>
        </p:nvPicPr>
        <p:blipFill>
          <a:blip r:embed="rId2" cstate="print"/>
          <a:srcRect/>
          <a:stretch>
            <a:fillRect/>
          </a:stretch>
        </p:blipFill>
        <p:spPr bwMode="auto">
          <a:xfrm>
            <a:off x="1366110" y="1365223"/>
            <a:ext cx="7382353" cy="3647954"/>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11560" y="404664"/>
            <a:ext cx="7772400" cy="2376264"/>
          </a:xfrm>
        </p:spPr>
        <p:txBody>
          <a:bodyPr>
            <a:normAutofit fontScale="90000"/>
          </a:bodyPr>
          <a:lstStyle/>
          <a:p>
            <a:r>
              <a:rPr lang="en-GB" dirty="0"/>
              <a:t>Problems 13 to 17 are related to big formula and solve them by using problem 1 and the information given on page 2</a:t>
            </a:r>
          </a:p>
        </p:txBody>
      </p:sp>
      <p:sp>
        <p:nvSpPr>
          <p:cNvPr id="5" name="Subtitle 4"/>
          <p:cNvSpPr>
            <a:spLocks noGrp="1"/>
          </p:cNvSpPr>
          <p:nvPr>
            <p:ph type="subTitle" idx="1"/>
          </p:nvPr>
        </p:nvSpPr>
        <p:spPr>
          <a:xfrm>
            <a:off x="755576" y="2996952"/>
            <a:ext cx="7632848" cy="2641848"/>
          </a:xfrm>
        </p:spPr>
        <p:txBody>
          <a:bodyPr>
            <a:normAutofit/>
          </a:bodyPr>
          <a:lstStyle/>
          <a:p>
            <a:pPr algn="l"/>
            <a:r>
              <a:rPr lang="en-GB" sz="4000" dirty="0">
                <a:latin typeface="+mj-lt"/>
              </a:rPr>
              <a:t>Find the solution of 24 and 25 problem by cofactor method as I told about cofactor earlier.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70586"/>
          </a:xfrm>
        </p:spPr>
        <p:txBody>
          <a:bodyPr>
            <a:normAutofit fontScale="90000"/>
          </a:bodyPr>
          <a:lstStyle/>
          <a:p>
            <a:pPr algn="l"/>
            <a:r>
              <a:rPr lang="en-GB" dirty="0"/>
              <a:t>Block Matrix: A matrix whose </a:t>
            </a:r>
            <a:r>
              <a:rPr lang="en-GB" dirty="0" err="1"/>
              <a:t>entires</a:t>
            </a:r>
            <a:r>
              <a:rPr lang="en-GB" dirty="0"/>
              <a:t> are itself matrix are known as block matrix.  I have taught you about block matrix before midterm. Use that concept to dealt with the determinant of block matrices. If you face any difficulty then please let </a:t>
            </a:r>
            <a:r>
              <a:rPr lang="en-GB"/>
              <a:t>me know.</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A2FC6D46D9CA94A908574E96ACAE827" ma:contentTypeVersion="2" ma:contentTypeDescription="Create a new document." ma:contentTypeScope="" ma:versionID="996be4402a957e7094c9e138931306fe">
  <xsd:schema xmlns:xsd="http://www.w3.org/2001/XMLSchema" xmlns:xs="http://www.w3.org/2001/XMLSchema" xmlns:p="http://schemas.microsoft.com/office/2006/metadata/properties" xmlns:ns2="048d7129-d959-4121-ad64-d390d2e84076" targetNamespace="http://schemas.microsoft.com/office/2006/metadata/properties" ma:root="true" ma:fieldsID="6e6ecc9b653643bd6e6d7560743d458c" ns2:_="">
    <xsd:import namespace="048d7129-d959-4121-ad64-d390d2e8407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8d7129-d959-4121-ad64-d390d2e8407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CF3FEAB-1CCB-4858-98C1-11372498A549}"/>
</file>

<file path=customXml/itemProps2.xml><?xml version="1.0" encoding="utf-8"?>
<ds:datastoreItem xmlns:ds="http://schemas.openxmlformats.org/officeDocument/2006/customXml" ds:itemID="{23BF2958-B287-4758-B8E7-5CB039A7F850}"/>
</file>

<file path=customXml/itemProps3.xml><?xml version="1.0" encoding="utf-8"?>
<ds:datastoreItem xmlns:ds="http://schemas.openxmlformats.org/officeDocument/2006/customXml" ds:itemID="{1B39B623-A526-464A-B179-0E7209509ADC}"/>
</file>

<file path=docProps/app.xml><?xml version="1.0" encoding="utf-8"?>
<Properties xmlns="http://schemas.openxmlformats.org/officeDocument/2006/extended-properties" xmlns:vt="http://schemas.openxmlformats.org/officeDocument/2006/docPropsVTypes">
  <TotalTime>107</TotalTime>
  <Words>381</Words>
  <Application>Microsoft Office PowerPoint</Application>
  <PresentationFormat>On-screen Show (4:3)</PresentationFormat>
  <Paragraphs>32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Exercise 4.3 P-241</vt:lpstr>
      <vt:lpstr>Observe that there is +ve sign in the first three terms of the big formula because there is cyclic order at the second position of elements whereas there is –ve sign in the other three term because there is anti cyclic order in the second position of elements. Remember that there is always 1 to 3 in the first position of elements. Just +ve for cyclic order and –ve for anti-cyclic order.</vt:lpstr>
      <vt:lpstr>Problem 1</vt:lpstr>
      <vt:lpstr>Determinant in terms of Cofactor </vt:lpstr>
      <vt:lpstr>You have read about the minor and cofactor in Fsc and solve all the related problems by yourself and if you face any difficulty then let me know. If                then </vt:lpstr>
      <vt:lpstr>Problem 3</vt:lpstr>
      <vt:lpstr>Problems 13 to 17 are related to big formula and solve them by using problem 1 and the information given on page 2</vt:lpstr>
      <vt:lpstr>Block Matrix: A matrix whose entires are itself matrix are known as block matrix.  I have taught you about block matrix before midterm. Use that concept to dealt with the determinant of block matrices. If you face any difficulty then please let me know.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4.3 P-241</dc:title>
  <dc:creator>Dr. Abdur Rehman</dc:creator>
  <cp:lastModifiedBy>Abdur Rehman</cp:lastModifiedBy>
  <cp:revision>16</cp:revision>
  <dcterms:created xsi:type="dcterms:W3CDTF">2020-06-08T01:34:29Z</dcterms:created>
  <dcterms:modified xsi:type="dcterms:W3CDTF">2020-12-07T23:00:55Z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0x0101003A2FC6D46D9CA94A908574E96ACAE827</vt:lpwstr>
  </property>
</Properties>
</file>