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0D99-D5A4-4580-A9C4-4F01AB1AB02E}" type="datetimeFigureOut">
              <a:rPr lang="en-GB" smtClean="0"/>
              <a:pPr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F34-3146-4BDA-A81C-16B1DF7D0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0D99-D5A4-4580-A9C4-4F01AB1AB02E}" type="datetimeFigureOut">
              <a:rPr lang="en-GB" smtClean="0"/>
              <a:pPr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F34-3146-4BDA-A81C-16B1DF7D0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0D99-D5A4-4580-A9C4-4F01AB1AB02E}" type="datetimeFigureOut">
              <a:rPr lang="en-GB" smtClean="0"/>
              <a:pPr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F34-3146-4BDA-A81C-16B1DF7D0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0D99-D5A4-4580-A9C4-4F01AB1AB02E}" type="datetimeFigureOut">
              <a:rPr lang="en-GB" smtClean="0"/>
              <a:pPr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F34-3146-4BDA-A81C-16B1DF7D0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0D99-D5A4-4580-A9C4-4F01AB1AB02E}" type="datetimeFigureOut">
              <a:rPr lang="en-GB" smtClean="0"/>
              <a:pPr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F34-3146-4BDA-A81C-16B1DF7D0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0D99-D5A4-4580-A9C4-4F01AB1AB02E}" type="datetimeFigureOut">
              <a:rPr lang="en-GB" smtClean="0"/>
              <a:pPr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F34-3146-4BDA-A81C-16B1DF7D0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0D99-D5A4-4580-A9C4-4F01AB1AB02E}" type="datetimeFigureOut">
              <a:rPr lang="en-GB" smtClean="0"/>
              <a:pPr/>
              <a:t>15/12/2020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F34-3146-4BDA-A81C-16B1DF7D0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0D99-D5A4-4580-A9C4-4F01AB1AB02E}" type="datetimeFigureOut">
              <a:rPr lang="en-GB" smtClean="0"/>
              <a:pPr/>
              <a:t>15/12/2020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F34-3146-4BDA-A81C-16B1DF7D0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0D99-D5A4-4580-A9C4-4F01AB1AB02E}" type="datetimeFigureOut">
              <a:rPr lang="en-GB" smtClean="0"/>
              <a:pPr/>
              <a:t>15/12/2020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F34-3146-4BDA-A81C-16B1DF7D0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0D99-D5A4-4580-A9C4-4F01AB1AB02E}" type="datetimeFigureOut">
              <a:rPr lang="en-GB" smtClean="0"/>
              <a:pPr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F34-3146-4BDA-A81C-16B1DF7D0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D0D99-D5A4-4580-A9C4-4F01AB1AB02E}" type="datetimeFigureOut">
              <a:rPr lang="en-GB" smtClean="0"/>
              <a:pPr/>
              <a:t>15/12/2020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EEF34-3146-4BDA-A81C-16B1DF7D0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D0D99-D5A4-4580-A9C4-4F01AB1AB02E}" type="datetimeFigureOut">
              <a:rPr lang="en-GB" smtClean="0"/>
              <a:pPr/>
              <a:t>15/12/2020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EEF34-3146-4BDA-A81C-16B1DF7D0A8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n-GB" dirty="0"/>
              <a:t>Chapter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700808"/>
            <a:ext cx="7776864" cy="393799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GB" dirty="0"/>
              <a:t>Eigen Values and </a:t>
            </a:r>
            <a:r>
              <a:rPr lang="en-GB" dirty="0" err="1"/>
              <a:t>eigen</a:t>
            </a:r>
            <a:r>
              <a:rPr lang="en-GB" dirty="0"/>
              <a:t> vector:</a:t>
            </a:r>
          </a:p>
          <a:p>
            <a:pPr algn="just"/>
            <a:r>
              <a:rPr lang="en-GB" dirty="0"/>
              <a:t>Let A be a square matrix, </a:t>
            </a:r>
            <a:r>
              <a:rPr lang="el-GR" dirty="0"/>
              <a:t>λ</a:t>
            </a:r>
            <a:r>
              <a:rPr lang="en-GB" dirty="0"/>
              <a:t> a scalar number and x a column vector such that </a:t>
            </a:r>
            <a:r>
              <a:rPr lang="en-GB" dirty="0" err="1"/>
              <a:t>Ax</a:t>
            </a:r>
            <a:r>
              <a:rPr lang="en-GB" dirty="0"/>
              <a:t>=</a:t>
            </a:r>
            <a:r>
              <a:rPr lang="el-GR" dirty="0"/>
              <a:t> λ</a:t>
            </a:r>
            <a:r>
              <a:rPr lang="en-GB" dirty="0"/>
              <a:t>x, then </a:t>
            </a:r>
            <a:r>
              <a:rPr lang="el-GR" dirty="0"/>
              <a:t>λ</a:t>
            </a:r>
            <a:r>
              <a:rPr lang="en-GB" dirty="0"/>
              <a:t> is known as </a:t>
            </a:r>
            <a:r>
              <a:rPr lang="en-GB" dirty="0" err="1"/>
              <a:t>eigen</a:t>
            </a:r>
            <a:r>
              <a:rPr lang="en-GB" dirty="0"/>
              <a:t> value of A and the corresponding vector x is termed as </a:t>
            </a:r>
            <a:r>
              <a:rPr lang="en-GB" dirty="0" err="1"/>
              <a:t>eigen</a:t>
            </a:r>
            <a:r>
              <a:rPr lang="en-GB" dirty="0"/>
              <a:t> vector. From </a:t>
            </a:r>
            <a:r>
              <a:rPr lang="en-GB" dirty="0" err="1"/>
              <a:t>Ax</a:t>
            </a:r>
            <a:r>
              <a:rPr lang="en-GB" dirty="0"/>
              <a:t>=</a:t>
            </a:r>
            <a:r>
              <a:rPr lang="el-GR" dirty="0"/>
              <a:t> λ</a:t>
            </a:r>
            <a:r>
              <a:rPr lang="en-GB" dirty="0"/>
              <a:t>x, we have (A-</a:t>
            </a:r>
            <a:r>
              <a:rPr lang="el-GR" dirty="0"/>
              <a:t> λ</a:t>
            </a:r>
            <a:r>
              <a:rPr lang="en-GB" dirty="0"/>
              <a:t>I)x=0, from this we can say a vector which lies in the null space of (A-</a:t>
            </a:r>
            <a:r>
              <a:rPr lang="el-GR" dirty="0"/>
              <a:t> λ</a:t>
            </a:r>
            <a:r>
              <a:rPr lang="en-GB" dirty="0"/>
              <a:t>I) is known as </a:t>
            </a:r>
            <a:r>
              <a:rPr lang="en-GB" dirty="0" err="1"/>
              <a:t>eigen</a:t>
            </a:r>
            <a:r>
              <a:rPr lang="en-GB" dirty="0"/>
              <a:t> vector and those values of </a:t>
            </a:r>
            <a:r>
              <a:rPr lang="el-GR" dirty="0"/>
              <a:t>λ</a:t>
            </a:r>
            <a:r>
              <a:rPr lang="en-GB" dirty="0"/>
              <a:t> for which A-</a:t>
            </a:r>
            <a:r>
              <a:rPr lang="el-GR" dirty="0"/>
              <a:t> λ</a:t>
            </a:r>
            <a:r>
              <a:rPr lang="en-GB" dirty="0"/>
              <a:t>I is singular is known as </a:t>
            </a:r>
            <a:r>
              <a:rPr lang="en-GB" dirty="0" err="1"/>
              <a:t>eigen</a:t>
            </a:r>
            <a:r>
              <a:rPr lang="en-GB" dirty="0"/>
              <a:t> value. To find out </a:t>
            </a:r>
            <a:r>
              <a:rPr lang="en-GB" dirty="0" err="1"/>
              <a:t>eigen</a:t>
            </a:r>
            <a:r>
              <a:rPr lang="en-GB" dirty="0"/>
              <a:t> values, we will solve </a:t>
            </a:r>
          </a:p>
          <a:p>
            <a:pPr algn="just"/>
            <a:r>
              <a:rPr lang="en-GB" dirty="0"/>
              <a:t>|(A-</a:t>
            </a:r>
            <a:r>
              <a:rPr lang="el-GR" dirty="0"/>
              <a:t>λ</a:t>
            </a:r>
            <a:r>
              <a:rPr lang="en-GB" dirty="0"/>
              <a:t>I) |=0 characteristic equation and to calculate the correspondence eigen vector, we will use </a:t>
            </a:r>
            <a:r>
              <a:rPr lang="en-GB" dirty="0" err="1"/>
              <a:t>Ax</a:t>
            </a:r>
            <a:r>
              <a:rPr lang="en-GB" dirty="0"/>
              <a:t> =</a:t>
            </a:r>
            <a:r>
              <a:rPr lang="el-GR" dirty="0"/>
              <a:t> λ</a:t>
            </a:r>
            <a:r>
              <a:rPr lang="en-GB" dirty="0"/>
              <a:t>x.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14 (Solution)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8213353" cy="307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293096"/>
            <a:ext cx="77724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6672"/>
            <a:ext cx="78581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Remember that |(A-</a:t>
            </a:r>
            <a:r>
              <a:rPr lang="el-GR" dirty="0"/>
              <a:t>λ</a:t>
            </a:r>
            <a:r>
              <a:rPr lang="en-GB" dirty="0"/>
              <a:t>I) | give a polynomial after simplification and that polynomial is known as characteristic polynomial. It means that the root/solution of characteristic polynomial is known as </a:t>
            </a:r>
            <a:r>
              <a:rPr lang="en-GB" dirty="0" err="1"/>
              <a:t>eigen</a:t>
            </a:r>
            <a:r>
              <a:rPr lang="en-GB" dirty="0"/>
              <a:t> value.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17(solution)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453650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445224"/>
            <a:ext cx="842493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19 (Solution)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24744"/>
            <a:ext cx="5193361" cy="434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8852" y="2420889"/>
            <a:ext cx="573605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5445224"/>
            <a:ext cx="72580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0867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77072"/>
            <a:ext cx="7957517" cy="237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4664"/>
            <a:ext cx="620077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4730" y="1310888"/>
            <a:ext cx="3377750" cy="125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420888"/>
            <a:ext cx="30194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/>
              <a:t>Do all the similar problems by yourself.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916832"/>
            <a:ext cx="8280920" cy="468052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GB" dirty="0"/>
              <a:t>Summary:</a:t>
            </a:r>
          </a:p>
          <a:p>
            <a:pPr marL="514350" indent="-514350" algn="just">
              <a:buAutoNum type="arabicPeriod"/>
            </a:pPr>
            <a:r>
              <a:rPr lang="en-GB" dirty="0" err="1"/>
              <a:t>Ax</a:t>
            </a:r>
            <a:r>
              <a:rPr lang="en-GB" dirty="0"/>
              <a:t>=</a:t>
            </a:r>
            <a:r>
              <a:rPr lang="el-GR" dirty="0"/>
              <a:t>λ</a:t>
            </a:r>
            <a:r>
              <a:rPr lang="en-GB" dirty="0"/>
              <a:t>x (</a:t>
            </a:r>
            <a:r>
              <a:rPr lang="el-GR" dirty="0"/>
              <a:t>λ</a:t>
            </a:r>
            <a:r>
              <a:rPr lang="en-GB" dirty="0"/>
              <a:t>=</a:t>
            </a:r>
            <a:r>
              <a:rPr lang="en-GB" dirty="0" err="1"/>
              <a:t>eigen</a:t>
            </a:r>
            <a:r>
              <a:rPr lang="en-GB" dirty="0"/>
              <a:t> value and x=</a:t>
            </a:r>
            <a:r>
              <a:rPr lang="en-GB" dirty="0" err="1"/>
              <a:t>eigen</a:t>
            </a:r>
            <a:r>
              <a:rPr lang="en-GB" dirty="0"/>
              <a:t> vector)</a:t>
            </a:r>
          </a:p>
          <a:p>
            <a:pPr marL="514350" indent="-514350" algn="just">
              <a:buAutoNum type="arabicPeriod"/>
            </a:pPr>
            <a:r>
              <a:rPr lang="en-GB" dirty="0"/>
              <a:t>Solve |(</a:t>
            </a:r>
            <a:r>
              <a:rPr lang="en-GB" dirty="0" err="1"/>
              <a:t>Ax</a:t>
            </a:r>
            <a:r>
              <a:rPr lang="en-GB" dirty="0"/>
              <a:t>-</a:t>
            </a:r>
            <a:r>
              <a:rPr lang="el-GR" dirty="0"/>
              <a:t> λ</a:t>
            </a:r>
            <a:r>
              <a:rPr lang="en-GB" dirty="0"/>
              <a:t>I) |=0 to calculate </a:t>
            </a:r>
            <a:r>
              <a:rPr lang="en-GB" dirty="0" err="1"/>
              <a:t>eigen</a:t>
            </a:r>
            <a:r>
              <a:rPr lang="en-GB" dirty="0"/>
              <a:t> value. You can apply elementary operation on this equation to compute its eigen values and do </a:t>
            </a:r>
            <a:r>
              <a:rPr lang="en-GB"/>
              <a:t>not apply </a:t>
            </a:r>
            <a:r>
              <a:rPr lang="en-GB" dirty="0"/>
              <a:t>elementary operation over the given matrix A. solve </a:t>
            </a:r>
            <a:r>
              <a:rPr lang="en-GB" dirty="0" err="1"/>
              <a:t>Ax</a:t>
            </a:r>
            <a:r>
              <a:rPr lang="en-GB" dirty="0"/>
              <a:t>=</a:t>
            </a:r>
            <a:r>
              <a:rPr lang="el-GR" dirty="0"/>
              <a:t> λ</a:t>
            </a:r>
            <a:r>
              <a:rPr lang="en-GB" dirty="0"/>
              <a:t>x to get the corresponding </a:t>
            </a:r>
            <a:r>
              <a:rPr lang="en-GB" dirty="0" err="1"/>
              <a:t>eigen</a:t>
            </a:r>
            <a:r>
              <a:rPr lang="en-GB" dirty="0"/>
              <a:t> vector.</a:t>
            </a:r>
          </a:p>
          <a:p>
            <a:pPr marL="514350" indent="-514350" algn="just">
              <a:buAutoNum type="arabicPeriod"/>
            </a:pPr>
            <a:r>
              <a:rPr lang="en-GB" dirty="0"/>
              <a:t>The determinant is product of </a:t>
            </a:r>
            <a:r>
              <a:rPr lang="en-GB" dirty="0" err="1"/>
              <a:t>eigen</a:t>
            </a:r>
            <a:r>
              <a:rPr lang="en-GB" dirty="0"/>
              <a:t> values and trace is equal to the sum of </a:t>
            </a:r>
            <a:r>
              <a:rPr lang="en-GB" dirty="0" err="1"/>
              <a:t>eigen</a:t>
            </a:r>
            <a:r>
              <a:rPr lang="en-GB" dirty="0"/>
              <a:t> values. </a:t>
            </a:r>
          </a:p>
          <a:p>
            <a:pPr marL="514350" indent="-514350" algn="just">
              <a:buAutoNum type="arabicPeriod"/>
            </a:pPr>
            <a:r>
              <a:rPr lang="en-GB" dirty="0"/>
              <a:t>You must remember these three steps in your mind in a good way so that you can not face any difficulty.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>
            <a:normAutofit fontScale="90000"/>
          </a:bodyPr>
          <a:lstStyle/>
          <a:p>
            <a:pPr algn="just"/>
            <a:r>
              <a:rPr lang="en-GB" sz="3500" dirty="0"/>
              <a:t>Remember that to find out the </a:t>
            </a:r>
            <a:r>
              <a:rPr lang="en-GB" sz="3500" dirty="0" err="1"/>
              <a:t>eigen</a:t>
            </a:r>
            <a:r>
              <a:rPr lang="en-GB" sz="3500" dirty="0"/>
              <a:t> value solve |(A-</a:t>
            </a:r>
            <a:r>
              <a:rPr lang="el-GR" sz="3500" dirty="0"/>
              <a:t>λ</a:t>
            </a:r>
            <a:r>
              <a:rPr lang="en-GB" sz="3500" dirty="0"/>
              <a:t>I) |=0 and to calculate the corresponding </a:t>
            </a:r>
            <a:r>
              <a:rPr lang="en-GB" sz="3500" dirty="0" err="1"/>
              <a:t>eigen</a:t>
            </a:r>
            <a:r>
              <a:rPr lang="en-GB" sz="3500" dirty="0"/>
              <a:t> vector, we have to solve </a:t>
            </a:r>
            <a:r>
              <a:rPr lang="en-GB" sz="3500" dirty="0" err="1"/>
              <a:t>Ax</a:t>
            </a:r>
            <a:r>
              <a:rPr lang="en-GB" sz="3500" dirty="0"/>
              <a:t>=</a:t>
            </a:r>
            <a:r>
              <a:rPr lang="el-GR" sz="3500" dirty="0"/>
              <a:t> λ</a:t>
            </a:r>
            <a:r>
              <a:rPr lang="en-GB" sz="3500" dirty="0"/>
              <a:t>x. Determinant of a matrix is equal to the product of </a:t>
            </a:r>
            <a:r>
              <a:rPr lang="en-GB" sz="3500" dirty="0" err="1"/>
              <a:t>eigen</a:t>
            </a:r>
            <a:r>
              <a:rPr lang="en-GB" sz="3500" dirty="0"/>
              <a:t> values and sum of </a:t>
            </a:r>
            <a:r>
              <a:rPr lang="en-GB" sz="3500" dirty="0" err="1"/>
              <a:t>eigen</a:t>
            </a:r>
            <a:r>
              <a:rPr lang="en-GB" sz="3500" dirty="0"/>
              <a:t> values give the trace of a matrix. If one of the </a:t>
            </a:r>
            <a:r>
              <a:rPr lang="en-GB" sz="3500" dirty="0" err="1"/>
              <a:t>eigen</a:t>
            </a:r>
            <a:r>
              <a:rPr lang="en-GB" sz="3500" dirty="0"/>
              <a:t> value is zero then its determinant will be zero and it will be a singular matrix. The eigen value of a triangular matrix is the product of diagonal entries. </a:t>
            </a:r>
            <a:r>
              <a:rPr lang="en-GB" sz="3600" dirty="0"/>
              <a:t>Remember that |(A-</a:t>
            </a:r>
            <a:r>
              <a:rPr lang="el-GR" sz="3600" dirty="0"/>
              <a:t>λ</a:t>
            </a:r>
            <a:r>
              <a:rPr lang="en-GB" sz="3600" dirty="0"/>
              <a:t>I) | give a polynomial after simplification and that polynomial is known as characteristic polynomial and its root are known as </a:t>
            </a:r>
            <a:r>
              <a:rPr lang="en-GB" sz="3600" dirty="0" err="1"/>
              <a:t>eigen</a:t>
            </a:r>
            <a:r>
              <a:rPr lang="en-GB" sz="3600" dirty="0"/>
              <a:t> values of given matrix.</a:t>
            </a:r>
            <a:endParaRPr lang="en-GB" sz="3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1 (solution)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6969968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492896"/>
            <a:ext cx="2971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4669464"/>
            <a:ext cx="3888432" cy="195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70485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636912"/>
            <a:ext cx="85820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67151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933056"/>
            <a:ext cx="80200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4005064"/>
            <a:ext cx="63566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1268760"/>
            <a:ext cx="6295561" cy="1063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8009706" cy="1214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Problem 2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420888"/>
            <a:ext cx="561662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3496816"/>
            <a:ext cx="3309566" cy="315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30384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56992"/>
            <a:ext cx="6991350" cy="318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260648"/>
            <a:ext cx="4040485" cy="302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4365104"/>
            <a:ext cx="6192687" cy="17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8(Solution)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713" y="2185988"/>
            <a:ext cx="84105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         Problem 13 (Solution)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967" y="1196752"/>
            <a:ext cx="8440497" cy="475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2FC6D46D9CA94A908574E96ACAE827" ma:contentTypeVersion="2" ma:contentTypeDescription="Create a new document." ma:contentTypeScope="" ma:versionID="996be4402a957e7094c9e138931306fe">
  <xsd:schema xmlns:xsd="http://www.w3.org/2001/XMLSchema" xmlns:xs="http://www.w3.org/2001/XMLSchema" xmlns:p="http://schemas.microsoft.com/office/2006/metadata/properties" xmlns:ns2="048d7129-d959-4121-ad64-d390d2e84076" targetNamespace="http://schemas.microsoft.com/office/2006/metadata/properties" ma:root="true" ma:fieldsID="6e6ecc9b653643bd6e6d7560743d458c" ns2:_="">
    <xsd:import namespace="048d7129-d959-4121-ad64-d390d2e84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d7129-d959-4121-ad64-d390d2e84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4832A8-6E70-4EE8-853B-B36F18B08DCB}"/>
</file>

<file path=customXml/itemProps2.xml><?xml version="1.0" encoding="utf-8"?>
<ds:datastoreItem xmlns:ds="http://schemas.openxmlformats.org/officeDocument/2006/customXml" ds:itemID="{B7E46D42-2B15-4A41-8ABE-F9E85CE24EC3}"/>
</file>

<file path=customXml/itemProps3.xml><?xml version="1.0" encoding="utf-8"?>
<ds:datastoreItem xmlns:ds="http://schemas.openxmlformats.org/officeDocument/2006/customXml" ds:itemID="{47F68C24-6434-4D03-9D62-4CB21919BFC5}"/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468</Words>
  <Application>Microsoft Office PowerPoint</Application>
  <PresentationFormat>On-screen Show (4:3)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Chapter 5</vt:lpstr>
      <vt:lpstr>Remember that to find out the eigen value solve |(A-λI) |=0 and to calculate the corresponding eigen vector, we have to solve Ax= λx. Determinant of a matrix is equal to the product of eigen values and sum of eigen values give the trace of a matrix. If one of the eigen value is zero then its determinant will be zero and it will be a singular matrix. The eigen value of a triangular matrix is the product of diagonal entries. Remember that |(A-λI) | give a polynomial after simplification and that polynomial is known as characteristic polynomial and its root are known as eigen values of given matrix.</vt:lpstr>
      <vt:lpstr>Problem 1 (solution)</vt:lpstr>
      <vt:lpstr>PowerPoint Presentation</vt:lpstr>
      <vt:lpstr>PowerPoint Presentation</vt:lpstr>
      <vt:lpstr>Problem 2</vt:lpstr>
      <vt:lpstr>PowerPoint Presentation</vt:lpstr>
      <vt:lpstr>Problem 8(Solution)</vt:lpstr>
      <vt:lpstr>         Problem 13 (Solution)</vt:lpstr>
      <vt:lpstr>Problem 14 (Solution)</vt:lpstr>
      <vt:lpstr>            Remember that |(A-λI) | give a polynomial after simplification and that polynomial is known as characteristic polynomial. It means that the root/solution of characteristic polynomial is known as eigen value.</vt:lpstr>
      <vt:lpstr>Problem 17(solution)</vt:lpstr>
      <vt:lpstr>Problem 19 (Solution)</vt:lpstr>
      <vt:lpstr>PowerPoint Presentation</vt:lpstr>
      <vt:lpstr>PowerPoint Presentation</vt:lpstr>
      <vt:lpstr>Do all the similar problems by yourself.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Dr. Abdur Rehman</dc:creator>
  <cp:lastModifiedBy>Abdur Rehman</cp:lastModifiedBy>
  <cp:revision>46</cp:revision>
  <dcterms:created xsi:type="dcterms:W3CDTF">2020-06-15T05:19:13Z</dcterms:created>
  <dcterms:modified xsi:type="dcterms:W3CDTF">2020-12-14T23:42:03Z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0x0101003A2FC6D46D9CA94A908574E96ACAE827</vt:lpwstr>
  </property>
</Properties>
</file>