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2A2CA1-C704-4FF4-A42D-9A64BEDD1DC1}" type="datetimeFigureOut">
              <a:rPr lang="en-GB" smtClean="0"/>
              <a:pPr/>
              <a:t>22/12/2020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47EF84-CF19-4B94-82DB-BB3827F85BD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A2CA1-C704-4FF4-A42D-9A64BEDD1DC1}" type="datetimeFigureOut">
              <a:rPr lang="en-GB" smtClean="0"/>
              <a:pPr/>
              <a:t>22/12/2020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7EF84-CF19-4B94-82DB-BB3827F85BD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30626"/>
          </a:xfrm>
        </p:spPr>
        <p:txBody>
          <a:bodyPr/>
          <a:lstStyle/>
          <a:p>
            <a:r>
              <a:rPr lang="en-GB" dirty="0"/>
              <a:t>Exercise 5.2</a:t>
            </a:r>
            <a:br>
              <a:rPr lang="en-GB" dirty="0"/>
            </a:br>
            <a:r>
              <a:rPr lang="en-GB" dirty="0"/>
              <a:t>Diagonalization of a matrix</a:t>
            </a:r>
            <a:br>
              <a:rPr lang="en-GB" dirty="0"/>
            </a:br>
            <a:br>
              <a:rPr lang="en-GB" dirty="0"/>
            </a:br>
            <a:br>
              <a:rPr lang="en-GB" dirty="0"/>
            </a:br>
            <a:br>
              <a:rPr lang="en-GB" dirty="0"/>
            </a:br>
            <a:br>
              <a:rPr lang="en-GB" dirty="0"/>
            </a:br>
            <a:r>
              <a:rPr lang="en-GB" dirty="0"/>
              <a:t> </a:t>
            </a:r>
          </a:p>
        </p:txBody>
      </p:sp>
      <p:pic>
        <p:nvPicPr>
          <p:cNvPr id="1026" name="Picture 2"/>
          <p:cNvPicPr>
            <a:picLocks noChangeAspect="1" noChangeArrowheads="1"/>
          </p:cNvPicPr>
          <p:nvPr/>
        </p:nvPicPr>
        <p:blipFill>
          <a:blip r:embed="rId2" cstate="print"/>
          <a:srcRect/>
          <a:stretch>
            <a:fillRect/>
          </a:stretch>
        </p:blipFill>
        <p:spPr bwMode="auto">
          <a:xfrm>
            <a:off x="523875" y="2348880"/>
            <a:ext cx="8620125" cy="120585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251520" y="260648"/>
            <a:ext cx="8629650" cy="3048000"/>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323528" y="2996952"/>
            <a:ext cx="7038975" cy="36480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22714"/>
          </a:xfrm>
        </p:spPr>
        <p:txBody>
          <a:bodyPr>
            <a:noAutofit/>
          </a:bodyPr>
          <a:lstStyle/>
          <a:p>
            <a:r>
              <a:rPr lang="en-GB" sz="3500" dirty="0"/>
              <a:t>Question 15 to 24 are related to </a:t>
            </a:r>
            <a:r>
              <a:rPr lang="en-GB" sz="3500" dirty="0" err="1"/>
              <a:t>eigen</a:t>
            </a:r>
            <a:r>
              <a:rPr lang="en-GB" sz="3500" dirty="0"/>
              <a:t> values and </a:t>
            </a:r>
            <a:r>
              <a:rPr lang="en-GB" sz="3500" dirty="0" err="1"/>
              <a:t>eigen</a:t>
            </a:r>
            <a:r>
              <a:rPr lang="en-GB" sz="3500" dirty="0"/>
              <a:t> vector so solve these problems by yourself.</a:t>
            </a:r>
            <a:br>
              <a:rPr lang="en-GB" sz="3500" dirty="0"/>
            </a:br>
            <a:r>
              <a:rPr lang="en-GB" sz="3500" dirty="0"/>
              <a:t>Remember that to calculate </a:t>
            </a:r>
            <a:r>
              <a:rPr lang="en-GB" sz="3500" dirty="0" err="1"/>
              <a:t>eigen</a:t>
            </a:r>
            <a:r>
              <a:rPr lang="en-GB" sz="3500" dirty="0"/>
              <a:t> value you have to solve </a:t>
            </a:r>
            <a:r>
              <a:rPr lang="en-GB" sz="3500" dirty="0" err="1"/>
              <a:t>det</a:t>
            </a:r>
            <a:r>
              <a:rPr lang="en-GB" sz="3500" dirty="0"/>
              <a:t>(A-</a:t>
            </a:r>
            <a:r>
              <a:rPr lang="el-GR" sz="3500" dirty="0"/>
              <a:t>λ</a:t>
            </a:r>
            <a:r>
              <a:rPr lang="en-GB" sz="3500" dirty="0"/>
              <a:t>I)=0 and to get </a:t>
            </a:r>
            <a:r>
              <a:rPr lang="en-GB" sz="3500" dirty="0" err="1"/>
              <a:t>eigen</a:t>
            </a:r>
            <a:r>
              <a:rPr lang="en-GB" sz="3500" dirty="0"/>
              <a:t> vector, u have to solve (A-</a:t>
            </a:r>
            <a:r>
              <a:rPr lang="el-GR" sz="3500" dirty="0"/>
              <a:t> λ</a:t>
            </a:r>
            <a:r>
              <a:rPr lang="en-GB" sz="3500" dirty="0"/>
              <a:t>I)x=0. S is formed by putting the first </a:t>
            </a:r>
            <a:r>
              <a:rPr lang="en-GB" sz="3500" dirty="0" err="1"/>
              <a:t>eigen</a:t>
            </a:r>
            <a:r>
              <a:rPr lang="en-GB" sz="3500" dirty="0"/>
              <a:t> vector in first column and second </a:t>
            </a:r>
            <a:r>
              <a:rPr lang="en-GB" sz="3500" dirty="0" err="1"/>
              <a:t>eigen</a:t>
            </a:r>
            <a:r>
              <a:rPr lang="en-GB" sz="3500" dirty="0"/>
              <a:t> vector in the second column of a matrix that is S. When we multiply  S</a:t>
            </a:r>
            <a:r>
              <a:rPr lang="en-GB" sz="3500" baseline="30000" dirty="0"/>
              <a:t>-1</a:t>
            </a:r>
            <a:r>
              <a:rPr lang="en-GB" sz="3500" dirty="0"/>
              <a:t>AS, we get diagonal matrix with diagonal entries as the </a:t>
            </a:r>
            <a:r>
              <a:rPr lang="en-GB" sz="3500" dirty="0" err="1"/>
              <a:t>eigen</a:t>
            </a:r>
            <a:r>
              <a:rPr lang="en-GB" sz="3500" dirty="0"/>
              <a:t> values of 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02634"/>
          </a:xfrm>
        </p:spPr>
        <p:txBody>
          <a:bodyPr>
            <a:normAutofit fontScale="90000"/>
          </a:bodyPr>
          <a:lstStyle/>
          <a:p>
            <a:r>
              <a:rPr lang="en-GB" dirty="0"/>
              <a:t>Question 29 to 33 are related to the power of a matrix and its procedure is same as we did in problem 7. All other problems are related to </a:t>
            </a:r>
            <a:r>
              <a:rPr lang="en-GB" dirty="0" err="1"/>
              <a:t>eigen</a:t>
            </a:r>
            <a:r>
              <a:rPr lang="en-GB" dirty="0"/>
              <a:t> values and </a:t>
            </a:r>
            <a:r>
              <a:rPr lang="en-GB" dirty="0" err="1"/>
              <a:t>eigen</a:t>
            </a:r>
            <a:r>
              <a:rPr lang="en-GB" dirty="0"/>
              <a:t> vector </a:t>
            </a:r>
            <a:r>
              <a:rPr lang="en-GB" dirty="0" err="1"/>
              <a:t>ane</a:t>
            </a:r>
            <a:r>
              <a:rPr lang="en-GB" dirty="0"/>
              <a:t> then their </a:t>
            </a:r>
            <a:r>
              <a:rPr lang="en-GB" dirty="0" err="1"/>
              <a:t>diagonalization</a:t>
            </a:r>
            <a:r>
              <a:rPr lang="en-GB" dirty="0"/>
              <a:t> or their power. So use the above concept to do all the related problems by yourself.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4722"/>
          </a:xfrm>
        </p:spPr>
        <p:txBody>
          <a:bodyPr>
            <a:normAutofit fontScale="90000"/>
          </a:bodyPr>
          <a:lstStyle/>
          <a:p>
            <a:pPr algn="l"/>
            <a:r>
              <a:rPr lang="en-GB" sz="3200" dirty="0"/>
              <a:t>Diagonalization: A </a:t>
            </a:r>
            <a:r>
              <a:rPr lang="en-GB" sz="3200" baseline="30000" dirty="0"/>
              <a:t>100</a:t>
            </a:r>
            <a:r>
              <a:rPr lang="en-GB" sz="3200" dirty="0"/>
              <a:t>   </a:t>
            </a:r>
            <a:br>
              <a:rPr lang="en-GB" sz="3200" dirty="0"/>
            </a:br>
            <a:r>
              <a:rPr lang="en-GB" sz="3200" dirty="0"/>
              <a:t>Algorithm: 1. Eigen values:|(A-</a:t>
            </a:r>
            <a:r>
              <a:rPr lang="el-GR" sz="3200" dirty="0"/>
              <a:t>λ</a:t>
            </a:r>
            <a:r>
              <a:rPr lang="en-GB" sz="3200" dirty="0"/>
              <a:t>I) |=0</a:t>
            </a:r>
            <a:br>
              <a:rPr lang="en-GB" sz="3200" dirty="0"/>
            </a:br>
            <a:r>
              <a:rPr lang="en-GB" sz="3200" dirty="0"/>
              <a:t>Eigen vector: (A-</a:t>
            </a:r>
            <a:r>
              <a:rPr lang="el-GR" sz="3200" dirty="0"/>
              <a:t> λ</a:t>
            </a:r>
            <a:r>
              <a:rPr lang="en-GB" sz="3200" dirty="0"/>
              <a:t>I)x=0</a:t>
            </a:r>
            <a:br>
              <a:rPr lang="en-GB" sz="3200" dirty="0"/>
            </a:br>
            <a:r>
              <a:rPr lang="en-GB" sz="3200" dirty="0"/>
              <a:t>S=</a:t>
            </a:r>
            <a:r>
              <a:rPr lang="en-GB" sz="3200" dirty="0" err="1"/>
              <a:t>eigen</a:t>
            </a:r>
            <a:r>
              <a:rPr lang="en-GB" sz="3200" dirty="0"/>
              <a:t> vector matrix: </a:t>
            </a:r>
            <a:br>
              <a:rPr lang="en-GB" sz="3200" dirty="0"/>
            </a:br>
            <a:r>
              <a:rPr lang="en-GB" sz="3200" dirty="0"/>
              <a:t>S</a:t>
            </a:r>
            <a:r>
              <a:rPr lang="en-GB" sz="3200" baseline="30000" dirty="0"/>
              <a:t>-1</a:t>
            </a:r>
            <a:r>
              <a:rPr lang="en-GB" sz="3200" dirty="0"/>
              <a:t>      and then S</a:t>
            </a:r>
            <a:r>
              <a:rPr lang="en-GB" sz="3200" baseline="30000" dirty="0"/>
              <a:t>-1</a:t>
            </a:r>
            <a:r>
              <a:rPr lang="en-GB" sz="3200" dirty="0"/>
              <a:t>   AS=diagonal matrix=Ʌ=Diagonal entries that will be the </a:t>
            </a:r>
            <a:r>
              <a:rPr lang="en-GB" sz="3200" dirty="0" err="1"/>
              <a:t>eigen</a:t>
            </a:r>
            <a:r>
              <a:rPr lang="en-GB" sz="3200" dirty="0"/>
              <a:t> value of the given </a:t>
            </a:r>
            <a:br>
              <a:rPr lang="en-GB" sz="3200" dirty="0"/>
            </a:br>
            <a:r>
              <a:rPr lang="en-GB" sz="3200" dirty="0"/>
              <a:t>matrix.   </a:t>
            </a:r>
            <a:br>
              <a:rPr lang="en-GB" sz="3200" dirty="0"/>
            </a:br>
            <a:r>
              <a:rPr lang="en-GB" sz="3200" dirty="0"/>
              <a:t>A</a:t>
            </a:r>
            <a:r>
              <a:rPr lang="en-GB" sz="3200" baseline="30000" dirty="0"/>
              <a:t>100</a:t>
            </a:r>
            <a:r>
              <a:rPr lang="en-GB" sz="3200" dirty="0"/>
              <a:t>=SɅS</a:t>
            </a:r>
            <a:r>
              <a:rPr lang="en-GB" sz="3200" baseline="30000" dirty="0"/>
              <a:t>-1</a:t>
            </a:r>
            <a:r>
              <a:rPr lang="en-GB" sz="3200" dirty="0"/>
              <a:t>  </a:t>
            </a:r>
            <a:r>
              <a:rPr lang="en-GB" sz="3200" dirty="0" err="1"/>
              <a:t>SɅS</a:t>
            </a:r>
            <a:r>
              <a:rPr lang="en-GB" sz="3200" baseline="30000" dirty="0" err="1"/>
              <a:t>-1</a:t>
            </a:r>
            <a:r>
              <a:rPr lang="en-GB" sz="3200" baseline="30000" dirty="0"/>
              <a:t>   </a:t>
            </a:r>
            <a:r>
              <a:rPr lang="en-GB" sz="3200" dirty="0"/>
              <a:t>SɅS</a:t>
            </a:r>
            <a:r>
              <a:rPr lang="en-GB" sz="3200" baseline="30000" dirty="0"/>
              <a:t>-1  </a:t>
            </a:r>
            <a:r>
              <a:rPr lang="en-GB" sz="3200" dirty="0" err="1"/>
              <a:t>SɅS</a:t>
            </a:r>
            <a:r>
              <a:rPr lang="en-GB" sz="3200" baseline="30000" dirty="0" err="1"/>
              <a:t>-1</a:t>
            </a:r>
            <a:r>
              <a:rPr lang="en-GB" sz="3200" baseline="30000" dirty="0"/>
              <a:t>                           </a:t>
            </a:r>
            <a:r>
              <a:rPr lang="en-GB" sz="3200" dirty="0"/>
              <a:t>SɅS</a:t>
            </a:r>
            <a:r>
              <a:rPr lang="en-GB" sz="3200" baseline="30000" dirty="0"/>
              <a:t>-1    </a:t>
            </a:r>
            <a:br>
              <a:rPr lang="en-GB" sz="3200" baseline="30000" dirty="0"/>
            </a:br>
            <a:br>
              <a:rPr lang="en-GB" sz="3200" baseline="30000" dirty="0"/>
            </a:br>
            <a:br>
              <a:rPr lang="en-GB" sz="3200" baseline="30000" dirty="0"/>
            </a:br>
            <a:r>
              <a:rPr lang="en-GB" sz="3200" baseline="30000" dirty="0"/>
              <a:t>(100times)=</a:t>
            </a:r>
            <a:r>
              <a:rPr lang="en-GB" sz="3200" dirty="0"/>
              <a:t>SɅ</a:t>
            </a:r>
            <a:r>
              <a:rPr lang="en-GB" sz="3200" baseline="30000" dirty="0"/>
              <a:t>100</a:t>
            </a:r>
            <a:r>
              <a:rPr lang="en-GB" sz="3200" dirty="0"/>
              <a:t>S</a:t>
            </a:r>
            <a:r>
              <a:rPr lang="en-GB" sz="3200" baseline="30000" dirty="0"/>
              <a:t>-1</a:t>
            </a:r>
            <a:br>
              <a:rPr lang="en-GB" sz="3200" baseline="30000" dirty="0"/>
            </a:br>
            <a:r>
              <a:rPr lang="en-GB" sz="3200" baseline="30000" dirty="0"/>
              <a:t>  Algebraic multiplicity  am</a:t>
            </a:r>
            <a:r>
              <a:rPr lang="en-GB" sz="3200" dirty="0"/>
              <a:t> </a:t>
            </a:r>
            <a:r>
              <a:rPr lang="el-GR" sz="3200" dirty="0"/>
              <a:t>λ</a:t>
            </a:r>
            <a:r>
              <a:rPr lang="en-GB" sz="3200" dirty="0"/>
              <a:t>=1,2,2,5,7,7,7</a:t>
            </a:r>
            <a:br>
              <a:rPr lang="en-GB" sz="3200" dirty="0"/>
            </a:br>
            <a:r>
              <a:rPr lang="en-GB" sz="3200" dirty="0"/>
              <a:t>Geometric multiplicity gm   Defective matrix. If </a:t>
            </a:r>
            <a:r>
              <a:rPr lang="en-GB" sz="3200" dirty="0" err="1"/>
              <a:t>diagonalization</a:t>
            </a:r>
            <a:r>
              <a:rPr lang="en-GB" sz="3200" dirty="0"/>
              <a:t> is not possible then that matrix is known as defective matrix and we can calculate its </a:t>
            </a:r>
            <a:r>
              <a:rPr lang="en-GB" sz="3200" dirty="0" err="1"/>
              <a:t>jordan</a:t>
            </a:r>
            <a:r>
              <a:rPr lang="en-GB" sz="3200" dirty="0"/>
              <a:t> form </a:t>
            </a:r>
            <a:endParaRPr lang="en-GB" sz="3200" baseline="30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 No.1 (solution)</a:t>
            </a:r>
          </a:p>
        </p:txBody>
      </p:sp>
      <p:pic>
        <p:nvPicPr>
          <p:cNvPr id="2050" name="Picture 2"/>
          <p:cNvPicPr>
            <a:picLocks noChangeAspect="1" noChangeArrowheads="1"/>
          </p:cNvPicPr>
          <p:nvPr/>
        </p:nvPicPr>
        <p:blipFill>
          <a:blip r:embed="rId2" cstate="print"/>
          <a:srcRect/>
          <a:stretch>
            <a:fillRect/>
          </a:stretch>
        </p:blipFill>
        <p:spPr bwMode="auto">
          <a:xfrm>
            <a:off x="179512" y="1196752"/>
            <a:ext cx="8401050" cy="27051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79512" y="3861048"/>
            <a:ext cx="8515350" cy="273630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51520" y="260648"/>
            <a:ext cx="8448675" cy="33147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51520" y="3501008"/>
            <a:ext cx="8429625" cy="31051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2(Solution)</a:t>
            </a:r>
          </a:p>
        </p:txBody>
      </p:sp>
      <p:pic>
        <p:nvPicPr>
          <p:cNvPr id="4098" name="Picture 2"/>
          <p:cNvPicPr>
            <a:picLocks noChangeAspect="1" noChangeArrowheads="1"/>
          </p:cNvPicPr>
          <p:nvPr/>
        </p:nvPicPr>
        <p:blipFill>
          <a:blip r:embed="rId2" cstate="print"/>
          <a:srcRect/>
          <a:stretch>
            <a:fillRect/>
          </a:stretch>
        </p:blipFill>
        <p:spPr bwMode="auto">
          <a:xfrm>
            <a:off x="467544" y="1400175"/>
            <a:ext cx="8247831" cy="516503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Question 4 (Solution)</a:t>
            </a:r>
            <a:br>
              <a:rPr lang="en-GB" dirty="0"/>
            </a:br>
            <a:endParaRPr lang="en-GB" dirty="0"/>
          </a:p>
        </p:txBody>
      </p:sp>
      <p:pic>
        <p:nvPicPr>
          <p:cNvPr id="5122" name="Picture 2"/>
          <p:cNvPicPr>
            <a:picLocks noChangeAspect="1" noChangeArrowheads="1"/>
          </p:cNvPicPr>
          <p:nvPr/>
        </p:nvPicPr>
        <p:blipFill>
          <a:blip r:embed="rId2" cstate="print"/>
          <a:srcRect/>
          <a:stretch>
            <a:fillRect/>
          </a:stretch>
        </p:blipFill>
        <p:spPr bwMode="auto">
          <a:xfrm>
            <a:off x="251520" y="908720"/>
            <a:ext cx="8229600" cy="334327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95536" y="4221088"/>
            <a:ext cx="8477250" cy="237626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Question 5 (Solution)</a:t>
            </a:r>
          </a:p>
        </p:txBody>
      </p:sp>
      <p:pic>
        <p:nvPicPr>
          <p:cNvPr id="6146" name="Picture 2"/>
          <p:cNvPicPr>
            <a:picLocks noChangeAspect="1" noChangeArrowheads="1"/>
          </p:cNvPicPr>
          <p:nvPr/>
        </p:nvPicPr>
        <p:blipFill>
          <a:blip r:embed="rId2" cstate="print"/>
          <a:srcRect/>
          <a:stretch>
            <a:fillRect/>
          </a:stretch>
        </p:blipFill>
        <p:spPr bwMode="auto">
          <a:xfrm>
            <a:off x="552450" y="1423988"/>
            <a:ext cx="8039100" cy="4010025"/>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704850" y="5381625"/>
            <a:ext cx="7971606" cy="128773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79512" y="260648"/>
            <a:ext cx="8239125" cy="303847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323528" y="3501008"/>
            <a:ext cx="7648575" cy="10763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Solution 7 (Solution)</a:t>
            </a:r>
          </a:p>
        </p:txBody>
      </p:sp>
      <p:pic>
        <p:nvPicPr>
          <p:cNvPr id="8194" name="Picture 2"/>
          <p:cNvPicPr>
            <a:picLocks noChangeAspect="1" noChangeArrowheads="1"/>
          </p:cNvPicPr>
          <p:nvPr/>
        </p:nvPicPr>
        <p:blipFill>
          <a:blip r:embed="rId2" cstate="print"/>
          <a:srcRect/>
          <a:stretch>
            <a:fillRect/>
          </a:stretch>
        </p:blipFill>
        <p:spPr bwMode="auto">
          <a:xfrm>
            <a:off x="179512" y="1268760"/>
            <a:ext cx="8650163" cy="53530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251520" y="188640"/>
            <a:ext cx="8067675" cy="3057525"/>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2195736" y="2852936"/>
            <a:ext cx="1571625" cy="428625"/>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323528" y="3212976"/>
            <a:ext cx="8467725" cy="33813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2FC6D46D9CA94A908574E96ACAE827" ma:contentTypeVersion="2" ma:contentTypeDescription="Create a new document." ma:contentTypeScope="" ma:versionID="996be4402a957e7094c9e138931306fe">
  <xsd:schema xmlns:xsd="http://www.w3.org/2001/XMLSchema" xmlns:xs="http://www.w3.org/2001/XMLSchema" xmlns:p="http://schemas.microsoft.com/office/2006/metadata/properties" xmlns:ns2="048d7129-d959-4121-ad64-d390d2e84076" targetNamespace="http://schemas.microsoft.com/office/2006/metadata/properties" ma:root="true" ma:fieldsID="6e6ecc9b653643bd6e6d7560743d458c" ns2:_="">
    <xsd:import namespace="048d7129-d959-4121-ad64-d390d2e8407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8d7129-d959-4121-ad64-d390d2e840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505BCC-FA0A-47C0-8367-F622EE90C601}"/>
</file>

<file path=customXml/itemProps2.xml><?xml version="1.0" encoding="utf-8"?>
<ds:datastoreItem xmlns:ds="http://schemas.openxmlformats.org/officeDocument/2006/customXml" ds:itemID="{813103F3-0057-402A-9726-228C0E845513}"/>
</file>

<file path=customXml/itemProps3.xml><?xml version="1.0" encoding="utf-8"?>
<ds:datastoreItem xmlns:ds="http://schemas.openxmlformats.org/officeDocument/2006/customXml" ds:itemID="{E9406052-488C-4D5A-B259-87A07D63F652}"/>
</file>

<file path=docProps/app.xml><?xml version="1.0" encoding="utf-8"?>
<Properties xmlns="http://schemas.openxmlformats.org/officeDocument/2006/extended-properties" xmlns:vt="http://schemas.openxmlformats.org/officeDocument/2006/docPropsVTypes">
  <TotalTime>217</TotalTime>
  <Words>313</Words>
  <Application>Microsoft Office PowerPoint</Application>
  <PresentationFormat>On-screen Show (4:3)</PresentationFormat>
  <Paragraphs>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Exercise 5.2 Diagonalization of a matrix      </vt:lpstr>
      <vt:lpstr>Quest No.1 (solution)</vt:lpstr>
      <vt:lpstr>PowerPoint Presentation</vt:lpstr>
      <vt:lpstr>Question 2(Solution)</vt:lpstr>
      <vt:lpstr>Question 4 (Solution) </vt:lpstr>
      <vt:lpstr>Question 5 (Solution)</vt:lpstr>
      <vt:lpstr>PowerPoint Presentation</vt:lpstr>
      <vt:lpstr>Solution 7 (Solution)</vt:lpstr>
      <vt:lpstr>PowerPoint Presentation</vt:lpstr>
      <vt:lpstr>PowerPoint Presentation</vt:lpstr>
      <vt:lpstr>Question 15 to 24 are related to eigen values and eigen vector so solve these problems by yourself. Remember that to calculate eigen value you have to solve det(A-λI)=0 and to get eigen vector, u have to solve (A- λI)x=0. S is formed by putting the first eigen vector in first column and second eigen vector in the second column of a matrix that is S. When we multiply  S-1AS, we get diagonal matrix with diagonal entries as the eigen values of A.</vt:lpstr>
      <vt:lpstr>Question 29 to 33 are related to the power of a matrix and its procedure is same as we did in problem 7. All other problems are related to eigen values and eigen vector ane then their diagonalization or their power. So use the above concept to do all the related problems by yourself. </vt:lpstr>
      <vt:lpstr>Diagonalization: A 100    Algorithm: 1. Eigen values:|(A-λI) |=0 Eigen vector: (A- λI)x=0 S=eigen vector matrix:  S-1      and then S-1   AS=diagonal matrix=Ʌ=Diagonal entries that will be the eigen value of the given  matrix.    A100=SɅS-1  SɅS-1   SɅS-1  SɅS-1                           SɅS-1       (100times)=SɅ100S-1   Algebraic multiplicity  am λ=1,2,2,5,7,7,7 Geometric multiplicity gm   Defective matrix. If diagonalization is not possible then that matrix is known as defective matrix and we can calculate its jordan form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5.2</dc:title>
  <dc:creator>Dr. Abdur Rehman</dc:creator>
  <cp:lastModifiedBy>Abdur Rehman</cp:lastModifiedBy>
  <cp:revision>17</cp:revision>
  <dcterms:created xsi:type="dcterms:W3CDTF">2020-06-19T10:11:25Z</dcterms:created>
  <dcterms:modified xsi:type="dcterms:W3CDTF">2020-12-22T04:30:38Z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0x0101003A2FC6D46D9CA94A908574E96ACAE827</vt:lpwstr>
  </property>
</Properties>
</file>