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1D7AC65-0A9E-4823-A05F-120C6B7ED3B2}" v="26" dt="2020-12-20T08:21:54.10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10" d="100"/>
          <a:sy n="110" d="100"/>
        </p:scale>
        <p:origin x="-216" y="62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ipu Haris Zaheer Chatha" userId="S::2019ee371_student.uet.edu.pk#ext#@pern.onmicrosoft.com::cae99ab8-6204-4f4f-9c5c-2e7399fd6cfa" providerId="AD" clId="Web-{21D7AC65-0A9E-4823-A05F-120C6B7ED3B2}"/>
    <pc:docChg chg="modSld">
      <pc:chgData name="Tipu Haris Zaheer Chatha" userId="S::2019ee371_student.uet.edu.pk#ext#@pern.onmicrosoft.com::cae99ab8-6204-4f4f-9c5c-2e7399fd6cfa" providerId="AD" clId="Web-{21D7AC65-0A9E-4823-A05F-120C6B7ED3B2}" dt="2020-12-20T08:21:54.106" v="22" actId="20577"/>
      <pc:docMkLst>
        <pc:docMk/>
      </pc:docMkLst>
      <pc:sldChg chg="modSp">
        <pc:chgData name="Tipu Haris Zaheer Chatha" userId="S::2019ee371_student.uet.edu.pk#ext#@pern.onmicrosoft.com::cae99ab8-6204-4f4f-9c5c-2e7399fd6cfa" providerId="AD" clId="Web-{21D7AC65-0A9E-4823-A05F-120C6B7ED3B2}" dt="2020-12-20T08:16:11.190" v="2" actId="20577"/>
        <pc:sldMkLst>
          <pc:docMk/>
          <pc:sldMk cId="0" sldId="261"/>
        </pc:sldMkLst>
        <pc:spChg chg="mod">
          <ac:chgData name="Tipu Haris Zaheer Chatha" userId="S::2019ee371_student.uet.edu.pk#ext#@pern.onmicrosoft.com::cae99ab8-6204-4f4f-9c5c-2e7399fd6cfa" providerId="AD" clId="Web-{21D7AC65-0A9E-4823-A05F-120C6B7ED3B2}" dt="2020-12-20T08:16:11.190" v="2" actId="20577"/>
          <ac:spMkLst>
            <pc:docMk/>
            <pc:sldMk cId="0" sldId="261"/>
            <ac:spMk id="2" creationId="{00000000-0000-0000-0000-000000000000}"/>
          </ac:spMkLst>
        </pc:spChg>
      </pc:sldChg>
      <pc:sldChg chg="modSp">
        <pc:chgData name="Tipu Haris Zaheer Chatha" userId="S::2019ee371_student.uet.edu.pk#ext#@pern.onmicrosoft.com::cae99ab8-6204-4f4f-9c5c-2e7399fd6cfa" providerId="AD" clId="Web-{21D7AC65-0A9E-4823-A05F-120C6B7ED3B2}" dt="2020-12-20T08:18:39.897" v="8" actId="20577"/>
        <pc:sldMkLst>
          <pc:docMk/>
          <pc:sldMk cId="0" sldId="266"/>
        </pc:sldMkLst>
        <pc:spChg chg="mod">
          <ac:chgData name="Tipu Haris Zaheer Chatha" userId="S::2019ee371_student.uet.edu.pk#ext#@pern.onmicrosoft.com::cae99ab8-6204-4f4f-9c5c-2e7399fd6cfa" providerId="AD" clId="Web-{21D7AC65-0A9E-4823-A05F-120C6B7ED3B2}" dt="2020-12-20T08:18:39.897" v="8" actId="20577"/>
          <ac:spMkLst>
            <pc:docMk/>
            <pc:sldMk cId="0" sldId="266"/>
            <ac:spMk id="2" creationId="{00000000-0000-0000-0000-000000000000}"/>
          </ac:spMkLst>
        </pc:spChg>
      </pc:sldChg>
      <pc:sldChg chg="modSp">
        <pc:chgData name="Tipu Haris Zaheer Chatha" userId="S::2019ee371_student.uet.edu.pk#ext#@pern.onmicrosoft.com::cae99ab8-6204-4f4f-9c5c-2e7399fd6cfa" providerId="AD" clId="Web-{21D7AC65-0A9E-4823-A05F-120C6B7ED3B2}" dt="2020-12-20T08:19:11.492" v="11" actId="20577"/>
        <pc:sldMkLst>
          <pc:docMk/>
          <pc:sldMk cId="0" sldId="267"/>
        </pc:sldMkLst>
        <pc:spChg chg="mod">
          <ac:chgData name="Tipu Haris Zaheer Chatha" userId="S::2019ee371_student.uet.edu.pk#ext#@pern.onmicrosoft.com::cae99ab8-6204-4f4f-9c5c-2e7399fd6cfa" providerId="AD" clId="Web-{21D7AC65-0A9E-4823-A05F-120C6B7ED3B2}" dt="2020-12-20T08:19:11.492" v="11" actId="20577"/>
          <ac:spMkLst>
            <pc:docMk/>
            <pc:sldMk cId="0" sldId="267"/>
            <ac:spMk id="2" creationId="{00000000-0000-0000-0000-000000000000}"/>
          </ac:spMkLst>
        </pc:spChg>
      </pc:sldChg>
      <pc:sldChg chg="modSp">
        <pc:chgData name="Tipu Haris Zaheer Chatha" userId="S::2019ee371_student.uet.edu.pk#ext#@pern.onmicrosoft.com::cae99ab8-6204-4f4f-9c5c-2e7399fd6cfa" providerId="AD" clId="Web-{21D7AC65-0A9E-4823-A05F-120C6B7ED3B2}" dt="2020-12-20T08:21:54.106" v="21" actId="20577"/>
        <pc:sldMkLst>
          <pc:docMk/>
          <pc:sldMk cId="0" sldId="268"/>
        </pc:sldMkLst>
        <pc:spChg chg="mod">
          <ac:chgData name="Tipu Haris Zaheer Chatha" userId="S::2019ee371_student.uet.edu.pk#ext#@pern.onmicrosoft.com::cae99ab8-6204-4f4f-9c5c-2e7399fd6cfa" providerId="AD" clId="Web-{21D7AC65-0A9E-4823-A05F-120C6B7ED3B2}" dt="2020-12-20T08:21:54.106" v="21" actId="20577"/>
          <ac:spMkLst>
            <pc:docMk/>
            <pc:sldMk cId="0" sldId="268"/>
            <ac:spMk id="2"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992A2CA1-C704-4FF4-A42D-9A64BEDD1DC1}" type="datetimeFigureOut">
              <a:rPr lang="en-GB" smtClean="0"/>
              <a:pPr/>
              <a:t>20/12/2020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847EF84-CF19-4B94-82DB-BB3827F85BD5}"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992A2CA1-C704-4FF4-A42D-9A64BEDD1DC1}" type="datetimeFigureOut">
              <a:rPr lang="en-GB" smtClean="0"/>
              <a:pPr/>
              <a:t>20/12/2020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847EF84-CF19-4B94-82DB-BB3827F85BD5}"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992A2CA1-C704-4FF4-A42D-9A64BEDD1DC1}" type="datetimeFigureOut">
              <a:rPr lang="en-GB" smtClean="0"/>
              <a:pPr/>
              <a:t>20/12/2020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847EF84-CF19-4B94-82DB-BB3827F85BD5}"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992A2CA1-C704-4FF4-A42D-9A64BEDD1DC1}" type="datetimeFigureOut">
              <a:rPr lang="en-GB" smtClean="0"/>
              <a:pPr/>
              <a:t>20/12/2020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847EF84-CF19-4B94-82DB-BB3827F85BD5}"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92A2CA1-C704-4FF4-A42D-9A64BEDD1DC1}" type="datetimeFigureOut">
              <a:rPr lang="en-GB" smtClean="0"/>
              <a:pPr/>
              <a:t>20/12/2020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847EF84-CF19-4B94-82DB-BB3827F85BD5}"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992A2CA1-C704-4FF4-A42D-9A64BEDD1DC1}" type="datetimeFigureOut">
              <a:rPr lang="en-GB" smtClean="0"/>
              <a:pPr/>
              <a:t>20/12/2020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847EF84-CF19-4B94-82DB-BB3827F85BD5}"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992A2CA1-C704-4FF4-A42D-9A64BEDD1DC1}" type="datetimeFigureOut">
              <a:rPr lang="en-GB" smtClean="0"/>
              <a:pPr/>
              <a:t>20/12/2020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847EF84-CF19-4B94-82DB-BB3827F85BD5}"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992A2CA1-C704-4FF4-A42D-9A64BEDD1DC1}" type="datetimeFigureOut">
              <a:rPr lang="en-GB" smtClean="0"/>
              <a:pPr/>
              <a:t>20/12/2020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847EF84-CF19-4B94-82DB-BB3827F85BD5}"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2A2CA1-C704-4FF4-A42D-9A64BEDD1DC1}" type="datetimeFigureOut">
              <a:rPr lang="en-GB" smtClean="0"/>
              <a:pPr/>
              <a:t>20/12/2020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847EF84-CF19-4B94-82DB-BB3827F85BD5}"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92A2CA1-C704-4FF4-A42D-9A64BEDD1DC1}" type="datetimeFigureOut">
              <a:rPr lang="en-GB" smtClean="0"/>
              <a:pPr/>
              <a:t>20/12/2020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847EF84-CF19-4B94-82DB-BB3827F85BD5}"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92A2CA1-C704-4FF4-A42D-9A64BEDD1DC1}" type="datetimeFigureOut">
              <a:rPr lang="en-GB" smtClean="0"/>
              <a:pPr/>
              <a:t>20/12/2020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847EF84-CF19-4B94-82DB-BB3827F85BD5}"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2A2CA1-C704-4FF4-A42D-9A64BEDD1DC1}" type="datetimeFigureOut">
              <a:rPr lang="en-GB" smtClean="0"/>
              <a:pPr/>
              <a:t>20/12/2020</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47EF84-CF19-4B94-82DB-BB3827F85BD5}"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530626"/>
          </a:xfrm>
        </p:spPr>
        <p:txBody>
          <a:bodyPr/>
          <a:lstStyle/>
          <a:p>
            <a:r>
              <a:rPr lang="en-GB" dirty="0"/>
              <a:t>Exercise 5.2</a:t>
            </a:r>
            <a:br>
              <a:rPr lang="en-GB" dirty="0"/>
            </a:br>
            <a:r>
              <a:rPr lang="en-GB" dirty="0"/>
              <a:t>Diagonalization of a matrix</a:t>
            </a:r>
            <a:br>
              <a:rPr lang="en-GB" dirty="0"/>
            </a:br>
            <a:br>
              <a:rPr lang="en-GB" dirty="0"/>
            </a:br>
            <a:br>
              <a:rPr lang="en-GB" dirty="0"/>
            </a:br>
            <a:br>
              <a:rPr lang="en-GB" dirty="0"/>
            </a:br>
            <a:br>
              <a:rPr lang="en-GB" dirty="0"/>
            </a:br>
            <a:r>
              <a:rPr lang="en-GB" dirty="0"/>
              <a:t> </a:t>
            </a:r>
          </a:p>
        </p:txBody>
      </p:sp>
      <p:pic>
        <p:nvPicPr>
          <p:cNvPr id="1026" name="Picture 2"/>
          <p:cNvPicPr>
            <a:picLocks noChangeAspect="1" noChangeArrowheads="1"/>
          </p:cNvPicPr>
          <p:nvPr/>
        </p:nvPicPr>
        <p:blipFill>
          <a:blip r:embed="rId2" cstate="print"/>
          <a:srcRect/>
          <a:stretch>
            <a:fillRect/>
          </a:stretch>
        </p:blipFill>
        <p:spPr bwMode="auto">
          <a:xfrm>
            <a:off x="523875" y="2348880"/>
            <a:ext cx="8620125" cy="1205855"/>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cstate="print"/>
          <a:srcRect/>
          <a:stretch>
            <a:fillRect/>
          </a:stretch>
        </p:blipFill>
        <p:spPr bwMode="auto">
          <a:xfrm>
            <a:off x="251520" y="260648"/>
            <a:ext cx="8629650" cy="3048000"/>
          </a:xfrm>
          <a:prstGeom prst="rect">
            <a:avLst/>
          </a:prstGeom>
          <a:noFill/>
          <a:ln w="9525">
            <a:noFill/>
            <a:miter lim="800000"/>
            <a:headEnd/>
            <a:tailEnd/>
          </a:ln>
        </p:spPr>
      </p:pic>
      <p:pic>
        <p:nvPicPr>
          <p:cNvPr id="10243" name="Picture 3"/>
          <p:cNvPicPr>
            <a:picLocks noChangeAspect="1" noChangeArrowheads="1"/>
          </p:cNvPicPr>
          <p:nvPr/>
        </p:nvPicPr>
        <p:blipFill>
          <a:blip r:embed="rId3" cstate="print"/>
          <a:srcRect/>
          <a:stretch>
            <a:fillRect/>
          </a:stretch>
        </p:blipFill>
        <p:spPr bwMode="auto">
          <a:xfrm>
            <a:off x="323528" y="2996952"/>
            <a:ext cx="7038975" cy="3648075"/>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22714"/>
          </a:xfrm>
        </p:spPr>
        <p:txBody>
          <a:bodyPr>
            <a:noAutofit/>
          </a:bodyPr>
          <a:lstStyle/>
          <a:p>
            <a:r>
              <a:rPr lang="en-GB" sz="3500" dirty="0"/>
              <a:t>Question 15 to 24 are related to eigen values and eigen vector so solve these problems by yourself.</a:t>
            </a:r>
            <a:br>
              <a:rPr lang="en-GB" sz="3500" dirty="0"/>
            </a:br>
            <a:r>
              <a:rPr lang="en-GB" sz="3500" dirty="0"/>
              <a:t>Remember that to calculate eigen value you have to solve det(A-</a:t>
            </a:r>
            <a:r>
              <a:rPr lang="el-GR" sz="3500" dirty="0"/>
              <a:t>λ</a:t>
            </a:r>
            <a:r>
              <a:rPr lang="en-GB" sz="3500" dirty="0"/>
              <a:t>I)=0 and to get eigen vector, u have to solve (A-</a:t>
            </a:r>
            <a:r>
              <a:rPr lang="el-GR" sz="3500" dirty="0"/>
              <a:t> λ</a:t>
            </a:r>
            <a:r>
              <a:rPr lang="en-GB" sz="3500" dirty="0"/>
              <a:t>I)x=0. </a:t>
            </a:r>
            <a:r>
              <a:rPr lang="en-GB" sz="3500" dirty="0">
                <a:solidFill>
                  <a:srgbClr val="FF0000"/>
                </a:solidFill>
              </a:rPr>
              <a:t>S is formed by putting the first eigen vector in first column and second eigen vector in the second column of a matrix that is S</a:t>
            </a:r>
            <a:r>
              <a:rPr lang="en-GB" sz="3500" dirty="0"/>
              <a:t>. When we multiply  S</a:t>
            </a:r>
            <a:r>
              <a:rPr lang="en-GB" sz="3500" baseline="30000" dirty="0"/>
              <a:t>-1</a:t>
            </a:r>
            <a:r>
              <a:rPr lang="en-GB" sz="3500" dirty="0"/>
              <a:t>AS, we get diagonal matrix with diagonal entries as the eigen values of A.</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02634"/>
          </a:xfrm>
        </p:spPr>
        <p:txBody>
          <a:bodyPr>
            <a:normAutofit fontScale="90000"/>
          </a:bodyPr>
          <a:lstStyle/>
          <a:p>
            <a:r>
              <a:rPr lang="en-GB" dirty="0"/>
              <a:t>Question 29 to 33 are related to the power of a matrix and its procedure is same as we did in problem 7. All other problems are related to eigen values and eigen vector and then their diagonalization or their power. So use the above concept to do all the related problems by yourself.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4722"/>
          </a:xfrm>
        </p:spPr>
        <p:txBody>
          <a:bodyPr>
            <a:normAutofit fontScale="90000"/>
          </a:bodyPr>
          <a:lstStyle/>
          <a:p>
            <a:pPr algn="l"/>
            <a:r>
              <a:rPr lang="en-GB" sz="3200" dirty="0"/>
              <a:t>Diagonalization: A </a:t>
            </a:r>
            <a:r>
              <a:rPr lang="en-GB" sz="3200" baseline="30000" dirty="0"/>
              <a:t>100</a:t>
            </a:r>
            <a:r>
              <a:rPr lang="en-GB" sz="3200" dirty="0"/>
              <a:t>   </a:t>
            </a:r>
            <a:br>
              <a:rPr lang="en-GB" sz="3200" dirty="0"/>
            </a:br>
            <a:r>
              <a:rPr lang="en-GB" sz="3200" dirty="0"/>
              <a:t>Algorithm: 1. Eigen values:|(A-</a:t>
            </a:r>
            <a:r>
              <a:rPr lang="el-GR" sz="3200" dirty="0"/>
              <a:t>λ</a:t>
            </a:r>
            <a:r>
              <a:rPr lang="en-GB" sz="3200" dirty="0"/>
              <a:t>I) |=0</a:t>
            </a:r>
            <a:br>
              <a:rPr lang="en-GB" sz="3200" dirty="0"/>
            </a:br>
            <a:r>
              <a:rPr lang="en-GB" sz="3200" dirty="0"/>
              <a:t>Eigen vector: (A-</a:t>
            </a:r>
            <a:r>
              <a:rPr lang="el-GR" sz="3200" dirty="0"/>
              <a:t> λ</a:t>
            </a:r>
            <a:r>
              <a:rPr lang="en-GB" sz="3200" dirty="0"/>
              <a:t>I)x=0</a:t>
            </a:r>
            <a:br>
              <a:rPr lang="en-GB" sz="3200" dirty="0"/>
            </a:br>
            <a:r>
              <a:rPr lang="en-GB" sz="3200" dirty="0"/>
              <a:t>S=eigen vector matrix: </a:t>
            </a:r>
            <a:br>
              <a:rPr lang="en-GB" sz="3200" dirty="0"/>
            </a:br>
            <a:r>
              <a:rPr lang="en-GB" sz="3200" dirty="0"/>
              <a:t>S</a:t>
            </a:r>
            <a:r>
              <a:rPr lang="en-GB" sz="3200" baseline="30000" dirty="0"/>
              <a:t>-1</a:t>
            </a:r>
            <a:r>
              <a:rPr lang="en-GB" sz="3200" dirty="0"/>
              <a:t>      and then S</a:t>
            </a:r>
            <a:r>
              <a:rPr lang="en-GB" sz="3200" baseline="30000" dirty="0"/>
              <a:t>-1</a:t>
            </a:r>
            <a:r>
              <a:rPr lang="en-GB" sz="3200" dirty="0"/>
              <a:t>   AS=diagonal matrix=Ʌ=Diagonal entries that will be the eigen value of the given </a:t>
            </a:r>
            <a:br>
              <a:rPr lang="en-GB" sz="3200" dirty="0"/>
            </a:br>
            <a:r>
              <a:rPr lang="en-GB" sz="3200" dirty="0"/>
              <a:t>matrix.   </a:t>
            </a:r>
            <a:br>
              <a:rPr lang="en-GB" sz="3200" dirty="0"/>
            </a:br>
            <a:r>
              <a:rPr lang="en-GB" sz="3200" dirty="0"/>
              <a:t>A</a:t>
            </a:r>
            <a:r>
              <a:rPr lang="en-GB" sz="3200" baseline="30000" dirty="0"/>
              <a:t>100</a:t>
            </a:r>
            <a:r>
              <a:rPr lang="en-GB" sz="3200" dirty="0"/>
              <a:t>=SɅS</a:t>
            </a:r>
            <a:r>
              <a:rPr lang="en-GB" sz="3200" baseline="30000" dirty="0"/>
              <a:t>-1</a:t>
            </a:r>
            <a:r>
              <a:rPr lang="en-GB" sz="3200" dirty="0"/>
              <a:t>  </a:t>
            </a:r>
            <a:r>
              <a:rPr lang="en-GB" sz="3200" dirty="0" err="1"/>
              <a:t>SɅS</a:t>
            </a:r>
            <a:r>
              <a:rPr lang="en-GB" sz="3200" baseline="30000" dirty="0" err="1"/>
              <a:t>-1</a:t>
            </a:r>
            <a:r>
              <a:rPr lang="en-GB" sz="3200" baseline="30000" dirty="0"/>
              <a:t>   </a:t>
            </a:r>
            <a:r>
              <a:rPr lang="en-GB" sz="3200" dirty="0" err="1"/>
              <a:t>SɅS</a:t>
            </a:r>
            <a:r>
              <a:rPr lang="en-GB" sz="3200" baseline="30000" dirty="0" err="1"/>
              <a:t>-1</a:t>
            </a:r>
            <a:r>
              <a:rPr lang="en-GB" sz="3200" baseline="30000" dirty="0"/>
              <a:t>  </a:t>
            </a:r>
            <a:r>
              <a:rPr lang="en-GB" sz="3200" dirty="0" err="1"/>
              <a:t>SɅS</a:t>
            </a:r>
            <a:r>
              <a:rPr lang="en-GB" sz="3200" baseline="30000" dirty="0" err="1"/>
              <a:t>-1</a:t>
            </a:r>
            <a:r>
              <a:rPr lang="en-GB" sz="3200" baseline="30000" dirty="0"/>
              <a:t>                           </a:t>
            </a:r>
            <a:r>
              <a:rPr lang="en-GB" sz="3200" dirty="0" err="1"/>
              <a:t>SɅS</a:t>
            </a:r>
            <a:r>
              <a:rPr lang="en-GB" sz="3200" baseline="30000" dirty="0" err="1"/>
              <a:t>-1</a:t>
            </a:r>
            <a:r>
              <a:rPr lang="en-GB" sz="3200" baseline="30000" dirty="0"/>
              <a:t>    </a:t>
            </a:r>
            <a:br>
              <a:rPr lang="en-GB" sz="3200" baseline="30000" dirty="0"/>
            </a:br>
            <a:br>
              <a:rPr lang="en-GB" sz="3200" baseline="30000" dirty="0"/>
            </a:br>
            <a:r>
              <a:rPr lang="en-GB" sz="3200" baseline="30000" dirty="0"/>
              <a:t>(100times)=</a:t>
            </a:r>
            <a:r>
              <a:rPr lang="en-GB" sz="3200" dirty="0"/>
              <a:t>SɅ</a:t>
            </a:r>
            <a:r>
              <a:rPr lang="en-GB" sz="3200" baseline="30000" dirty="0"/>
              <a:t>100</a:t>
            </a:r>
            <a:r>
              <a:rPr lang="en-GB" sz="3200" dirty="0"/>
              <a:t>S</a:t>
            </a:r>
            <a:r>
              <a:rPr lang="en-GB" sz="3200" baseline="30000" dirty="0"/>
              <a:t>-1</a:t>
            </a:r>
            <a:br>
              <a:rPr lang="en-GB" sz="3200" baseline="30000" dirty="0"/>
            </a:br>
            <a:r>
              <a:rPr lang="en-GB" sz="3200" baseline="30000" dirty="0"/>
              <a:t>  Algebraic multiplicity  am</a:t>
            </a:r>
            <a:r>
              <a:rPr lang="en-GB" sz="3200" dirty="0"/>
              <a:t> </a:t>
            </a:r>
            <a:r>
              <a:rPr lang="el-GR" sz="3200" dirty="0"/>
              <a:t>λ</a:t>
            </a:r>
            <a:r>
              <a:rPr lang="en-GB" sz="3200" dirty="0"/>
              <a:t>=1,2,2,5,7,7,7</a:t>
            </a:r>
            <a:br>
              <a:rPr lang="en-GB" sz="3200" dirty="0"/>
            </a:br>
            <a:r>
              <a:rPr lang="en-GB" sz="3200" dirty="0"/>
              <a:t>Geometric multiplicity gm   Defective matrix. If diagonalization is not possible then that matrix is known as defective matrix and we can calculate its </a:t>
            </a:r>
            <a:r>
              <a:rPr lang="en-GB" sz="3200" dirty="0" err="1"/>
              <a:t>jordan</a:t>
            </a:r>
            <a:r>
              <a:rPr lang="en-GB" sz="3200" dirty="0"/>
              <a:t> form </a:t>
            </a:r>
            <a:endParaRPr lang="en-GB" sz="3200" baseline="30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Quest No.1 (solution)</a:t>
            </a:r>
          </a:p>
        </p:txBody>
      </p:sp>
      <p:pic>
        <p:nvPicPr>
          <p:cNvPr id="2050" name="Picture 2"/>
          <p:cNvPicPr>
            <a:picLocks noChangeAspect="1" noChangeArrowheads="1"/>
          </p:cNvPicPr>
          <p:nvPr/>
        </p:nvPicPr>
        <p:blipFill>
          <a:blip r:embed="rId2" cstate="print"/>
          <a:srcRect/>
          <a:stretch>
            <a:fillRect/>
          </a:stretch>
        </p:blipFill>
        <p:spPr bwMode="auto">
          <a:xfrm>
            <a:off x="179512" y="1196752"/>
            <a:ext cx="8401050" cy="2705100"/>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179512" y="3861048"/>
            <a:ext cx="8515350" cy="2736304"/>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251520" y="260648"/>
            <a:ext cx="8448675" cy="3314700"/>
          </a:xfrm>
          <a:prstGeom prst="rect">
            <a:avLst/>
          </a:prstGeom>
          <a:noFill/>
          <a:ln w="9525">
            <a:noFill/>
            <a:miter lim="800000"/>
            <a:headEnd/>
            <a:tailEnd/>
          </a:ln>
        </p:spPr>
      </p:pic>
      <p:pic>
        <p:nvPicPr>
          <p:cNvPr id="3075" name="Picture 3"/>
          <p:cNvPicPr>
            <a:picLocks noChangeAspect="1" noChangeArrowheads="1"/>
          </p:cNvPicPr>
          <p:nvPr/>
        </p:nvPicPr>
        <p:blipFill>
          <a:blip r:embed="rId3" cstate="print"/>
          <a:srcRect/>
          <a:stretch>
            <a:fillRect/>
          </a:stretch>
        </p:blipFill>
        <p:spPr bwMode="auto">
          <a:xfrm>
            <a:off x="251520" y="3501008"/>
            <a:ext cx="8429625" cy="3105150"/>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Question 2(Solution)</a:t>
            </a:r>
          </a:p>
        </p:txBody>
      </p:sp>
      <p:pic>
        <p:nvPicPr>
          <p:cNvPr id="4098" name="Picture 2"/>
          <p:cNvPicPr>
            <a:picLocks noChangeAspect="1" noChangeArrowheads="1"/>
          </p:cNvPicPr>
          <p:nvPr/>
        </p:nvPicPr>
        <p:blipFill>
          <a:blip r:embed="rId2" cstate="print"/>
          <a:srcRect/>
          <a:stretch>
            <a:fillRect/>
          </a:stretch>
        </p:blipFill>
        <p:spPr bwMode="auto">
          <a:xfrm>
            <a:off x="467544" y="1400175"/>
            <a:ext cx="8247831" cy="5165035"/>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Question 4 (Solution)</a:t>
            </a:r>
            <a:br>
              <a:rPr lang="en-GB" dirty="0"/>
            </a:br>
            <a:endParaRPr lang="en-GB" dirty="0"/>
          </a:p>
        </p:txBody>
      </p:sp>
      <p:pic>
        <p:nvPicPr>
          <p:cNvPr id="5122" name="Picture 2"/>
          <p:cNvPicPr>
            <a:picLocks noChangeAspect="1" noChangeArrowheads="1"/>
          </p:cNvPicPr>
          <p:nvPr/>
        </p:nvPicPr>
        <p:blipFill>
          <a:blip r:embed="rId2" cstate="print"/>
          <a:srcRect/>
          <a:stretch>
            <a:fillRect/>
          </a:stretch>
        </p:blipFill>
        <p:spPr bwMode="auto">
          <a:xfrm>
            <a:off x="251520" y="908720"/>
            <a:ext cx="8229600" cy="3343275"/>
          </a:xfrm>
          <a:prstGeom prst="rect">
            <a:avLst/>
          </a:prstGeom>
          <a:noFill/>
          <a:ln w="9525">
            <a:noFill/>
            <a:miter lim="800000"/>
            <a:headEnd/>
            <a:tailEnd/>
          </a:ln>
        </p:spPr>
      </p:pic>
      <p:pic>
        <p:nvPicPr>
          <p:cNvPr id="5123" name="Picture 3"/>
          <p:cNvPicPr>
            <a:picLocks noChangeAspect="1" noChangeArrowheads="1"/>
          </p:cNvPicPr>
          <p:nvPr/>
        </p:nvPicPr>
        <p:blipFill>
          <a:blip r:embed="rId3" cstate="print"/>
          <a:srcRect/>
          <a:stretch>
            <a:fillRect/>
          </a:stretch>
        </p:blipFill>
        <p:spPr bwMode="auto">
          <a:xfrm>
            <a:off x="395536" y="4221088"/>
            <a:ext cx="8477250" cy="2376264"/>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Question 5 (Solution)</a:t>
            </a:r>
          </a:p>
        </p:txBody>
      </p:sp>
      <p:pic>
        <p:nvPicPr>
          <p:cNvPr id="6146" name="Picture 2"/>
          <p:cNvPicPr>
            <a:picLocks noChangeAspect="1" noChangeArrowheads="1"/>
          </p:cNvPicPr>
          <p:nvPr/>
        </p:nvPicPr>
        <p:blipFill>
          <a:blip r:embed="rId2" cstate="print"/>
          <a:srcRect/>
          <a:stretch>
            <a:fillRect/>
          </a:stretch>
        </p:blipFill>
        <p:spPr bwMode="auto">
          <a:xfrm>
            <a:off x="552450" y="1423988"/>
            <a:ext cx="8039100" cy="4010025"/>
          </a:xfrm>
          <a:prstGeom prst="rect">
            <a:avLst/>
          </a:prstGeom>
          <a:noFill/>
          <a:ln w="9525">
            <a:noFill/>
            <a:miter lim="800000"/>
            <a:headEnd/>
            <a:tailEnd/>
          </a:ln>
        </p:spPr>
      </p:pic>
      <p:pic>
        <p:nvPicPr>
          <p:cNvPr id="6148" name="Picture 4"/>
          <p:cNvPicPr>
            <a:picLocks noChangeAspect="1" noChangeArrowheads="1"/>
          </p:cNvPicPr>
          <p:nvPr/>
        </p:nvPicPr>
        <p:blipFill>
          <a:blip r:embed="rId3" cstate="print"/>
          <a:srcRect/>
          <a:stretch>
            <a:fillRect/>
          </a:stretch>
        </p:blipFill>
        <p:spPr bwMode="auto">
          <a:xfrm>
            <a:off x="704850" y="5381625"/>
            <a:ext cx="7971606" cy="1287735"/>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cstate="print"/>
          <a:srcRect/>
          <a:stretch>
            <a:fillRect/>
          </a:stretch>
        </p:blipFill>
        <p:spPr bwMode="auto">
          <a:xfrm>
            <a:off x="179512" y="260648"/>
            <a:ext cx="8239125" cy="3038475"/>
          </a:xfrm>
          <a:prstGeom prst="rect">
            <a:avLst/>
          </a:prstGeom>
          <a:noFill/>
          <a:ln w="9525">
            <a:noFill/>
            <a:miter lim="800000"/>
            <a:headEnd/>
            <a:tailEnd/>
          </a:ln>
        </p:spPr>
      </p:pic>
      <p:pic>
        <p:nvPicPr>
          <p:cNvPr id="7171" name="Picture 3"/>
          <p:cNvPicPr>
            <a:picLocks noChangeAspect="1" noChangeArrowheads="1"/>
          </p:cNvPicPr>
          <p:nvPr/>
        </p:nvPicPr>
        <p:blipFill>
          <a:blip r:embed="rId3" cstate="print"/>
          <a:srcRect/>
          <a:stretch>
            <a:fillRect/>
          </a:stretch>
        </p:blipFill>
        <p:spPr bwMode="auto">
          <a:xfrm>
            <a:off x="323528" y="3501008"/>
            <a:ext cx="7648575" cy="1076325"/>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Solution 7 (Solution)</a:t>
            </a:r>
          </a:p>
        </p:txBody>
      </p:sp>
      <p:pic>
        <p:nvPicPr>
          <p:cNvPr id="8194" name="Picture 2"/>
          <p:cNvPicPr>
            <a:picLocks noChangeAspect="1" noChangeArrowheads="1"/>
          </p:cNvPicPr>
          <p:nvPr/>
        </p:nvPicPr>
        <p:blipFill>
          <a:blip r:embed="rId2" cstate="print"/>
          <a:srcRect/>
          <a:stretch>
            <a:fillRect/>
          </a:stretch>
        </p:blipFill>
        <p:spPr bwMode="auto">
          <a:xfrm>
            <a:off x="179512" y="1268760"/>
            <a:ext cx="8650163" cy="5353050"/>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cstate="print"/>
          <a:srcRect/>
          <a:stretch>
            <a:fillRect/>
          </a:stretch>
        </p:blipFill>
        <p:spPr bwMode="auto">
          <a:xfrm>
            <a:off x="251520" y="188640"/>
            <a:ext cx="8067675" cy="3057525"/>
          </a:xfrm>
          <a:prstGeom prst="rect">
            <a:avLst/>
          </a:prstGeom>
          <a:noFill/>
          <a:ln w="9525">
            <a:noFill/>
            <a:miter lim="800000"/>
            <a:headEnd/>
            <a:tailEnd/>
          </a:ln>
        </p:spPr>
      </p:pic>
      <p:pic>
        <p:nvPicPr>
          <p:cNvPr id="9219" name="Picture 3"/>
          <p:cNvPicPr>
            <a:picLocks noChangeAspect="1" noChangeArrowheads="1"/>
          </p:cNvPicPr>
          <p:nvPr/>
        </p:nvPicPr>
        <p:blipFill>
          <a:blip r:embed="rId3" cstate="print"/>
          <a:srcRect/>
          <a:stretch>
            <a:fillRect/>
          </a:stretch>
        </p:blipFill>
        <p:spPr bwMode="auto">
          <a:xfrm>
            <a:off x="2195736" y="2852936"/>
            <a:ext cx="1571625" cy="428625"/>
          </a:xfrm>
          <a:prstGeom prst="rect">
            <a:avLst/>
          </a:prstGeom>
          <a:noFill/>
          <a:ln w="9525">
            <a:noFill/>
            <a:miter lim="800000"/>
            <a:headEnd/>
            <a:tailEnd/>
          </a:ln>
        </p:spPr>
      </p:pic>
      <p:pic>
        <p:nvPicPr>
          <p:cNvPr id="9220" name="Picture 4"/>
          <p:cNvPicPr>
            <a:picLocks noChangeAspect="1" noChangeArrowheads="1"/>
          </p:cNvPicPr>
          <p:nvPr/>
        </p:nvPicPr>
        <p:blipFill>
          <a:blip r:embed="rId4" cstate="print"/>
          <a:srcRect/>
          <a:stretch>
            <a:fillRect/>
          </a:stretch>
        </p:blipFill>
        <p:spPr bwMode="auto">
          <a:xfrm>
            <a:off x="323528" y="3212976"/>
            <a:ext cx="8467725" cy="3381375"/>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A2FC6D46D9CA94A908574E96ACAE827" ma:contentTypeVersion="2" ma:contentTypeDescription="Create a new document." ma:contentTypeScope="" ma:versionID="996be4402a957e7094c9e138931306fe">
  <xsd:schema xmlns:xsd="http://www.w3.org/2001/XMLSchema" xmlns:xs="http://www.w3.org/2001/XMLSchema" xmlns:p="http://schemas.microsoft.com/office/2006/metadata/properties" xmlns:ns2="048d7129-d959-4121-ad64-d390d2e84076" targetNamespace="http://schemas.microsoft.com/office/2006/metadata/properties" ma:root="true" ma:fieldsID="6e6ecc9b653643bd6e6d7560743d458c" ns2:_="">
    <xsd:import namespace="048d7129-d959-4121-ad64-d390d2e84076"/>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48d7129-d959-4121-ad64-d390d2e8407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6377330-C166-485B-8DC2-5F4BCF637671}">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3F907C4B-267B-4688-AF62-1A2A3AA37143}">
  <ds:schemaRefs>
    <ds:schemaRef ds:uri="http://schemas.microsoft.com/sharepoint/v3/contenttype/forms"/>
  </ds:schemaRefs>
</ds:datastoreItem>
</file>

<file path=customXml/itemProps3.xml><?xml version="1.0" encoding="utf-8"?>
<ds:datastoreItem xmlns:ds="http://schemas.openxmlformats.org/officeDocument/2006/customXml" ds:itemID="{7CCB6C19-6627-4383-A302-563A3503956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48d7129-d959-4121-ad64-d390d2e8407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142</TotalTime>
  <Words>105</Words>
  <Application>Microsoft Office PowerPoint</Application>
  <PresentationFormat>On-screen Show (4:3)</PresentationFormat>
  <Paragraphs>9</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Exercise 5.2 Diagonalization of a matrix      </vt:lpstr>
      <vt:lpstr>Quest No.1 (solution)</vt:lpstr>
      <vt:lpstr>PowerPoint Presentation</vt:lpstr>
      <vt:lpstr>Question 2(Solution)</vt:lpstr>
      <vt:lpstr>Question 4 (Solution) </vt:lpstr>
      <vt:lpstr>Question 5 (Solution)</vt:lpstr>
      <vt:lpstr>PowerPoint Presentation</vt:lpstr>
      <vt:lpstr>Solution 7 (Solution)</vt:lpstr>
      <vt:lpstr>PowerPoint Presentation</vt:lpstr>
      <vt:lpstr>PowerPoint Presentation</vt:lpstr>
      <vt:lpstr>Question 15 to 24 are related to eigen values and eigen vector so solve these problems by yourself. Remember that to calculate eigen value you have to solve det(A-λI)=0 and to get eigen vector, u have to solve (A- λI)x=0. S is formed by putting the first eigen vector in first column and second eigen vector in the second column of a matrix that is S. When we multiply  S-1AS, we get diagonal matrix with diagonal entries as the eigen values of A.</vt:lpstr>
      <vt:lpstr>Question 29 to 33 are related to the power of a matrix and its procedure is same as we did in problem 7. All other problems are related to eigen values and eigen vector and then their diagonalization or their power. So use the above concept to do all the related problems by yourself. </vt:lpstr>
      <vt:lpstr>Diagonalization: A 100    Algorithm: 1. Eigen values:|(A-λI) |=0 Eigen vector: (A- λI)x=0 S=eigen vector matrix:  S-1      and then S-1   AS=diagonal matrix=Ʌ=Diagonal entries that will be the eigen value of the given  matrix.    A100=SɅS-1  SɅS-1   SɅS-1  SɅS-1                           SɅS-1      (100times)=SɅ100S-1   Algebraic multiplicity  am λ=1,2,2,5,7,7,7 Geometric multiplicity gm   Defective matrix. If diagonalization is not possible then that matrix is known as defective matrix and we can calculate its jordan form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Exercise 5.2</dc:title>
  <dc:creator>Dr. Abdur Rehman</dc:creator>
  <cp:lastModifiedBy>Dr. Abdur Rehman</cp:lastModifiedBy>
  <cp:revision>32</cp:revision>
  <dcterms:created xsi:type="dcterms:W3CDTF">2020-06-19T10:11:25Z</dcterms:created>
  <dcterms:modified xsi:type="dcterms:W3CDTF">2020-12-20T08:21:54Z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0x0101003A2FC6D46D9CA94A908574E96ACAE827</vt:lpwstr>
  </property>
</Properties>
</file>