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C3DF-E192-4E02-B908-1D985B7CC851}" type="datetimeFigureOut">
              <a:rPr lang="en-GB" smtClean="0"/>
              <a:pPr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2FA8-A427-4DA7-AB16-D55FC7FB39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en-GB" dirty="0" err="1"/>
              <a:t>Excercise</a:t>
            </a:r>
            <a:r>
              <a:rPr lang="en-GB" dirty="0"/>
              <a:t> 5.3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208912" cy="4320480"/>
          </a:xfrm>
        </p:spPr>
        <p:txBody>
          <a:bodyPr/>
          <a:lstStyle/>
          <a:p>
            <a:pPr algn="l"/>
            <a:r>
              <a:rPr lang="en-GB" b="1" dirty="0"/>
              <a:t>Difference Equations:  </a:t>
            </a:r>
            <a:r>
              <a:rPr lang="en-GB" dirty="0"/>
              <a:t>Difference equations </a:t>
            </a:r>
            <a:r>
              <a:rPr lang="en-GB" i="1" dirty="0"/>
              <a:t>u</a:t>
            </a:r>
            <a:r>
              <a:rPr lang="en-GB" i="1" baseline="-25000" dirty="0"/>
              <a:t>k+1 </a:t>
            </a:r>
            <a:r>
              <a:rPr lang="en-GB" i="1" dirty="0"/>
              <a:t>= Au</a:t>
            </a:r>
            <a:r>
              <a:rPr lang="en-GB" i="1" baseline="-25000" dirty="0"/>
              <a:t>k</a:t>
            </a:r>
            <a:r>
              <a:rPr lang="en-GB" i="1" dirty="0"/>
              <a:t> move forward in a finite number of finite steps.</a:t>
            </a:r>
          </a:p>
          <a:p>
            <a:pPr algn="l"/>
            <a:r>
              <a:rPr lang="en-GB" i="1" dirty="0"/>
              <a:t>The solution to a difference equation u</a:t>
            </a:r>
            <a:r>
              <a:rPr lang="en-GB" i="1" baseline="-25000" dirty="0"/>
              <a:t>k+1</a:t>
            </a:r>
            <a:r>
              <a:rPr lang="en-GB" i="1" dirty="0"/>
              <a:t> = Au</a:t>
            </a:r>
            <a:r>
              <a:rPr lang="en-GB" i="1" baseline="-25000" dirty="0"/>
              <a:t>k</a:t>
            </a:r>
            <a:r>
              <a:rPr lang="en-GB" i="1" dirty="0"/>
              <a:t> is </a:t>
            </a: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A</a:t>
            </a:r>
            <a:r>
              <a:rPr lang="en-GB" i="1" baseline="30000" dirty="0"/>
              <a:t>k</a:t>
            </a:r>
            <a:r>
              <a:rPr lang="en-GB" i="1" dirty="0"/>
              <a:t>u</a:t>
            </a:r>
            <a:r>
              <a:rPr lang="en-GB" i="1" baseline="-25000" dirty="0"/>
              <a:t>0</a:t>
            </a:r>
            <a:r>
              <a:rPr lang="en-GB" i="1" dirty="0"/>
              <a:t>.</a:t>
            </a:r>
          </a:p>
          <a:p>
            <a:pPr algn="l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509120"/>
            <a:ext cx="59531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55576" y="5517232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Every Fibonacci number is the sum of the two previous </a:t>
            </a:r>
            <a:r>
              <a:rPr lang="en-GB" i="1" dirty="0"/>
              <a:t>F’s:</a:t>
            </a:r>
          </a:p>
          <a:p>
            <a:r>
              <a:rPr lang="en-GB" dirty="0"/>
              <a:t>Fibonacci equation </a:t>
            </a:r>
            <a:r>
              <a:rPr lang="en-GB" i="1" dirty="0"/>
              <a:t>F</a:t>
            </a:r>
            <a:r>
              <a:rPr lang="en-GB" i="1" baseline="-25000" dirty="0"/>
              <a:t>k+2</a:t>
            </a:r>
            <a:r>
              <a:rPr lang="en-GB" i="1" dirty="0"/>
              <a:t> = F</a:t>
            </a:r>
            <a:r>
              <a:rPr lang="en-GB" i="1" baseline="-25000" dirty="0"/>
              <a:t>k+1</a:t>
            </a:r>
            <a:r>
              <a:rPr lang="en-GB" i="1" dirty="0"/>
              <a:t>+F</a:t>
            </a:r>
            <a:r>
              <a:rPr lang="en-GB" i="1" baseline="-25000" dirty="0"/>
              <a:t>k</a:t>
            </a:r>
            <a:endParaRPr lang="en-GB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5 (solution)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77819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4381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1" y="3573017"/>
            <a:ext cx="5328591" cy="265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1143000"/>
          </a:xfrm>
        </p:spPr>
        <p:txBody>
          <a:bodyPr/>
          <a:lstStyle/>
          <a:p>
            <a:r>
              <a:rPr lang="en-GB" dirty="0"/>
              <a:t>Solution Q 10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79057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84984"/>
            <a:ext cx="21336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708920"/>
            <a:ext cx="449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3068960"/>
            <a:ext cx="4552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3573016"/>
            <a:ext cx="24574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7744" y="4869160"/>
            <a:ext cx="50958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5229200"/>
            <a:ext cx="3819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1720" y="6381328"/>
            <a:ext cx="933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6496050"/>
            <a:ext cx="7905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48291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764704"/>
            <a:ext cx="2971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060848"/>
            <a:ext cx="57435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564904"/>
            <a:ext cx="10858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4293096"/>
            <a:ext cx="6410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4797152"/>
            <a:ext cx="11334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48196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764704"/>
            <a:ext cx="34385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645024"/>
            <a:ext cx="37719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8125"/>
            <a:ext cx="74676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692697"/>
            <a:ext cx="7734300" cy="467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11 (Solution)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75914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33775"/>
            <a:ext cx="5534025" cy="291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4333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24225"/>
            <a:ext cx="5200650" cy="320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6863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3520" y="1340768"/>
            <a:ext cx="37089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62198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46196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Question 1 (Solution)</a:t>
            </a:r>
            <a:br>
              <a:rPr lang="en-GB" dirty="0"/>
            </a:b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1724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49053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085184"/>
            <a:ext cx="8048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64008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89040"/>
            <a:ext cx="7181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2656"/>
            <a:ext cx="41529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7"/>
            <a:ext cx="74888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600" dirty="0"/>
              <a:t>The difference equation </a:t>
            </a:r>
            <a:r>
              <a:rPr lang="en-GB" sz="3600" i="1" dirty="0"/>
              <a:t>u</a:t>
            </a:r>
            <a:r>
              <a:rPr lang="en-GB" sz="3600" i="1" baseline="-25000" dirty="0"/>
              <a:t>k+1</a:t>
            </a:r>
            <a:r>
              <a:rPr lang="en-GB" sz="3600" i="1" dirty="0"/>
              <a:t> = Au</a:t>
            </a:r>
            <a:r>
              <a:rPr lang="en-GB" sz="3600" i="1" baseline="-25000" dirty="0"/>
              <a:t>k</a:t>
            </a:r>
            <a:r>
              <a:rPr lang="en-GB" sz="3600" i="1" dirty="0"/>
              <a:t> is</a:t>
            </a:r>
          </a:p>
          <a:p>
            <a:pPr algn="just"/>
            <a:r>
              <a:rPr lang="en-GB" sz="3600" i="1" dirty="0"/>
              <a:t>stable if all </a:t>
            </a:r>
            <a:r>
              <a:rPr lang="en-GB" sz="3600" i="1" dirty="0" err="1"/>
              <a:t>eigenvalues</a:t>
            </a:r>
            <a:r>
              <a:rPr lang="en-GB" sz="3600" i="1" dirty="0"/>
              <a:t> satisfy | </a:t>
            </a:r>
            <a:r>
              <a:rPr lang="en-GB" sz="3600" i="1" dirty="0" err="1"/>
              <a:t>λ</a:t>
            </a:r>
            <a:r>
              <a:rPr lang="en-GB" sz="3600" i="1" baseline="-25000" dirty="0" err="1"/>
              <a:t>i</a:t>
            </a:r>
            <a:r>
              <a:rPr lang="en-GB" sz="3600" i="1" baseline="-25000" dirty="0"/>
              <a:t> </a:t>
            </a:r>
            <a:r>
              <a:rPr lang="en-GB" sz="3600" i="1" dirty="0"/>
              <a:t>| &lt; 1;</a:t>
            </a:r>
          </a:p>
          <a:p>
            <a:pPr algn="just"/>
            <a:r>
              <a:rPr lang="en-GB" sz="3600" i="1" dirty="0"/>
              <a:t>neutrally stable if some | </a:t>
            </a:r>
            <a:r>
              <a:rPr lang="en-GB" sz="3600" i="1" dirty="0" err="1"/>
              <a:t>λ</a:t>
            </a:r>
            <a:r>
              <a:rPr lang="en-GB" sz="3600" i="1" baseline="-25000" dirty="0" err="1"/>
              <a:t>i</a:t>
            </a:r>
            <a:r>
              <a:rPr lang="en-GB" sz="3600" i="1" baseline="-25000" dirty="0"/>
              <a:t> </a:t>
            </a:r>
            <a:r>
              <a:rPr lang="en-GB" sz="3600" i="1" dirty="0"/>
              <a:t>| = 1 and all the other | </a:t>
            </a:r>
            <a:r>
              <a:rPr lang="en-GB" sz="3600" i="1" dirty="0" err="1"/>
              <a:t>λ</a:t>
            </a:r>
            <a:r>
              <a:rPr lang="en-GB" sz="3600" i="1" baseline="-25000" dirty="0" err="1"/>
              <a:t>i</a:t>
            </a:r>
            <a:r>
              <a:rPr lang="en-GB" sz="3600" i="1" baseline="-25000" dirty="0"/>
              <a:t> </a:t>
            </a:r>
            <a:r>
              <a:rPr lang="en-GB" sz="3600" i="1" dirty="0"/>
              <a:t>| &lt; 1; and</a:t>
            </a:r>
          </a:p>
          <a:p>
            <a:pPr algn="just"/>
            <a:r>
              <a:rPr lang="en-GB" sz="3600" i="1" dirty="0"/>
              <a:t>unstable if at least one </a:t>
            </a:r>
            <a:r>
              <a:rPr lang="en-GB" sz="3600" i="1" dirty="0" err="1"/>
              <a:t>eigenvalue</a:t>
            </a:r>
            <a:r>
              <a:rPr lang="en-GB" sz="3600" i="1" dirty="0"/>
              <a:t> has | </a:t>
            </a:r>
            <a:r>
              <a:rPr lang="en-GB" sz="3600" i="1" dirty="0" err="1"/>
              <a:t>λ</a:t>
            </a:r>
            <a:r>
              <a:rPr lang="en-GB" sz="3600" i="1" baseline="-25000" dirty="0" err="1"/>
              <a:t>i</a:t>
            </a:r>
            <a:r>
              <a:rPr lang="en-GB" sz="3600" i="1" baseline="-25000" dirty="0"/>
              <a:t> </a:t>
            </a:r>
            <a:r>
              <a:rPr lang="en-GB" sz="3600" i="1" dirty="0"/>
              <a:t>| &gt; 1.</a:t>
            </a:r>
          </a:p>
          <a:p>
            <a:pPr algn="just"/>
            <a:r>
              <a:rPr lang="en-GB" sz="3600" i="1" dirty="0"/>
              <a:t>The procedure to calculate the eigen values is same as we did earlier.</a:t>
            </a:r>
            <a:endParaRPr lang="en-GB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90466"/>
          </a:xfrm>
        </p:spPr>
        <p:txBody>
          <a:bodyPr>
            <a:normAutofit/>
          </a:bodyPr>
          <a:lstStyle/>
          <a:p>
            <a:pPr algn="l"/>
            <a:r>
              <a:rPr lang="en-GB" i="1" dirty="0"/>
              <a:t>u</a:t>
            </a:r>
            <a:r>
              <a:rPr lang="en-GB" i="1" baseline="-25000" dirty="0"/>
              <a:t>k+1 </a:t>
            </a:r>
            <a:r>
              <a:rPr lang="en-GB" i="1" dirty="0"/>
              <a:t>= Au</a:t>
            </a:r>
            <a:r>
              <a:rPr lang="en-GB" i="1" baseline="-25000" dirty="0"/>
              <a:t>k   </a:t>
            </a:r>
            <a:br>
              <a:rPr lang="en-GB" i="1" baseline="-25000" dirty="0"/>
            </a:br>
            <a:r>
              <a:rPr lang="en-GB" i="1" baseline="-25000" dirty="0"/>
              <a:t>k=0, u1=Au0</a:t>
            </a:r>
            <a:br>
              <a:rPr lang="en-GB" i="1" baseline="-25000" dirty="0"/>
            </a:br>
            <a:r>
              <a:rPr lang="en-GB" i="1" baseline="-25000" dirty="0"/>
              <a:t>k=1, u2=Au1=AAu0=A</a:t>
            </a:r>
            <a:r>
              <a:rPr lang="en-GB" i="1" baseline="30000" dirty="0"/>
              <a:t>2</a:t>
            </a:r>
            <a:r>
              <a:rPr lang="en-GB" i="1" baseline="-25000" dirty="0"/>
              <a:t>u0</a:t>
            </a:r>
            <a:br>
              <a:rPr lang="en-GB" i="1" baseline="-25000" dirty="0"/>
            </a:br>
            <a:br>
              <a:rPr lang="en-GB" i="1" baseline="-25000" dirty="0"/>
            </a:br>
            <a:r>
              <a:rPr lang="en-GB" i="1" baseline="-25000" dirty="0" err="1"/>
              <a:t>Ax</a:t>
            </a:r>
            <a:r>
              <a:rPr lang="en-GB" i="1" baseline="-25000" dirty="0"/>
              <a:t>=b</a:t>
            </a:r>
            <a:endParaRPr lang="en-GB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/>
              <a:t>F</a:t>
            </a:r>
            <a:r>
              <a:rPr lang="en-GB" i="1" baseline="-25000" dirty="0"/>
              <a:t>k+2</a:t>
            </a:r>
            <a:r>
              <a:rPr lang="en-GB" i="1" dirty="0"/>
              <a:t> = F</a:t>
            </a:r>
            <a:r>
              <a:rPr lang="en-GB" i="1" baseline="-25000" dirty="0"/>
              <a:t>k+1</a:t>
            </a:r>
            <a:r>
              <a:rPr lang="en-GB" i="1" dirty="0"/>
              <a:t>+F</a:t>
            </a:r>
            <a:r>
              <a:rPr lang="en-GB" i="1" baseline="-25000" dirty="0"/>
              <a:t>k                                                                      </a:t>
            </a:r>
            <a:br>
              <a:rPr lang="en-GB" i="1" dirty="0"/>
            </a:br>
            <a:r>
              <a:rPr lang="en-GB" i="1" dirty="0"/>
              <a:t>F</a:t>
            </a:r>
            <a:r>
              <a:rPr lang="en-GB" i="1" baseline="-25000" dirty="0"/>
              <a:t>k+1</a:t>
            </a:r>
            <a:r>
              <a:rPr lang="en-GB" i="1" dirty="0"/>
              <a:t> = F</a:t>
            </a:r>
            <a:r>
              <a:rPr lang="en-GB" i="1" baseline="-25000" dirty="0"/>
              <a:t>k+1             </a:t>
            </a:r>
            <a:r>
              <a:rPr lang="en-GB" dirty="0"/>
              <a:t>becomes </a:t>
            </a:r>
            <a:r>
              <a:rPr lang="en-GB" i="1" dirty="0"/>
              <a:t>u</a:t>
            </a:r>
            <a:r>
              <a:rPr lang="en-GB" i="1" baseline="-25000" dirty="0"/>
              <a:t>k+1</a:t>
            </a:r>
            <a:r>
              <a:rPr lang="en-GB" i="1" dirty="0"/>
              <a:t> =</a:t>
            </a:r>
            <a:endParaRPr lang="en-GB" baseline="-25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744040"/>
            <a:ext cx="1368152" cy="88476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028384" y="98072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=</a:t>
            </a:r>
            <a:r>
              <a:rPr lang="en-GB" dirty="0" err="1"/>
              <a:t>AU</a:t>
            </a:r>
            <a:r>
              <a:rPr lang="en-GB" baseline="-25000" dirty="0" err="1"/>
              <a:t>k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 (solution)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57435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772816"/>
            <a:ext cx="2914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56992"/>
            <a:ext cx="52920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4869160"/>
            <a:ext cx="4314825" cy="161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 (Solution)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56769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708920"/>
            <a:ext cx="4784551" cy="396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332656"/>
            <a:ext cx="518457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476672"/>
            <a:ext cx="741045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4314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20888"/>
            <a:ext cx="8572500" cy="378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55149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44824"/>
            <a:ext cx="46291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229200"/>
            <a:ext cx="7172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A6ABF2-B3E2-4774-9D1A-B4933E28F879}"/>
</file>

<file path=customXml/itemProps2.xml><?xml version="1.0" encoding="utf-8"?>
<ds:datastoreItem xmlns:ds="http://schemas.openxmlformats.org/officeDocument/2006/customXml" ds:itemID="{1C48DB41-8E5F-476B-83E4-00194051BD41}"/>
</file>

<file path=customXml/itemProps3.xml><?xml version="1.0" encoding="utf-8"?>
<ds:datastoreItem xmlns:ds="http://schemas.openxmlformats.org/officeDocument/2006/customXml" ds:itemID="{18F5AF5B-D989-4CFD-836C-F9AF4725338F}"/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212</Words>
  <Application>Microsoft Office PowerPoint</Application>
  <PresentationFormat>On-screen Show (4:3)</PresentationFormat>
  <Paragraphs>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Excercise 5.3</vt:lpstr>
      <vt:lpstr> Question 1 (Solution) </vt:lpstr>
      <vt:lpstr>Fk+2 = Fk+1+Fk                                                                       Fk+1 = Fk+1             becomes uk+1 =</vt:lpstr>
      <vt:lpstr>Question 3 (solution)</vt:lpstr>
      <vt:lpstr>Question 4 (Solution)</vt:lpstr>
      <vt:lpstr>PowerPoint Presentation</vt:lpstr>
      <vt:lpstr>PowerPoint Presentation</vt:lpstr>
      <vt:lpstr>PowerPoint Presentation</vt:lpstr>
      <vt:lpstr>PowerPoint Presentation</vt:lpstr>
      <vt:lpstr>Question 5 (solution)</vt:lpstr>
      <vt:lpstr>Solution Q 10</vt:lpstr>
      <vt:lpstr>PowerPoint Presentation</vt:lpstr>
      <vt:lpstr>PowerPoint Presentation</vt:lpstr>
      <vt:lpstr>PowerPoint Presentation</vt:lpstr>
      <vt:lpstr>PowerPoint Presentation</vt:lpstr>
      <vt:lpstr>Problem 11 (Solution)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uk+1 = Auk    k=0, u1=Au0 k=1, u2=Au1=AAu0=A2u0  Ax=b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Excercise 5.3</dc:title>
  <dc:creator>Dr. Abdur Rehman</dc:creator>
  <cp:lastModifiedBy>Abdur Rehman</cp:lastModifiedBy>
  <cp:revision>31</cp:revision>
  <dcterms:created xsi:type="dcterms:W3CDTF">2020-06-20T10:53:22Z</dcterms:created>
  <dcterms:modified xsi:type="dcterms:W3CDTF">2020-12-21T16:09:15Z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