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747C-461D-4C33-9D8F-B18499B022CF}" type="datetimeFigureOut">
              <a:rPr lang="en-GB" smtClean="0"/>
              <a:pPr/>
              <a:t>19/01/2021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53F3-7D6B-4752-A1B5-4C055A2AC25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5.6</a:t>
            </a:r>
            <a:br>
              <a:rPr lang="en-GB" dirty="0"/>
            </a:br>
            <a:r>
              <a:rPr lang="en-GB" dirty="0"/>
              <a:t>A is similar to B if there is invertible matrix P such that A=P</a:t>
            </a:r>
            <a:r>
              <a:rPr lang="en-GB" baseline="30000" dirty="0"/>
              <a:t>-1</a:t>
            </a:r>
            <a:r>
              <a:rPr lang="en-GB" dirty="0"/>
              <a:t>BP</a:t>
            </a:r>
            <a:br>
              <a:rPr lang="en-GB" dirty="0"/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3962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67151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7962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" y="1844824"/>
            <a:ext cx="8362950" cy="451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 17</a:t>
            </a:r>
            <a:br>
              <a:rPr lang="en-GB" dirty="0"/>
            </a:b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2105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028700"/>
            <a:ext cx="7124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0689"/>
            <a:ext cx="8686800" cy="41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22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124744"/>
            <a:ext cx="8743950" cy="513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445224"/>
            <a:ext cx="9429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863" y="733425"/>
            <a:ext cx="60102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1152525"/>
            <a:ext cx="64389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4267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8295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48680"/>
            <a:ext cx="5205760" cy="583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3" y="1412777"/>
            <a:ext cx="8296275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42957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5013176"/>
            <a:ext cx="751522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471488"/>
            <a:ext cx="52863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728788"/>
            <a:ext cx="88487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620688"/>
            <a:ext cx="87630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GB" dirty="0"/>
              <a:t>Solution 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424936" cy="180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Remember that two matrices are said to be similar if they have same </a:t>
            </a:r>
            <a:r>
              <a:rPr lang="en-GB" dirty="0" err="1"/>
              <a:t>eigen</a:t>
            </a:r>
            <a:r>
              <a:rPr lang="en-GB" dirty="0"/>
              <a:t> values. If two different matrices have same </a:t>
            </a:r>
            <a:r>
              <a:rPr lang="en-GB" dirty="0" err="1"/>
              <a:t>eigen</a:t>
            </a:r>
            <a:r>
              <a:rPr lang="en-GB" dirty="0"/>
              <a:t> values then that matrices are termed as similar matrix.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573016"/>
            <a:ext cx="37528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717032"/>
            <a:ext cx="43053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66770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324225"/>
            <a:ext cx="6743700" cy="305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836712"/>
            <a:ext cx="43338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068960"/>
            <a:ext cx="8229600" cy="2736304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Because these matrices have same </a:t>
            </a:r>
            <a:r>
              <a:rPr lang="en-GB" dirty="0" err="1"/>
              <a:t>eigen</a:t>
            </a:r>
            <a:r>
              <a:rPr lang="en-GB" dirty="0"/>
              <a:t> values. You can check by computing the </a:t>
            </a:r>
            <a:r>
              <a:rPr lang="en-GB" dirty="0" err="1"/>
              <a:t>eigen</a:t>
            </a:r>
            <a:r>
              <a:rPr lang="en-GB" dirty="0"/>
              <a:t> values of these matrices by yourself.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34282"/>
          </a:xfrm>
        </p:spPr>
        <p:txBody>
          <a:bodyPr>
            <a:normAutofit/>
          </a:bodyPr>
          <a:lstStyle/>
          <a:p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=-x</a:t>
            </a:r>
            <a:r>
              <a:rPr lang="en-GB" baseline="-25000" dirty="0"/>
              <a:t>2</a:t>
            </a:r>
            <a:r>
              <a:rPr lang="en-GB" dirty="0"/>
              <a:t>-x</a:t>
            </a:r>
            <a:r>
              <a:rPr lang="en-GB" baseline="-25000" dirty="0"/>
              <a:t>3</a:t>
            </a:r>
            <a:br>
              <a:rPr lang="en-GB" baseline="-25000" dirty="0"/>
            </a:br>
            <a:r>
              <a:rPr lang="en-GB" baseline="-25000" dirty="0"/>
              <a:t>x2=k, x3=t</a:t>
            </a:r>
            <a:br>
              <a:rPr lang="en-GB" baseline="-25000" dirty="0"/>
            </a:br>
            <a:br>
              <a:rPr lang="en-GB" baseline="-25000" dirty="0"/>
            </a:br>
            <a:endParaRPr lang="en-GB" baseline="-250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487224"/>
            <a:ext cx="3600400" cy="760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66330"/>
          </a:xfrm>
        </p:spPr>
        <p:txBody>
          <a:bodyPr>
            <a:normAutofit fontScale="90000"/>
          </a:bodyPr>
          <a:lstStyle/>
          <a:p>
            <a:r>
              <a:rPr lang="en-GB" dirty="0"/>
              <a:t>Solution 5</a:t>
            </a:r>
            <a:br>
              <a:rPr lang="en-GB" dirty="0"/>
            </a:br>
            <a:r>
              <a:rPr lang="en-GB" dirty="0"/>
              <a:t>A</a:t>
            </a:r>
            <a:r>
              <a:rPr lang="en-GB" baseline="30000" dirty="0"/>
              <a:t>-1</a:t>
            </a:r>
            <a:r>
              <a:rPr lang="en-GB" dirty="0"/>
              <a:t>A=AA</a:t>
            </a:r>
            <a:r>
              <a:rPr lang="en-GB" baseline="30000" dirty="0"/>
              <a:t>-1</a:t>
            </a:r>
            <a:r>
              <a:rPr lang="en-GB" dirty="0"/>
              <a:t>=I</a:t>
            </a:r>
            <a:br>
              <a:rPr lang="en-GB" dirty="0"/>
            </a:br>
            <a:r>
              <a:rPr lang="en-GB" dirty="0"/>
              <a:t>BA=A</a:t>
            </a:r>
            <a:r>
              <a:rPr lang="en-GB" baseline="30000" dirty="0"/>
              <a:t>-1</a:t>
            </a:r>
            <a:r>
              <a:rPr lang="en-GB" dirty="0"/>
              <a:t>ABA=A</a:t>
            </a:r>
            <a:r>
              <a:rPr lang="en-GB" baseline="30000" dirty="0"/>
              <a:t>-1</a:t>
            </a:r>
            <a:r>
              <a:rPr lang="en-GB" dirty="0"/>
              <a:t>(AB)A</a:t>
            </a:r>
            <a:br>
              <a:rPr lang="en-GB" dirty="0"/>
            </a:br>
            <a:r>
              <a:rPr lang="en-GB" dirty="0"/>
              <a:t>(A</a:t>
            </a:r>
            <a:r>
              <a:rPr lang="en-GB" baseline="30000" dirty="0"/>
              <a:t>-1</a:t>
            </a:r>
            <a:r>
              <a:rPr lang="en-GB" dirty="0"/>
              <a:t>)</a:t>
            </a:r>
            <a:r>
              <a:rPr lang="en-GB" baseline="30000" dirty="0"/>
              <a:t>-1</a:t>
            </a:r>
            <a:r>
              <a:rPr lang="en-GB" dirty="0"/>
              <a:t>(BA)A</a:t>
            </a:r>
            <a:r>
              <a:rPr lang="en-GB" baseline="30000" dirty="0"/>
              <a:t>-1</a:t>
            </a:r>
            <a:r>
              <a:rPr lang="en-GB" dirty="0"/>
              <a:t>=AB</a:t>
            </a:r>
            <a:br>
              <a:rPr lang="en-GB" dirty="0"/>
            </a:b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96952"/>
            <a:ext cx="4352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9"/>
            <a:ext cx="816210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89040"/>
            <a:ext cx="85725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34004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λ</a:t>
            </a:r>
            <a:r>
              <a:rPr lang="en-GB" dirty="0"/>
              <a:t>x</a:t>
            </a:r>
            <a:br>
              <a:rPr lang="en-GB" dirty="0"/>
            </a:br>
            <a:r>
              <a:rPr lang="en-GB" dirty="0"/>
              <a:t>A</a:t>
            </a:r>
            <a:r>
              <a:rPr lang="en-GB" baseline="30000" dirty="0"/>
              <a:t>-1</a:t>
            </a:r>
            <a:r>
              <a:rPr lang="en-GB" dirty="0"/>
              <a:t>Ax=A</a:t>
            </a:r>
            <a:r>
              <a:rPr lang="en-GB" baseline="30000" dirty="0"/>
              <a:t>-1</a:t>
            </a:r>
            <a:r>
              <a:rPr lang="el-GR" dirty="0"/>
              <a:t> λ</a:t>
            </a:r>
            <a:r>
              <a:rPr lang="en-GB" dirty="0"/>
              <a:t>x implies that 1/</a:t>
            </a:r>
            <a:r>
              <a:rPr lang="el-GR" dirty="0"/>
              <a:t> λ </a:t>
            </a:r>
            <a:r>
              <a:rPr lang="en-GB" dirty="0"/>
              <a:t>x=A</a:t>
            </a:r>
            <a:r>
              <a:rPr lang="en-GB" baseline="30000" dirty="0"/>
              <a:t>-1</a:t>
            </a:r>
            <a:r>
              <a:rPr lang="en-GB" dirty="0"/>
              <a:t>x</a:t>
            </a:r>
            <a:br>
              <a:rPr lang="en-GB" dirty="0"/>
            </a:br>
            <a:r>
              <a:rPr lang="en-GB" dirty="0"/>
              <a:t>A</a:t>
            </a:r>
            <a:r>
              <a:rPr lang="en-GB" baseline="30000" dirty="0"/>
              <a:t>2</a:t>
            </a:r>
            <a:r>
              <a:rPr lang="en-GB" dirty="0"/>
              <a:t>x=</a:t>
            </a:r>
            <a:r>
              <a:rPr lang="en-GB" dirty="0" err="1"/>
              <a:t>AAx</a:t>
            </a:r>
            <a:r>
              <a:rPr lang="en-GB" dirty="0"/>
              <a:t>=A</a:t>
            </a:r>
            <a:r>
              <a:rPr lang="el-GR" dirty="0"/>
              <a:t> λ</a:t>
            </a:r>
            <a:r>
              <a:rPr lang="en-GB" dirty="0"/>
              <a:t>x=</a:t>
            </a:r>
            <a:r>
              <a:rPr lang="el-GR" dirty="0"/>
              <a:t> λ</a:t>
            </a:r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 λλ</a:t>
            </a:r>
            <a:r>
              <a:rPr lang="en-GB" dirty="0"/>
              <a:t>x=</a:t>
            </a:r>
            <a:r>
              <a:rPr lang="el-GR" dirty="0"/>
              <a:t> λ</a:t>
            </a:r>
            <a:r>
              <a:rPr lang="en-GB" baseline="30000" dirty="0"/>
              <a:t>2</a:t>
            </a:r>
            <a:r>
              <a:rPr lang="en-GB" dirty="0"/>
              <a:t>x</a:t>
            </a:r>
            <a:br>
              <a:rPr lang="en-GB" dirty="0"/>
            </a:br>
            <a:r>
              <a:rPr lang="en-GB" dirty="0"/>
              <a:t>A</a:t>
            </a:r>
            <a:r>
              <a:rPr lang="en-GB" baseline="30000" dirty="0"/>
              <a:t>2</a:t>
            </a:r>
            <a:r>
              <a:rPr lang="en-GB" dirty="0"/>
              <a:t>x =</a:t>
            </a:r>
            <a:r>
              <a:rPr lang="el-GR" dirty="0"/>
              <a:t> λ</a:t>
            </a:r>
            <a:r>
              <a:rPr lang="en-GB" baseline="30000" dirty="0"/>
              <a:t>2</a:t>
            </a:r>
            <a:r>
              <a:rPr lang="en-GB" dirty="0"/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P 16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4094584" cy="511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309563"/>
            <a:ext cx="841057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6225"/>
            <a:ext cx="4810125" cy="588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766763"/>
            <a:ext cx="75247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4A4C5-0C27-4C6E-8177-19C92B58C38C}"/>
</file>

<file path=customXml/itemProps2.xml><?xml version="1.0" encoding="utf-8"?>
<ds:datastoreItem xmlns:ds="http://schemas.openxmlformats.org/officeDocument/2006/customXml" ds:itemID="{51A4D189-C364-44A9-8C24-27FACE8D7088}"/>
</file>

<file path=customXml/itemProps3.xml><?xml version="1.0" encoding="utf-8"?>
<ds:datastoreItem xmlns:ds="http://schemas.openxmlformats.org/officeDocument/2006/customXml" ds:itemID="{65029224-133E-4AA5-96D1-ADB353F497B5}"/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174</Words>
  <Application>Microsoft Office PowerPoint</Application>
  <PresentationFormat>On-screen Show (4:3)</PresentationFormat>
  <Paragraphs>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Exercise 5.6 A is similar to B if there is invertible matrix P such that A=P-1BP </vt:lpstr>
      <vt:lpstr>Solution 3</vt:lpstr>
      <vt:lpstr>Solution 5 A-1A=AA-1=I BA=A-1ABA=A-1(AB)A (A-1)-1(BA)A-1=AB </vt:lpstr>
      <vt:lpstr>Solution 6</vt:lpstr>
      <vt:lpstr>Ax=λx A-1Ax=A-1 λx implies that 1/ λ x=A-1x A2x=AAx=A λx= λAx= λλx= λ2x A2x = λ2x</vt:lpstr>
      <vt:lpstr>Solution P 16</vt:lpstr>
      <vt:lpstr>PowerPoint Presentation</vt:lpstr>
      <vt:lpstr>PowerPoint Presentation</vt:lpstr>
      <vt:lpstr>PowerPoint Presentation</vt:lpstr>
      <vt:lpstr>PowerPoint Presentation</vt:lpstr>
      <vt:lpstr>Solution 17 </vt:lpstr>
      <vt:lpstr>PowerPoint Presentation</vt:lpstr>
      <vt:lpstr>PowerPoint Presentation</vt:lpstr>
      <vt:lpstr>Solution 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23</vt:lpstr>
      <vt:lpstr>PowerPoint Presentation</vt:lpstr>
      <vt:lpstr>Solution 31</vt:lpstr>
      <vt:lpstr>PowerPoint Presentation</vt:lpstr>
      <vt:lpstr>Because these matrices have same eigen values. You can check by computing the eigen values of these matrices by yourself.</vt:lpstr>
      <vt:lpstr>x1=-x2-x3 x2=k, x3=t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Abdur Rehman</dc:creator>
  <cp:lastModifiedBy>Abdur Rehman</cp:lastModifiedBy>
  <cp:revision>31</cp:revision>
  <dcterms:created xsi:type="dcterms:W3CDTF">2020-07-01T11:22:05Z</dcterms:created>
  <dcterms:modified xsi:type="dcterms:W3CDTF">2021-01-19T04:12:43Z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