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82" r:id="rId10"/>
    <p:sldId id="265" r:id="rId11"/>
    <p:sldId id="288" r:id="rId12"/>
    <p:sldId id="266" r:id="rId13"/>
    <p:sldId id="267" r:id="rId14"/>
    <p:sldId id="262" r:id="rId15"/>
    <p:sldId id="268" r:id="rId16"/>
    <p:sldId id="284" r:id="rId17"/>
    <p:sldId id="285" r:id="rId18"/>
    <p:sldId id="286" r:id="rId19"/>
    <p:sldId id="287" r:id="rId20"/>
    <p:sldId id="272" r:id="rId21"/>
    <p:sldId id="291" r:id="rId22"/>
    <p:sldId id="292" r:id="rId23"/>
    <p:sldId id="273" r:id="rId24"/>
    <p:sldId id="294" r:id="rId25"/>
    <p:sldId id="298" r:id="rId26"/>
    <p:sldId id="295" r:id="rId27"/>
    <p:sldId id="296" r:id="rId28"/>
    <p:sldId id="297" r:id="rId29"/>
    <p:sldId id="269" r:id="rId30"/>
    <p:sldId id="270" r:id="rId31"/>
    <p:sldId id="274" r:id="rId32"/>
    <p:sldId id="290" r:id="rId33"/>
    <p:sldId id="299" r:id="rId34"/>
    <p:sldId id="275" r:id="rId35"/>
    <p:sldId id="276" r:id="rId36"/>
    <p:sldId id="300" r:id="rId37"/>
    <p:sldId id="301" r:id="rId38"/>
    <p:sldId id="302" r:id="rId39"/>
    <p:sldId id="277" r:id="rId40"/>
    <p:sldId id="303" r:id="rId41"/>
    <p:sldId id="289" r:id="rId42"/>
    <p:sldId id="293" r:id="rId43"/>
    <p:sldId id="278" r:id="rId44"/>
    <p:sldId id="279" r:id="rId45"/>
    <p:sldId id="280" r:id="rId4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78C6-E123-4A91-A96D-1B52CAD49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2A4FAEE-04C7-459F-B54C-F16F8D5D7D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033EA8A-1315-47E4-9756-ED8B0B9D0637}"/>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5" name="Footer Placeholder 4">
            <a:extLst>
              <a:ext uri="{FF2B5EF4-FFF2-40B4-BE49-F238E27FC236}">
                <a16:creationId xmlns:a16="http://schemas.microsoft.com/office/drawing/2014/main" id="{3BCDA05F-FA21-47E7-BA94-1CF85733A4E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E939FF2-A736-4D45-A8C8-1EA12BFF52B4}"/>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122140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A58D-430C-4000-88E1-B3FC21D3B19C}"/>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C378455-C548-4A1D-8BA8-94E80DD95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508B9F3-7F69-4C8F-A0DA-5C07734B9AB6}"/>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5" name="Footer Placeholder 4">
            <a:extLst>
              <a:ext uri="{FF2B5EF4-FFF2-40B4-BE49-F238E27FC236}">
                <a16:creationId xmlns:a16="http://schemas.microsoft.com/office/drawing/2014/main" id="{C695C19F-DE34-4843-A579-23A1AF7B581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EF2C9E2-C63F-403F-8A21-C5EE6342570D}"/>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228694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18886-820C-41C0-8BC2-CB64CB29E6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8C65D13-4521-42B3-AA57-1989BE4FA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667181A-A50A-4CE1-AD4B-F443B43B8DE2}"/>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5" name="Footer Placeholder 4">
            <a:extLst>
              <a:ext uri="{FF2B5EF4-FFF2-40B4-BE49-F238E27FC236}">
                <a16:creationId xmlns:a16="http://schemas.microsoft.com/office/drawing/2014/main" id="{5C56FA5E-8F25-4E5F-9B7D-C279CD2FC03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737D6DC-7A3E-4B6D-A158-6FAE4462FBFF}"/>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351141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15A-ACB2-4E03-B836-96E351FFF7D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D75A910-4132-4260-B207-7F772F9BE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28B58E-CA45-4A6F-81A0-16E7B285CF65}"/>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5" name="Footer Placeholder 4">
            <a:extLst>
              <a:ext uri="{FF2B5EF4-FFF2-40B4-BE49-F238E27FC236}">
                <a16:creationId xmlns:a16="http://schemas.microsoft.com/office/drawing/2014/main" id="{67C5C0D0-138F-41BC-86F8-B902AEBF692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1725D6-4588-4E0B-A0BE-B500725A1391}"/>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170818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0652-A2E3-4B36-8C87-BDAD6BC19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74898B6-0D51-4C0C-A541-E4AE948F9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60AD5-719C-4D86-AE16-0255C69FD8B9}"/>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5" name="Footer Placeholder 4">
            <a:extLst>
              <a:ext uri="{FF2B5EF4-FFF2-40B4-BE49-F238E27FC236}">
                <a16:creationId xmlns:a16="http://schemas.microsoft.com/office/drawing/2014/main" id="{9E2DF410-B112-4E83-8E60-9E8D99452BD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5B149E4-5402-42FC-97D5-A6B134C87741}"/>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43400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FD54-DA7F-4973-9FD2-D18599BC68A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D6F7E38-0396-42A5-BD00-A43FFDA3E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B2D8D6F-F325-48CB-9195-F37D7AAC89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EC5A71BA-B9EB-46A0-BA3A-9C525691BC08}"/>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6" name="Footer Placeholder 5">
            <a:extLst>
              <a:ext uri="{FF2B5EF4-FFF2-40B4-BE49-F238E27FC236}">
                <a16:creationId xmlns:a16="http://schemas.microsoft.com/office/drawing/2014/main" id="{4FDF8F1E-BB27-42DD-B7EC-FCBC54A807A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5B5C253-B4E7-4EAB-B773-34AC5F72037C}"/>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51050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FF01-04C3-48B5-9C98-1C7FABBD1B9D}"/>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D5AF60F-FD54-4DD8-92AB-5279C8F7F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E6E92-AD75-452A-AFA3-8E162779B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C5265297-386E-483A-8CB3-F49064758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4AA7E-32CC-4417-B68A-2870DDBE3C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4383353-38A4-436D-9F26-3726656E0C25}"/>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8" name="Footer Placeholder 7">
            <a:extLst>
              <a:ext uri="{FF2B5EF4-FFF2-40B4-BE49-F238E27FC236}">
                <a16:creationId xmlns:a16="http://schemas.microsoft.com/office/drawing/2014/main" id="{B9991BC0-3332-46B0-9CA1-93485EB0FC9A}"/>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9E3C344-1016-44F6-AB35-9F6DA4C35985}"/>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122540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1BCD-2B0E-48D1-B7AB-DEA32E64BA3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FB67470C-BA79-4029-97FA-A6011E3D067A}"/>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4" name="Footer Placeholder 3">
            <a:extLst>
              <a:ext uri="{FF2B5EF4-FFF2-40B4-BE49-F238E27FC236}">
                <a16:creationId xmlns:a16="http://schemas.microsoft.com/office/drawing/2014/main" id="{F4F3FDD1-FDF1-4003-B15E-C437F2029A0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3F44155F-852E-48BD-86B2-BDA4546FD1AE}"/>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57238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6B2AB9-856F-4A25-A40A-29B394D200A6}"/>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3" name="Footer Placeholder 2">
            <a:extLst>
              <a:ext uri="{FF2B5EF4-FFF2-40B4-BE49-F238E27FC236}">
                <a16:creationId xmlns:a16="http://schemas.microsoft.com/office/drawing/2014/main" id="{D720B93F-D970-4CA5-8763-42DCC1594BD6}"/>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1723C4A-9D04-4CC6-8632-8FC354AF191B}"/>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187341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5B27-3A4C-418E-AA48-902DF684F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AD87FA14-017D-4ED3-9420-4EC197903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A18A0DFA-7B93-43D4-ABF4-93BA942C4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3ACD2-233F-474E-B29D-589611FE7C4E}"/>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6" name="Footer Placeholder 5">
            <a:extLst>
              <a:ext uri="{FF2B5EF4-FFF2-40B4-BE49-F238E27FC236}">
                <a16:creationId xmlns:a16="http://schemas.microsoft.com/office/drawing/2014/main" id="{4B51E885-0BF8-4A60-A442-C41BC72FA32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C9668FD-01AD-4E5D-B87C-BBEAA72A9F4C}"/>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138266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648A-B7D3-4351-88AF-47A6F9C9F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B1C9D89-A208-4F3E-BDD0-5A845AD919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7451261-87D9-4E7D-8BA6-C638A39FE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92B55-1B07-4D14-9CB0-B0B87D6DA977}"/>
              </a:ext>
            </a:extLst>
          </p:cNvPr>
          <p:cNvSpPr>
            <a:spLocks noGrp="1"/>
          </p:cNvSpPr>
          <p:nvPr>
            <p:ph type="dt" sz="half" idx="10"/>
          </p:nvPr>
        </p:nvSpPr>
        <p:spPr/>
        <p:txBody>
          <a:bodyPr/>
          <a:lstStyle/>
          <a:p>
            <a:fld id="{6BEE569A-FE11-41FA-9991-EAC6340270E8}" type="datetimeFigureOut">
              <a:rPr lang="en-PK" smtClean="0"/>
              <a:t>02/11/2021</a:t>
            </a:fld>
            <a:endParaRPr lang="en-PK"/>
          </a:p>
        </p:txBody>
      </p:sp>
      <p:sp>
        <p:nvSpPr>
          <p:cNvPr id="6" name="Footer Placeholder 5">
            <a:extLst>
              <a:ext uri="{FF2B5EF4-FFF2-40B4-BE49-F238E27FC236}">
                <a16:creationId xmlns:a16="http://schemas.microsoft.com/office/drawing/2014/main" id="{B02A7115-AC62-4356-8C4F-B1ED2A4435B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AA68D37-74E6-46FB-B84C-A992ED8FC548}"/>
              </a:ext>
            </a:extLst>
          </p:cNvPr>
          <p:cNvSpPr>
            <a:spLocks noGrp="1"/>
          </p:cNvSpPr>
          <p:nvPr>
            <p:ph type="sldNum" sz="quarter" idx="12"/>
          </p:nvPr>
        </p:nvSpPr>
        <p:spPr/>
        <p:txBody>
          <a:bodyPr/>
          <a:lstStyle/>
          <a:p>
            <a:fld id="{E0168814-FA78-467C-8D14-54C861F33AC9}" type="slidenum">
              <a:rPr lang="en-PK" smtClean="0"/>
              <a:t>‹#›</a:t>
            </a:fld>
            <a:endParaRPr lang="en-PK"/>
          </a:p>
        </p:txBody>
      </p:sp>
    </p:spTree>
    <p:extLst>
      <p:ext uri="{BB962C8B-B14F-4D97-AF65-F5344CB8AC3E}">
        <p14:creationId xmlns:p14="http://schemas.microsoft.com/office/powerpoint/2010/main" val="49280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E5503-99C6-4486-8D22-4961B3EAC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FFEEBAD-59B6-4E0D-8920-EE2B51A8D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4B98961-6F67-45F8-9514-9A7C63A72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E569A-FE11-41FA-9991-EAC6340270E8}" type="datetimeFigureOut">
              <a:rPr lang="en-PK" smtClean="0"/>
              <a:t>02/11/2021</a:t>
            </a:fld>
            <a:endParaRPr lang="en-PK"/>
          </a:p>
        </p:txBody>
      </p:sp>
      <p:sp>
        <p:nvSpPr>
          <p:cNvPr id="5" name="Footer Placeholder 4">
            <a:extLst>
              <a:ext uri="{FF2B5EF4-FFF2-40B4-BE49-F238E27FC236}">
                <a16:creationId xmlns:a16="http://schemas.microsoft.com/office/drawing/2014/main" id="{860021E2-DF86-40C4-97AB-038F2106F4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81FD84DF-21E5-44F8-8208-BCEA22E14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68814-FA78-467C-8D14-54C861F33AC9}" type="slidenum">
              <a:rPr lang="en-PK" smtClean="0"/>
              <a:t>‹#›</a:t>
            </a:fld>
            <a:endParaRPr lang="en-PK"/>
          </a:p>
        </p:txBody>
      </p:sp>
    </p:spTree>
    <p:extLst>
      <p:ext uri="{BB962C8B-B14F-4D97-AF65-F5344CB8AC3E}">
        <p14:creationId xmlns:p14="http://schemas.microsoft.com/office/powerpoint/2010/main" val="148233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4724-0337-470C-ADB5-FAAFC850A01F}"/>
              </a:ext>
            </a:extLst>
          </p:cNvPr>
          <p:cNvSpPr>
            <a:spLocks noGrp="1"/>
          </p:cNvSpPr>
          <p:nvPr>
            <p:ph type="ctrTitle"/>
          </p:nvPr>
        </p:nvSpPr>
        <p:spPr/>
        <p:txBody>
          <a:bodyPr/>
          <a:lstStyle/>
          <a:p>
            <a:r>
              <a:rPr lang="en-US" dirty="0"/>
              <a:t>Communication in Smart Grid</a:t>
            </a:r>
            <a:endParaRPr lang="en-PK" dirty="0"/>
          </a:p>
        </p:txBody>
      </p:sp>
      <p:sp>
        <p:nvSpPr>
          <p:cNvPr id="3" name="Subtitle 2">
            <a:extLst>
              <a:ext uri="{FF2B5EF4-FFF2-40B4-BE49-F238E27FC236}">
                <a16:creationId xmlns:a16="http://schemas.microsoft.com/office/drawing/2014/main" id="{6630DE8F-709E-4C5D-BE00-E5419DE8400C}"/>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31018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3668-06BF-453C-8F36-47A471654D2D}"/>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E71B183F-B0D2-43C5-9529-394B305E0275}"/>
              </a:ext>
            </a:extLst>
          </p:cNvPr>
          <p:cNvPicPr>
            <a:picLocks noGrp="1" noChangeAspect="1"/>
          </p:cNvPicPr>
          <p:nvPr>
            <p:ph idx="1"/>
          </p:nvPr>
        </p:nvPicPr>
        <p:blipFill>
          <a:blip r:embed="rId2"/>
          <a:stretch>
            <a:fillRect/>
          </a:stretch>
        </p:blipFill>
        <p:spPr>
          <a:xfrm>
            <a:off x="1448971" y="2034455"/>
            <a:ext cx="9031459" cy="3606690"/>
          </a:xfrm>
        </p:spPr>
      </p:pic>
    </p:spTree>
    <p:extLst>
      <p:ext uri="{BB962C8B-B14F-4D97-AF65-F5344CB8AC3E}">
        <p14:creationId xmlns:p14="http://schemas.microsoft.com/office/powerpoint/2010/main" val="42506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5780-EE6B-4D70-9068-E171346E49D6}"/>
              </a:ext>
            </a:extLst>
          </p:cNvPr>
          <p:cNvSpPr>
            <a:spLocks noGrp="1"/>
          </p:cNvSpPr>
          <p:nvPr>
            <p:ph type="title"/>
          </p:nvPr>
        </p:nvSpPr>
        <p:spPr>
          <a:xfrm>
            <a:off x="838200" y="365125"/>
            <a:ext cx="10515600" cy="450801"/>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D6212E7D-F75E-41A7-95B8-6E7E86E4FAC0}"/>
              </a:ext>
            </a:extLst>
          </p:cNvPr>
          <p:cNvSpPr>
            <a:spLocks noGrp="1"/>
          </p:cNvSpPr>
          <p:nvPr>
            <p:ph idx="1"/>
          </p:nvPr>
        </p:nvSpPr>
        <p:spPr/>
        <p:txBody>
          <a:bodyPr/>
          <a:lstStyle/>
          <a:p>
            <a:endParaRPr lang="en-PK" dirty="0"/>
          </a:p>
        </p:txBody>
      </p:sp>
      <p:pic>
        <p:nvPicPr>
          <p:cNvPr id="5" name="Picture 4">
            <a:extLst>
              <a:ext uri="{FF2B5EF4-FFF2-40B4-BE49-F238E27FC236}">
                <a16:creationId xmlns:a16="http://schemas.microsoft.com/office/drawing/2014/main" id="{6898D8A2-9FF6-49CF-B4FD-DB5ABFF38E54}"/>
              </a:ext>
            </a:extLst>
          </p:cNvPr>
          <p:cNvPicPr>
            <a:picLocks noChangeAspect="1"/>
          </p:cNvPicPr>
          <p:nvPr/>
        </p:nvPicPr>
        <p:blipFill>
          <a:blip r:embed="rId2"/>
          <a:stretch>
            <a:fillRect/>
          </a:stretch>
        </p:blipFill>
        <p:spPr>
          <a:xfrm>
            <a:off x="2909887" y="1825625"/>
            <a:ext cx="6372225" cy="4351338"/>
          </a:xfrm>
          <a:prstGeom prst="rect">
            <a:avLst/>
          </a:prstGeom>
        </p:spPr>
      </p:pic>
    </p:spTree>
    <p:extLst>
      <p:ext uri="{BB962C8B-B14F-4D97-AF65-F5344CB8AC3E}">
        <p14:creationId xmlns:p14="http://schemas.microsoft.com/office/powerpoint/2010/main" val="41463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9B7B-543A-4FBE-A6C7-42214004F575}"/>
              </a:ext>
            </a:extLst>
          </p:cNvPr>
          <p:cNvSpPr>
            <a:spLocks noGrp="1"/>
          </p:cNvSpPr>
          <p:nvPr>
            <p:ph type="title"/>
          </p:nvPr>
        </p:nvSpPr>
        <p:spPr/>
        <p:txBody>
          <a:bodyPr/>
          <a:lstStyle/>
          <a:p>
            <a:r>
              <a:rPr lang="en-GB" dirty="0"/>
              <a:t>Circuit switching</a:t>
            </a:r>
            <a:endParaRPr lang="en-PK" dirty="0"/>
          </a:p>
        </p:txBody>
      </p:sp>
      <p:sp>
        <p:nvSpPr>
          <p:cNvPr id="3" name="Content Placeholder 2">
            <a:extLst>
              <a:ext uri="{FF2B5EF4-FFF2-40B4-BE49-F238E27FC236}">
                <a16:creationId xmlns:a16="http://schemas.microsoft.com/office/drawing/2014/main" id="{FB84F42F-9A13-4112-959E-DEE3AED5CD5D}"/>
              </a:ext>
            </a:extLst>
          </p:cNvPr>
          <p:cNvSpPr>
            <a:spLocks noGrp="1"/>
          </p:cNvSpPr>
          <p:nvPr>
            <p:ph idx="1"/>
          </p:nvPr>
        </p:nvSpPr>
        <p:spPr/>
        <p:txBody>
          <a:bodyPr/>
          <a:lstStyle/>
          <a:p>
            <a:pPr algn="just"/>
            <a:r>
              <a:rPr lang="en-US" dirty="0"/>
              <a:t>In circuit switching, a dedicated physical connection is set up for the exclusive use of Source and Destination during the communication session. Nodes and links allocated for a communication session cannot be used by any Source/Destination other than the two involved in the communication session. </a:t>
            </a:r>
            <a:endParaRPr lang="en-PK" dirty="0"/>
          </a:p>
        </p:txBody>
      </p:sp>
    </p:spTree>
    <p:extLst>
      <p:ext uri="{BB962C8B-B14F-4D97-AF65-F5344CB8AC3E}">
        <p14:creationId xmlns:p14="http://schemas.microsoft.com/office/powerpoint/2010/main" val="352865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6BBB-8318-4D40-B59C-A5E3DF427722}"/>
              </a:ext>
            </a:extLst>
          </p:cNvPr>
          <p:cNvSpPr>
            <a:spLocks noGrp="1"/>
          </p:cNvSpPr>
          <p:nvPr>
            <p:ph type="title"/>
          </p:nvPr>
        </p:nvSpPr>
        <p:spPr/>
        <p:txBody>
          <a:bodyPr/>
          <a:lstStyle/>
          <a:p>
            <a:r>
              <a:rPr lang="en-GB" dirty="0"/>
              <a:t>Message switching</a:t>
            </a:r>
            <a:endParaRPr lang="en-PK" dirty="0"/>
          </a:p>
        </p:txBody>
      </p:sp>
      <p:sp>
        <p:nvSpPr>
          <p:cNvPr id="3" name="Content Placeholder 2">
            <a:extLst>
              <a:ext uri="{FF2B5EF4-FFF2-40B4-BE49-F238E27FC236}">
                <a16:creationId xmlns:a16="http://schemas.microsoft.com/office/drawing/2014/main" id="{FB34B56E-B610-4D27-976D-23B80D49D0DF}"/>
              </a:ext>
            </a:extLst>
          </p:cNvPr>
          <p:cNvSpPr>
            <a:spLocks noGrp="1"/>
          </p:cNvSpPr>
          <p:nvPr>
            <p:ph idx="1"/>
          </p:nvPr>
        </p:nvSpPr>
        <p:spPr/>
        <p:txBody>
          <a:bodyPr/>
          <a:lstStyle/>
          <a:p>
            <a:pPr algn="just"/>
            <a:r>
              <a:rPr lang="en-US" dirty="0"/>
              <a:t>In message switching, the Source sends a message to a node. A message could be measurement data collected by a sensor or a control function. The node stores the data in its buffer. When the entire message has been delivered to the node, it then looks for a free link to another node and then sends the data to this node. </a:t>
            </a:r>
            <a:endParaRPr lang="en-PK" dirty="0"/>
          </a:p>
        </p:txBody>
      </p:sp>
    </p:spTree>
    <p:extLst>
      <p:ext uri="{BB962C8B-B14F-4D97-AF65-F5344CB8AC3E}">
        <p14:creationId xmlns:p14="http://schemas.microsoft.com/office/powerpoint/2010/main" val="122338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D114-9DF7-4B68-9B26-A8600998DF58}"/>
              </a:ext>
            </a:extLst>
          </p:cNvPr>
          <p:cNvSpPr>
            <a:spLocks noGrp="1"/>
          </p:cNvSpPr>
          <p:nvPr>
            <p:ph type="title"/>
          </p:nvPr>
        </p:nvSpPr>
        <p:spPr/>
        <p:txBody>
          <a:bodyPr/>
          <a:lstStyle/>
          <a:p>
            <a:r>
              <a:rPr lang="en-GB" dirty="0"/>
              <a:t>Packet switching</a:t>
            </a:r>
            <a:endParaRPr lang="en-PK" dirty="0"/>
          </a:p>
        </p:txBody>
      </p:sp>
      <p:sp>
        <p:nvSpPr>
          <p:cNvPr id="3" name="Content Placeholder 2">
            <a:extLst>
              <a:ext uri="{FF2B5EF4-FFF2-40B4-BE49-F238E27FC236}">
                <a16:creationId xmlns:a16="http://schemas.microsoft.com/office/drawing/2014/main" id="{5760933B-988B-4C34-A791-5B404E1AE139}"/>
              </a:ext>
            </a:extLst>
          </p:cNvPr>
          <p:cNvSpPr>
            <a:spLocks noGrp="1"/>
          </p:cNvSpPr>
          <p:nvPr>
            <p:ph idx="1"/>
          </p:nvPr>
        </p:nvSpPr>
        <p:spPr/>
        <p:txBody>
          <a:bodyPr/>
          <a:lstStyle/>
          <a:p>
            <a:pPr algn="just"/>
            <a:r>
              <a:rPr lang="en-US" dirty="0"/>
              <a:t>Packet switching dominates in today’s data communication networks for reasons of economy and reliability. A message is transmitted after breaking it into suitably sized blocks, called packets. When traversing network adapters, Switches, Routers and other network nodes, packets are buffered and queued, resulting in variable delay and throughput depending on the traffic load in the network. </a:t>
            </a:r>
            <a:endParaRPr lang="en-PK" dirty="0"/>
          </a:p>
        </p:txBody>
      </p:sp>
    </p:spTree>
    <p:extLst>
      <p:ext uri="{BB962C8B-B14F-4D97-AF65-F5344CB8AC3E}">
        <p14:creationId xmlns:p14="http://schemas.microsoft.com/office/powerpoint/2010/main" val="17408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CC75-DCCD-432C-9252-18C39A8C723A}"/>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165F5899-FC26-41F4-8498-5F08664253AF}"/>
              </a:ext>
            </a:extLst>
          </p:cNvPr>
          <p:cNvPicPr>
            <a:picLocks noGrp="1" noChangeAspect="1"/>
          </p:cNvPicPr>
          <p:nvPr>
            <p:ph idx="1"/>
          </p:nvPr>
        </p:nvPicPr>
        <p:blipFill>
          <a:blip r:embed="rId2"/>
          <a:stretch>
            <a:fillRect/>
          </a:stretch>
        </p:blipFill>
        <p:spPr>
          <a:xfrm>
            <a:off x="1533379" y="2109848"/>
            <a:ext cx="8890781" cy="3024859"/>
          </a:xfrm>
        </p:spPr>
      </p:pic>
    </p:spTree>
    <p:extLst>
      <p:ext uri="{BB962C8B-B14F-4D97-AF65-F5344CB8AC3E}">
        <p14:creationId xmlns:p14="http://schemas.microsoft.com/office/powerpoint/2010/main" val="3357034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D137-2126-41CC-9F49-834E623EF933}"/>
              </a:ext>
            </a:extLst>
          </p:cNvPr>
          <p:cNvSpPr>
            <a:spLocks noGrp="1"/>
          </p:cNvSpPr>
          <p:nvPr>
            <p:ph type="title"/>
          </p:nvPr>
        </p:nvSpPr>
        <p:spPr/>
        <p:txBody>
          <a:bodyPr/>
          <a:lstStyle/>
          <a:p>
            <a:r>
              <a:rPr lang="en-GB" dirty="0"/>
              <a:t>Open wire</a:t>
            </a:r>
            <a:endParaRPr lang="en-PK" dirty="0"/>
          </a:p>
        </p:txBody>
      </p:sp>
      <p:pic>
        <p:nvPicPr>
          <p:cNvPr id="5" name="Content Placeholder 4">
            <a:extLst>
              <a:ext uri="{FF2B5EF4-FFF2-40B4-BE49-F238E27FC236}">
                <a16:creationId xmlns:a16="http://schemas.microsoft.com/office/drawing/2014/main" id="{3B2F020F-7560-442D-ADF4-C64E28DA48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191" y="1825625"/>
            <a:ext cx="8068987" cy="4351338"/>
          </a:xfrm>
        </p:spPr>
      </p:pic>
    </p:spTree>
    <p:extLst>
      <p:ext uri="{BB962C8B-B14F-4D97-AF65-F5344CB8AC3E}">
        <p14:creationId xmlns:p14="http://schemas.microsoft.com/office/powerpoint/2010/main" val="380457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6590-8D0C-44F9-BC70-08AD00A430BB}"/>
              </a:ext>
            </a:extLst>
          </p:cNvPr>
          <p:cNvSpPr>
            <a:spLocks noGrp="1"/>
          </p:cNvSpPr>
          <p:nvPr>
            <p:ph type="title"/>
          </p:nvPr>
        </p:nvSpPr>
        <p:spPr/>
        <p:txBody>
          <a:bodyPr/>
          <a:lstStyle/>
          <a:p>
            <a:r>
              <a:rPr lang="en-GB" dirty="0"/>
              <a:t>Twisted pair</a:t>
            </a:r>
            <a:endParaRPr lang="en-PK" dirty="0"/>
          </a:p>
        </p:txBody>
      </p:sp>
      <p:sp>
        <p:nvSpPr>
          <p:cNvPr id="3" name="Content Placeholder 2">
            <a:extLst>
              <a:ext uri="{FF2B5EF4-FFF2-40B4-BE49-F238E27FC236}">
                <a16:creationId xmlns:a16="http://schemas.microsoft.com/office/drawing/2014/main" id="{FEF4A2F0-FD80-4889-9F0D-906B26E44DA3}"/>
              </a:ext>
            </a:extLst>
          </p:cNvPr>
          <p:cNvSpPr>
            <a:spLocks noGrp="1"/>
          </p:cNvSpPr>
          <p:nvPr>
            <p:ph idx="1"/>
          </p:nvPr>
        </p:nvSpPr>
        <p:spPr/>
        <p:txBody>
          <a:bodyPr/>
          <a:lstStyle/>
          <a:p>
            <a:r>
              <a:rPr lang="en-US" dirty="0"/>
              <a:t>Unshielded twisted pair (UTP) cables are used extensively in telecommunication circuits.</a:t>
            </a:r>
          </a:p>
          <a:p>
            <a:r>
              <a:rPr lang="en-US" dirty="0"/>
              <a:t>A Digital Subscriber Line (DSL) allows the transmission of data over ordinary copper twisted pair telephone lines at high data rates to provide broadband services. A variant of DSL, Asymmetric DSL or ADSL, is a commonly used technology for broadband services to homes.</a:t>
            </a:r>
            <a:endParaRPr lang="en-PK" dirty="0"/>
          </a:p>
        </p:txBody>
      </p:sp>
    </p:spTree>
    <p:extLst>
      <p:ext uri="{BB962C8B-B14F-4D97-AF65-F5344CB8AC3E}">
        <p14:creationId xmlns:p14="http://schemas.microsoft.com/office/powerpoint/2010/main" val="1076678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D816-A4D2-4C5C-AB7A-3097F8BA2FBE}"/>
              </a:ext>
            </a:extLst>
          </p:cNvPr>
          <p:cNvSpPr>
            <a:spLocks noGrp="1"/>
          </p:cNvSpPr>
          <p:nvPr>
            <p:ph type="title"/>
          </p:nvPr>
        </p:nvSpPr>
        <p:spPr/>
        <p:txBody>
          <a:bodyPr/>
          <a:lstStyle/>
          <a:p>
            <a:r>
              <a:rPr lang="en-GB" dirty="0"/>
              <a:t>Coaxial cables</a:t>
            </a:r>
            <a:endParaRPr lang="en-PK" dirty="0"/>
          </a:p>
        </p:txBody>
      </p:sp>
      <p:sp>
        <p:nvSpPr>
          <p:cNvPr id="3" name="Content Placeholder 2">
            <a:extLst>
              <a:ext uri="{FF2B5EF4-FFF2-40B4-BE49-F238E27FC236}">
                <a16:creationId xmlns:a16="http://schemas.microsoft.com/office/drawing/2014/main" id="{1F593284-DC2E-45FC-9630-5DAB16CAEC46}"/>
              </a:ext>
            </a:extLst>
          </p:cNvPr>
          <p:cNvSpPr>
            <a:spLocks noGrp="1"/>
          </p:cNvSpPr>
          <p:nvPr>
            <p:ph idx="1"/>
          </p:nvPr>
        </p:nvSpPr>
        <p:spPr/>
        <p:txBody>
          <a:bodyPr/>
          <a:lstStyle/>
          <a:p>
            <a:r>
              <a:rPr lang="en-US" dirty="0"/>
              <a:t>In coaxial cables a shielded copper wire is used as the communication medium. The outer coaxial conductor provides effective shielding from external interference and also reduces losses due to radiation and skin effects. Bit rates up to 10 Mbps are possible over several </a:t>
            </a:r>
            <a:r>
              <a:rPr lang="en-US" dirty="0" err="1"/>
              <a:t>metres</a:t>
            </a:r>
            <a:r>
              <a:rPr lang="en-US" dirty="0"/>
              <a:t>.</a:t>
            </a:r>
            <a:endParaRPr lang="en-PK" dirty="0"/>
          </a:p>
        </p:txBody>
      </p:sp>
    </p:spTree>
    <p:extLst>
      <p:ext uri="{BB962C8B-B14F-4D97-AF65-F5344CB8AC3E}">
        <p14:creationId xmlns:p14="http://schemas.microsoft.com/office/powerpoint/2010/main" val="3425629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A09B-B255-46BC-B150-2237C08013C6}"/>
              </a:ext>
            </a:extLst>
          </p:cNvPr>
          <p:cNvSpPr>
            <a:spLocks noGrp="1"/>
          </p:cNvSpPr>
          <p:nvPr>
            <p:ph type="title"/>
          </p:nvPr>
        </p:nvSpPr>
        <p:spPr/>
        <p:txBody>
          <a:bodyPr/>
          <a:lstStyle/>
          <a:p>
            <a:r>
              <a:rPr lang="en-GB" dirty="0"/>
              <a:t>Optical fibre</a:t>
            </a:r>
            <a:endParaRPr lang="en-PK" dirty="0"/>
          </a:p>
        </p:txBody>
      </p:sp>
      <p:sp>
        <p:nvSpPr>
          <p:cNvPr id="3" name="Content Placeholder 2">
            <a:extLst>
              <a:ext uri="{FF2B5EF4-FFF2-40B4-BE49-F238E27FC236}">
                <a16:creationId xmlns:a16="http://schemas.microsoft.com/office/drawing/2014/main" id="{5DA981CB-9B67-45C0-AFEE-0CEE62100E5B}"/>
              </a:ext>
            </a:extLst>
          </p:cNvPr>
          <p:cNvSpPr>
            <a:spLocks noGrp="1"/>
          </p:cNvSpPr>
          <p:nvPr>
            <p:ph idx="1"/>
          </p:nvPr>
        </p:nvSpPr>
        <p:spPr/>
        <p:txBody>
          <a:bodyPr/>
          <a:lstStyle/>
          <a:p>
            <a:r>
              <a:rPr lang="en-US" dirty="0"/>
              <a:t>Optical </a:t>
            </a:r>
            <a:r>
              <a:rPr lang="en-US" dirty="0" err="1"/>
              <a:t>fibre</a:t>
            </a:r>
            <a:r>
              <a:rPr lang="en-US" dirty="0"/>
              <a:t> transmission is used both inside substations and for long-distance transmission of data. Optical </a:t>
            </a:r>
            <a:r>
              <a:rPr lang="en-US" dirty="0" err="1"/>
              <a:t>fibres</a:t>
            </a:r>
            <a:r>
              <a:rPr lang="en-US" dirty="0"/>
              <a:t> are often embedded in the stranded conductors of the shield (ground) wires of overhead lines. These cables are known as </a:t>
            </a:r>
            <a:r>
              <a:rPr lang="en-US" dirty="0" err="1"/>
              <a:t>OPtical</a:t>
            </a:r>
            <a:r>
              <a:rPr lang="en-US" dirty="0"/>
              <a:t> Ground Wires (OPGW). </a:t>
            </a:r>
            <a:endParaRPr lang="en-PK" dirty="0"/>
          </a:p>
        </p:txBody>
      </p:sp>
    </p:spTree>
    <p:extLst>
      <p:ext uri="{BB962C8B-B14F-4D97-AF65-F5344CB8AC3E}">
        <p14:creationId xmlns:p14="http://schemas.microsoft.com/office/powerpoint/2010/main" val="378778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DFA1-487B-4F4E-B6DC-D1CD4400C02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AB339C3-08CC-42F7-95E8-13FF196C81D9}"/>
              </a:ext>
            </a:extLst>
          </p:cNvPr>
          <p:cNvSpPr>
            <a:spLocks noGrp="1"/>
          </p:cNvSpPr>
          <p:nvPr>
            <p:ph idx="1"/>
          </p:nvPr>
        </p:nvSpPr>
        <p:spPr/>
        <p:txBody>
          <a:bodyPr/>
          <a:lstStyle/>
          <a:p>
            <a:r>
              <a:rPr lang="en-US" dirty="0"/>
              <a:t>Data communication systems are essential in any modern power system and their importance will only increase as the Smart Grid develops.</a:t>
            </a:r>
          </a:p>
          <a:p>
            <a:r>
              <a:rPr lang="en-US" dirty="0"/>
              <a:t>he communication channel could be a dedicated link between the Source and Destination or could be a shared medium</a:t>
            </a:r>
            <a:endParaRPr lang="en-PK" dirty="0"/>
          </a:p>
        </p:txBody>
      </p:sp>
    </p:spTree>
    <p:extLst>
      <p:ext uri="{BB962C8B-B14F-4D97-AF65-F5344CB8AC3E}">
        <p14:creationId xmlns:p14="http://schemas.microsoft.com/office/powerpoint/2010/main" val="2566371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6720-E2E4-402F-A8DA-150D1CCECBFA}"/>
              </a:ext>
            </a:extLst>
          </p:cNvPr>
          <p:cNvSpPr>
            <a:spLocks noGrp="1"/>
          </p:cNvSpPr>
          <p:nvPr>
            <p:ph type="title"/>
          </p:nvPr>
        </p:nvSpPr>
        <p:spPr/>
        <p:txBody>
          <a:bodyPr/>
          <a:lstStyle/>
          <a:p>
            <a:r>
              <a:rPr lang="en-US" dirty="0"/>
              <a:t>Protocol Layers and Their Service Models</a:t>
            </a:r>
            <a:endParaRPr lang="en-PK" dirty="0"/>
          </a:p>
        </p:txBody>
      </p:sp>
      <p:pic>
        <p:nvPicPr>
          <p:cNvPr id="5" name="Content Placeholder 4">
            <a:extLst>
              <a:ext uri="{FF2B5EF4-FFF2-40B4-BE49-F238E27FC236}">
                <a16:creationId xmlns:a16="http://schemas.microsoft.com/office/drawing/2014/main" id="{04A15645-7697-4964-91D6-1669392FC3AC}"/>
              </a:ext>
            </a:extLst>
          </p:cNvPr>
          <p:cNvPicPr>
            <a:picLocks noGrp="1" noChangeAspect="1"/>
          </p:cNvPicPr>
          <p:nvPr>
            <p:ph idx="1"/>
          </p:nvPr>
        </p:nvPicPr>
        <p:blipFill>
          <a:blip r:embed="rId2"/>
          <a:stretch>
            <a:fillRect/>
          </a:stretch>
        </p:blipFill>
        <p:spPr>
          <a:xfrm>
            <a:off x="3249637" y="2448718"/>
            <a:ext cx="5176911" cy="3755133"/>
          </a:xfrm>
        </p:spPr>
      </p:pic>
    </p:spTree>
    <p:extLst>
      <p:ext uri="{BB962C8B-B14F-4D97-AF65-F5344CB8AC3E}">
        <p14:creationId xmlns:p14="http://schemas.microsoft.com/office/powerpoint/2010/main" val="238092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508E64-CD9E-475E-BD0F-D03DF51C43F0}"/>
              </a:ext>
            </a:extLst>
          </p:cNvPr>
          <p:cNvPicPr>
            <a:picLocks noChangeAspect="1"/>
          </p:cNvPicPr>
          <p:nvPr/>
        </p:nvPicPr>
        <p:blipFill>
          <a:blip r:embed="rId2"/>
          <a:stretch>
            <a:fillRect/>
          </a:stretch>
        </p:blipFill>
        <p:spPr>
          <a:xfrm>
            <a:off x="1856935" y="1014045"/>
            <a:ext cx="7160455" cy="3923713"/>
          </a:xfrm>
          <a:prstGeom prst="rect">
            <a:avLst/>
          </a:prstGeom>
        </p:spPr>
      </p:pic>
    </p:spTree>
    <p:extLst>
      <p:ext uri="{BB962C8B-B14F-4D97-AF65-F5344CB8AC3E}">
        <p14:creationId xmlns:p14="http://schemas.microsoft.com/office/powerpoint/2010/main" val="3261089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EB03E7-EC60-42D1-BD9C-77076E10E3EF}"/>
              </a:ext>
            </a:extLst>
          </p:cNvPr>
          <p:cNvPicPr>
            <a:picLocks noChangeAspect="1"/>
          </p:cNvPicPr>
          <p:nvPr/>
        </p:nvPicPr>
        <p:blipFill>
          <a:blip r:embed="rId2"/>
          <a:stretch>
            <a:fillRect/>
          </a:stretch>
        </p:blipFill>
        <p:spPr>
          <a:xfrm>
            <a:off x="1350498" y="1648301"/>
            <a:ext cx="8328074" cy="3561398"/>
          </a:xfrm>
          <a:prstGeom prst="rect">
            <a:avLst/>
          </a:prstGeom>
        </p:spPr>
      </p:pic>
    </p:spTree>
    <p:extLst>
      <p:ext uri="{BB962C8B-B14F-4D97-AF65-F5344CB8AC3E}">
        <p14:creationId xmlns:p14="http://schemas.microsoft.com/office/powerpoint/2010/main" val="343028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AE0E-69DD-423C-9A39-65B5869D7FD4}"/>
              </a:ext>
            </a:extLst>
          </p:cNvPr>
          <p:cNvSpPr>
            <a:spLocks noGrp="1"/>
          </p:cNvSpPr>
          <p:nvPr>
            <p:ph type="title"/>
          </p:nvPr>
        </p:nvSpPr>
        <p:spPr/>
        <p:txBody>
          <a:bodyPr/>
          <a:lstStyle/>
          <a:p>
            <a:r>
              <a:rPr lang="en-US" dirty="0"/>
              <a:t>Application Layer</a:t>
            </a:r>
            <a:endParaRPr lang="en-PK" dirty="0"/>
          </a:p>
        </p:txBody>
      </p:sp>
      <p:sp>
        <p:nvSpPr>
          <p:cNvPr id="3" name="Content Placeholder 2">
            <a:extLst>
              <a:ext uri="{FF2B5EF4-FFF2-40B4-BE49-F238E27FC236}">
                <a16:creationId xmlns:a16="http://schemas.microsoft.com/office/drawing/2014/main" id="{FD444A2E-C74C-45E5-BA72-490E7E2801CB}"/>
              </a:ext>
            </a:extLst>
          </p:cNvPr>
          <p:cNvSpPr>
            <a:spLocks noGrp="1"/>
          </p:cNvSpPr>
          <p:nvPr>
            <p:ph idx="1"/>
          </p:nvPr>
        </p:nvSpPr>
        <p:spPr/>
        <p:txBody>
          <a:bodyPr>
            <a:normAutofit fontScale="92500" lnSpcReduction="10000"/>
          </a:bodyPr>
          <a:lstStyle/>
          <a:p>
            <a:r>
              <a:rPr lang="en-US" sz="1800" b="0" i="0" dirty="0">
                <a:solidFill>
                  <a:srgbClr val="231F1F"/>
                </a:solidFill>
                <a:effectLst/>
                <a:latin typeface="Times-Roman"/>
              </a:rPr>
              <a:t>The ‘Open System Interconnection model’ developed by the International Standard </a:t>
            </a:r>
            <a:r>
              <a:rPr lang="en-US" sz="1800" b="0" i="0" dirty="0" err="1">
                <a:solidFill>
                  <a:srgbClr val="231F1F"/>
                </a:solidFill>
                <a:effectLst/>
                <a:latin typeface="Times-Roman"/>
              </a:rPr>
              <a:t>Organisation</a:t>
            </a:r>
            <a:r>
              <a:rPr lang="en-US" sz="1800" b="0" i="0" dirty="0">
                <a:solidFill>
                  <a:srgbClr val="231F1F"/>
                </a:solidFill>
                <a:effectLst/>
                <a:latin typeface="Times-Roman"/>
              </a:rPr>
              <a:t> (ISO/OSI) [2,4] is a protocol architecture which consists of seven layers that describe the tasks associated with moving information from Source to Destination through a communication network</a:t>
            </a:r>
            <a:r>
              <a:rPr lang="en-US" sz="1200" dirty="0"/>
              <a:t> </a:t>
            </a:r>
            <a:br>
              <a:rPr lang="en-US" sz="1200" dirty="0"/>
            </a:br>
            <a:endParaRPr lang="en-US" sz="1800" b="0" i="0" dirty="0">
              <a:solidFill>
                <a:srgbClr val="231F20"/>
              </a:solidFill>
              <a:effectLst/>
            </a:endParaRPr>
          </a:p>
          <a:p>
            <a:r>
              <a:rPr lang="en-US" sz="1800" b="0" i="0" dirty="0">
                <a:solidFill>
                  <a:srgbClr val="231F20"/>
                </a:solidFill>
                <a:effectLst/>
              </a:rPr>
              <a:t>An </a:t>
            </a:r>
            <a:r>
              <a:rPr lang="en-US" sz="1800" b="1" i="0" dirty="0">
                <a:solidFill>
                  <a:srgbClr val="231F20"/>
                </a:solidFill>
                <a:effectLst/>
              </a:rPr>
              <a:t>application-layer protocol </a:t>
            </a:r>
            <a:r>
              <a:rPr lang="en-US" sz="1800" b="0" i="0" dirty="0">
                <a:solidFill>
                  <a:srgbClr val="231F20"/>
                </a:solidFill>
                <a:effectLst/>
              </a:rPr>
              <a:t>defines how an application’s processes, running on different end systems, pass messages to each other.</a:t>
            </a:r>
          </a:p>
          <a:p>
            <a:r>
              <a:rPr lang="en-US" dirty="0"/>
              <a:t> </a:t>
            </a:r>
            <a:r>
              <a:rPr lang="en-US" sz="1800" b="0" i="0" dirty="0">
                <a:solidFill>
                  <a:srgbClr val="231F20"/>
                </a:solidFill>
                <a:effectLst/>
              </a:rPr>
              <a:t>The types of messages exchanged, for example, request messages and response</a:t>
            </a:r>
            <a:r>
              <a:rPr lang="en-US" sz="1800" dirty="0">
                <a:solidFill>
                  <a:srgbClr val="231F20"/>
                </a:solidFill>
              </a:rPr>
              <a:t> </a:t>
            </a:r>
            <a:r>
              <a:rPr lang="en-US" sz="1800" b="0" i="0" dirty="0">
                <a:solidFill>
                  <a:srgbClr val="231F20"/>
                </a:solidFill>
                <a:effectLst/>
              </a:rPr>
              <a:t>messages</a:t>
            </a:r>
          </a:p>
          <a:p>
            <a:pPr marL="0" indent="0">
              <a:buNone/>
            </a:pPr>
            <a:r>
              <a:rPr lang="en-US" dirty="0"/>
              <a:t> The Internet’s application layer includes many protocols, such as the HTTP protocol (which provides for Web document request and transfer), SMTP (which provides for the transfer of e-mail messages), and FTP (which provides for the transfer of files between two end systems)</a:t>
            </a:r>
            <a:br>
              <a:rPr lang="en-US" dirty="0"/>
            </a:br>
            <a:br>
              <a:rPr lang="en-US" dirty="0"/>
            </a:br>
            <a:endParaRPr lang="en-PK" dirty="0"/>
          </a:p>
        </p:txBody>
      </p:sp>
    </p:spTree>
    <p:extLst>
      <p:ext uri="{BB962C8B-B14F-4D97-AF65-F5344CB8AC3E}">
        <p14:creationId xmlns:p14="http://schemas.microsoft.com/office/powerpoint/2010/main" val="3385948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D30847-29FF-4643-8908-5F960FADFBDC}"/>
              </a:ext>
            </a:extLst>
          </p:cNvPr>
          <p:cNvPicPr>
            <a:picLocks noChangeAspect="1"/>
          </p:cNvPicPr>
          <p:nvPr/>
        </p:nvPicPr>
        <p:blipFill>
          <a:blip r:embed="rId2"/>
          <a:stretch>
            <a:fillRect/>
          </a:stretch>
        </p:blipFill>
        <p:spPr>
          <a:xfrm>
            <a:off x="1266092" y="590477"/>
            <a:ext cx="8539090" cy="5866594"/>
          </a:xfrm>
          <a:prstGeom prst="rect">
            <a:avLst/>
          </a:prstGeom>
        </p:spPr>
      </p:pic>
    </p:spTree>
    <p:extLst>
      <p:ext uri="{BB962C8B-B14F-4D97-AF65-F5344CB8AC3E}">
        <p14:creationId xmlns:p14="http://schemas.microsoft.com/office/powerpoint/2010/main" val="1472299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AF89A2-D345-4186-8C85-5029768E3D08}"/>
              </a:ext>
            </a:extLst>
          </p:cNvPr>
          <p:cNvPicPr>
            <a:picLocks noChangeAspect="1"/>
          </p:cNvPicPr>
          <p:nvPr/>
        </p:nvPicPr>
        <p:blipFill>
          <a:blip r:embed="rId2"/>
          <a:stretch>
            <a:fillRect/>
          </a:stretch>
        </p:blipFill>
        <p:spPr>
          <a:xfrm>
            <a:off x="2855741" y="801345"/>
            <a:ext cx="5613009" cy="5261830"/>
          </a:xfrm>
          <a:prstGeom prst="rect">
            <a:avLst/>
          </a:prstGeom>
        </p:spPr>
      </p:pic>
    </p:spTree>
    <p:extLst>
      <p:ext uri="{BB962C8B-B14F-4D97-AF65-F5344CB8AC3E}">
        <p14:creationId xmlns:p14="http://schemas.microsoft.com/office/powerpoint/2010/main" val="1468865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EBC950-91CC-4A26-B222-1637BC27EE1E}"/>
              </a:ext>
            </a:extLst>
          </p:cNvPr>
          <p:cNvPicPr>
            <a:picLocks noChangeAspect="1"/>
          </p:cNvPicPr>
          <p:nvPr/>
        </p:nvPicPr>
        <p:blipFill>
          <a:blip r:embed="rId2"/>
          <a:stretch>
            <a:fillRect/>
          </a:stretch>
        </p:blipFill>
        <p:spPr>
          <a:xfrm>
            <a:off x="2236764" y="1709884"/>
            <a:ext cx="6274190" cy="2819913"/>
          </a:xfrm>
          <a:prstGeom prst="rect">
            <a:avLst/>
          </a:prstGeom>
        </p:spPr>
      </p:pic>
    </p:spTree>
    <p:extLst>
      <p:ext uri="{BB962C8B-B14F-4D97-AF65-F5344CB8AC3E}">
        <p14:creationId xmlns:p14="http://schemas.microsoft.com/office/powerpoint/2010/main" val="3182570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ADC23-F0CF-4866-9331-9880D9B69121}"/>
              </a:ext>
            </a:extLst>
          </p:cNvPr>
          <p:cNvPicPr>
            <a:picLocks noChangeAspect="1"/>
          </p:cNvPicPr>
          <p:nvPr/>
        </p:nvPicPr>
        <p:blipFill>
          <a:blip r:embed="rId2"/>
          <a:stretch>
            <a:fillRect/>
          </a:stretch>
        </p:blipFill>
        <p:spPr>
          <a:xfrm>
            <a:off x="1322363" y="699354"/>
            <a:ext cx="9059593" cy="4772978"/>
          </a:xfrm>
          <a:prstGeom prst="rect">
            <a:avLst/>
          </a:prstGeom>
        </p:spPr>
      </p:pic>
    </p:spTree>
    <p:extLst>
      <p:ext uri="{BB962C8B-B14F-4D97-AF65-F5344CB8AC3E}">
        <p14:creationId xmlns:p14="http://schemas.microsoft.com/office/powerpoint/2010/main" val="55496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B297C-1E8C-417B-AD1D-F1ED64595847}"/>
              </a:ext>
            </a:extLst>
          </p:cNvPr>
          <p:cNvPicPr>
            <a:picLocks noChangeAspect="1"/>
          </p:cNvPicPr>
          <p:nvPr/>
        </p:nvPicPr>
        <p:blipFill>
          <a:blip r:embed="rId2"/>
          <a:stretch>
            <a:fillRect/>
          </a:stretch>
        </p:blipFill>
        <p:spPr>
          <a:xfrm>
            <a:off x="2264897" y="1724830"/>
            <a:ext cx="7891975" cy="2565816"/>
          </a:xfrm>
          <a:prstGeom prst="rect">
            <a:avLst/>
          </a:prstGeom>
        </p:spPr>
      </p:pic>
    </p:spTree>
    <p:extLst>
      <p:ext uri="{BB962C8B-B14F-4D97-AF65-F5344CB8AC3E}">
        <p14:creationId xmlns:p14="http://schemas.microsoft.com/office/powerpoint/2010/main" val="1350818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547-5374-46B9-877C-88577DA8F6E9}"/>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75466FE9-5E04-43DE-9FCA-5A176D19BE3A}"/>
              </a:ext>
            </a:extLst>
          </p:cNvPr>
          <p:cNvPicPr>
            <a:picLocks noGrp="1" noChangeAspect="1"/>
          </p:cNvPicPr>
          <p:nvPr>
            <p:ph idx="1"/>
          </p:nvPr>
        </p:nvPicPr>
        <p:blipFill>
          <a:blip r:embed="rId2"/>
          <a:stretch>
            <a:fillRect/>
          </a:stretch>
        </p:blipFill>
        <p:spPr>
          <a:xfrm>
            <a:off x="1842866" y="1963823"/>
            <a:ext cx="7455877" cy="3789864"/>
          </a:xfrm>
        </p:spPr>
      </p:pic>
    </p:spTree>
    <p:extLst>
      <p:ext uri="{BB962C8B-B14F-4D97-AF65-F5344CB8AC3E}">
        <p14:creationId xmlns:p14="http://schemas.microsoft.com/office/powerpoint/2010/main" val="149812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848C-721D-4559-98F1-FF5BB37355DB}"/>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BC80ECDD-1546-464D-A6D9-FEE2B2477D92}"/>
              </a:ext>
            </a:extLst>
          </p:cNvPr>
          <p:cNvPicPr>
            <a:picLocks noGrp="1" noChangeAspect="1"/>
          </p:cNvPicPr>
          <p:nvPr>
            <p:ph idx="1"/>
          </p:nvPr>
        </p:nvPicPr>
        <p:blipFill>
          <a:blip r:embed="rId2"/>
          <a:stretch>
            <a:fillRect/>
          </a:stretch>
        </p:blipFill>
        <p:spPr>
          <a:xfrm>
            <a:off x="942536" y="2339840"/>
            <a:ext cx="9439421" cy="3238500"/>
          </a:xfrm>
        </p:spPr>
      </p:pic>
    </p:spTree>
    <p:extLst>
      <p:ext uri="{BB962C8B-B14F-4D97-AF65-F5344CB8AC3E}">
        <p14:creationId xmlns:p14="http://schemas.microsoft.com/office/powerpoint/2010/main" val="3457771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BCB3-0A76-4F05-B2C1-014050ED142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9C488C5-8F24-44FA-B262-1878C3179DF2}"/>
              </a:ext>
            </a:extLst>
          </p:cNvPr>
          <p:cNvSpPr>
            <a:spLocks noGrp="1"/>
          </p:cNvSpPr>
          <p:nvPr>
            <p:ph idx="1"/>
          </p:nvPr>
        </p:nvSpPr>
        <p:spPr/>
        <p:txBody>
          <a:bodyPr>
            <a:normAutofit/>
          </a:bodyPr>
          <a:lstStyle/>
          <a:p>
            <a:r>
              <a:rPr lang="en-US" dirty="0"/>
              <a:t>The </a:t>
            </a:r>
            <a:r>
              <a:rPr lang="en-US" dirty="0" err="1"/>
              <a:t>HyperText</a:t>
            </a:r>
            <a:r>
              <a:rPr lang="en-US" dirty="0"/>
              <a:t> Transfer Protocol (HTTP), the Web’s application-layer protocol is at the heart of the Web. It is defined in [RFC 1945] and [RFC 2616]. HTTP is implemented in two programs: a client program and a server program. The client program and server program, executing on different end systems, talk to each other by exchanging HTTP messages. HTTP defines the structure of these messages and how the client and server exchange the messages</a:t>
            </a:r>
            <a:endParaRPr lang="en-PK" dirty="0"/>
          </a:p>
        </p:txBody>
      </p:sp>
    </p:spTree>
    <p:extLst>
      <p:ext uri="{BB962C8B-B14F-4D97-AF65-F5344CB8AC3E}">
        <p14:creationId xmlns:p14="http://schemas.microsoft.com/office/powerpoint/2010/main" val="1917318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2579-2006-4E44-9075-1899A2C63193}"/>
              </a:ext>
            </a:extLst>
          </p:cNvPr>
          <p:cNvSpPr>
            <a:spLocks noGrp="1"/>
          </p:cNvSpPr>
          <p:nvPr>
            <p:ph type="title"/>
          </p:nvPr>
        </p:nvSpPr>
        <p:spPr/>
        <p:txBody>
          <a:bodyPr/>
          <a:lstStyle/>
          <a:p>
            <a:r>
              <a:rPr lang="en-GB" dirty="0"/>
              <a:t>Transport Layer</a:t>
            </a:r>
            <a:endParaRPr lang="en-PK" dirty="0"/>
          </a:p>
        </p:txBody>
      </p:sp>
      <p:sp>
        <p:nvSpPr>
          <p:cNvPr id="3" name="Content Placeholder 2">
            <a:extLst>
              <a:ext uri="{FF2B5EF4-FFF2-40B4-BE49-F238E27FC236}">
                <a16:creationId xmlns:a16="http://schemas.microsoft.com/office/drawing/2014/main" id="{F5BB6F3D-B306-4EFF-8A5E-B6A8BEB828C5}"/>
              </a:ext>
            </a:extLst>
          </p:cNvPr>
          <p:cNvSpPr>
            <a:spLocks noGrp="1"/>
          </p:cNvSpPr>
          <p:nvPr>
            <p:ph idx="1"/>
          </p:nvPr>
        </p:nvSpPr>
        <p:spPr/>
        <p:txBody>
          <a:bodyPr/>
          <a:lstStyle/>
          <a:p>
            <a:pPr algn="just"/>
            <a:r>
              <a:rPr lang="en-US" dirty="0"/>
              <a:t>TCP(Transmission Control Protocol) provides a delivery of application-layer messages to the destination and flow control (that is, sender/receiver speed matching). TCP also breaks long messages into shorter segments and provides a congestion-control mechanism, so that a source throttles its transmission rate when the network is congested</a:t>
            </a:r>
            <a:endParaRPr lang="en-PK" dirty="0"/>
          </a:p>
        </p:txBody>
      </p:sp>
    </p:spTree>
    <p:extLst>
      <p:ext uri="{BB962C8B-B14F-4D97-AF65-F5344CB8AC3E}">
        <p14:creationId xmlns:p14="http://schemas.microsoft.com/office/powerpoint/2010/main" val="3118332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B3FCB0-BF7D-4B40-9E0B-D4CFD289BF1E}"/>
              </a:ext>
            </a:extLst>
          </p:cNvPr>
          <p:cNvPicPr>
            <a:picLocks noChangeAspect="1"/>
          </p:cNvPicPr>
          <p:nvPr/>
        </p:nvPicPr>
        <p:blipFill>
          <a:blip r:embed="rId2"/>
          <a:stretch>
            <a:fillRect/>
          </a:stretch>
        </p:blipFill>
        <p:spPr>
          <a:xfrm>
            <a:off x="2098623" y="814152"/>
            <a:ext cx="6910466" cy="4882109"/>
          </a:xfrm>
          <a:prstGeom prst="rect">
            <a:avLst/>
          </a:prstGeom>
        </p:spPr>
      </p:pic>
    </p:spTree>
    <p:extLst>
      <p:ext uri="{BB962C8B-B14F-4D97-AF65-F5344CB8AC3E}">
        <p14:creationId xmlns:p14="http://schemas.microsoft.com/office/powerpoint/2010/main" val="300787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B9BE79-C639-49D9-BA6D-745CEFECC026}"/>
              </a:ext>
            </a:extLst>
          </p:cNvPr>
          <p:cNvPicPr>
            <a:picLocks noChangeAspect="1"/>
          </p:cNvPicPr>
          <p:nvPr/>
        </p:nvPicPr>
        <p:blipFill>
          <a:blip r:embed="rId2"/>
          <a:stretch>
            <a:fillRect/>
          </a:stretch>
        </p:blipFill>
        <p:spPr>
          <a:xfrm>
            <a:off x="1463040" y="1173699"/>
            <a:ext cx="8229600" cy="3778128"/>
          </a:xfrm>
          <a:prstGeom prst="rect">
            <a:avLst/>
          </a:prstGeom>
        </p:spPr>
      </p:pic>
    </p:spTree>
    <p:extLst>
      <p:ext uri="{BB962C8B-B14F-4D97-AF65-F5344CB8AC3E}">
        <p14:creationId xmlns:p14="http://schemas.microsoft.com/office/powerpoint/2010/main" val="572660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238D-649B-428F-B9F7-092BC6D3CBD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A561140-4A5D-4FA0-8804-C6DA7809B39E}"/>
              </a:ext>
            </a:extLst>
          </p:cNvPr>
          <p:cNvSpPr>
            <a:spLocks noGrp="1"/>
          </p:cNvSpPr>
          <p:nvPr>
            <p:ph idx="1"/>
          </p:nvPr>
        </p:nvSpPr>
        <p:spPr/>
        <p:txBody>
          <a:bodyPr/>
          <a:lstStyle/>
          <a:p>
            <a:pPr algn="just"/>
            <a:r>
              <a:rPr lang="en-US" dirty="0"/>
              <a:t>The UDP(User Datagram </a:t>
            </a:r>
            <a:r>
              <a:rPr lang="en-US" dirty="0" err="1"/>
              <a:t>Protoco</a:t>
            </a:r>
            <a:r>
              <a:rPr lang="en-US" dirty="0"/>
              <a:t>) protocol provides a connectionless service to its applications. This is a no-frills service that provides no reliability, no flow control, and no congestion control.</a:t>
            </a:r>
          </a:p>
          <a:p>
            <a:pPr algn="just"/>
            <a:r>
              <a:rPr lang="en-US" dirty="0"/>
              <a:t>we’ll refer to a transport-layer packet as a </a:t>
            </a:r>
            <a:r>
              <a:rPr lang="en-US" b="1" dirty="0"/>
              <a:t>segment</a:t>
            </a:r>
            <a:r>
              <a:rPr lang="en-US" dirty="0"/>
              <a:t>.</a:t>
            </a:r>
            <a:endParaRPr lang="en-PK" dirty="0"/>
          </a:p>
        </p:txBody>
      </p:sp>
    </p:spTree>
    <p:extLst>
      <p:ext uri="{BB962C8B-B14F-4D97-AF65-F5344CB8AC3E}">
        <p14:creationId xmlns:p14="http://schemas.microsoft.com/office/powerpoint/2010/main" val="2491839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4B07-EB59-4F75-9A03-1156C2C3FA6C}"/>
              </a:ext>
            </a:extLst>
          </p:cNvPr>
          <p:cNvSpPr>
            <a:spLocks noGrp="1"/>
          </p:cNvSpPr>
          <p:nvPr>
            <p:ph type="title"/>
          </p:nvPr>
        </p:nvSpPr>
        <p:spPr/>
        <p:txBody>
          <a:bodyPr/>
          <a:lstStyle/>
          <a:p>
            <a:r>
              <a:rPr lang="en-GB" dirty="0"/>
              <a:t>Network Layer</a:t>
            </a:r>
            <a:endParaRPr lang="en-PK" dirty="0"/>
          </a:p>
        </p:txBody>
      </p:sp>
      <p:sp>
        <p:nvSpPr>
          <p:cNvPr id="3" name="Content Placeholder 2">
            <a:extLst>
              <a:ext uri="{FF2B5EF4-FFF2-40B4-BE49-F238E27FC236}">
                <a16:creationId xmlns:a16="http://schemas.microsoft.com/office/drawing/2014/main" id="{E04954BA-3A1F-4946-9EB0-253F0CF717C1}"/>
              </a:ext>
            </a:extLst>
          </p:cNvPr>
          <p:cNvSpPr>
            <a:spLocks noGrp="1"/>
          </p:cNvSpPr>
          <p:nvPr>
            <p:ph idx="1"/>
          </p:nvPr>
        </p:nvSpPr>
        <p:spPr/>
        <p:txBody>
          <a:bodyPr/>
          <a:lstStyle/>
          <a:p>
            <a:r>
              <a:rPr lang="en-US" dirty="0"/>
              <a:t>The Internet’s network layer is responsible for moving network-layer packets known as </a:t>
            </a:r>
            <a:r>
              <a:rPr lang="en-US" b="1" dirty="0"/>
              <a:t>datagrams</a:t>
            </a:r>
            <a:r>
              <a:rPr lang="en-US" dirty="0"/>
              <a:t> from one host to another.</a:t>
            </a:r>
          </a:p>
          <a:p>
            <a:pPr algn="just"/>
            <a:r>
              <a:rPr lang="en-US" dirty="0"/>
              <a:t>The Internet’s network layer includes the celebrated IP Protocol, which defines the fields in the datagram as well as how the end systems and routers act on these fields. There is only one IP protocol, and all Internet components that have a network layer must run the IP protocol. </a:t>
            </a:r>
            <a:endParaRPr lang="en-PK" dirty="0"/>
          </a:p>
        </p:txBody>
      </p:sp>
    </p:spTree>
    <p:extLst>
      <p:ext uri="{BB962C8B-B14F-4D97-AF65-F5344CB8AC3E}">
        <p14:creationId xmlns:p14="http://schemas.microsoft.com/office/powerpoint/2010/main" val="438482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00F130-BA2B-4C2C-800E-69DC6F7FEDBC}"/>
              </a:ext>
            </a:extLst>
          </p:cNvPr>
          <p:cNvPicPr>
            <a:picLocks noChangeAspect="1"/>
          </p:cNvPicPr>
          <p:nvPr/>
        </p:nvPicPr>
        <p:blipFill>
          <a:blip r:embed="rId2"/>
          <a:stretch>
            <a:fillRect/>
          </a:stretch>
        </p:blipFill>
        <p:spPr>
          <a:xfrm>
            <a:off x="1406770" y="542632"/>
            <a:ext cx="8482817" cy="5689356"/>
          </a:xfrm>
          <a:prstGeom prst="rect">
            <a:avLst/>
          </a:prstGeom>
        </p:spPr>
      </p:pic>
    </p:spTree>
    <p:extLst>
      <p:ext uri="{BB962C8B-B14F-4D97-AF65-F5344CB8AC3E}">
        <p14:creationId xmlns:p14="http://schemas.microsoft.com/office/powerpoint/2010/main" val="4076977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78A74C-C36E-4A9E-B7C4-F717E4F80285}"/>
              </a:ext>
            </a:extLst>
          </p:cNvPr>
          <p:cNvPicPr>
            <a:picLocks noChangeAspect="1"/>
          </p:cNvPicPr>
          <p:nvPr/>
        </p:nvPicPr>
        <p:blipFill>
          <a:blip r:embed="rId2"/>
          <a:stretch>
            <a:fillRect/>
          </a:stretch>
        </p:blipFill>
        <p:spPr>
          <a:xfrm>
            <a:off x="1069144" y="1336283"/>
            <a:ext cx="9622302" cy="3629611"/>
          </a:xfrm>
          <a:prstGeom prst="rect">
            <a:avLst/>
          </a:prstGeom>
        </p:spPr>
      </p:pic>
    </p:spTree>
    <p:extLst>
      <p:ext uri="{BB962C8B-B14F-4D97-AF65-F5344CB8AC3E}">
        <p14:creationId xmlns:p14="http://schemas.microsoft.com/office/powerpoint/2010/main" val="738065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5E2A07-E3A3-4B1F-BEB2-F50CF8B87BDB}"/>
              </a:ext>
            </a:extLst>
          </p:cNvPr>
          <p:cNvPicPr>
            <a:picLocks noChangeAspect="1"/>
          </p:cNvPicPr>
          <p:nvPr/>
        </p:nvPicPr>
        <p:blipFill>
          <a:blip r:embed="rId2"/>
          <a:stretch>
            <a:fillRect/>
          </a:stretch>
        </p:blipFill>
        <p:spPr>
          <a:xfrm>
            <a:off x="1913207" y="1430435"/>
            <a:ext cx="7540282" cy="4379522"/>
          </a:xfrm>
          <a:prstGeom prst="rect">
            <a:avLst/>
          </a:prstGeom>
        </p:spPr>
      </p:pic>
    </p:spTree>
    <p:extLst>
      <p:ext uri="{BB962C8B-B14F-4D97-AF65-F5344CB8AC3E}">
        <p14:creationId xmlns:p14="http://schemas.microsoft.com/office/powerpoint/2010/main" val="112738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6D51-9BF6-43A2-BE5A-FDBFD3FBF9BC}"/>
              </a:ext>
            </a:extLst>
          </p:cNvPr>
          <p:cNvSpPr>
            <a:spLocks noGrp="1"/>
          </p:cNvSpPr>
          <p:nvPr>
            <p:ph type="title"/>
          </p:nvPr>
        </p:nvSpPr>
        <p:spPr/>
        <p:txBody>
          <a:bodyPr/>
          <a:lstStyle/>
          <a:p>
            <a:r>
              <a:rPr lang="en-GB" dirty="0"/>
              <a:t>Link Layer</a:t>
            </a:r>
            <a:br>
              <a:rPr lang="en-GB" dirty="0"/>
            </a:br>
            <a:endParaRPr lang="en-PK" dirty="0"/>
          </a:p>
        </p:txBody>
      </p:sp>
      <p:sp>
        <p:nvSpPr>
          <p:cNvPr id="3" name="Content Placeholder 2">
            <a:extLst>
              <a:ext uri="{FF2B5EF4-FFF2-40B4-BE49-F238E27FC236}">
                <a16:creationId xmlns:a16="http://schemas.microsoft.com/office/drawing/2014/main" id="{1F1F33DC-3881-4845-8496-7DE62392EFBA}"/>
              </a:ext>
            </a:extLst>
          </p:cNvPr>
          <p:cNvSpPr>
            <a:spLocks noGrp="1"/>
          </p:cNvSpPr>
          <p:nvPr>
            <p:ph idx="1"/>
          </p:nvPr>
        </p:nvSpPr>
        <p:spPr/>
        <p:txBody>
          <a:bodyPr/>
          <a:lstStyle/>
          <a:p>
            <a:pPr algn="just"/>
            <a:r>
              <a:rPr lang="en-US" dirty="0"/>
              <a:t>The Internet’s network layer routes a datagram through a series of routers between the source and destination. To move a packet from one node (host or router) to the next node in the route, the network layer relies on the services of the link layer. </a:t>
            </a:r>
          </a:p>
          <a:p>
            <a:pPr algn="just"/>
            <a:r>
              <a:rPr lang="en-US" dirty="0"/>
              <a:t> Examples of link layer protocols include Ethernet, </a:t>
            </a:r>
            <a:r>
              <a:rPr lang="en-US" dirty="0" err="1"/>
              <a:t>WiFi</a:t>
            </a:r>
            <a:r>
              <a:rPr lang="en-US" dirty="0"/>
              <a:t>, and the cable access network’s DOCSIS protocol. As datagrams typically need to traverse several links to travel from source to destination, a datagram may be handled by different link-layer protocols at different links along its route</a:t>
            </a:r>
            <a:endParaRPr lang="en-PK" dirty="0"/>
          </a:p>
        </p:txBody>
      </p:sp>
    </p:spTree>
    <p:extLst>
      <p:ext uri="{BB962C8B-B14F-4D97-AF65-F5344CB8AC3E}">
        <p14:creationId xmlns:p14="http://schemas.microsoft.com/office/powerpoint/2010/main" val="314904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5CB3-4729-4B90-94DD-34544E44BB05}"/>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8F933496-2554-4913-97A4-13C9B263935E}"/>
              </a:ext>
            </a:extLst>
          </p:cNvPr>
          <p:cNvPicPr>
            <a:picLocks noGrp="1" noChangeAspect="1"/>
          </p:cNvPicPr>
          <p:nvPr>
            <p:ph idx="1"/>
          </p:nvPr>
        </p:nvPicPr>
        <p:blipFill>
          <a:blip r:embed="rId2"/>
          <a:stretch>
            <a:fillRect/>
          </a:stretch>
        </p:blipFill>
        <p:spPr>
          <a:xfrm>
            <a:off x="1688124" y="1949138"/>
            <a:ext cx="8482818" cy="3298111"/>
          </a:xfrm>
        </p:spPr>
      </p:pic>
    </p:spTree>
    <p:extLst>
      <p:ext uri="{BB962C8B-B14F-4D97-AF65-F5344CB8AC3E}">
        <p14:creationId xmlns:p14="http://schemas.microsoft.com/office/powerpoint/2010/main" val="1821229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468F65-36B0-49BE-AB11-989F91F7E57D}"/>
              </a:ext>
            </a:extLst>
          </p:cNvPr>
          <p:cNvPicPr>
            <a:picLocks noChangeAspect="1"/>
          </p:cNvPicPr>
          <p:nvPr/>
        </p:nvPicPr>
        <p:blipFill>
          <a:blip r:embed="rId2"/>
          <a:stretch>
            <a:fillRect/>
          </a:stretch>
        </p:blipFill>
        <p:spPr>
          <a:xfrm>
            <a:off x="1322363" y="1084970"/>
            <a:ext cx="8736035" cy="4668716"/>
          </a:xfrm>
          <a:prstGeom prst="rect">
            <a:avLst/>
          </a:prstGeom>
        </p:spPr>
      </p:pic>
    </p:spTree>
    <p:extLst>
      <p:ext uri="{BB962C8B-B14F-4D97-AF65-F5344CB8AC3E}">
        <p14:creationId xmlns:p14="http://schemas.microsoft.com/office/powerpoint/2010/main" val="1652511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F755-DAE6-4DC4-A5F0-8FE91111BCD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9B900EC-9B73-40D8-8DE4-B46D30147852}"/>
              </a:ext>
            </a:extLst>
          </p:cNvPr>
          <p:cNvSpPr>
            <a:spLocks noGrp="1"/>
          </p:cNvSpPr>
          <p:nvPr>
            <p:ph idx="1"/>
          </p:nvPr>
        </p:nvSpPr>
        <p:spPr/>
        <p:txBody>
          <a:bodyPr/>
          <a:lstStyle/>
          <a:p>
            <a:endParaRPr lang="en-PK" dirty="0"/>
          </a:p>
        </p:txBody>
      </p:sp>
      <p:pic>
        <p:nvPicPr>
          <p:cNvPr id="5" name="Picture 4">
            <a:extLst>
              <a:ext uri="{FF2B5EF4-FFF2-40B4-BE49-F238E27FC236}">
                <a16:creationId xmlns:a16="http://schemas.microsoft.com/office/drawing/2014/main" id="{F1638098-9D76-40AB-827D-50C815697A0B}"/>
              </a:ext>
            </a:extLst>
          </p:cNvPr>
          <p:cNvPicPr>
            <a:picLocks noChangeAspect="1"/>
          </p:cNvPicPr>
          <p:nvPr/>
        </p:nvPicPr>
        <p:blipFill>
          <a:blip r:embed="rId2"/>
          <a:stretch>
            <a:fillRect/>
          </a:stretch>
        </p:blipFill>
        <p:spPr>
          <a:xfrm>
            <a:off x="1758462" y="2328862"/>
            <a:ext cx="8539089" cy="2777710"/>
          </a:xfrm>
          <a:prstGeom prst="rect">
            <a:avLst/>
          </a:prstGeom>
        </p:spPr>
      </p:pic>
    </p:spTree>
    <p:extLst>
      <p:ext uri="{BB962C8B-B14F-4D97-AF65-F5344CB8AC3E}">
        <p14:creationId xmlns:p14="http://schemas.microsoft.com/office/powerpoint/2010/main" val="1679546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BF236E-432B-4360-B6F7-397C928478F9}"/>
              </a:ext>
            </a:extLst>
          </p:cNvPr>
          <p:cNvPicPr>
            <a:picLocks noChangeAspect="1"/>
          </p:cNvPicPr>
          <p:nvPr/>
        </p:nvPicPr>
        <p:blipFill>
          <a:blip r:embed="rId2"/>
          <a:stretch>
            <a:fillRect/>
          </a:stretch>
        </p:blipFill>
        <p:spPr>
          <a:xfrm>
            <a:off x="1111348" y="1101089"/>
            <a:ext cx="9580098" cy="4863613"/>
          </a:xfrm>
          <a:prstGeom prst="rect">
            <a:avLst/>
          </a:prstGeom>
        </p:spPr>
      </p:pic>
    </p:spTree>
    <p:extLst>
      <p:ext uri="{BB962C8B-B14F-4D97-AF65-F5344CB8AC3E}">
        <p14:creationId xmlns:p14="http://schemas.microsoft.com/office/powerpoint/2010/main" val="2459646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8964-01E6-434C-BCC7-5EEEFAE4B2EA}"/>
              </a:ext>
            </a:extLst>
          </p:cNvPr>
          <p:cNvSpPr>
            <a:spLocks noGrp="1"/>
          </p:cNvSpPr>
          <p:nvPr>
            <p:ph type="title"/>
          </p:nvPr>
        </p:nvSpPr>
        <p:spPr/>
        <p:txBody>
          <a:bodyPr/>
          <a:lstStyle/>
          <a:p>
            <a:r>
              <a:rPr lang="en-GB" dirty="0"/>
              <a:t>Physical Layer</a:t>
            </a:r>
            <a:br>
              <a:rPr lang="en-GB" dirty="0"/>
            </a:br>
            <a:endParaRPr lang="en-PK" dirty="0"/>
          </a:p>
        </p:txBody>
      </p:sp>
      <p:sp>
        <p:nvSpPr>
          <p:cNvPr id="3" name="Content Placeholder 2">
            <a:extLst>
              <a:ext uri="{FF2B5EF4-FFF2-40B4-BE49-F238E27FC236}">
                <a16:creationId xmlns:a16="http://schemas.microsoft.com/office/drawing/2014/main" id="{276878E9-9D77-403A-AB4F-FE8BEE1641D8}"/>
              </a:ext>
            </a:extLst>
          </p:cNvPr>
          <p:cNvSpPr>
            <a:spLocks noGrp="1"/>
          </p:cNvSpPr>
          <p:nvPr>
            <p:ph idx="1"/>
          </p:nvPr>
        </p:nvSpPr>
        <p:spPr/>
        <p:txBody>
          <a:bodyPr>
            <a:normAutofit/>
          </a:bodyPr>
          <a:lstStyle/>
          <a:p>
            <a:r>
              <a:rPr lang="en-US" dirty="0"/>
              <a:t>While the job of the link layer is to move entire frames from one network element to an adjacent network element, the job of the physical layer is to move the individual bits within the frame from one node to the next. The protocols in this layer are again link dependent and further depend on the actual transmission medium of the link (for example, twisted-pair copper wire, single-mode fiber optics). For example, Ethernet has many physical-layer protocols: one for twisted-pair copper wire, another for coaxial cable, another for fiber, and so on. In each case, a bit is moved across the link in a different way.</a:t>
            </a:r>
            <a:endParaRPr lang="en-PK" dirty="0"/>
          </a:p>
        </p:txBody>
      </p:sp>
    </p:spTree>
    <p:extLst>
      <p:ext uri="{BB962C8B-B14F-4D97-AF65-F5344CB8AC3E}">
        <p14:creationId xmlns:p14="http://schemas.microsoft.com/office/powerpoint/2010/main" val="2539370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9D14-508A-492D-B1F3-44B738161590}"/>
              </a:ext>
            </a:extLst>
          </p:cNvPr>
          <p:cNvSpPr>
            <a:spLocks noGrp="1"/>
          </p:cNvSpPr>
          <p:nvPr>
            <p:ph type="title"/>
          </p:nvPr>
        </p:nvSpPr>
        <p:spPr/>
        <p:txBody>
          <a:bodyPr/>
          <a:lstStyle/>
          <a:p>
            <a:endParaRPr lang="en-PK" dirty="0"/>
          </a:p>
        </p:txBody>
      </p:sp>
      <p:pic>
        <p:nvPicPr>
          <p:cNvPr id="4" name="Content Placeholder 3">
            <a:extLst>
              <a:ext uri="{FF2B5EF4-FFF2-40B4-BE49-F238E27FC236}">
                <a16:creationId xmlns:a16="http://schemas.microsoft.com/office/drawing/2014/main" id="{0E734EF6-089C-4FF8-A5C5-537F1E317011}"/>
              </a:ext>
            </a:extLst>
          </p:cNvPr>
          <p:cNvPicPr>
            <a:picLocks noGrp="1" noChangeAspect="1"/>
          </p:cNvPicPr>
          <p:nvPr>
            <p:ph idx="1"/>
          </p:nvPr>
        </p:nvPicPr>
        <p:blipFill>
          <a:blip r:embed="rId2"/>
          <a:stretch>
            <a:fillRect/>
          </a:stretch>
        </p:blipFill>
        <p:spPr>
          <a:xfrm>
            <a:off x="1448972" y="1916711"/>
            <a:ext cx="8159261" cy="3865111"/>
          </a:xfrm>
        </p:spPr>
      </p:pic>
    </p:spTree>
    <p:extLst>
      <p:ext uri="{BB962C8B-B14F-4D97-AF65-F5344CB8AC3E}">
        <p14:creationId xmlns:p14="http://schemas.microsoft.com/office/powerpoint/2010/main" val="2145314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8D15-8874-43DE-B316-A45B6E500FA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0D773E3-11C7-4A86-9B88-8A6581C91DA8}"/>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09569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C68F-CA58-49DB-992B-6672C6535511}"/>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BE1BB85F-A5E3-46FE-A612-5FD1EACCD657}"/>
              </a:ext>
            </a:extLst>
          </p:cNvPr>
          <p:cNvPicPr>
            <a:picLocks noGrp="1" noChangeAspect="1"/>
          </p:cNvPicPr>
          <p:nvPr>
            <p:ph idx="1"/>
          </p:nvPr>
        </p:nvPicPr>
        <p:blipFill>
          <a:blip r:embed="rId2"/>
          <a:stretch>
            <a:fillRect/>
          </a:stretch>
        </p:blipFill>
        <p:spPr>
          <a:xfrm>
            <a:off x="838200" y="2082708"/>
            <a:ext cx="9214338" cy="2692583"/>
          </a:xfrm>
        </p:spPr>
      </p:pic>
    </p:spTree>
    <p:extLst>
      <p:ext uri="{BB962C8B-B14F-4D97-AF65-F5344CB8AC3E}">
        <p14:creationId xmlns:p14="http://schemas.microsoft.com/office/powerpoint/2010/main" val="340351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E91D-C0EE-465B-9BC7-DB62A2BA6C2F}"/>
              </a:ext>
            </a:extLst>
          </p:cNvPr>
          <p:cNvSpPr>
            <a:spLocks noGrp="1"/>
          </p:cNvSpPr>
          <p:nvPr>
            <p:ph type="title"/>
          </p:nvPr>
        </p:nvSpPr>
        <p:spPr/>
        <p:txBody>
          <a:bodyPr/>
          <a:lstStyle/>
          <a:p>
            <a:r>
              <a:rPr lang="en-US" dirty="0"/>
              <a:t>Star Connection</a:t>
            </a:r>
            <a:endParaRPr lang="en-PK" dirty="0"/>
          </a:p>
        </p:txBody>
      </p:sp>
      <p:pic>
        <p:nvPicPr>
          <p:cNvPr id="5" name="Content Placeholder 4">
            <a:extLst>
              <a:ext uri="{FF2B5EF4-FFF2-40B4-BE49-F238E27FC236}">
                <a16:creationId xmlns:a16="http://schemas.microsoft.com/office/drawing/2014/main" id="{D80660AC-EF43-4E4B-994F-E19E063325A6}"/>
              </a:ext>
            </a:extLst>
          </p:cNvPr>
          <p:cNvPicPr>
            <a:picLocks noGrp="1" noChangeAspect="1"/>
          </p:cNvPicPr>
          <p:nvPr>
            <p:ph idx="1"/>
          </p:nvPr>
        </p:nvPicPr>
        <p:blipFill>
          <a:blip r:embed="rId2"/>
          <a:stretch>
            <a:fillRect/>
          </a:stretch>
        </p:blipFill>
        <p:spPr>
          <a:xfrm>
            <a:off x="3600450" y="1910556"/>
            <a:ext cx="4991100" cy="4181475"/>
          </a:xfrm>
        </p:spPr>
      </p:pic>
    </p:spTree>
    <p:extLst>
      <p:ext uri="{BB962C8B-B14F-4D97-AF65-F5344CB8AC3E}">
        <p14:creationId xmlns:p14="http://schemas.microsoft.com/office/powerpoint/2010/main" val="205341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7013-0817-4438-A606-EE3EB3361725}"/>
              </a:ext>
            </a:extLst>
          </p:cNvPr>
          <p:cNvSpPr>
            <a:spLocks noGrp="1"/>
          </p:cNvSpPr>
          <p:nvPr>
            <p:ph type="title"/>
          </p:nvPr>
        </p:nvSpPr>
        <p:spPr/>
        <p:txBody>
          <a:bodyPr/>
          <a:lstStyle/>
          <a:p>
            <a:r>
              <a:rPr lang="en-US" dirty="0"/>
              <a:t>Ring Connection</a:t>
            </a:r>
            <a:endParaRPr lang="en-PK" dirty="0"/>
          </a:p>
        </p:txBody>
      </p:sp>
      <p:pic>
        <p:nvPicPr>
          <p:cNvPr id="5" name="Content Placeholder 4">
            <a:extLst>
              <a:ext uri="{FF2B5EF4-FFF2-40B4-BE49-F238E27FC236}">
                <a16:creationId xmlns:a16="http://schemas.microsoft.com/office/drawing/2014/main" id="{A52588F0-6FDD-48BF-BD09-AE92D67F571E}"/>
              </a:ext>
            </a:extLst>
          </p:cNvPr>
          <p:cNvPicPr>
            <a:picLocks noGrp="1" noChangeAspect="1"/>
          </p:cNvPicPr>
          <p:nvPr>
            <p:ph idx="1"/>
          </p:nvPr>
        </p:nvPicPr>
        <p:blipFill>
          <a:blip r:embed="rId2"/>
          <a:stretch>
            <a:fillRect/>
          </a:stretch>
        </p:blipFill>
        <p:spPr>
          <a:xfrm>
            <a:off x="3790950" y="2010569"/>
            <a:ext cx="4610100" cy="3981450"/>
          </a:xfrm>
        </p:spPr>
      </p:pic>
    </p:spTree>
    <p:extLst>
      <p:ext uri="{BB962C8B-B14F-4D97-AF65-F5344CB8AC3E}">
        <p14:creationId xmlns:p14="http://schemas.microsoft.com/office/powerpoint/2010/main" val="321731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8F0F8-64B6-4422-A7DC-92A6D5D9406C}"/>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A4D37610-7DB1-4577-B9C7-0A4561ED488B}"/>
              </a:ext>
            </a:extLst>
          </p:cNvPr>
          <p:cNvPicPr>
            <a:picLocks noGrp="1" noChangeAspect="1"/>
          </p:cNvPicPr>
          <p:nvPr>
            <p:ph idx="1"/>
          </p:nvPr>
        </p:nvPicPr>
        <p:blipFill>
          <a:blip r:embed="rId2"/>
          <a:stretch>
            <a:fillRect/>
          </a:stretch>
        </p:blipFill>
        <p:spPr>
          <a:xfrm>
            <a:off x="1350499" y="2213086"/>
            <a:ext cx="9073661" cy="2963826"/>
          </a:xfrm>
        </p:spPr>
      </p:pic>
    </p:spTree>
    <p:extLst>
      <p:ext uri="{BB962C8B-B14F-4D97-AF65-F5344CB8AC3E}">
        <p14:creationId xmlns:p14="http://schemas.microsoft.com/office/powerpoint/2010/main" val="148872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3A84-A44A-404A-8CB6-4668FC8BCD9C}"/>
              </a:ext>
            </a:extLst>
          </p:cNvPr>
          <p:cNvSpPr>
            <a:spLocks noGrp="1"/>
          </p:cNvSpPr>
          <p:nvPr>
            <p:ph type="title"/>
          </p:nvPr>
        </p:nvSpPr>
        <p:spPr/>
        <p:txBody>
          <a:bodyPr/>
          <a:lstStyle/>
          <a:p>
            <a:endParaRPr lang="en-PK" dirty="0"/>
          </a:p>
        </p:txBody>
      </p:sp>
      <p:pic>
        <p:nvPicPr>
          <p:cNvPr id="5" name="Content Placeholder 4">
            <a:extLst>
              <a:ext uri="{FF2B5EF4-FFF2-40B4-BE49-F238E27FC236}">
                <a16:creationId xmlns:a16="http://schemas.microsoft.com/office/drawing/2014/main" id="{534B6397-52E6-44E8-BB8A-FB701E8AC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394" y="1825625"/>
            <a:ext cx="8328074" cy="4351338"/>
          </a:xfrm>
        </p:spPr>
      </p:pic>
    </p:spTree>
    <p:extLst>
      <p:ext uri="{BB962C8B-B14F-4D97-AF65-F5344CB8AC3E}">
        <p14:creationId xmlns:p14="http://schemas.microsoft.com/office/powerpoint/2010/main" val="447213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1029</Words>
  <Application>Microsoft Office PowerPoint</Application>
  <PresentationFormat>Widescreen</PresentationFormat>
  <Paragraphs>38</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Times-Roman</vt:lpstr>
      <vt:lpstr>Office Theme</vt:lpstr>
      <vt:lpstr>Communication in Smart Grid</vt:lpstr>
      <vt:lpstr>PowerPoint Presentation</vt:lpstr>
      <vt:lpstr>PowerPoint Presentation</vt:lpstr>
      <vt:lpstr>PowerPoint Presentation</vt:lpstr>
      <vt:lpstr>PowerPoint Presentation</vt:lpstr>
      <vt:lpstr>Star Connection</vt:lpstr>
      <vt:lpstr>Ring Connection</vt:lpstr>
      <vt:lpstr>PowerPoint Presentation</vt:lpstr>
      <vt:lpstr>PowerPoint Presentation</vt:lpstr>
      <vt:lpstr>PowerPoint Presentation</vt:lpstr>
      <vt:lpstr>PowerPoint Presentation</vt:lpstr>
      <vt:lpstr>Circuit switching</vt:lpstr>
      <vt:lpstr>Message switching</vt:lpstr>
      <vt:lpstr>Packet switching</vt:lpstr>
      <vt:lpstr>PowerPoint Presentation</vt:lpstr>
      <vt:lpstr>Open wire</vt:lpstr>
      <vt:lpstr>Twisted pair</vt:lpstr>
      <vt:lpstr>Coaxial cables</vt:lpstr>
      <vt:lpstr>Optical fibre</vt:lpstr>
      <vt:lpstr>Protocol Layers and Their Service Models</vt:lpstr>
      <vt:lpstr>PowerPoint Presentation</vt:lpstr>
      <vt:lpstr>PowerPoint Presentation</vt:lpstr>
      <vt:lpstr>Application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Transport Layer</vt:lpstr>
      <vt:lpstr>PowerPoint Presentation</vt:lpstr>
      <vt:lpstr>PowerPoint Presentation</vt:lpstr>
      <vt:lpstr>PowerPoint Presentation</vt:lpstr>
      <vt:lpstr>Network Layer</vt:lpstr>
      <vt:lpstr>PowerPoint Presentation</vt:lpstr>
      <vt:lpstr>PowerPoint Presentation</vt:lpstr>
      <vt:lpstr>PowerPoint Presentation</vt:lpstr>
      <vt:lpstr>Link Layer </vt:lpstr>
      <vt:lpstr>PowerPoint Presentation</vt:lpstr>
      <vt:lpstr>PowerPoint Presentation</vt:lpstr>
      <vt:lpstr>PowerPoint Presentation</vt:lpstr>
      <vt:lpstr>Physical Layer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DELL</dc:creator>
  <cp:lastModifiedBy>DELL</cp:lastModifiedBy>
  <cp:revision>46</cp:revision>
  <dcterms:created xsi:type="dcterms:W3CDTF">2020-09-22T17:05:52Z</dcterms:created>
  <dcterms:modified xsi:type="dcterms:W3CDTF">2021-11-02T11:26:39Z</dcterms:modified>
</cp:coreProperties>
</file>