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9" r:id="rId10"/>
    <p:sldId id="280" r:id="rId11"/>
    <p:sldId id="281" r:id="rId12"/>
    <p:sldId id="282" r:id="rId13"/>
    <p:sldId id="264" r:id="rId14"/>
    <p:sldId id="273" r:id="rId15"/>
    <p:sldId id="274" r:id="rId16"/>
    <p:sldId id="275" r:id="rId17"/>
    <p:sldId id="276" r:id="rId18"/>
    <p:sldId id="265" r:id="rId19"/>
    <p:sldId id="266" r:id="rId20"/>
    <p:sldId id="267" r:id="rId21"/>
    <p:sldId id="277" r:id="rId22"/>
    <p:sldId id="278" r:id="rId23"/>
    <p:sldId id="283" r:id="rId24"/>
    <p:sldId id="284" r:id="rId25"/>
    <p:sldId id="285" r:id="rId26"/>
    <p:sldId id="268" r:id="rId27"/>
    <p:sldId id="269" r:id="rId28"/>
    <p:sldId id="270" r:id="rId29"/>
    <p:sldId id="286" r:id="rId30"/>
    <p:sldId id="287" r:id="rId31"/>
    <p:sldId id="288" r:id="rId32"/>
    <p:sldId id="289" r:id="rId33"/>
    <p:sldId id="290" r:id="rId34"/>
    <p:sldId id="291" r:id="rId35"/>
    <p:sldId id="292" r:id="rId36"/>
    <p:sldId id="271" r:id="rId3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783E-2999-45E9-A8C2-E9227B010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B5D1923-8412-47B6-977A-DEC38423B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0665B6C-FEC7-415E-ADC0-299118F0CC57}"/>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6799A971-868A-47FB-A826-C318B243000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F66F12-41D5-4C69-9282-3EABA7885B00}"/>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12668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A7A2-D594-487D-B461-7D3F4858919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31017A6-83C1-4C5B-9F60-537512982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1C7D66A-A344-4D27-994D-FD0E13EED23F}"/>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47F6D5A8-231C-43D5-B40F-E3F8C2B62F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80AFF38-C080-40B3-B3CB-4B25E562B57D}"/>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21220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69891-ACAC-4497-9098-EC8C7A0314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1026A26-3525-4AFC-9219-B3EBE791D0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867927A-95A9-494A-B046-C8B503CAC993}"/>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A546C861-4572-4A55-B561-61BBF08509C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FBD6D2-F57A-48BE-9B03-49D30053B14C}"/>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17406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82C9-FD76-49BF-9E61-43BC7ADE165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E699588-E496-43E7-9653-A08B7515C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84BD0C2-DDAF-44AD-A76F-59B7F0931140}"/>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57A8251D-7E8F-4411-9A43-20EC640B509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2186BD5-A742-4803-92A7-47D82A60AE0D}"/>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35049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EB51-6ABA-40DA-B550-62A0D37EF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2F962A2-DA9D-4881-B759-09BE3A19C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6C895-576E-4E45-9640-164C23F3E83E}"/>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5648E05D-C9E6-43D1-9464-4C4769268F9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49EF4F1-8467-4717-A315-D0636EB02203}"/>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204973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EA06-FC4D-45D4-BC49-3421BBF73B9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3CE01C1-E3A5-4BB2-8156-856842903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1713E83-D246-45C9-95A3-116B6CF7E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BD22805-7A9A-4AE9-990E-F2145CBC8892}"/>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6" name="Footer Placeholder 5">
            <a:extLst>
              <a:ext uri="{FF2B5EF4-FFF2-40B4-BE49-F238E27FC236}">
                <a16:creationId xmlns:a16="http://schemas.microsoft.com/office/drawing/2014/main" id="{97A94368-E71F-488C-9A7B-4B3E6849D11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F3AAD24-BC59-417B-AA13-8D69E5D3C3C4}"/>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321439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DD52-84B6-424C-B59D-4D391A68452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A5C352-7E38-48FE-97BC-D22AD6FB2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7D770-D9EC-4188-99BB-3FBBA758E1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E10F3EF-29FB-4A4B-8D3E-4CEB474EE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F4B85D-51F5-41C6-B2D4-58D860E8C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D0ED734-778C-4522-B1AA-DEC3EE635B3A}"/>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8" name="Footer Placeholder 7">
            <a:extLst>
              <a:ext uri="{FF2B5EF4-FFF2-40B4-BE49-F238E27FC236}">
                <a16:creationId xmlns:a16="http://schemas.microsoft.com/office/drawing/2014/main" id="{E78CD7E5-F8F0-424E-8023-FDE0E78B023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CC5C730-A0EE-4978-BBCD-68B960463224}"/>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279946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7972-4EC7-4277-B8A8-D77DD39E6ED1}"/>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A7ACDD6-361D-4EE0-A84D-92D9F9B96287}"/>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4" name="Footer Placeholder 3">
            <a:extLst>
              <a:ext uri="{FF2B5EF4-FFF2-40B4-BE49-F238E27FC236}">
                <a16:creationId xmlns:a16="http://schemas.microsoft.com/office/drawing/2014/main" id="{1C026381-3636-426D-BD63-F8E1EDC0FB6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2DDB126-BFB9-4FA2-90AE-B617D8ACC171}"/>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67031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F3A47-71FE-4D55-B3FC-221572A4F399}"/>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3" name="Footer Placeholder 2">
            <a:extLst>
              <a:ext uri="{FF2B5EF4-FFF2-40B4-BE49-F238E27FC236}">
                <a16:creationId xmlns:a16="http://schemas.microsoft.com/office/drawing/2014/main" id="{44CB8C86-776E-4E9B-B20A-3ED469411EB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2195DCE-8DBA-42DC-BCF4-D48BE96426BB}"/>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80820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CDBD-7911-4970-89E7-E2695AC51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493CD23-52EE-4F37-A96F-F4323A3E6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12EDCF2-F5C9-4555-83D0-F1280EA35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36C26-94CB-4352-9094-04A2F9993CC1}"/>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6" name="Footer Placeholder 5">
            <a:extLst>
              <a:ext uri="{FF2B5EF4-FFF2-40B4-BE49-F238E27FC236}">
                <a16:creationId xmlns:a16="http://schemas.microsoft.com/office/drawing/2014/main" id="{C3D88400-F0A8-4AE2-9ADF-11BF308E70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C2813DC-06A7-4345-9F0F-4F32C8F40A84}"/>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95515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A1E3-016D-4B86-BFD7-63B861FFE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9B94A6E-FFF0-4FDA-8F59-6F1937202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3004E21-47B3-41FA-9384-70B79A5CD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12ADC-75E8-4E5C-95C7-55A44EA27ED1}"/>
              </a:ext>
            </a:extLst>
          </p:cNvPr>
          <p:cNvSpPr>
            <a:spLocks noGrp="1"/>
          </p:cNvSpPr>
          <p:nvPr>
            <p:ph type="dt" sz="half" idx="10"/>
          </p:nvPr>
        </p:nvSpPr>
        <p:spPr/>
        <p:txBody>
          <a:bodyPr/>
          <a:lstStyle/>
          <a:p>
            <a:fld id="{22D1F289-2B30-4109-AACC-F9B9CA50112D}" type="datetimeFigureOut">
              <a:rPr lang="en-PK" smtClean="0"/>
              <a:t>26/09/2022</a:t>
            </a:fld>
            <a:endParaRPr lang="en-PK"/>
          </a:p>
        </p:txBody>
      </p:sp>
      <p:sp>
        <p:nvSpPr>
          <p:cNvPr id="6" name="Footer Placeholder 5">
            <a:extLst>
              <a:ext uri="{FF2B5EF4-FFF2-40B4-BE49-F238E27FC236}">
                <a16:creationId xmlns:a16="http://schemas.microsoft.com/office/drawing/2014/main" id="{6B9F330A-3295-4AB5-A4F2-1F51FECB505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FA40835-27D8-4F7B-ACD1-E1D1710873A1}"/>
              </a:ext>
            </a:extLst>
          </p:cNvPr>
          <p:cNvSpPr>
            <a:spLocks noGrp="1"/>
          </p:cNvSpPr>
          <p:nvPr>
            <p:ph type="sldNum" sz="quarter" idx="12"/>
          </p:nvPr>
        </p:nvSpPr>
        <p:spPr/>
        <p:txBody>
          <a:bodyPr/>
          <a:lstStyle/>
          <a:p>
            <a:fld id="{195F440F-B789-441A-9577-0377D8F0F0C9}" type="slidenum">
              <a:rPr lang="en-PK" smtClean="0"/>
              <a:t>‹#›</a:t>
            </a:fld>
            <a:endParaRPr lang="en-PK"/>
          </a:p>
        </p:txBody>
      </p:sp>
    </p:spTree>
    <p:extLst>
      <p:ext uri="{BB962C8B-B14F-4D97-AF65-F5344CB8AC3E}">
        <p14:creationId xmlns:p14="http://schemas.microsoft.com/office/powerpoint/2010/main" val="135389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70AEB-98CA-4947-9899-80FF301BE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9C6B951-F622-4D64-A239-01E3546CF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A15B72-D0D0-4298-ADE9-375219ED6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1F289-2B30-4109-AACC-F9B9CA50112D}" type="datetimeFigureOut">
              <a:rPr lang="en-PK" smtClean="0"/>
              <a:t>26/09/2022</a:t>
            </a:fld>
            <a:endParaRPr lang="en-PK"/>
          </a:p>
        </p:txBody>
      </p:sp>
      <p:sp>
        <p:nvSpPr>
          <p:cNvPr id="5" name="Footer Placeholder 4">
            <a:extLst>
              <a:ext uri="{FF2B5EF4-FFF2-40B4-BE49-F238E27FC236}">
                <a16:creationId xmlns:a16="http://schemas.microsoft.com/office/drawing/2014/main" id="{2963CDA5-92B4-48D0-AB31-9C3F50EB4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7C72EBB-1DE1-4F82-A69C-7026253A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F440F-B789-441A-9577-0377D8F0F0C9}" type="slidenum">
              <a:rPr lang="en-PK" smtClean="0"/>
              <a:t>‹#›</a:t>
            </a:fld>
            <a:endParaRPr lang="en-PK"/>
          </a:p>
        </p:txBody>
      </p:sp>
    </p:spTree>
    <p:extLst>
      <p:ext uri="{BB962C8B-B14F-4D97-AF65-F5344CB8AC3E}">
        <p14:creationId xmlns:p14="http://schemas.microsoft.com/office/powerpoint/2010/main" val="350990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F8E7-36AC-4F81-B435-C1E1A3E21B8B}"/>
              </a:ext>
            </a:extLst>
          </p:cNvPr>
          <p:cNvSpPr>
            <a:spLocks noGrp="1"/>
          </p:cNvSpPr>
          <p:nvPr>
            <p:ph type="ctrTitle"/>
          </p:nvPr>
        </p:nvSpPr>
        <p:spPr>
          <a:xfrm>
            <a:off x="1524000" y="1122363"/>
            <a:ext cx="9336258" cy="2387600"/>
          </a:xfrm>
        </p:spPr>
        <p:txBody>
          <a:bodyPr>
            <a:normAutofit fontScale="90000"/>
          </a:bodyPr>
          <a:lstStyle/>
          <a:p>
            <a:r>
              <a:rPr lang="en-GB" dirty="0"/>
              <a:t>Communication Technologies for</a:t>
            </a:r>
            <a:br>
              <a:rPr lang="en-GB" dirty="0"/>
            </a:br>
            <a:r>
              <a:rPr lang="en-GB" dirty="0"/>
              <a:t>the Smart Grid</a:t>
            </a:r>
            <a:endParaRPr lang="en-PK" dirty="0"/>
          </a:p>
        </p:txBody>
      </p:sp>
      <p:sp>
        <p:nvSpPr>
          <p:cNvPr id="3" name="Subtitle 2">
            <a:extLst>
              <a:ext uri="{FF2B5EF4-FFF2-40B4-BE49-F238E27FC236}">
                <a16:creationId xmlns:a16="http://schemas.microsoft.com/office/drawing/2014/main" id="{D32E98FB-9714-4EB7-B604-83A75D6B1BE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285129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B228-64A7-4B58-AE45-7C015F628073}"/>
              </a:ext>
            </a:extLst>
          </p:cNvPr>
          <p:cNvSpPr>
            <a:spLocks noGrp="1"/>
          </p:cNvSpPr>
          <p:nvPr>
            <p:ph type="title"/>
          </p:nvPr>
        </p:nvSpPr>
        <p:spPr>
          <a:xfrm>
            <a:off x="838200" y="365126"/>
            <a:ext cx="10515600" cy="521140"/>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0BB29643-73FC-4B1F-AD98-5A96F45F3182}"/>
              </a:ext>
            </a:extLst>
          </p:cNvPr>
          <p:cNvPicPr>
            <a:picLocks noGrp="1" noChangeAspect="1"/>
          </p:cNvPicPr>
          <p:nvPr>
            <p:ph idx="1"/>
          </p:nvPr>
        </p:nvPicPr>
        <p:blipFill>
          <a:blip r:embed="rId2"/>
          <a:stretch>
            <a:fillRect/>
          </a:stretch>
        </p:blipFill>
        <p:spPr>
          <a:xfrm>
            <a:off x="1139483" y="998806"/>
            <a:ext cx="9791114" cy="5178157"/>
          </a:xfrm>
        </p:spPr>
      </p:pic>
    </p:spTree>
    <p:extLst>
      <p:ext uri="{BB962C8B-B14F-4D97-AF65-F5344CB8AC3E}">
        <p14:creationId xmlns:p14="http://schemas.microsoft.com/office/powerpoint/2010/main" val="142640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670-AD48-4363-9830-1F85E93B9435}"/>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C6505163-8C3F-47CE-AE81-C83D19CCE8FB}"/>
              </a:ext>
            </a:extLst>
          </p:cNvPr>
          <p:cNvPicPr>
            <a:picLocks noGrp="1" noChangeAspect="1"/>
          </p:cNvPicPr>
          <p:nvPr>
            <p:ph idx="1"/>
          </p:nvPr>
        </p:nvPicPr>
        <p:blipFill>
          <a:blip r:embed="rId2"/>
          <a:stretch>
            <a:fillRect/>
          </a:stretch>
        </p:blipFill>
        <p:spPr>
          <a:xfrm>
            <a:off x="2799471" y="1825625"/>
            <a:ext cx="6597747" cy="4351338"/>
          </a:xfrm>
        </p:spPr>
      </p:pic>
    </p:spTree>
    <p:extLst>
      <p:ext uri="{BB962C8B-B14F-4D97-AF65-F5344CB8AC3E}">
        <p14:creationId xmlns:p14="http://schemas.microsoft.com/office/powerpoint/2010/main" val="510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BB1D-5F3A-4F40-B98C-396C626F8DE0}"/>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20DE7EB7-E425-49E7-8787-037CC66BBC57}"/>
              </a:ext>
            </a:extLst>
          </p:cNvPr>
          <p:cNvPicPr>
            <a:picLocks noGrp="1" noChangeAspect="1"/>
          </p:cNvPicPr>
          <p:nvPr>
            <p:ph idx="1"/>
          </p:nvPr>
        </p:nvPicPr>
        <p:blipFill>
          <a:blip r:embed="rId2"/>
          <a:stretch>
            <a:fillRect/>
          </a:stretch>
        </p:blipFill>
        <p:spPr>
          <a:xfrm>
            <a:off x="3557587" y="2629694"/>
            <a:ext cx="5076825" cy="2743200"/>
          </a:xfrm>
        </p:spPr>
      </p:pic>
    </p:spTree>
    <p:extLst>
      <p:ext uri="{BB962C8B-B14F-4D97-AF65-F5344CB8AC3E}">
        <p14:creationId xmlns:p14="http://schemas.microsoft.com/office/powerpoint/2010/main" val="322461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A10B-2AB9-4B7B-AC91-6F1A46538364}"/>
              </a:ext>
            </a:extLst>
          </p:cNvPr>
          <p:cNvSpPr>
            <a:spLocks noGrp="1"/>
          </p:cNvSpPr>
          <p:nvPr>
            <p:ph type="title"/>
          </p:nvPr>
        </p:nvSpPr>
        <p:spPr/>
        <p:txBody>
          <a:bodyPr/>
          <a:lstStyle/>
          <a:p>
            <a:r>
              <a:rPr lang="en-GB" dirty="0"/>
              <a:t>Wireless LANs</a:t>
            </a:r>
            <a:endParaRPr lang="en-PK" dirty="0"/>
          </a:p>
        </p:txBody>
      </p:sp>
      <p:sp>
        <p:nvSpPr>
          <p:cNvPr id="3" name="Content Placeholder 2">
            <a:extLst>
              <a:ext uri="{FF2B5EF4-FFF2-40B4-BE49-F238E27FC236}">
                <a16:creationId xmlns:a16="http://schemas.microsoft.com/office/drawing/2014/main" id="{551A68AF-1C6A-407E-AD84-3F9D1B362D39}"/>
              </a:ext>
            </a:extLst>
          </p:cNvPr>
          <p:cNvSpPr>
            <a:spLocks noGrp="1"/>
          </p:cNvSpPr>
          <p:nvPr>
            <p:ph idx="1"/>
          </p:nvPr>
        </p:nvSpPr>
        <p:spPr/>
        <p:txBody>
          <a:bodyPr/>
          <a:lstStyle/>
          <a:p>
            <a:r>
              <a:rPr lang="en-US" dirty="0"/>
              <a:t>IEEE 802.11 describes the Wireless LAN (WLAN) standard. The interoperability of IEEE 802.11 devices is certified by the Wi-Fi Alliance.1 Wireless LANs consist of the following components:</a:t>
            </a:r>
          </a:p>
          <a:p>
            <a:r>
              <a:rPr lang="en-GB" sz="1800" b="0" i="1" dirty="0">
                <a:solidFill>
                  <a:srgbClr val="231F1F"/>
                </a:solidFill>
                <a:effectLst/>
                <a:latin typeface="Times-Italic"/>
              </a:rPr>
              <a:t>Station</a:t>
            </a:r>
            <a:endParaRPr lang="en-GB" dirty="0"/>
          </a:p>
          <a:p>
            <a:r>
              <a:rPr lang="en-GB" sz="1800" b="0" i="1" dirty="0">
                <a:solidFill>
                  <a:srgbClr val="231F1F"/>
                </a:solidFill>
                <a:effectLst/>
                <a:latin typeface="Times-Italic"/>
              </a:rPr>
              <a:t>Access points (AP)</a:t>
            </a:r>
            <a:endParaRPr lang="en-GB" dirty="0"/>
          </a:p>
          <a:p>
            <a:r>
              <a:rPr lang="en-GB" sz="1800" b="0" i="1" dirty="0">
                <a:solidFill>
                  <a:srgbClr val="231F1F"/>
                </a:solidFill>
                <a:effectLst/>
                <a:latin typeface="Times-Italic"/>
              </a:rPr>
              <a:t>Distribution system (DS)</a:t>
            </a:r>
            <a:br>
              <a:rPr lang="en-GB" dirty="0"/>
            </a:br>
            <a:br>
              <a:rPr lang="en-GB" dirty="0"/>
            </a:br>
            <a:br>
              <a:rPr lang="en-GB" dirty="0"/>
            </a:br>
            <a:endParaRPr lang="en-PK" dirty="0"/>
          </a:p>
        </p:txBody>
      </p:sp>
    </p:spTree>
    <p:extLst>
      <p:ext uri="{BB962C8B-B14F-4D97-AF65-F5344CB8AC3E}">
        <p14:creationId xmlns:p14="http://schemas.microsoft.com/office/powerpoint/2010/main" val="360365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7257-2DD5-48CC-B015-85B33FBEE5F1}"/>
              </a:ext>
            </a:extLst>
          </p:cNvPr>
          <p:cNvSpPr>
            <a:spLocks noGrp="1"/>
          </p:cNvSpPr>
          <p:nvPr>
            <p:ph type="title"/>
          </p:nvPr>
        </p:nvSpPr>
        <p:spPr/>
        <p:txBody>
          <a:bodyPr/>
          <a:lstStyle/>
          <a:p>
            <a:r>
              <a:rPr lang="en-GB" dirty="0"/>
              <a:t>Station:</a:t>
            </a:r>
            <a:endParaRPr lang="en-PK" dirty="0"/>
          </a:p>
        </p:txBody>
      </p:sp>
      <p:sp>
        <p:nvSpPr>
          <p:cNvPr id="3" name="Content Placeholder 2">
            <a:extLst>
              <a:ext uri="{FF2B5EF4-FFF2-40B4-BE49-F238E27FC236}">
                <a16:creationId xmlns:a16="http://schemas.microsoft.com/office/drawing/2014/main" id="{75E21EE4-F6DB-410D-ACBE-0864BC9CC0F0}"/>
              </a:ext>
            </a:extLst>
          </p:cNvPr>
          <p:cNvSpPr>
            <a:spLocks noGrp="1"/>
          </p:cNvSpPr>
          <p:nvPr>
            <p:ph idx="1"/>
          </p:nvPr>
        </p:nvSpPr>
        <p:spPr/>
        <p:txBody>
          <a:bodyPr/>
          <a:lstStyle/>
          <a:p>
            <a:r>
              <a:rPr lang="en-US" dirty="0"/>
              <a:t>This describes any device that communicates over a WLAN, for example, a notebook computer, or mobile phones that support </a:t>
            </a:r>
            <a:r>
              <a:rPr lang="en-US" dirty="0" err="1"/>
              <a:t>WiFi</a:t>
            </a:r>
            <a:r>
              <a:rPr lang="en-US" dirty="0"/>
              <a:t>. </a:t>
            </a:r>
          </a:p>
          <a:p>
            <a:r>
              <a:rPr lang="en-US" dirty="0"/>
              <a:t>Such a collection of stations forming an ad-hoc network is called an Independent Basic Service Set (Independent BSS or IBSS).</a:t>
            </a:r>
            <a:endParaRPr lang="en-PK" dirty="0"/>
          </a:p>
        </p:txBody>
      </p:sp>
    </p:spTree>
    <p:extLst>
      <p:ext uri="{BB962C8B-B14F-4D97-AF65-F5344CB8AC3E}">
        <p14:creationId xmlns:p14="http://schemas.microsoft.com/office/powerpoint/2010/main" val="34777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F33F-AA19-482E-BCE0-9A5301507DFF}"/>
              </a:ext>
            </a:extLst>
          </p:cNvPr>
          <p:cNvSpPr>
            <a:spLocks noGrp="1"/>
          </p:cNvSpPr>
          <p:nvPr>
            <p:ph type="title"/>
          </p:nvPr>
        </p:nvSpPr>
        <p:spPr/>
        <p:txBody>
          <a:bodyPr/>
          <a:lstStyle/>
          <a:p>
            <a:r>
              <a:rPr lang="en-GB" dirty="0"/>
              <a:t>Access points (AP):</a:t>
            </a:r>
            <a:endParaRPr lang="en-PK" dirty="0"/>
          </a:p>
        </p:txBody>
      </p:sp>
      <p:sp>
        <p:nvSpPr>
          <p:cNvPr id="3" name="Content Placeholder 2">
            <a:extLst>
              <a:ext uri="{FF2B5EF4-FFF2-40B4-BE49-F238E27FC236}">
                <a16:creationId xmlns:a16="http://schemas.microsoft.com/office/drawing/2014/main" id="{92E9F146-B391-453C-B2CC-25FB0374F682}"/>
              </a:ext>
            </a:extLst>
          </p:cNvPr>
          <p:cNvSpPr>
            <a:spLocks noGrp="1"/>
          </p:cNvSpPr>
          <p:nvPr>
            <p:ph idx="1"/>
          </p:nvPr>
        </p:nvSpPr>
        <p:spPr/>
        <p:txBody>
          <a:bodyPr/>
          <a:lstStyle/>
          <a:p>
            <a:pPr algn="just"/>
            <a:r>
              <a:rPr lang="en-US" dirty="0"/>
              <a:t>When an AP is present in a network, it allows one station to communicate with another through it.</a:t>
            </a:r>
          </a:p>
          <a:p>
            <a:pPr algn="just"/>
            <a:r>
              <a:rPr lang="en-US" dirty="0"/>
              <a:t>However, there are benefits of having an AP in a network. APs make the system scalable and allow wired connection to other networks. Also APs buffer the traffic when that station is operating in a very low power state.</a:t>
            </a:r>
          </a:p>
          <a:p>
            <a:endParaRPr lang="en-PK" dirty="0"/>
          </a:p>
        </p:txBody>
      </p:sp>
    </p:spTree>
    <p:extLst>
      <p:ext uri="{BB962C8B-B14F-4D97-AF65-F5344CB8AC3E}">
        <p14:creationId xmlns:p14="http://schemas.microsoft.com/office/powerpoint/2010/main" val="20906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98E6-927C-430C-AE18-CB42E6802CAD}"/>
              </a:ext>
            </a:extLst>
          </p:cNvPr>
          <p:cNvSpPr>
            <a:spLocks noGrp="1"/>
          </p:cNvSpPr>
          <p:nvPr>
            <p:ph type="title"/>
          </p:nvPr>
        </p:nvSpPr>
        <p:spPr/>
        <p:txBody>
          <a:bodyPr/>
          <a:lstStyle/>
          <a:p>
            <a:r>
              <a:rPr lang="en-GB" dirty="0"/>
              <a:t> Distribution system (DS):</a:t>
            </a:r>
            <a:endParaRPr lang="en-PK" dirty="0"/>
          </a:p>
        </p:txBody>
      </p:sp>
      <p:sp>
        <p:nvSpPr>
          <p:cNvPr id="3" name="Content Placeholder 2">
            <a:extLst>
              <a:ext uri="{FF2B5EF4-FFF2-40B4-BE49-F238E27FC236}">
                <a16:creationId xmlns:a16="http://schemas.microsoft.com/office/drawing/2014/main" id="{034D1114-5756-405F-86B4-F59562B18D20}"/>
              </a:ext>
            </a:extLst>
          </p:cNvPr>
          <p:cNvSpPr>
            <a:spLocks noGrp="1"/>
          </p:cNvSpPr>
          <p:nvPr>
            <p:ph idx="1"/>
          </p:nvPr>
        </p:nvSpPr>
        <p:spPr/>
        <p:txBody>
          <a:bodyPr/>
          <a:lstStyle/>
          <a:p>
            <a:pPr algn="just"/>
            <a:r>
              <a:rPr lang="en-US" dirty="0"/>
              <a:t>A Distribution System interconnects multiple Infrastructure BSSs through their APs as shown in Figure 3.9. It facilitates communication between APs, forwarding traffic from one BSS to another and the movement of mobile stations among BSSs. Such a set of Infrastructure BSSs is called an Extended Service Set (ESS).</a:t>
            </a:r>
            <a:endParaRPr lang="en-PK" dirty="0"/>
          </a:p>
        </p:txBody>
      </p:sp>
    </p:spTree>
    <p:extLst>
      <p:ext uri="{BB962C8B-B14F-4D97-AF65-F5344CB8AC3E}">
        <p14:creationId xmlns:p14="http://schemas.microsoft.com/office/powerpoint/2010/main" val="70091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2E27-09AB-49E0-9377-649853A77DE3}"/>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61E1C78C-F733-460E-98AD-CA2CEF579B15}"/>
              </a:ext>
            </a:extLst>
          </p:cNvPr>
          <p:cNvPicPr>
            <a:picLocks noGrp="1" noChangeAspect="1"/>
          </p:cNvPicPr>
          <p:nvPr>
            <p:ph idx="1"/>
          </p:nvPr>
        </p:nvPicPr>
        <p:blipFill>
          <a:blip r:embed="rId2"/>
          <a:stretch>
            <a:fillRect/>
          </a:stretch>
        </p:blipFill>
        <p:spPr>
          <a:xfrm>
            <a:off x="1167618" y="1848644"/>
            <a:ext cx="9734844" cy="4305300"/>
          </a:xfrm>
        </p:spPr>
      </p:pic>
    </p:spTree>
    <p:extLst>
      <p:ext uri="{BB962C8B-B14F-4D97-AF65-F5344CB8AC3E}">
        <p14:creationId xmlns:p14="http://schemas.microsoft.com/office/powerpoint/2010/main" val="223468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EA12-0696-4B79-9085-C8E78C84E565}"/>
              </a:ext>
            </a:extLst>
          </p:cNvPr>
          <p:cNvSpPr>
            <a:spLocks noGrp="1"/>
          </p:cNvSpPr>
          <p:nvPr>
            <p:ph type="title"/>
          </p:nvPr>
        </p:nvSpPr>
        <p:spPr/>
        <p:txBody>
          <a:bodyPr/>
          <a:lstStyle/>
          <a:p>
            <a:r>
              <a:rPr lang="en-GB" dirty="0"/>
              <a:t>Bluetooth</a:t>
            </a:r>
            <a:endParaRPr lang="en-PK" dirty="0"/>
          </a:p>
        </p:txBody>
      </p:sp>
      <p:sp>
        <p:nvSpPr>
          <p:cNvPr id="3" name="Content Placeholder 2">
            <a:extLst>
              <a:ext uri="{FF2B5EF4-FFF2-40B4-BE49-F238E27FC236}">
                <a16:creationId xmlns:a16="http://schemas.microsoft.com/office/drawing/2014/main" id="{B1FCA6BD-73D6-4F9F-B372-7E78B2922549}"/>
              </a:ext>
            </a:extLst>
          </p:cNvPr>
          <p:cNvSpPr>
            <a:spLocks noGrp="1"/>
          </p:cNvSpPr>
          <p:nvPr>
            <p:ph idx="1"/>
          </p:nvPr>
        </p:nvSpPr>
        <p:spPr/>
        <p:txBody>
          <a:bodyPr/>
          <a:lstStyle/>
          <a:p>
            <a:r>
              <a:rPr lang="en-US" sz="1800" i="0" dirty="0">
                <a:solidFill>
                  <a:srgbClr val="231F1F"/>
                </a:solidFill>
                <a:effectLst/>
              </a:rPr>
              <a:t>Bluetooth, defined by IEEE standard 802.15.1, is a wireless LAN technology designed to connect mobile or fixed devices using low-power, short-distance radio transmission.</a:t>
            </a:r>
          </a:p>
          <a:p>
            <a:br>
              <a:rPr lang="en-US" dirty="0"/>
            </a:br>
            <a:endParaRPr lang="en-PK" dirty="0"/>
          </a:p>
        </p:txBody>
      </p:sp>
      <p:pic>
        <p:nvPicPr>
          <p:cNvPr id="5" name="Picture 4">
            <a:extLst>
              <a:ext uri="{FF2B5EF4-FFF2-40B4-BE49-F238E27FC236}">
                <a16:creationId xmlns:a16="http://schemas.microsoft.com/office/drawing/2014/main" id="{08BBBDFF-530A-4505-87CC-22A5C159B841}"/>
              </a:ext>
            </a:extLst>
          </p:cNvPr>
          <p:cNvPicPr>
            <a:picLocks noChangeAspect="1"/>
          </p:cNvPicPr>
          <p:nvPr/>
        </p:nvPicPr>
        <p:blipFill>
          <a:blip r:embed="rId2"/>
          <a:stretch>
            <a:fillRect/>
          </a:stretch>
        </p:blipFill>
        <p:spPr>
          <a:xfrm>
            <a:off x="1392703" y="2482997"/>
            <a:ext cx="8496886" cy="3693966"/>
          </a:xfrm>
          <a:prstGeom prst="rect">
            <a:avLst/>
          </a:prstGeom>
        </p:spPr>
      </p:pic>
    </p:spTree>
    <p:extLst>
      <p:ext uri="{BB962C8B-B14F-4D97-AF65-F5344CB8AC3E}">
        <p14:creationId xmlns:p14="http://schemas.microsoft.com/office/powerpoint/2010/main" val="791066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00FC-9808-47E1-8B67-BD2C653125DF}"/>
              </a:ext>
            </a:extLst>
          </p:cNvPr>
          <p:cNvSpPr>
            <a:spLocks noGrp="1"/>
          </p:cNvSpPr>
          <p:nvPr>
            <p:ph type="title"/>
          </p:nvPr>
        </p:nvSpPr>
        <p:spPr/>
        <p:txBody>
          <a:bodyPr/>
          <a:lstStyle/>
          <a:p>
            <a:r>
              <a:rPr lang="en-GB" dirty="0"/>
              <a:t>ZigBee and 6LoWPAN</a:t>
            </a:r>
            <a:endParaRPr lang="en-PK" dirty="0"/>
          </a:p>
        </p:txBody>
      </p:sp>
      <p:sp>
        <p:nvSpPr>
          <p:cNvPr id="3" name="Content Placeholder 2">
            <a:extLst>
              <a:ext uri="{FF2B5EF4-FFF2-40B4-BE49-F238E27FC236}">
                <a16:creationId xmlns:a16="http://schemas.microsoft.com/office/drawing/2014/main" id="{4B703EFE-ABDC-46E4-9361-56911DDDD044}"/>
              </a:ext>
            </a:extLst>
          </p:cNvPr>
          <p:cNvSpPr>
            <a:spLocks noGrp="1"/>
          </p:cNvSpPr>
          <p:nvPr>
            <p:ph idx="1"/>
          </p:nvPr>
        </p:nvSpPr>
        <p:spPr/>
        <p:txBody>
          <a:bodyPr/>
          <a:lstStyle/>
          <a:p>
            <a:r>
              <a:rPr lang="en-US" dirty="0"/>
              <a:t>ZigBee and 6LoWPAN are two communication technologies built on IEEE 802.15.4. This is a low data rate wireless networking standard. Currently this standard is the most popular protocol for a Wireless Public Area Networks (WPAN) due to its low power consumption,</a:t>
            </a:r>
            <a:endParaRPr lang="en-PK" dirty="0"/>
          </a:p>
        </p:txBody>
      </p:sp>
    </p:spTree>
    <p:extLst>
      <p:ext uri="{BB962C8B-B14F-4D97-AF65-F5344CB8AC3E}">
        <p14:creationId xmlns:p14="http://schemas.microsoft.com/office/powerpoint/2010/main" val="54063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7CC6-4607-4CAB-870F-D6A7D652420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2F51982-2748-47D8-87FB-82EBE653D720}"/>
              </a:ext>
            </a:extLst>
          </p:cNvPr>
          <p:cNvSpPr>
            <a:spLocks noGrp="1"/>
          </p:cNvSpPr>
          <p:nvPr>
            <p:ph idx="1"/>
          </p:nvPr>
        </p:nvSpPr>
        <p:spPr/>
        <p:txBody>
          <a:bodyPr>
            <a:normAutofit/>
          </a:bodyPr>
          <a:lstStyle/>
          <a:p>
            <a:r>
              <a:rPr lang="en-US" dirty="0"/>
              <a:t>The communication infrastructure of a power system typically consists of SCADA systems with dedicated communication channels to and from the System Control Centre and a Wide Area Network (WAN).</a:t>
            </a:r>
          </a:p>
          <a:p>
            <a:r>
              <a:rPr lang="en-US" dirty="0"/>
              <a:t>Some long-established power utilities may have private telephone networks and other legacy communication systems.</a:t>
            </a:r>
          </a:p>
          <a:p>
            <a:r>
              <a:rPr lang="en-US" dirty="0"/>
              <a:t>The SCADA systems connect all the major power system operational facilities, that is, the central generating stations, the transmission grid substations and the primary distribution substations to the System Control Centre</a:t>
            </a:r>
            <a:endParaRPr lang="en-PK" dirty="0"/>
          </a:p>
        </p:txBody>
      </p:sp>
    </p:spTree>
    <p:extLst>
      <p:ext uri="{BB962C8B-B14F-4D97-AF65-F5344CB8AC3E}">
        <p14:creationId xmlns:p14="http://schemas.microsoft.com/office/powerpoint/2010/main" val="33707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7C03-15CE-438A-966F-1634F601DD7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AF25C70-5761-4410-8CEC-386BD1CA8A65}"/>
              </a:ext>
            </a:extLst>
          </p:cNvPr>
          <p:cNvPicPr>
            <a:picLocks noGrp="1" noChangeAspect="1"/>
          </p:cNvPicPr>
          <p:nvPr>
            <p:ph idx="1"/>
          </p:nvPr>
        </p:nvPicPr>
        <p:blipFill>
          <a:blip r:embed="rId2"/>
          <a:stretch>
            <a:fillRect/>
          </a:stretch>
        </p:blipFill>
        <p:spPr>
          <a:xfrm>
            <a:off x="1983546" y="2039815"/>
            <a:ext cx="8173328" cy="3599779"/>
          </a:xfrm>
        </p:spPr>
      </p:pic>
    </p:spTree>
    <p:extLst>
      <p:ext uri="{BB962C8B-B14F-4D97-AF65-F5344CB8AC3E}">
        <p14:creationId xmlns:p14="http://schemas.microsoft.com/office/powerpoint/2010/main" val="46575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BEEA-26BE-4D79-90E4-4B5144E03668}"/>
              </a:ext>
            </a:extLst>
          </p:cNvPr>
          <p:cNvSpPr>
            <a:spLocks noGrp="1"/>
          </p:cNvSpPr>
          <p:nvPr>
            <p:ph type="title"/>
          </p:nvPr>
        </p:nvSpPr>
        <p:spPr/>
        <p:txBody>
          <a:bodyPr/>
          <a:lstStyle/>
          <a:p>
            <a:r>
              <a:rPr lang="en-GB" dirty="0"/>
              <a:t>WiMAX</a:t>
            </a:r>
            <a:endParaRPr lang="en-PK" dirty="0"/>
          </a:p>
        </p:txBody>
      </p:sp>
      <p:sp>
        <p:nvSpPr>
          <p:cNvPr id="3" name="Content Placeholder 2">
            <a:extLst>
              <a:ext uri="{FF2B5EF4-FFF2-40B4-BE49-F238E27FC236}">
                <a16:creationId xmlns:a16="http://schemas.microsoft.com/office/drawing/2014/main" id="{5CE75A5C-6781-4033-8271-28ADD4BBD4FE}"/>
              </a:ext>
            </a:extLst>
          </p:cNvPr>
          <p:cNvSpPr>
            <a:spLocks noGrp="1"/>
          </p:cNvSpPr>
          <p:nvPr>
            <p:ph idx="1"/>
          </p:nvPr>
        </p:nvSpPr>
        <p:spPr/>
        <p:txBody>
          <a:bodyPr>
            <a:normAutofit/>
          </a:bodyPr>
          <a:lstStyle/>
          <a:p>
            <a:r>
              <a:rPr lang="en-US" dirty="0"/>
              <a:t>Worldwide Interoperability for Microwave Access (WiMAX) is a wireless technology which conforms with the IEEE 802.16 standard. It provides both fixed and mobile connectivity using a technique called Orthogonal Frequency Division Multiple Access (OFDMA).</a:t>
            </a:r>
          </a:p>
          <a:p>
            <a:r>
              <a:rPr lang="en-US" dirty="0"/>
              <a:t>The coverage of WiMAX extends up to 50 km with peak data rates of 75 Mbps for fixed connections and up to 15 Mbps for mobile connections. These data rates are expected to increase beyond 200 Mbps in Uplink and 300 Mbps in Downlink with the release of IEEE 802.16m-2011</a:t>
            </a:r>
            <a:endParaRPr lang="en-PK" dirty="0"/>
          </a:p>
        </p:txBody>
      </p:sp>
    </p:spTree>
    <p:extLst>
      <p:ext uri="{BB962C8B-B14F-4D97-AF65-F5344CB8AC3E}">
        <p14:creationId xmlns:p14="http://schemas.microsoft.com/office/powerpoint/2010/main" val="1772622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DECF-B88E-4E0C-ABF5-0C30E4A49497}"/>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803A844-C0CD-4114-91C7-FDC8F4B7FACC}"/>
              </a:ext>
            </a:extLst>
          </p:cNvPr>
          <p:cNvPicPr>
            <a:picLocks noGrp="1" noChangeAspect="1"/>
          </p:cNvPicPr>
          <p:nvPr>
            <p:ph idx="1"/>
          </p:nvPr>
        </p:nvPicPr>
        <p:blipFill>
          <a:blip r:embed="rId2"/>
          <a:stretch>
            <a:fillRect/>
          </a:stretch>
        </p:blipFill>
        <p:spPr>
          <a:xfrm>
            <a:off x="1659988" y="2148681"/>
            <a:ext cx="8932984" cy="3705225"/>
          </a:xfrm>
        </p:spPr>
      </p:pic>
    </p:spTree>
    <p:extLst>
      <p:ext uri="{BB962C8B-B14F-4D97-AF65-F5344CB8AC3E}">
        <p14:creationId xmlns:p14="http://schemas.microsoft.com/office/powerpoint/2010/main" val="76083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C90E-D07A-43F4-8332-9E782C9EA290}"/>
              </a:ext>
            </a:extLst>
          </p:cNvPr>
          <p:cNvSpPr>
            <a:spLocks noGrp="1"/>
          </p:cNvSpPr>
          <p:nvPr>
            <p:ph type="title"/>
          </p:nvPr>
        </p:nvSpPr>
        <p:spPr/>
        <p:txBody>
          <a:bodyPr/>
          <a:lstStyle/>
          <a:p>
            <a:r>
              <a:rPr lang="en-GB" dirty="0"/>
              <a:t>DNP3</a:t>
            </a:r>
            <a:endParaRPr lang="en-PK" dirty="0"/>
          </a:p>
        </p:txBody>
      </p:sp>
      <p:sp>
        <p:nvSpPr>
          <p:cNvPr id="3" name="Content Placeholder 2">
            <a:extLst>
              <a:ext uri="{FF2B5EF4-FFF2-40B4-BE49-F238E27FC236}">
                <a16:creationId xmlns:a16="http://schemas.microsoft.com/office/drawing/2014/main" id="{2D02D67B-1C23-48D2-BEA3-D5ED89F3888B}"/>
              </a:ext>
            </a:extLst>
          </p:cNvPr>
          <p:cNvSpPr>
            <a:spLocks noGrp="1"/>
          </p:cNvSpPr>
          <p:nvPr>
            <p:ph idx="1"/>
          </p:nvPr>
        </p:nvSpPr>
        <p:spPr/>
        <p:txBody>
          <a:bodyPr/>
          <a:lstStyle/>
          <a:p>
            <a:r>
              <a:rPr lang="en-US" dirty="0"/>
              <a:t>DNP3 (Distributed Network Protocol) is a set of communication protocols developed for communications between various types of </a:t>
            </a:r>
            <a:r>
              <a:rPr lang="en-US" dirty="0">
                <a:solidFill>
                  <a:srgbClr val="FF0000"/>
                </a:solidFill>
              </a:rPr>
              <a:t>data acquisition and control equipment</a:t>
            </a:r>
            <a:r>
              <a:rPr lang="en-US" dirty="0"/>
              <a:t>. </a:t>
            </a:r>
          </a:p>
          <a:p>
            <a:r>
              <a:rPr lang="en-US" dirty="0"/>
              <a:t>It plays a crucial role in SCADA systems, where it is used by Control </a:t>
            </a:r>
            <a:r>
              <a:rPr lang="en-US" dirty="0" err="1"/>
              <a:t>Centres</a:t>
            </a:r>
            <a:r>
              <a:rPr lang="en-US" dirty="0"/>
              <a:t>, RTUs and IEDs. DNP3 has recently been adopted as an IEEE standard 1815–2010 [8].</a:t>
            </a:r>
            <a:endParaRPr lang="en-PK" dirty="0"/>
          </a:p>
        </p:txBody>
      </p:sp>
    </p:spTree>
    <p:extLst>
      <p:ext uri="{BB962C8B-B14F-4D97-AF65-F5344CB8AC3E}">
        <p14:creationId xmlns:p14="http://schemas.microsoft.com/office/powerpoint/2010/main" val="1022340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0ED9-95AD-4288-A872-FF8C9792A52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4CC82D2-3144-4B61-9E09-5DEEF4AE9422}"/>
              </a:ext>
            </a:extLst>
          </p:cNvPr>
          <p:cNvSpPr>
            <a:spLocks noGrp="1"/>
          </p:cNvSpPr>
          <p:nvPr>
            <p:ph idx="1"/>
          </p:nvPr>
        </p:nvSpPr>
        <p:spPr/>
        <p:txBody>
          <a:bodyPr>
            <a:normAutofit/>
          </a:bodyPr>
          <a:lstStyle/>
          <a:p>
            <a:r>
              <a:rPr lang="en-US" dirty="0"/>
              <a:t>DNP3 has five layers as shown in Figure 3.26. The DNP User layer can take analogue and binary inputs and output analogue and binary signals. </a:t>
            </a:r>
          </a:p>
          <a:p>
            <a:r>
              <a:rPr lang="en-US" dirty="0"/>
              <a:t>A </a:t>
            </a:r>
            <a:r>
              <a:rPr lang="en-US" dirty="0">
                <a:solidFill>
                  <a:srgbClr val="FF0000"/>
                </a:solidFill>
              </a:rPr>
              <a:t>Master DNP3 station </a:t>
            </a:r>
            <a:r>
              <a:rPr lang="en-US" dirty="0"/>
              <a:t>sends requests and typically </a:t>
            </a:r>
            <a:r>
              <a:rPr lang="en-US" dirty="0">
                <a:solidFill>
                  <a:srgbClr val="FF0000"/>
                </a:solidFill>
              </a:rPr>
              <a:t>the Slave DNP3 </a:t>
            </a:r>
            <a:r>
              <a:rPr lang="en-US" dirty="0"/>
              <a:t>stations respond to these requests. However, a Slave DNP3 station may also transmit a message without a request. </a:t>
            </a:r>
          </a:p>
          <a:p>
            <a:r>
              <a:rPr lang="en-US" dirty="0"/>
              <a:t>The DNP3 Physical layer most commonly uses serial communication protocols such as EIA 232 or EIA 485. Recently applications of DNP3 over an Ethernet connection can be found.</a:t>
            </a:r>
            <a:endParaRPr lang="en-PK" dirty="0"/>
          </a:p>
        </p:txBody>
      </p:sp>
    </p:spTree>
    <p:extLst>
      <p:ext uri="{BB962C8B-B14F-4D97-AF65-F5344CB8AC3E}">
        <p14:creationId xmlns:p14="http://schemas.microsoft.com/office/powerpoint/2010/main" val="2410769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758F-83CF-4DA4-8253-B47472A3773C}"/>
              </a:ext>
            </a:extLst>
          </p:cNvPr>
          <p:cNvSpPr>
            <a:spLocks noGrp="1"/>
          </p:cNvSpPr>
          <p:nvPr>
            <p:ph type="title"/>
          </p:nvPr>
        </p:nvSpPr>
        <p:spPr/>
        <p:txBody>
          <a:bodyPr/>
          <a:lstStyle/>
          <a:p>
            <a:endParaRPr lang="en-PK" dirty="0"/>
          </a:p>
        </p:txBody>
      </p:sp>
      <p:pic>
        <p:nvPicPr>
          <p:cNvPr id="5" name="Content Placeholder 4">
            <a:extLst>
              <a:ext uri="{FF2B5EF4-FFF2-40B4-BE49-F238E27FC236}">
                <a16:creationId xmlns:a16="http://schemas.microsoft.com/office/drawing/2014/main" id="{AB795033-B5F6-419B-9ED8-29EF53F4F489}"/>
              </a:ext>
            </a:extLst>
          </p:cNvPr>
          <p:cNvPicPr>
            <a:picLocks noGrp="1" noChangeAspect="1"/>
          </p:cNvPicPr>
          <p:nvPr>
            <p:ph idx="1"/>
          </p:nvPr>
        </p:nvPicPr>
        <p:blipFill>
          <a:blip r:embed="rId2"/>
          <a:stretch>
            <a:fillRect/>
          </a:stretch>
        </p:blipFill>
        <p:spPr>
          <a:xfrm>
            <a:off x="2883877" y="2042557"/>
            <a:ext cx="5430129" cy="3500114"/>
          </a:xfrm>
        </p:spPr>
      </p:pic>
    </p:spTree>
    <p:extLst>
      <p:ext uri="{BB962C8B-B14F-4D97-AF65-F5344CB8AC3E}">
        <p14:creationId xmlns:p14="http://schemas.microsoft.com/office/powerpoint/2010/main" val="133458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DE7C-EE26-4EEA-AC24-523F73B574F3}"/>
              </a:ext>
            </a:extLst>
          </p:cNvPr>
          <p:cNvSpPr>
            <a:spLocks noGrp="1"/>
          </p:cNvSpPr>
          <p:nvPr>
            <p:ph type="title"/>
          </p:nvPr>
        </p:nvSpPr>
        <p:spPr/>
        <p:txBody>
          <a:bodyPr/>
          <a:lstStyle/>
          <a:p>
            <a:r>
              <a:rPr lang="en-GB" dirty="0"/>
              <a:t>IEC 61850</a:t>
            </a:r>
            <a:endParaRPr lang="en-PK" dirty="0"/>
          </a:p>
        </p:txBody>
      </p:sp>
      <p:sp>
        <p:nvSpPr>
          <p:cNvPr id="3" name="Content Placeholder 2">
            <a:extLst>
              <a:ext uri="{FF2B5EF4-FFF2-40B4-BE49-F238E27FC236}">
                <a16:creationId xmlns:a16="http://schemas.microsoft.com/office/drawing/2014/main" id="{B1894F59-7737-45BD-A73A-4691E115A2A3}"/>
              </a:ext>
            </a:extLst>
          </p:cNvPr>
          <p:cNvSpPr>
            <a:spLocks noGrp="1"/>
          </p:cNvSpPr>
          <p:nvPr>
            <p:ph idx="1"/>
          </p:nvPr>
        </p:nvSpPr>
        <p:spPr/>
        <p:txBody>
          <a:bodyPr>
            <a:normAutofit fontScale="92500"/>
          </a:bodyPr>
          <a:lstStyle/>
          <a:p>
            <a:r>
              <a:rPr lang="en-US" dirty="0"/>
              <a:t>IEC 61850 is an open standard for Ethernet communication within substations. It is a function based standard which ensures interoperability of </a:t>
            </a:r>
            <a:r>
              <a:rPr lang="en-US" b="1" dirty="0">
                <a:solidFill>
                  <a:srgbClr val="FF0000"/>
                </a:solidFill>
              </a:rPr>
              <a:t>substation equipment</a:t>
            </a:r>
            <a:r>
              <a:rPr lang="en-US" dirty="0"/>
              <a:t>. The functions are divided into:</a:t>
            </a:r>
          </a:p>
          <a:p>
            <a:r>
              <a:rPr lang="en-US" dirty="0">
                <a:solidFill>
                  <a:srgbClr val="FF0000"/>
                </a:solidFill>
              </a:rPr>
              <a:t>system support functions</a:t>
            </a:r>
            <a:r>
              <a:rPr lang="en-US" dirty="0"/>
              <a:t>: network management, time synchronization and physical device self-checking;</a:t>
            </a:r>
          </a:p>
          <a:p>
            <a:r>
              <a:rPr lang="en-US" dirty="0"/>
              <a:t> </a:t>
            </a:r>
            <a:r>
              <a:rPr lang="en-US" dirty="0">
                <a:solidFill>
                  <a:srgbClr val="FF0000"/>
                </a:solidFill>
              </a:rPr>
              <a:t>system configuration or maintenance functions</a:t>
            </a:r>
            <a:r>
              <a:rPr lang="en-US" dirty="0"/>
              <a:t>: software management, configuration management, settings and test modes;</a:t>
            </a:r>
          </a:p>
          <a:p>
            <a:r>
              <a:rPr lang="en-US" dirty="0">
                <a:solidFill>
                  <a:srgbClr val="FF0000"/>
                </a:solidFill>
              </a:rPr>
              <a:t>operational or control functions</a:t>
            </a:r>
            <a:r>
              <a:rPr lang="en-US" dirty="0"/>
              <a:t>: parameter set switching, alarm management and fault record retrievals;</a:t>
            </a:r>
          </a:p>
          <a:p>
            <a:r>
              <a:rPr lang="en-US" dirty="0"/>
              <a:t> </a:t>
            </a:r>
            <a:r>
              <a:rPr lang="en-US" dirty="0">
                <a:solidFill>
                  <a:srgbClr val="FF0000"/>
                </a:solidFill>
              </a:rPr>
              <a:t>process automation functions</a:t>
            </a:r>
            <a:r>
              <a:rPr lang="en-US" dirty="0"/>
              <a:t>: protection, interlocking and load shedding.</a:t>
            </a:r>
          </a:p>
        </p:txBody>
      </p:sp>
    </p:spTree>
    <p:extLst>
      <p:ext uri="{BB962C8B-B14F-4D97-AF65-F5344CB8AC3E}">
        <p14:creationId xmlns:p14="http://schemas.microsoft.com/office/powerpoint/2010/main" val="139398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F702-1A58-45A0-8D5C-650BE8B4CB08}"/>
              </a:ext>
            </a:extLst>
          </p:cNvPr>
          <p:cNvSpPr>
            <a:spLocks noGrp="1"/>
          </p:cNvSpPr>
          <p:nvPr>
            <p:ph type="title"/>
          </p:nvPr>
        </p:nvSpPr>
        <p:spPr>
          <a:xfrm>
            <a:off x="838200" y="365125"/>
            <a:ext cx="10515600" cy="900967"/>
          </a:xfrm>
        </p:spPr>
        <p:txBody>
          <a:bodyPr/>
          <a:lstStyle/>
          <a:p>
            <a:endParaRPr lang="en-PK" dirty="0"/>
          </a:p>
        </p:txBody>
      </p:sp>
      <p:pic>
        <p:nvPicPr>
          <p:cNvPr id="5" name="Content Placeholder 4">
            <a:extLst>
              <a:ext uri="{FF2B5EF4-FFF2-40B4-BE49-F238E27FC236}">
                <a16:creationId xmlns:a16="http://schemas.microsoft.com/office/drawing/2014/main" id="{323B99A0-2782-4A65-A02F-BDFBE1A80956}"/>
              </a:ext>
            </a:extLst>
          </p:cNvPr>
          <p:cNvPicPr>
            <a:picLocks noGrp="1" noChangeAspect="1"/>
          </p:cNvPicPr>
          <p:nvPr>
            <p:ph idx="1"/>
          </p:nvPr>
        </p:nvPicPr>
        <p:blipFill>
          <a:blip r:embed="rId2"/>
          <a:stretch>
            <a:fillRect/>
          </a:stretch>
        </p:blipFill>
        <p:spPr>
          <a:xfrm>
            <a:off x="1575583" y="1493740"/>
            <a:ext cx="8820442" cy="4456894"/>
          </a:xfrm>
        </p:spPr>
      </p:pic>
    </p:spTree>
    <p:extLst>
      <p:ext uri="{BB962C8B-B14F-4D97-AF65-F5344CB8AC3E}">
        <p14:creationId xmlns:p14="http://schemas.microsoft.com/office/powerpoint/2010/main" val="75237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FB8-7F57-44F6-AB7C-AF8AE18E0818}"/>
              </a:ext>
            </a:extLst>
          </p:cNvPr>
          <p:cNvSpPr>
            <a:spLocks noGrp="1"/>
          </p:cNvSpPr>
          <p:nvPr>
            <p:ph type="title"/>
          </p:nvPr>
        </p:nvSpPr>
        <p:spPr/>
        <p:txBody>
          <a:bodyPr/>
          <a:lstStyle/>
          <a:p>
            <a:r>
              <a:rPr lang="en-US" dirty="0"/>
              <a:t>Wide Area Monitoring Systems (WAMS)</a:t>
            </a:r>
            <a:endParaRPr lang="en-PK" dirty="0"/>
          </a:p>
        </p:txBody>
      </p:sp>
      <p:sp>
        <p:nvSpPr>
          <p:cNvPr id="3" name="Content Placeholder 2">
            <a:extLst>
              <a:ext uri="{FF2B5EF4-FFF2-40B4-BE49-F238E27FC236}">
                <a16:creationId xmlns:a16="http://schemas.microsoft.com/office/drawing/2014/main" id="{51683C55-C4F8-42F9-8702-27DBC64CC60E}"/>
              </a:ext>
            </a:extLst>
          </p:cNvPr>
          <p:cNvSpPr>
            <a:spLocks noGrp="1"/>
          </p:cNvSpPr>
          <p:nvPr>
            <p:ph idx="1"/>
          </p:nvPr>
        </p:nvSpPr>
        <p:spPr>
          <a:xfrm>
            <a:off x="747346" y="1839693"/>
            <a:ext cx="10697308" cy="4653182"/>
          </a:xfrm>
        </p:spPr>
        <p:txBody>
          <a:bodyPr>
            <a:normAutofit lnSpcReduction="10000"/>
          </a:bodyPr>
          <a:lstStyle/>
          <a:p>
            <a:r>
              <a:rPr lang="en-US" dirty="0"/>
              <a:t>Utilities have designed and employed WAMS, to optimize transmission grid capacity and to avoid the spread of disturbances.</a:t>
            </a:r>
          </a:p>
          <a:p>
            <a:pPr marL="0" indent="0">
              <a:buNone/>
            </a:pPr>
            <a:r>
              <a:rPr lang="en-US" dirty="0"/>
              <a:t>• By providing real - time information on stability and operating safety margins</a:t>
            </a:r>
            <a:r>
              <a:rPr lang="en-US" dirty="0">
                <a:solidFill>
                  <a:srgbClr val="FF0000"/>
                </a:solidFill>
              </a:rPr>
              <a:t>, WAMS give early warnings of system disturbances for the prevention and mitigation of system </a:t>
            </a:r>
            <a:r>
              <a:rPr lang="en-US" dirty="0"/>
              <a:t>- wide blackouts.</a:t>
            </a:r>
          </a:p>
          <a:p>
            <a:pPr marL="0" indent="0">
              <a:buNone/>
            </a:pPr>
            <a:r>
              <a:rPr lang="en-US" dirty="0"/>
              <a:t>• WAMS utilize sensors, distributed throughout the network in combination with GPS satellites, for precise time stamping of measurements in the transmission system.</a:t>
            </a:r>
          </a:p>
          <a:p>
            <a:pPr marL="0" indent="0">
              <a:buNone/>
            </a:pPr>
            <a:r>
              <a:rPr lang="en-US" dirty="0"/>
              <a:t>• The integrated sensors will interface with the communication network.</a:t>
            </a:r>
          </a:p>
          <a:p>
            <a:pPr marL="0" indent="0">
              <a:buNone/>
            </a:pPr>
            <a:r>
              <a:rPr lang="en-US" dirty="0"/>
              <a:t>• Phasor measurement units (PMU) are a current technology that is a component of most smart grid designs.</a:t>
            </a:r>
            <a:endParaRPr lang="en-PK" dirty="0"/>
          </a:p>
        </p:txBody>
      </p:sp>
    </p:spTree>
    <p:extLst>
      <p:ext uri="{BB962C8B-B14F-4D97-AF65-F5344CB8AC3E}">
        <p14:creationId xmlns:p14="http://schemas.microsoft.com/office/powerpoint/2010/main" val="1993872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8A51F1-C149-4760-A01D-01C6DACC7AD6}"/>
              </a:ext>
            </a:extLst>
          </p:cNvPr>
          <p:cNvPicPr>
            <a:picLocks noChangeAspect="1"/>
          </p:cNvPicPr>
          <p:nvPr/>
        </p:nvPicPr>
        <p:blipFill>
          <a:blip r:embed="rId2"/>
          <a:stretch>
            <a:fillRect/>
          </a:stretch>
        </p:blipFill>
        <p:spPr>
          <a:xfrm>
            <a:off x="393894" y="826421"/>
            <a:ext cx="11015005" cy="5205157"/>
          </a:xfrm>
          <a:prstGeom prst="rect">
            <a:avLst/>
          </a:prstGeom>
        </p:spPr>
      </p:pic>
    </p:spTree>
    <p:extLst>
      <p:ext uri="{BB962C8B-B14F-4D97-AF65-F5344CB8AC3E}">
        <p14:creationId xmlns:p14="http://schemas.microsoft.com/office/powerpoint/2010/main" val="40464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B8F6-F31C-4947-9C2A-C19001BA5B8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A3D3C08-E44B-497E-A4DC-05DAAAE2731D}"/>
              </a:ext>
            </a:extLst>
          </p:cNvPr>
          <p:cNvSpPr>
            <a:spLocks noGrp="1"/>
          </p:cNvSpPr>
          <p:nvPr>
            <p:ph idx="1"/>
          </p:nvPr>
        </p:nvSpPr>
        <p:spPr/>
        <p:txBody>
          <a:bodyPr/>
          <a:lstStyle/>
          <a:p>
            <a:r>
              <a:rPr lang="en-US" dirty="0"/>
              <a:t>An essential development of the Smart Grid (Figure 3.1) is to extend communication throughout the distribution system and to establish two-way communications with customers through </a:t>
            </a:r>
            <a:r>
              <a:rPr lang="en-US" dirty="0" err="1"/>
              <a:t>Neighbourhood</a:t>
            </a:r>
            <a:r>
              <a:rPr lang="en-US" dirty="0"/>
              <a:t> Area Networks (NANs) covering the areas served by distribution substations.</a:t>
            </a:r>
          </a:p>
          <a:p>
            <a:r>
              <a:rPr lang="en-US" dirty="0"/>
              <a:t>Customers’ premises will have Home Area Networks (HANs). The interface of the Home and </a:t>
            </a:r>
            <a:r>
              <a:rPr lang="en-US" dirty="0" err="1"/>
              <a:t>Neighbourhood</a:t>
            </a:r>
            <a:r>
              <a:rPr lang="en-US" dirty="0"/>
              <a:t> Area Networks will be through a smart meter or smart interfacing device.</a:t>
            </a:r>
            <a:endParaRPr lang="en-PK" dirty="0"/>
          </a:p>
        </p:txBody>
      </p:sp>
    </p:spTree>
    <p:extLst>
      <p:ext uri="{BB962C8B-B14F-4D97-AF65-F5344CB8AC3E}">
        <p14:creationId xmlns:p14="http://schemas.microsoft.com/office/powerpoint/2010/main" val="2212415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CA1B-1920-4488-A39B-AFE97B7595EF}"/>
              </a:ext>
            </a:extLst>
          </p:cNvPr>
          <p:cNvSpPr>
            <a:spLocks noGrp="1"/>
          </p:cNvSpPr>
          <p:nvPr>
            <p:ph type="title"/>
          </p:nvPr>
        </p:nvSpPr>
        <p:spPr/>
        <p:txBody>
          <a:bodyPr/>
          <a:lstStyle/>
          <a:p>
            <a:r>
              <a:rPr lang="en-US" dirty="0"/>
              <a:t>Phasor Measurement Units (PMU)/ (MPSM)</a:t>
            </a:r>
            <a:endParaRPr lang="en-PK" dirty="0"/>
          </a:p>
        </p:txBody>
      </p:sp>
      <p:sp>
        <p:nvSpPr>
          <p:cNvPr id="3" name="Content Placeholder 2">
            <a:extLst>
              <a:ext uri="{FF2B5EF4-FFF2-40B4-BE49-F238E27FC236}">
                <a16:creationId xmlns:a16="http://schemas.microsoft.com/office/drawing/2014/main" id="{5A2D755D-B470-4D75-969C-7C3E1A6B1306}"/>
              </a:ext>
            </a:extLst>
          </p:cNvPr>
          <p:cNvSpPr>
            <a:spLocks noGrp="1"/>
          </p:cNvSpPr>
          <p:nvPr>
            <p:ph idx="1"/>
          </p:nvPr>
        </p:nvSpPr>
        <p:spPr>
          <a:xfrm>
            <a:off x="838199" y="1825625"/>
            <a:ext cx="10626969" cy="4351338"/>
          </a:xfrm>
        </p:spPr>
        <p:txBody>
          <a:bodyPr>
            <a:normAutofit/>
          </a:bodyPr>
          <a:lstStyle/>
          <a:p>
            <a:r>
              <a:rPr lang="en-US" dirty="0"/>
              <a:t>MUs consist of bus voltage phasors, branch current phasors, and information such as locations, other network parameters.</a:t>
            </a:r>
          </a:p>
          <a:p>
            <a:pPr marL="0" indent="0">
              <a:buNone/>
            </a:pPr>
            <a:r>
              <a:rPr lang="en-US" dirty="0"/>
              <a:t> • Precise phasor measurements allows an operator to visualize exact angular difference between different locations, situational awareness &amp; ease congestion.</a:t>
            </a:r>
          </a:p>
          <a:p>
            <a:pPr marL="0" indent="0">
              <a:buNone/>
            </a:pPr>
            <a:r>
              <a:rPr lang="en-US" dirty="0"/>
              <a:t>• PMUs are equipped with GPS receivers, allow synchronization of readings, taken at distant points.</a:t>
            </a:r>
          </a:p>
          <a:p>
            <a:pPr marL="0" indent="0">
              <a:buNone/>
            </a:pPr>
            <a:r>
              <a:rPr lang="en-US" dirty="0"/>
              <a:t>• Instrumentation (u-processor) i.e. protection relays and disturbance fault recorders (DFRs); are incorporated within PMU module</a:t>
            </a:r>
            <a:endParaRPr lang="en-PK" dirty="0"/>
          </a:p>
        </p:txBody>
      </p:sp>
    </p:spTree>
    <p:extLst>
      <p:ext uri="{BB962C8B-B14F-4D97-AF65-F5344CB8AC3E}">
        <p14:creationId xmlns:p14="http://schemas.microsoft.com/office/powerpoint/2010/main" val="3195515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D86CD3-1C46-4E82-BD6D-1D581E83F7BE}"/>
              </a:ext>
            </a:extLst>
          </p:cNvPr>
          <p:cNvPicPr>
            <a:picLocks noChangeAspect="1"/>
          </p:cNvPicPr>
          <p:nvPr/>
        </p:nvPicPr>
        <p:blipFill>
          <a:blip r:embed="rId2"/>
          <a:stretch>
            <a:fillRect/>
          </a:stretch>
        </p:blipFill>
        <p:spPr>
          <a:xfrm>
            <a:off x="1224035" y="1345590"/>
            <a:ext cx="8890635" cy="3029463"/>
          </a:xfrm>
          <a:prstGeom prst="rect">
            <a:avLst/>
          </a:prstGeom>
        </p:spPr>
      </p:pic>
    </p:spTree>
    <p:extLst>
      <p:ext uri="{BB962C8B-B14F-4D97-AF65-F5344CB8AC3E}">
        <p14:creationId xmlns:p14="http://schemas.microsoft.com/office/powerpoint/2010/main" val="133803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FCDA5-D73F-46B9-BEB3-E0078299FDCD}"/>
              </a:ext>
            </a:extLst>
          </p:cNvPr>
          <p:cNvPicPr>
            <a:picLocks noChangeAspect="1"/>
          </p:cNvPicPr>
          <p:nvPr/>
        </p:nvPicPr>
        <p:blipFill>
          <a:blip r:embed="rId2"/>
          <a:stretch>
            <a:fillRect/>
          </a:stretch>
        </p:blipFill>
        <p:spPr>
          <a:xfrm>
            <a:off x="1073833" y="1838545"/>
            <a:ext cx="10044333" cy="3180910"/>
          </a:xfrm>
          <a:prstGeom prst="rect">
            <a:avLst/>
          </a:prstGeom>
        </p:spPr>
      </p:pic>
    </p:spTree>
    <p:extLst>
      <p:ext uri="{BB962C8B-B14F-4D97-AF65-F5344CB8AC3E}">
        <p14:creationId xmlns:p14="http://schemas.microsoft.com/office/powerpoint/2010/main" val="4149173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CA5FC-3984-4C33-82C2-721B7780805C}"/>
              </a:ext>
            </a:extLst>
          </p:cNvPr>
          <p:cNvPicPr>
            <a:picLocks noChangeAspect="1"/>
          </p:cNvPicPr>
          <p:nvPr/>
        </p:nvPicPr>
        <p:blipFill>
          <a:blip r:embed="rId2"/>
          <a:stretch>
            <a:fillRect/>
          </a:stretch>
        </p:blipFill>
        <p:spPr>
          <a:xfrm>
            <a:off x="1097281" y="1412997"/>
            <a:ext cx="9228406" cy="3890523"/>
          </a:xfrm>
          <a:prstGeom prst="rect">
            <a:avLst/>
          </a:prstGeom>
        </p:spPr>
      </p:pic>
    </p:spTree>
    <p:extLst>
      <p:ext uri="{BB962C8B-B14F-4D97-AF65-F5344CB8AC3E}">
        <p14:creationId xmlns:p14="http://schemas.microsoft.com/office/powerpoint/2010/main" val="2769866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3D9C0-53E3-4C2C-A76F-DC53D0E29FC9}"/>
              </a:ext>
            </a:extLst>
          </p:cNvPr>
          <p:cNvPicPr>
            <a:picLocks noChangeAspect="1"/>
          </p:cNvPicPr>
          <p:nvPr/>
        </p:nvPicPr>
        <p:blipFill>
          <a:blip r:embed="rId2"/>
          <a:stretch>
            <a:fillRect/>
          </a:stretch>
        </p:blipFill>
        <p:spPr>
          <a:xfrm>
            <a:off x="1026942" y="1014595"/>
            <a:ext cx="9692640" cy="5301799"/>
          </a:xfrm>
          <a:prstGeom prst="rect">
            <a:avLst/>
          </a:prstGeom>
        </p:spPr>
      </p:pic>
    </p:spTree>
    <p:extLst>
      <p:ext uri="{BB962C8B-B14F-4D97-AF65-F5344CB8AC3E}">
        <p14:creationId xmlns:p14="http://schemas.microsoft.com/office/powerpoint/2010/main" val="2757977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8F877-6808-4949-97FA-B8E284B894B2}"/>
              </a:ext>
            </a:extLst>
          </p:cNvPr>
          <p:cNvPicPr>
            <a:picLocks noChangeAspect="1"/>
          </p:cNvPicPr>
          <p:nvPr/>
        </p:nvPicPr>
        <p:blipFill>
          <a:blip r:embed="rId2"/>
          <a:stretch>
            <a:fillRect/>
          </a:stretch>
        </p:blipFill>
        <p:spPr>
          <a:xfrm>
            <a:off x="534572" y="608280"/>
            <a:ext cx="10227212" cy="5103203"/>
          </a:xfrm>
          <a:prstGeom prst="rect">
            <a:avLst/>
          </a:prstGeom>
        </p:spPr>
      </p:pic>
    </p:spTree>
    <p:extLst>
      <p:ext uri="{BB962C8B-B14F-4D97-AF65-F5344CB8AC3E}">
        <p14:creationId xmlns:p14="http://schemas.microsoft.com/office/powerpoint/2010/main" val="3190191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5CE9-8501-4FC0-A9F3-0D9A3FCAE0A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D5BFDD2-615A-43E9-AB1B-BBF82B0D17CE}"/>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29697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0EB2-66B7-44DB-A5BD-5AF685BD95AB}"/>
              </a:ext>
            </a:extLst>
          </p:cNvPr>
          <p:cNvSpPr>
            <a:spLocks noGrp="1"/>
          </p:cNvSpPr>
          <p:nvPr>
            <p:ph type="title"/>
          </p:nvPr>
        </p:nvSpPr>
        <p:spPr>
          <a:xfrm>
            <a:off x="838200" y="365126"/>
            <a:ext cx="10515600" cy="315912"/>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ACA5C80E-37A5-4F1D-83A0-014FF11F1DFF}"/>
              </a:ext>
            </a:extLst>
          </p:cNvPr>
          <p:cNvPicPr>
            <a:picLocks noGrp="1" noChangeAspect="1"/>
          </p:cNvPicPr>
          <p:nvPr>
            <p:ph idx="1"/>
          </p:nvPr>
        </p:nvPicPr>
        <p:blipFill>
          <a:blip r:embed="rId2"/>
          <a:stretch>
            <a:fillRect/>
          </a:stretch>
        </p:blipFill>
        <p:spPr>
          <a:xfrm>
            <a:off x="120748" y="1253330"/>
            <a:ext cx="11950504" cy="4866115"/>
          </a:xfrm>
        </p:spPr>
      </p:pic>
    </p:spTree>
    <p:extLst>
      <p:ext uri="{BB962C8B-B14F-4D97-AF65-F5344CB8AC3E}">
        <p14:creationId xmlns:p14="http://schemas.microsoft.com/office/powerpoint/2010/main" val="317866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D746-4ECE-4103-85C9-FC6F745215E5}"/>
              </a:ext>
            </a:extLst>
          </p:cNvPr>
          <p:cNvSpPr>
            <a:spLocks noGrp="1"/>
          </p:cNvSpPr>
          <p:nvPr>
            <p:ph type="title"/>
          </p:nvPr>
        </p:nvSpPr>
        <p:spPr/>
        <p:txBody>
          <a:bodyPr/>
          <a:lstStyle/>
          <a:p>
            <a:endParaRPr lang="en-PK"/>
          </a:p>
        </p:txBody>
      </p:sp>
      <p:pic>
        <p:nvPicPr>
          <p:cNvPr id="9" name="Content Placeholder 8">
            <a:extLst>
              <a:ext uri="{FF2B5EF4-FFF2-40B4-BE49-F238E27FC236}">
                <a16:creationId xmlns:a16="http://schemas.microsoft.com/office/drawing/2014/main" id="{C482B6ED-4B4E-4BD0-8669-A783062110F5}"/>
              </a:ext>
            </a:extLst>
          </p:cNvPr>
          <p:cNvPicPr>
            <a:picLocks noGrp="1" noChangeAspect="1"/>
          </p:cNvPicPr>
          <p:nvPr>
            <p:ph idx="1"/>
          </p:nvPr>
        </p:nvPicPr>
        <p:blipFill>
          <a:blip r:embed="rId2"/>
          <a:stretch>
            <a:fillRect/>
          </a:stretch>
        </p:blipFill>
        <p:spPr>
          <a:xfrm>
            <a:off x="838200" y="1921589"/>
            <a:ext cx="9853246" cy="3014821"/>
          </a:xfrm>
        </p:spPr>
      </p:pic>
    </p:spTree>
    <p:extLst>
      <p:ext uri="{BB962C8B-B14F-4D97-AF65-F5344CB8AC3E}">
        <p14:creationId xmlns:p14="http://schemas.microsoft.com/office/powerpoint/2010/main" val="7064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0EC7-54BE-4674-A66B-7A3A5247BED4}"/>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77553110-2A73-4783-999B-E55041B1AFD4}"/>
              </a:ext>
            </a:extLst>
          </p:cNvPr>
          <p:cNvPicPr>
            <a:picLocks noGrp="1" noChangeAspect="1"/>
          </p:cNvPicPr>
          <p:nvPr>
            <p:ph idx="1"/>
          </p:nvPr>
        </p:nvPicPr>
        <p:blipFill>
          <a:blip r:embed="rId2"/>
          <a:stretch>
            <a:fillRect/>
          </a:stretch>
        </p:blipFill>
        <p:spPr>
          <a:xfrm>
            <a:off x="1547446" y="2067719"/>
            <a:ext cx="9129931" cy="3867150"/>
          </a:xfrm>
        </p:spPr>
      </p:pic>
    </p:spTree>
    <p:extLst>
      <p:ext uri="{BB962C8B-B14F-4D97-AF65-F5344CB8AC3E}">
        <p14:creationId xmlns:p14="http://schemas.microsoft.com/office/powerpoint/2010/main" val="114246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C507-ADBF-4686-9E12-20F9B746AAB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8797934-7D1D-436D-A472-0E405090CFF4}"/>
              </a:ext>
            </a:extLst>
          </p:cNvPr>
          <p:cNvSpPr>
            <a:spLocks noGrp="1"/>
          </p:cNvSpPr>
          <p:nvPr>
            <p:ph idx="1"/>
          </p:nvPr>
        </p:nvSpPr>
        <p:spPr/>
        <p:txBody>
          <a:bodyPr/>
          <a:lstStyle/>
          <a:p>
            <a:r>
              <a:rPr lang="en-US" dirty="0"/>
              <a:t>Figure 3.2 shows how the IEEE 802 architecture relates to the lowest two layers of the ISO/OSI reference model [3, 4]. It shows how two LANs may be connected through a Bridge</a:t>
            </a:r>
          </a:p>
          <a:p>
            <a:r>
              <a:rPr lang="en-US" dirty="0"/>
              <a:t>Such a connection is common in many </a:t>
            </a:r>
            <a:r>
              <a:rPr lang="en-US" dirty="0" err="1"/>
              <a:t>organisations</a:t>
            </a:r>
            <a:r>
              <a:rPr lang="en-US" dirty="0"/>
              <a:t> which have multiple LANs. A packet from the Source enters the Logical Link Control (LLC) sublayer which acts as an interface between the network layer and the MAC sublayer. </a:t>
            </a:r>
            <a:endParaRPr lang="en-PK" dirty="0"/>
          </a:p>
        </p:txBody>
      </p:sp>
    </p:spTree>
    <p:extLst>
      <p:ext uri="{BB962C8B-B14F-4D97-AF65-F5344CB8AC3E}">
        <p14:creationId xmlns:p14="http://schemas.microsoft.com/office/powerpoint/2010/main" val="265028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FDBA-02B3-4510-B1E6-8BAD3385CF3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4C86F85-7A8C-4B8F-91D1-EFFBB111C2FB}"/>
              </a:ext>
            </a:extLst>
          </p:cNvPr>
          <p:cNvSpPr>
            <a:spLocks noGrp="1"/>
          </p:cNvSpPr>
          <p:nvPr>
            <p:ph idx="1"/>
          </p:nvPr>
        </p:nvSpPr>
        <p:spPr/>
        <p:txBody>
          <a:bodyPr/>
          <a:lstStyle/>
          <a:p>
            <a:pPr algn="just"/>
            <a:r>
              <a:rPr lang="en-US" dirty="0"/>
              <a:t>The LLC sublayer is defined by IEEE 802.2 and provides multiplexing mechanisms, flow control and error control. The packet then passes into the MAC sublayer. At the MAC sublayer, a header and a trailer (depending on the LAN which the packet is entering) are added to the packet. </a:t>
            </a:r>
          </a:p>
          <a:p>
            <a:pPr algn="just"/>
            <a:r>
              <a:rPr lang="en-US" dirty="0"/>
              <a:t>Then it goes through the physical layer and the communication channel and reaches the Bridge</a:t>
            </a:r>
            <a:endParaRPr lang="en-PK" dirty="0"/>
          </a:p>
        </p:txBody>
      </p:sp>
    </p:spTree>
    <p:extLst>
      <p:ext uri="{BB962C8B-B14F-4D97-AF65-F5344CB8AC3E}">
        <p14:creationId xmlns:p14="http://schemas.microsoft.com/office/powerpoint/2010/main" val="76520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5CE-CA21-4196-89F8-AE029A8B0671}"/>
              </a:ext>
            </a:extLst>
          </p:cNvPr>
          <p:cNvSpPr>
            <a:spLocks noGrp="1"/>
          </p:cNvSpPr>
          <p:nvPr>
            <p:ph type="title"/>
          </p:nvPr>
        </p:nvSpPr>
        <p:spPr/>
        <p:txBody>
          <a:bodyPr/>
          <a:lstStyle/>
          <a:p>
            <a:r>
              <a:rPr lang="en-GB" dirty="0"/>
              <a:t>Ethernet</a:t>
            </a:r>
            <a:endParaRPr lang="en-PK" dirty="0"/>
          </a:p>
        </p:txBody>
      </p:sp>
      <p:sp>
        <p:nvSpPr>
          <p:cNvPr id="3" name="Content Placeholder 2">
            <a:extLst>
              <a:ext uri="{FF2B5EF4-FFF2-40B4-BE49-F238E27FC236}">
                <a16:creationId xmlns:a16="http://schemas.microsoft.com/office/drawing/2014/main" id="{BD3CB2A4-94A4-4049-9D93-90268CE97EE7}"/>
              </a:ext>
            </a:extLst>
          </p:cNvPr>
          <p:cNvSpPr>
            <a:spLocks noGrp="1"/>
          </p:cNvSpPr>
          <p:nvPr>
            <p:ph idx="1"/>
          </p:nvPr>
        </p:nvSpPr>
        <p:spPr/>
        <p:txBody>
          <a:bodyPr/>
          <a:lstStyle/>
          <a:p>
            <a:r>
              <a:rPr lang="en-US" dirty="0"/>
              <a:t>Ethernet has become the most widely used network technology for wired LANs due to its simplicity, ease of maintenance, ability to incorporate new technologies and reliability. It has a low cost of installation and is easy to upgrade</a:t>
            </a:r>
            <a:endParaRPr lang="en-PK" dirty="0"/>
          </a:p>
        </p:txBody>
      </p:sp>
    </p:spTree>
    <p:extLst>
      <p:ext uri="{BB962C8B-B14F-4D97-AF65-F5344CB8AC3E}">
        <p14:creationId xmlns:p14="http://schemas.microsoft.com/office/powerpoint/2010/main" val="114726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1195</Words>
  <Application>Microsoft Office PowerPoint</Application>
  <PresentationFormat>Widescreen</PresentationFormat>
  <Paragraphs>56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Times-Italic</vt:lpstr>
      <vt:lpstr>Office Theme</vt:lpstr>
      <vt:lpstr>Communication Technologies for the Smart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vt:lpstr>
      <vt:lpstr>PowerPoint Presentation</vt:lpstr>
      <vt:lpstr>PowerPoint Presentation</vt:lpstr>
      <vt:lpstr>PowerPoint Presentation</vt:lpstr>
      <vt:lpstr>Wireless LANs</vt:lpstr>
      <vt:lpstr>Station:</vt:lpstr>
      <vt:lpstr>Access points (AP):</vt:lpstr>
      <vt:lpstr> Distribution system (DS):</vt:lpstr>
      <vt:lpstr>PowerPoint Presentation</vt:lpstr>
      <vt:lpstr>Bluetooth</vt:lpstr>
      <vt:lpstr>ZigBee and 6LoWPAN</vt:lpstr>
      <vt:lpstr>PowerPoint Presentation</vt:lpstr>
      <vt:lpstr>WiMAX</vt:lpstr>
      <vt:lpstr>PowerPoint Presentation</vt:lpstr>
      <vt:lpstr>DNP3</vt:lpstr>
      <vt:lpstr>PowerPoint Presentation</vt:lpstr>
      <vt:lpstr>PowerPoint Presentation</vt:lpstr>
      <vt:lpstr>IEC 61850</vt:lpstr>
      <vt:lpstr>PowerPoint Presentation</vt:lpstr>
      <vt:lpstr>Wide Area Monitoring Systems (WAMS)</vt:lpstr>
      <vt:lpstr>PowerPoint Presentation</vt:lpstr>
      <vt:lpstr>Phasor Measurement Units (PMU)/ (MPSM)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Technologies for the Smart Grid</dc:title>
  <dc:creator>DELL</dc:creator>
  <cp:lastModifiedBy>M. Rameez Javed</cp:lastModifiedBy>
  <cp:revision>33</cp:revision>
  <dcterms:created xsi:type="dcterms:W3CDTF">2020-10-12T16:45:57Z</dcterms:created>
  <dcterms:modified xsi:type="dcterms:W3CDTF">2022-09-26T02:51:09Z</dcterms:modified>
</cp:coreProperties>
</file>