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6.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24-Dec-20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24-Dec-20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24-Dec-20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24-Dec-20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24-Dec-20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24-Dec-20</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Grammar, </a:t>
            </a:r>
            <a:r>
              <a:rPr lang="en-US" dirty="0"/>
              <a:t>Style and Punctuation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59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smtClean="0"/>
              <a:t>2- Add a comma and a conjunction</a:t>
            </a:r>
          </a:p>
          <a:p>
            <a:pPr marL="0" indent="0" algn="just">
              <a:buNone/>
            </a:pPr>
            <a:r>
              <a:rPr lang="en-US" b="1" dirty="0">
                <a:solidFill>
                  <a:schemeClr val="tx1"/>
                </a:solidFill>
              </a:rPr>
              <a:t>The work station was not designed ergonomically </a:t>
            </a:r>
            <a:r>
              <a:rPr lang="en-US" b="1" dirty="0" smtClean="0">
                <a:solidFill>
                  <a:srgbClr val="FF0000"/>
                </a:solidFill>
              </a:rPr>
              <a:t>,</a:t>
            </a:r>
            <a:r>
              <a:rPr lang="en-US" b="1" dirty="0" smtClean="0">
                <a:solidFill>
                  <a:schemeClr val="tx1"/>
                </a:solidFill>
              </a:rPr>
              <a:t> </a:t>
            </a:r>
            <a:r>
              <a:rPr lang="en-US" b="1" dirty="0" smtClean="0">
                <a:solidFill>
                  <a:srgbClr val="FF0000"/>
                </a:solidFill>
              </a:rPr>
              <a:t>and</a:t>
            </a:r>
            <a:r>
              <a:rPr lang="en-US" b="1" dirty="0" smtClean="0">
                <a:solidFill>
                  <a:schemeClr val="tx1"/>
                </a:solidFill>
              </a:rPr>
              <a:t> it </a:t>
            </a:r>
            <a:r>
              <a:rPr lang="en-US" b="1" dirty="0">
                <a:solidFill>
                  <a:schemeClr val="tx1"/>
                </a:solidFill>
              </a:rPr>
              <a:t>leaves much to be desired</a:t>
            </a:r>
            <a:r>
              <a:rPr lang="en-US" b="1" dirty="0" smtClean="0">
                <a:solidFill>
                  <a:schemeClr val="tx1"/>
                </a:solidFill>
              </a:rPr>
              <a:t>.</a:t>
            </a:r>
          </a:p>
          <a:p>
            <a:pPr marL="0" indent="0" algn="just">
              <a:buNone/>
            </a:pPr>
            <a:endParaRPr lang="en-US" dirty="0" smtClean="0">
              <a:solidFill>
                <a:schemeClr val="tx1"/>
              </a:solidFill>
            </a:endParaRPr>
          </a:p>
          <a:p>
            <a:pPr marL="0" indent="0" algn="just">
              <a:buNone/>
            </a:pPr>
            <a:endParaRPr lang="en-US" dirty="0" smtClean="0"/>
          </a:p>
          <a:p>
            <a:pPr marL="0" indent="0" algn="just">
              <a:buNone/>
            </a:pPr>
            <a:r>
              <a:rPr lang="en-US" b="1" dirty="0" smtClean="0"/>
              <a:t>3- Add a semicolon, an adverbial conjunction and a comma</a:t>
            </a:r>
          </a:p>
          <a:p>
            <a:pPr marL="0" indent="0" algn="just">
              <a:buNone/>
            </a:pPr>
            <a:r>
              <a:rPr lang="en-US" b="1" dirty="0">
                <a:solidFill>
                  <a:schemeClr val="tx1"/>
                </a:solidFill>
              </a:rPr>
              <a:t>The work station was not designed </a:t>
            </a:r>
            <a:r>
              <a:rPr lang="en-US" b="1" dirty="0" smtClean="0">
                <a:solidFill>
                  <a:schemeClr val="tx1"/>
                </a:solidFill>
              </a:rPr>
              <a:t>ergonomically</a:t>
            </a:r>
            <a:r>
              <a:rPr lang="en-US" b="1" dirty="0" smtClean="0">
                <a:solidFill>
                  <a:srgbClr val="FF0000"/>
                </a:solidFill>
              </a:rPr>
              <a:t>;</a:t>
            </a:r>
            <a:r>
              <a:rPr lang="en-US" b="1" dirty="0" smtClean="0">
                <a:solidFill>
                  <a:schemeClr val="tx1"/>
                </a:solidFill>
              </a:rPr>
              <a:t> </a:t>
            </a:r>
            <a:r>
              <a:rPr lang="en-US" b="1" dirty="0" smtClean="0">
                <a:solidFill>
                  <a:srgbClr val="FF0000"/>
                </a:solidFill>
              </a:rPr>
              <a:t>consequently, </a:t>
            </a:r>
            <a:r>
              <a:rPr lang="en-US" b="1" dirty="0">
                <a:solidFill>
                  <a:schemeClr val="tx1"/>
                </a:solidFill>
              </a:rPr>
              <a:t>it leaves much to be desired.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10979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2- </a:t>
            </a:r>
            <a:r>
              <a:rPr lang="en-US" sz="2800" dirty="0"/>
              <a:t>S</a:t>
            </a:r>
            <a:r>
              <a:rPr lang="en-US" sz="2800" dirty="0" smtClean="0"/>
              <a:t>entence </a:t>
            </a:r>
            <a:r>
              <a:rPr lang="en-US" sz="2800" dirty="0"/>
              <a:t>F</a:t>
            </a:r>
            <a:r>
              <a:rPr lang="en-US" sz="2800" dirty="0" smtClean="0"/>
              <a:t>ragments</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smtClean="0"/>
              <a:t>For a sentence to be complete, it must contain a verb.</a:t>
            </a:r>
          </a:p>
          <a:p>
            <a:pPr algn="just"/>
            <a:r>
              <a:rPr lang="en-US" dirty="0" smtClean="0"/>
              <a:t>Fragments usually occur when the writer substitutes something for the verb or leaves out the verb altogether.</a:t>
            </a:r>
          </a:p>
          <a:p>
            <a:pPr marL="0" indent="0" algn="just">
              <a:buNone/>
            </a:pPr>
            <a:r>
              <a:rPr lang="en-US" dirty="0" smtClean="0"/>
              <a:t>e.g. </a:t>
            </a:r>
            <a:endParaRPr lang="en-US" dirty="0"/>
          </a:p>
          <a:p>
            <a:pPr marL="0" indent="0" algn="just">
              <a:buNone/>
            </a:pPr>
            <a:r>
              <a:rPr lang="en-US" b="1" dirty="0">
                <a:solidFill>
                  <a:schemeClr val="tx1"/>
                </a:solidFill>
              </a:rPr>
              <a:t>Tensile testing the specimen carefully with high levels of precision.</a:t>
            </a:r>
          </a:p>
          <a:p>
            <a:pPr marL="0" indent="0" algn="just">
              <a:buNone/>
            </a:pPr>
            <a:r>
              <a:rPr lang="en-US" sz="1600" dirty="0" smtClean="0"/>
              <a:t>(Testing may look like a verb, but it I actually a noun…in this case, a gerund. No verb exists in this sentence; consequently, it is a fragment).</a:t>
            </a:r>
          </a:p>
          <a:p>
            <a:pPr marL="0" indent="0" algn="just">
              <a:buNone/>
            </a:pPr>
            <a:r>
              <a:rPr lang="en-US" dirty="0" smtClean="0"/>
              <a:t>This example is a fragment because it does not contain real verb( it also does not make sense).</a:t>
            </a:r>
          </a:p>
          <a:p>
            <a:pPr marL="0" indent="0" algn="just">
              <a:buNone/>
            </a:pPr>
            <a:endParaRPr lang="en-US" dirty="0" smtClean="0">
              <a:solidFill>
                <a:schemeClr val="tx1"/>
              </a:solidFill>
            </a:endParaRPr>
          </a:p>
          <a:p>
            <a:pPr marL="0" indent="0" algn="just">
              <a:buNone/>
            </a:pPr>
            <a:endParaRPr lang="en-US" sz="1400" dirty="0">
              <a:solidFill>
                <a:schemeClr val="tx1"/>
              </a:solidFill>
            </a:endParaRPr>
          </a:p>
        </p:txBody>
      </p:sp>
    </p:spTree>
    <p:extLst>
      <p:ext uri="{BB962C8B-B14F-4D97-AF65-F5344CB8AC3E}">
        <p14:creationId xmlns:p14="http://schemas.microsoft.com/office/powerpoint/2010/main" val="3797425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To fix this problem, you need to add a verb:</a:t>
            </a:r>
          </a:p>
          <a:p>
            <a:pPr marL="0" indent="0" algn="just">
              <a:buNone/>
            </a:pPr>
            <a:r>
              <a:rPr lang="en-US" b="1" dirty="0">
                <a:solidFill>
                  <a:schemeClr val="tx1"/>
                </a:solidFill>
              </a:rPr>
              <a:t>Tensile testing the specimen carefully with high levels of </a:t>
            </a:r>
            <a:r>
              <a:rPr lang="en-US" b="1" dirty="0" smtClean="0">
                <a:solidFill>
                  <a:schemeClr val="tx1"/>
                </a:solidFill>
              </a:rPr>
              <a:t>precision</a:t>
            </a:r>
            <a:r>
              <a:rPr lang="en-US" b="1" dirty="0">
                <a:solidFill>
                  <a:schemeClr val="tx1"/>
                </a:solidFill>
              </a:rPr>
              <a:t> </a:t>
            </a:r>
            <a:r>
              <a:rPr lang="en-US" b="1" dirty="0" smtClean="0">
                <a:solidFill>
                  <a:srgbClr val="FF0000"/>
                </a:solidFill>
              </a:rPr>
              <a:t>is</a:t>
            </a:r>
            <a:r>
              <a:rPr lang="en-US" b="1" dirty="0" smtClean="0">
                <a:solidFill>
                  <a:schemeClr val="tx1"/>
                </a:solidFill>
              </a:rPr>
              <a:t> necessary.</a:t>
            </a:r>
          </a:p>
          <a:p>
            <a:pPr marL="0" indent="0" algn="just">
              <a:buNone/>
            </a:pPr>
            <a:endParaRPr lang="en-US" dirty="0"/>
          </a:p>
          <a:p>
            <a:pPr algn="just"/>
            <a:r>
              <a:rPr lang="en-US" dirty="0" smtClean="0"/>
              <a:t>Sentence fragments also occur when we put a subordinator before an otherwise perfectly good independent sentence:</a:t>
            </a:r>
          </a:p>
          <a:p>
            <a:pPr marL="0" indent="0" algn="just">
              <a:buNone/>
            </a:pPr>
            <a:r>
              <a:rPr lang="en-US" dirty="0" smtClean="0"/>
              <a:t>e.g.</a:t>
            </a:r>
          </a:p>
          <a:p>
            <a:pPr marL="0" indent="0" algn="just">
              <a:buNone/>
            </a:pPr>
            <a:r>
              <a:rPr lang="en-US" b="1" dirty="0" smtClean="0">
                <a:solidFill>
                  <a:srgbClr val="FF0000"/>
                </a:solidFill>
              </a:rPr>
              <a:t>Because</a:t>
            </a:r>
            <a:r>
              <a:rPr lang="en-US" b="1" dirty="0" smtClean="0"/>
              <a:t> </a:t>
            </a:r>
            <a:r>
              <a:rPr lang="en-US" b="1" dirty="0" smtClean="0">
                <a:solidFill>
                  <a:schemeClr val="tx1"/>
                </a:solidFill>
              </a:rPr>
              <a:t>the transformer could not take the load.</a:t>
            </a:r>
          </a:p>
          <a:p>
            <a:pPr marL="0" indent="0" algn="just">
              <a:buNone/>
            </a:pPr>
            <a:r>
              <a:rPr lang="en-US" sz="1700" dirty="0" smtClean="0"/>
              <a:t>The subordinator </a:t>
            </a:r>
            <a:r>
              <a:rPr lang="en-US" sz="1700" i="1" dirty="0" smtClean="0"/>
              <a:t>because </a:t>
            </a:r>
            <a:r>
              <a:rPr lang="en-US" sz="1700" dirty="0" smtClean="0"/>
              <a:t>makes this clause dependent on something else, but the “something else” is not there.</a:t>
            </a:r>
          </a:p>
          <a:p>
            <a:pPr algn="just"/>
            <a:r>
              <a:rPr lang="en-US" dirty="0"/>
              <a:t>T</a:t>
            </a:r>
            <a:r>
              <a:rPr lang="en-US" dirty="0" smtClean="0"/>
              <a:t>o fix this problem, remove the subordinator.</a:t>
            </a:r>
          </a:p>
          <a:p>
            <a:pPr marL="0" indent="0" algn="just">
              <a:buNone/>
            </a:pPr>
            <a:r>
              <a:rPr lang="en-US" dirty="0"/>
              <a:t>	</a:t>
            </a:r>
            <a:r>
              <a:rPr lang="en-US" b="1" dirty="0" smtClean="0">
                <a:solidFill>
                  <a:schemeClr val="tx1"/>
                </a:solidFill>
              </a:rPr>
              <a:t>The </a:t>
            </a:r>
            <a:r>
              <a:rPr lang="en-US" b="1" dirty="0">
                <a:solidFill>
                  <a:schemeClr val="tx1"/>
                </a:solidFill>
              </a:rPr>
              <a:t>transformer could not take the load.</a:t>
            </a:r>
          </a:p>
          <a:p>
            <a:pPr marL="0" indent="0" algn="just">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72053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Or you can add “something else.”</a:t>
            </a:r>
          </a:p>
          <a:p>
            <a:endParaRPr lang="en-US" dirty="0" smtClean="0"/>
          </a:p>
          <a:p>
            <a:pPr marL="0" indent="0">
              <a:buNone/>
            </a:pPr>
            <a:r>
              <a:rPr lang="en-US" dirty="0"/>
              <a:t>	</a:t>
            </a:r>
            <a:r>
              <a:rPr lang="en-US" b="1" dirty="0">
                <a:solidFill>
                  <a:schemeClr val="tx1"/>
                </a:solidFill>
              </a:rPr>
              <a:t>B</a:t>
            </a:r>
            <a:r>
              <a:rPr lang="en-US" b="1" dirty="0" smtClean="0">
                <a:solidFill>
                  <a:schemeClr val="tx1"/>
                </a:solidFill>
              </a:rPr>
              <a:t>ecause </a:t>
            </a:r>
            <a:r>
              <a:rPr lang="en-US" b="1" dirty="0">
                <a:solidFill>
                  <a:schemeClr val="tx1"/>
                </a:solidFill>
              </a:rPr>
              <a:t>t</a:t>
            </a:r>
            <a:r>
              <a:rPr lang="en-US" b="1" dirty="0" smtClean="0">
                <a:solidFill>
                  <a:schemeClr val="tx1"/>
                </a:solidFill>
              </a:rPr>
              <a:t>he </a:t>
            </a:r>
            <a:r>
              <a:rPr lang="en-US" b="1" dirty="0">
                <a:solidFill>
                  <a:schemeClr val="tx1"/>
                </a:solidFill>
              </a:rPr>
              <a:t>transformer could not take the </a:t>
            </a:r>
            <a:r>
              <a:rPr lang="en-US" b="1" dirty="0" smtClean="0">
                <a:solidFill>
                  <a:schemeClr val="tx1"/>
                </a:solidFill>
              </a:rPr>
              <a:t>load</a:t>
            </a:r>
            <a:r>
              <a:rPr lang="en-US" b="1" dirty="0" smtClean="0">
                <a:solidFill>
                  <a:srgbClr val="FF0000"/>
                </a:solidFill>
              </a:rPr>
              <a:t>, the system quickly failed</a:t>
            </a:r>
            <a:r>
              <a:rPr lang="en-US" b="1" dirty="0" smtClean="0">
                <a:solidFill>
                  <a:schemeClr val="tx1"/>
                </a:solidFill>
              </a:rPr>
              <a:t>.</a:t>
            </a:r>
            <a:endParaRPr lang="en-US" b="1" dirty="0">
              <a:solidFill>
                <a:schemeClr val="tx1"/>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284567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3- Misplaced-Modifier Errors</a:t>
            </a:r>
            <a:endParaRPr lang="en-US" sz="2800" dirty="0"/>
          </a:p>
        </p:txBody>
      </p:sp>
      <p:sp>
        <p:nvSpPr>
          <p:cNvPr id="3" name="Content Placeholder 2"/>
          <p:cNvSpPr>
            <a:spLocks noGrp="1"/>
          </p:cNvSpPr>
          <p:nvPr>
            <p:ph idx="1"/>
          </p:nvPr>
        </p:nvSpPr>
        <p:spPr/>
        <p:txBody>
          <a:bodyPr/>
          <a:lstStyle/>
          <a:p>
            <a:pPr algn="just"/>
            <a:r>
              <a:rPr lang="en-US" dirty="0" smtClean="0"/>
              <a:t>English relies on word order or placement for meaning. In effective technical writing, modifiers have to be close to the words they are supposed to modify.</a:t>
            </a:r>
          </a:p>
          <a:p>
            <a:pPr algn="just"/>
            <a:r>
              <a:rPr lang="en-US" dirty="0" smtClean="0"/>
              <a:t>Sentences with misplaced modifiers may be grammatically correct, but often they will not mean precisely what the writer intended.</a:t>
            </a:r>
          </a:p>
          <a:p>
            <a:pPr marL="0" indent="0" algn="just">
              <a:buNone/>
            </a:pPr>
            <a:r>
              <a:rPr lang="en-US" dirty="0" smtClean="0"/>
              <a:t>e.g.</a:t>
            </a:r>
          </a:p>
          <a:p>
            <a:pPr marL="0" indent="0" algn="just">
              <a:buNone/>
            </a:pPr>
            <a:r>
              <a:rPr lang="en-US" b="1" dirty="0" smtClean="0">
                <a:solidFill>
                  <a:schemeClr val="tx1"/>
                </a:solidFill>
              </a:rPr>
              <a:t>Ignorance of science is a phenomenon in </a:t>
            </a:r>
            <a:r>
              <a:rPr lang="en-US" b="1" u="sng" dirty="0" smtClean="0">
                <a:solidFill>
                  <a:schemeClr val="tx1"/>
                </a:solidFill>
              </a:rPr>
              <a:t>society that must be destroyed.</a:t>
            </a:r>
          </a:p>
          <a:p>
            <a:pPr marL="0" indent="0" algn="just">
              <a:buNone/>
            </a:pPr>
            <a:r>
              <a:rPr lang="en-US" sz="1600" dirty="0" smtClean="0"/>
              <a:t>		Misplaced modifier refers to society, not ignorance</a:t>
            </a:r>
            <a:endParaRPr lang="en-US" sz="1600" dirty="0"/>
          </a:p>
        </p:txBody>
      </p:sp>
    </p:spTree>
    <p:extLst>
      <p:ext uri="{BB962C8B-B14F-4D97-AF65-F5344CB8AC3E}">
        <p14:creationId xmlns:p14="http://schemas.microsoft.com/office/powerpoint/2010/main" val="246220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smtClean="0"/>
              <a:t>The writer is advocating destroying the ignorance of science in society. Because of misplaced modifier, however, the sentence may be interpreted as proposing the destruction of society.</a:t>
            </a:r>
          </a:p>
          <a:p>
            <a:pPr algn="just"/>
            <a:r>
              <a:rPr lang="en-US" dirty="0" smtClean="0"/>
              <a:t>To fix this problem, move the modifier so that it relates more directly to what it is supposed to be modifying:</a:t>
            </a:r>
          </a:p>
          <a:p>
            <a:pPr marL="0" indent="0" algn="just">
              <a:buNone/>
            </a:pPr>
            <a:r>
              <a:rPr lang="en-US" b="1" dirty="0" smtClean="0">
                <a:solidFill>
                  <a:schemeClr val="tx1"/>
                </a:solidFill>
              </a:rPr>
              <a:t>In society, ignorance of science is a </a:t>
            </a:r>
            <a:r>
              <a:rPr lang="en-US" b="1" u="sng" dirty="0" smtClean="0">
                <a:solidFill>
                  <a:schemeClr val="tx1"/>
                </a:solidFill>
              </a:rPr>
              <a:t>phenomenon that must be destroyed.</a:t>
            </a:r>
          </a:p>
          <a:p>
            <a:pPr marL="0" indent="0" algn="just">
              <a:buNone/>
            </a:pPr>
            <a:endParaRPr lang="en-US" sz="1400" b="1" u="sng" dirty="0">
              <a:solidFill>
                <a:schemeClr val="tx1"/>
              </a:solidFill>
            </a:endParaRPr>
          </a:p>
          <a:p>
            <a:pPr marL="0" indent="0" algn="just">
              <a:buNone/>
            </a:pPr>
            <a:r>
              <a:rPr lang="en-US" sz="1600" dirty="0"/>
              <a:t> </a:t>
            </a:r>
            <a:r>
              <a:rPr lang="en-US" sz="1600" dirty="0" smtClean="0"/>
              <a:t>   Modifier now indicates that the phenomenon, not society, must be destroyed.</a:t>
            </a:r>
          </a:p>
          <a:p>
            <a:pPr marL="0" indent="0">
              <a:buNone/>
            </a:pPr>
            <a:endParaRPr lang="en-US" sz="1600" dirty="0"/>
          </a:p>
        </p:txBody>
      </p:sp>
    </p:spTree>
    <p:extLst>
      <p:ext uri="{BB962C8B-B14F-4D97-AF65-F5344CB8AC3E}">
        <p14:creationId xmlns:p14="http://schemas.microsoft.com/office/powerpoint/2010/main" val="246416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4- Passive Voice Problems</a:t>
            </a:r>
            <a:endParaRPr lang="en-US" sz="2800" dirty="0"/>
          </a:p>
        </p:txBody>
      </p:sp>
      <p:sp>
        <p:nvSpPr>
          <p:cNvPr id="3" name="Content Placeholder 2"/>
          <p:cNvSpPr>
            <a:spLocks noGrp="1"/>
          </p:cNvSpPr>
          <p:nvPr>
            <p:ph idx="1"/>
          </p:nvPr>
        </p:nvSpPr>
        <p:spPr/>
        <p:txBody>
          <a:bodyPr/>
          <a:lstStyle/>
          <a:p>
            <a:pPr algn="just"/>
            <a:r>
              <a:rPr lang="en-US" dirty="0" smtClean="0"/>
              <a:t>Passive and active voice refers to the movement of action through the sentence. </a:t>
            </a:r>
          </a:p>
          <a:p>
            <a:pPr algn="just"/>
            <a:endParaRPr lang="en-US" dirty="0" smtClean="0"/>
          </a:p>
          <a:p>
            <a:pPr algn="just"/>
            <a:r>
              <a:rPr lang="en-US" b="1" dirty="0" smtClean="0"/>
              <a:t>In an active sentence</a:t>
            </a:r>
            <a:r>
              <a:rPr lang="en-US" dirty="0" smtClean="0"/>
              <a:t>, the subject is the “doer” and comes first, the verb or “action word” follows, then the object receives the verb’s action.</a:t>
            </a:r>
          </a:p>
          <a:p>
            <a:pPr algn="just"/>
            <a:endParaRPr lang="en-US" dirty="0" smtClean="0"/>
          </a:p>
          <a:p>
            <a:pPr algn="just"/>
            <a:r>
              <a:rPr lang="en-US" b="1" dirty="0" smtClean="0"/>
              <a:t>In a passive sentence</a:t>
            </a:r>
            <a:r>
              <a:rPr lang="en-US" dirty="0" smtClean="0"/>
              <a:t>, the subject’s function changes and it becomes the receiver of the verb’s action, while the object, if it even shows up at all, takes on the function of the “doer.”</a:t>
            </a:r>
            <a:endParaRPr lang="en-US" dirty="0"/>
          </a:p>
        </p:txBody>
      </p:sp>
    </p:spTree>
    <p:extLst>
      <p:ext uri="{BB962C8B-B14F-4D97-AF65-F5344CB8AC3E}">
        <p14:creationId xmlns:p14="http://schemas.microsoft.com/office/powerpoint/2010/main" val="4256101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Consider the following active and passive sentences:</a:t>
            </a:r>
          </a:p>
          <a:p>
            <a:endParaRPr lang="en-US" dirty="0" smtClean="0"/>
          </a:p>
          <a:p>
            <a:pPr marL="0" indent="0">
              <a:buNone/>
            </a:pPr>
            <a:r>
              <a:rPr lang="en-US" b="1" dirty="0" smtClean="0"/>
              <a:t>ACTIVE:</a:t>
            </a:r>
            <a:r>
              <a:rPr lang="en-US" dirty="0" smtClean="0"/>
              <a:t> </a:t>
            </a:r>
            <a:r>
              <a:rPr lang="en-US" b="1" dirty="0" smtClean="0">
                <a:solidFill>
                  <a:schemeClr val="tx1"/>
                </a:solidFill>
              </a:rPr>
              <a:t>The kid broke the streetlights.</a:t>
            </a:r>
          </a:p>
          <a:p>
            <a:pPr marL="0" indent="0">
              <a:buNone/>
            </a:pPr>
            <a:r>
              <a:rPr lang="en-US" sz="1600" dirty="0" smtClean="0"/>
              <a:t>The subject </a:t>
            </a:r>
            <a:r>
              <a:rPr lang="en-US" sz="1600" i="1" dirty="0" smtClean="0"/>
              <a:t>kid</a:t>
            </a:r>
            <a:r>
              <a:rPr lang="en-US" sz="1600" dirty="0" smtClean="0"/>
              <a:t> is the “doer”, while the object </a:t>
            </a:r>
            <a:r>
              <a:rPr lang="en-US" sz="1600" i="1" dirty="0" smtClean="0"/>
              <a:t>streetlights</a:t>
            </a:r>
            <a:r>
              <a:rPr lang="en-US" sz="1600" dirty="0" smtClean="0"/>
              <a:t> receives the action.</a:t>
            </a:r>
          </a:p>
          <a:p>
            <a:pPr marL="0" indent="0">
              <a:buNone/>
            </a:pPr>
            <a:endParaRPr lang="en-US" sz="1400" dirty="0" smtClean="0"/>
          </a:p>
          <a:p>
            <a:pPr marL="0" indent="0">
              <a:buNone/>
            </a:pPr>
            <a:r>
              <a:rPr lang="en-US" b="1" dirty="0" smtClean="0"/>
              <a:t>PASSIVE:</a:t>
            </a:r>
            <a:r>
              <a:rPr lang="en-US" dirty="0" smtClean="0"/>
              <a:t> </a:t>
            </a:r>
            <a:r>
              <a:rPr lang="en-US" b="1" dirty="0" smtClean="0">
                <a:solidFill>
                  <a:schemeClr val="tx1"/>
                </a:solidFill>
              </a:rPr>
              <a:t>The streetlights were broken by the kid.</a:t>
            </a:r>
          </a:p>
          <a:p>
            <a:pPr marL="0" indent="0">
              <a:buNone/>
            </a:pPr>
            <a:r>
              <a:rPr lang="en-US" sz="1600" dirty="0" smtClean="0"/>
              <a:t>The subject </a:t>
            </a:r>
            <a:r>
              <a:rPr lang="en-US" sz="1600" i="1" dirty="0" smtClean="0"/>
              <a:t>streetlights</a:t>
            </a:r>
            <a:r>
              <a:rPr lang="en-US" sz="1600" dirty="0" smtClean="0"/>
              <a:t> now acts as the receiver of the action, while the object </a:t>
            </a:r>
            <a:r>
              <a:rPr lang="en-US" sz="1600" i="1" dirty="0" smtClean="0"/>
              <a:t>kid i</a:t>
            </a:r>
            <a:r>
              <a:rPr lang="en-US" sz="1600" dirty="0" smtClean="0"/>
              <a:t>s the doer.</a:t>
            </a:r>
          </a:p>
          <a:p>
            <a:pPr marL="0" indent="0">
              <a:buNone/>
            </a:pPr>
            <a:endParaRPr lang="en-US" sz="1600" dirty="0" smtClean="0"/>
          </a:p>
          <a:p>
            <a:pPr marL="0" indent="0">
              <a:buNone/>
            </a:pPr>
            <a:r>
              <a:rPr lang="en-US" sz="2600" dirty="0" smtClean="0"/>
              <a:t>In this passive sentence , the subject and object have reversed functions.</a:t>
            </a:r>
          </a:p>
          <a:p>
            <a:pPr marL="0" indent="0">
              <a:buNone/>
            </a:pPr>
            <a:endParaRPr lang="en-US" sz="1600" dirty="0" smtClean="0"/>
          </a:p>
          <a:p>
            <a:r>
              <a:rPr lang="en-US" b="1" dirty="0" smtClean="0"/>
              <a:t>Due to reverse functions, passive sentence has increased words(7 vs 5).</a:t>
            </a:r>
            <a:endParaRPr lang="en-US" b="1" dirty="0"/>
          </a:p>
        </p:txBody>
      </p:sp>
    </p:spTree>
    <p:extLst>
      <p:ext uri="{BB962C8B-B14F-4D97-AF65-F5344CB8AC3E}">
        <p14:creationId xmlns:p14="http://schemas.microsoft.com/office/powerpoint/2010/main" val="59084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Passive constructions are weak, so why do people write in passive voice?</a:t>
            </a:r>
          </a:p>
          <a:p>
            <a:pPr algn="just"/>
            <a:r>
              <a:rPr lang="en-US" dirty="0" smtClean="0"/>
              <a:t>One reason is that it allows them to hide responsibility for their actions. Consider the modified passive voice sentence:</a:t>
            </a:r>
          </a:p>
          <a:p>
            <a:pPr marL="0" indent="0" algn="just">
              <a:buNone/>
            </a:pPr>
            <a:r>
              <a:rPr lang="en-US" b="1" i="1" dirty="0" smtClean="0"/>
              <a:t>Modified Passive</a:t>
            </a:r>
            <a:r>
              <a:rPr lang="en-US" b="1" dirty="0" smtClean="0"/>
              <a:t>: </a:t>
            </a:r>
            <a:r>
              <a:rPr lang="en-US" b="1" dirty="0" smtClean="0">
                <a:solidFill>
                  <a:schemeClr val="tx1"/>
                </a:solidFill>
              </a:rPr>
              <a:t>The streetlights were broken.</a:t>
            </a:r>
          </a:p>
          <a:p>
            <a:pPr marL="0" indent="0" algn="just">
              <a:buNone/>
            </a:pPr>
            <a:r>
              <a:rPr lang="en-US" dirty="0" smtClean="0"/>
              <a:t>What is missing? The </a:t>
            </a:r>
            <a:r>
              <a:rPr lang="en-US" i="1" dirty="0" smtClean="0"/>
              <a:t>doer</a:t>
            </a:r>
            <a:r>
              <a:rPr lang="en-US" dirty="0" smtClean="0"/>
              <a:t>---the kid who broke the streetlights.</a:t>
            </a:r>
          </a:p>
          <a:p>
            <a:pPr algn="just"/>
            <a:r>
              <a:rPr lang="en-US" dirty="0" smtClean="0"/>
              <a:t>The sentence may be grammatically correct, but it leaves out an important piece of information. We no longer know who is responsible!</a:t>
            </a:r>
          </a:p>
          <a:p>
            <a:pPr algn="just"/>
            <a:endParaRPr lang="en-US" dirty="0"/>
          </a:p>
        </p:txBody>
      </p:sp>
    </p:spTree>
    <p:extLst>
      <p:ext uri="{BB962C8B-B14F-4D97-AF65-F5344CB8AC3E}">
        <p14:creationId xmlns:p14="http://schemas.microsoft.com/office/powerpoint/2010/main" val="284405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People sometimes use the passive voice to hide their culpability in something that is bad; then in the same sentence, they switch to active voice to take credit for something that is good. Consider this compound sentence:</a:t>
            </a:r>
          </a:p>
          <a:p>
            <a:pPr algn="just"/>
            <a:r>
              <a:rPr lang="en-US" b="1" dirty="0" smtClean="0">
                <a:solidFill>
                  <a:schemeClr val="tx1"/>
                </a:solidFill>
              </a:rPr>
              <a:t>You medical records </a:t>
            </a:r>
            <a:r>
              <a:rPr lang="en-US" b="1" u="sng" dirty="0" smtClean="0">
                <a:solidFill>
                  <a:schemeClr val="tx1"/>
                </a:solidFill>
              </a:rPr>
              <a:t>were lost</a:t>
            </a:r>
            <a:r>
              <a:rPr lang="en-US" b="1" dirty="0" smtClean="0">
                <a:solidFill>
                  <a:schemeClr val="tx1"/>
                </a:solidFill>
              </a:rPr>
              <a:t>, but I </a:t>
            </a:r>
            <a:r>
              <a:rPr lang="en-US" b="1" u="sng" dirty="0" smtClean="0">
                <a:solidFill>
                  <a:schemeClr val="tx1"/>
                </a:solidFill>
              </a:rPr>
              <a:t>found </a:t>
            </a:r>
            <a:r>
              <a:rPr lang="en-US" b="1" dirty="0" smtClean="0">
                <a:solidFill>
                  <a:schemeClr val="tx1"/>
                </a:solidFill>
              </a:rPr>
              <a:t>them.</a:t>
            </a:r>
          </a:p>
          <a:p>
            <a:pPr marL="0" indent="0" algn="just">
              <a:buNone/>
            </a:pPr>
            <a:r>
              <a:rPr lang="en-US" sz="1400" b="1" dirty="0" smtClean="0"/>
              <a:t>                                                                             </a:t>
            </a:r>
            <a:r>
              <a:rPr lang="en-US" sz="1400" b="1" dirty="0" smtClean="0">
                <a:solidFill>
                  <a:schemeClr val="tx1"/>
                </a:solidFill>
              </a:rPr>
              <a:t>Passive                               Active</a:t>
            </a:r>
          </a:p>
          <a:p>
            <a:pPr algn="just"/>
            <a:r>
              <a:rPr lang="en-US" dirty="0" smtClean="0"/>
              <a:t>Here the passive voice in the first clause hides who is responsible for losing the medical records, but the has switched to the active voice in the second clause to take the credit for finding them.</a:t>
            </a:r>
            <a:endParaRPr lang="en-US" dirty="0"/>
          </a:p>
        </p:txBody>
      </p:sp>
    </p:spTree>
    <p:extLst>
      <p:ext uri="{BB962C8B-B14F-4D97-AF65-F5344CB8AC3E}">
        <p14:creationId xmlns:p14="http://schemas.microsoft.com/office/powerpoint/2010/main" val="317128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Grammar: What Is It and Why Is It A Big Deal</a:t>
            </a:r>
            <a:endParaRPr lang="en-US" sz="2800" dirty="0"/>
          </a:p>
        </p:txBody>
      </p:sp>
      <p:sp>
        <p:nvSpPr>
          <p:cNvPr id="3" name="Content Placeholder 2"/>
          <p:cNvSpPr>
            <a:spLocks noGrp="1"/>
          </p:cNvSpPr>
          <p:nvPr>
            <p:ph idx="1"/>
          </p:nvPr>
        </p:nvSpPr>
        <p:spPr/>
        <p:txBody>
          <a:bodyPr>
            <a:normAutofit lnSpcReduction="10000"/>
          </a:bodyPr>
          <a:lstStyle/>
          <a:p>
            <a:pPr algn="just"/>
            <a:r>
              <a:rPr lang="en-US" b="1" dirty="0" smtClean="0"/>
              <a:t>Grammar</a:t>
            </a:r>
            <a:r>
              <a:rPr lang="en-US" dirty="0" smtClean="0"/>
              <a:t> is nothing more than a large set of rules--- commonly accepted standards for assembling words so that, together, they make sense and convey meaning.</a:t>
            </a:r>
          </a:p>
          <a:p>
            <a:pPr algn="just"/>
            <a:r>
              <a:rPr lang="en-US" b="1" dirty="0" smtClean="0"/>
              <a:t>Style</a:t>
            </a:r>
            <a:r>
              <a:rPr lang="en-US" dirty="0" smtClean="0"/>
              <a:t> is reflected in the choice of words and the way we apply the rules of grammar in our writing.</a:t>
            </a:r>
          </a:p>
          <a:p>
            <a:pPr algn="just"/>
            <a:endParaRPr lang="en-US" dirty="0" smtClean="0"/>
          </a:p>
          <a:p>
            <a:pPr algn="just"/>
            <a:r>
              <a:rPr lang="en-US" dirty="0" smtClean="0"/>
              <a:t>Academically speaking, grammar and style are subjects of much attention. What is important in technical writing, however, is not the ability to recite obscure grammatical rules; rather, it is being able to write correctly and effectively.</a:t>
            </a:r>
            <a:endParaRPr lang="en-US" dirty="0"/>
          </a:p>
        </p:txBody>
      </p:sp>
    </p:spTree>
    <p:extLst>
      <p:ext uri="{BB962C8B-B14F-4D97-AF65-F5344CB8AC3E}">
        <p14:creationId xmlns:p14="http://schemas.microsoft.com/office/powerpoint/2010/main" val="31002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For any true bureaucrat this approach sounds much better than saying, </a:t>
            </a:r>
            <a:r>
              <a:rPr lang="en-US" b="1" dirty="0" smtClean="0"/>
              <a:t>“ I lost your medical records, but I found them.”</a:t>
            </a:r>
            <a:endParaRPr lang="en-US" b="1" dirty="0"/>
          </a:p>
        </p:txBody>
      </p:sp>
    </p:spTree>
    <p:extLst>
      <p:ext uri="{BB962C8B-B14F-4D97-AF65-F5344CB8AC3E}">
        <p14:creationId xmlns:p14="http://schemas.microsoft.com/office/powerpoint/2010/main" val="302628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When To Use The Passive</a:t>
            </a:r>
            <a:endParaRPr lang="en-US" sz="2800" dirty="0"/>
          </a:p>
        </p:txBody>
      </p:sp>
      <p:sp>
        <p:nvSpPr>
          <p:cNvPr id="3" name="Content Placeholder 2"/>
          <p:cNvSpPr>
            <a:spLocks noGrp="1"/>
          </p:cNvSpPr>
          <p:nvPr>
            <p:ph idx="1"/>
          </p:nvPr>
        </p:nvSpPr>
        <p:spPr/>
        <p:txBody>
          <a:bodyPr>
            <a:normAutofit fontScale="92500"/>
          </a:bodyPr>
          <a:lstStyle/>
          <a:p>
            <a:pPr algn="just"/>
            <a:r>
              <a:rPr lang="en-US" dirty="0" smtClean="0"/>
              <a:t>Active voice is often, but not always, preferred in technical writing because it is more direct, clearer and it provides the most information with the fewest words.</a:t>
            </a:r>
          </a:p>
          <a:p>
            <a:pPr algn="just"/>
            <a:r>
              <a:rPr lang="en-US" dirty="0" smtClean="0"/>
              <a:t>However, passive voice does have its place in technical writing. It can be useful when the doer of the sentence is unimportant or obvious, or when the receiver of the action is the primary focus.</a:t>
            </a:r>
          </a:p>
          <a:p>
            <a:pPr algn="just"/>
            <a:r>
              <a:rPr lang="en-US" dirty="0" smtClean="0"/>
              <a:t>Passive voice is also preferred because it sounds more objective and can also be useful way of breaking the pattern of sentence structure to keep the reader from falling asleep.</a:t>
            </a:r>
          </a:p>
          <a:p>
            <a:pPr algn="just"/>
            <a:r>
              <a:rPr lang="en-US" dirty="0" smtClean="0"/>
              <a:t>Also useful, when one wants to hide responsibility.</a:t>
            </a:r>
            <a:endParaRPr lang="en-US" dirty="0"/>
          </a:p>
        </p:txBody>
      </p:sp>
    </p:spTree>
    <p:extLst>
      <p:ext uri="{BB962C8B-B14F-4D97-AF65-F5344CB8AC3E}">
        <p14:creationId xmlns:p14="http://schemas.microsoft.com/office/powerpoint/2010/main" val="365363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Finally, passive voice is appropriate when some higher authority expects it.</a:t>
            </a:r>
          </a:p>
          <a:p>
            <a:pPr algn="just"/>
            <a:r>
              <a:rPr lang="en-US" dirty="0" smtClean="0"/>
              <a:t>E.g. </a:t>
            </a:r>
          </a:p>
          <a:p>
            <a:pPr marL="0" indent="0" algn="just">
              <a:buNone/>
            </a:pPr>
            <a:r>
              <a:rPr lang="en-US" dirty="0"/>
              <a:t>	I</a:t>
            </a:r>
            <a:r>
              <a:rPr lang="en-US" dirty="0" smtClean="0"/>
              <a:t>f you are writing a technical article for a journal that prefers passive voice as  a matter of style, then use the passive voice.</a:t>
            </a:r>
            <a:endParaRPr lang="en-US" dirty="0"/>
          </a:p>
        </p:txBody>
      </p:sp>
    </p:spTree>
    <p:extLst>
      <p:ext uri="{BB962C8B-B14F-4D97-AF65-F5344CB8AC3E}">
        <p14:creationId xmlns:p14="http://schemas.microsoft.com/office/powerpoint/2010/main" val="67976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5- Verb Agreement Errors</a:t>
            </a:r>
            <a:endParaRPr lang="en-US" sz="2800" dirty="0"/>
          </a:p>
        </p:txBody>
      </p:sp>
      <p:sp>
        <p:nvSpPr>
          <p:cNvPr id="3" name="Content Placeholder 2"/>
          <p:cNvSpPr>
            <a:spLocks noGrp="1"/>
          </p:cNvSpPr>
          <p:nvPr>
            <p:ph idx="1"/>
          </p:nvPr>
        </p:nvSpPr>
        <p:spPr/>
        <p:txBody>
          <a:bodyPr/>
          <a:lstStyle/>
          <a:p>
            <a:pPr algn="just"/>
            <a:r>
              <a:rPr lang="en-US" dirty="0" smtClean="0"/>
              <a:t>Verbs must agree with their subjects in person and in number. If the subject is the first person, the verb has to be a first-person verb.</a:t>
            </a:r>
          </a:p>
          <a:p>
            <a:pPr algn="just"/>
            <a:endParaRPr lang="en-US" dirty="0" smtClean="0"/>
          </a:p>
          <a:p>
            <a:pPr algn="just"/>
            <a:r>
              <a:rPr lang="en-US" dirty="0" smtClean="0"/>
              <a:t>That is why </a:t>
            </a:r>
            <a:r>
              <a:rPr lang="en-US" dirty="0" smtClean="0">
                <a:solidFill>
                  <a:schemeClr val="tx1"/>
                </a:solidFill>
              </a:rPr>
              <a:t>“ </a:t>
            </a:r>
            <a:r>
              <a:rPr lang="en-US" b="1" dirty="0" smtClean="0">
                <a:solidFill>
                  <a:schemeClr val="tx1"/>
                </a:solidFill>
              </a:rPr>
              <a:t>I </a:t>
            </a:r>
            <a:r>
              <a:rPr lang="en-US" b="1" i="1" dirty="0" smtClean="0">
                <a:solidFill>
                  <a:schemeClr val="tx1"/>
                </a:solidFill>
              </a:rPr>
              <a:t>is</a:t>
            </a:r>
            <a:r>
              <a:rPr lang="en-US" b="1" dirty="0" smtClean="0">
                <a:solidFill>
                  <a:schemeClr val="tx1"/>
                </a:solidFill>
              </a:rPr>
              <a:t> smart” </a:t>
            </a:r>
            <a:r>
              <a:rPr lang="en-US" dirty="0" smtClean="0"/>
              <a:t>is wrong and </a:t>
            </a:r>
            <a:r>
              <a:rPr lang="en-US" b="1" dirty="0" smtClean="0">
                <a:solidFill>
                  <a:schemeClr val="tx1"/>
                </a:solidFill>
              </a:rPr>
              <a:t>“ I </a:t>
            </a:r>
            <a:r>
              <a:rPr lang="en-US" b="1" i="1" dirty="0" smtClean="0">
                <a:solidFill>
                  <a:schemeClr val="tx1"/>
                </a:solidFill>
              </a:rPr>
              <a:t>am</a:t>
            </a:r>
            <a:r>
              <a:rPr lang="en-US" b="1" dirty="0" smtClean="0">
                <a:solidFill>
                  <a:schemeClr val="tx1"/>
                </a:solidFill>
              </a:rPr>
              <a:t> smart” </a:t>
            </a:r>
            <a:r>
              <a:rPr lang="en-US" dirty="0" smtClean="0"/>
              <a:t>is correct.</a:t>
            </a:r>
          </a:p>
          <a:p>
            <a:pPr algn="just"/>
            <a:endParaRPr lang="en-US" dirty="0" smtClean="0"/>
          </a:p>
          <a:p>
            <a:pPr algn="just"/>
            <a:r>
              <a:rPr lang="en-US" dirty="0" smtClean="0"/>
              <a:t>Many verbs in the English language are not person-sensitive, and for them, person does not matter.</a:t>
            </a:r>
            <a:endParaRPr lang="en-US" dirty="0"/>
          </a:p>
        </p:txBody>
      </p:sp>
    </p:spTree>
    <p:extLst>
      <p:ext uri="{BB962C8B-B14F-4D97-AF65-F5344CB8AC3E}">
        <p14:creationId xmlns:p14="http://schemas.microsoft.com/office/powerpoint/2010/main" val="87251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In addition, if the subject is singular, its verb has to be singular. This requirement is the source of most verb agreement errors because, unlike agreement in person, some agreement-in-number errors do not sound wrong.</a:t>
            </a:r>
          </a:p>
          <a:p>
            <a:pPr algn="just"/>
            <a:r>
              <a:rPr lang="en-US" dirty="0" smtClean="0"/>
              <a:t>E.g.</a:t>
            </a:r>
          </a:p>
          <a:p>
            <a:pPr marL="0" indent="0" algn="just">
              <a:buNone/>
            </a:pPr>
            <a:r>
              <a:rPr lang="en-US" b="1" dirty="0" smtClean="0">
                <a:solidFill>
                  <a:schemeClr val="tx1"/>
                </a:solidFill>
              </a:rPr>
              <a:t>The </a:t>
            </a:r>
            <a:r>
              <a:rPr lang="en-US" b="1" u="sng" dirty="0" smtClean="0">
                <a:solidFill>
                  <a:schemeClr val="tx1"/>
                </a:solidFill>
              </a:rPr>
              <a:t>implant</a:t>
            </a:r>
            <a:r>
              <a:rPr lang="en-US" b="1" dirty="0" smtClean="0">
                <a:solidFill>
                  <a:schemeClr val="tx1"/>
                </a:solidFill>
              </a:rPr>
              <a:t>, along with its associated circuits, </a:t>
            </a:r>
            <a:r>
              <a:rPr lang="en-US" b="1" u="sng" dirty="0" smtClean="0">
                <a:solidFill>
                  <a:schemeClr val="tx1"/>
                </a:solidFill>
              </a:rPr>
              <a:t>were</a:t>
            </a:r>
            <a:r>
              <a:rPr lang="en-US" b="1" dirty="0" smtClean="0">
                <a:solidFill>
                  <a:schemeClr val="tx1"/>
                </a:solidFill>
              </a:rPr>
              <a:t> inserted into the patient’s chest cavity.</a:t>
            </a:r>
          </a:p>
          <a:p>
            <a:pPr marL="0" indent="0" algn="just">
              <a:buNone/>
            </a:pPr>
            <a:r>
              <a:rPr lang="en-US" sz="1600" dirty="0" smtClean="0">
                <a:solidFill>
                  <a:schemeClr val="tx1"/>
                </a:solidFill>
              </a:rPr>
              <a:t>	</a:t>
            </a:r>
            <a:r>
              <a:rPr lang="en-US" sz="1600" dirty="0" smtClean="0">
                <a:solidFill>
                  <a:srgbClr val="C00000"/>
                </a:solidFill>
              </a:rPr>
              <a:t>This may sound correct, but </a:t>
            </a:r>
            <a:r>
              <a:rPr lang="en-US" sz="1600" i="1" dirty="0" smtClean="0">
                <a:solidFill>
                  <a:srgbClr val="C00000"/>
                </a:solidFill>
              </a:rPr>
              <a:t>were</a:t>
            </a:r>
            <a:r>
              <a:rPr lang="en-US" sz="1600" dirty="0" smtClean="0">
                <a:solidFill>
                  <a:srgbClr val="C00000"/>
                </a:solidFill>
              </a:rPr>
              <a:t> does not agree with </a:t>
            </a:r>
            <a:r>
              <a:rPr lang="en-US" sz="1600" i="1" dirty="0" smtClean="0">
                <a:solidFill>
                  <a:srgbClr val="C00000"/>
                </a:solidFill>
              </a:rPr>
              <a:t>implant</a:t>
            </a:r>
            <a:r>
              <a:rPr lang="en-US" sz="1600" dirty="0" smtClean="0">
                <a:solidFill>
                  <a:srgbClr val="C00000"/>
                </a:solidFill>
              </a:rPr>
              <a:t>.</a:t>
            </a:r>
          </a:p>
          <a:p>
            <a:pPr algn="just"/>
            <a:r>
              <a:rPr lang="en-US" dirty="0" smtClean="0">
                <a:solidFill>
                  <a:schemeClr val="accent6">
                    <a:lumMod val="75000"/>
                  </a:schemeClr>
                </a:solidFill>
              </a:rPr>
              <a:t>The subject of the sentence is </a:t>
            </a:r>
            <a:r>
              <a:rPr lang="en-US" i="1" dirty="0" smtClean="0">
                <a:solidFill>
                  <a:schemeClr val="tx1"/>
                </a:solidFill>
              </a:rPr>
              <a:t>implant</a:t>
            </a:r>
            <a:r>
              <a:rPr lang="en-US" dirty="0" smtClean="0">
                <a:solidFill>
                  <a:schemeClr val="accent6">
                    <a:lumMod val="75000"/>
                  </a:schemeClr>
                </a:solidFill>
              </a:rPr>
              <a:t>, which is singular. There is only one implant, but the verb </a:t>
            </a:r>
            <a:r>
              <a:rPr lang="en-US" i="1" dirty="0" smtClean="0">
                <a:solidFill>
                  <a:schemeClr val="tx1"/>
                </a:solidFill>
              </a:rPr>
              <a:t>were</a:t>
            </a:r>
            <a:r>
              <a:rPr lang="en-US" dirty="0" smtClean="0">
                <a:solidFill>
                  <a:schemeClr val="accent6">
                    <a:lumMod val="75000"/>
                  </a:schemeClr>
                </a:solidFill>
              </a:rPr>
              <a:t> is plural. The verb does not agree with the subject, so a verb agreement error exists.</a:t>
            </a:r>
            <a:endParaRPr lang="en-US" dirty="0">
              <a:solidFill>
                <a:schemeClr val="accent6">
                  <a:lumMod val="75000"/>
                </a:schemeClr>
              </a:solidFill>
            </a:endParaRPr>
          </a:p>
        </p:txBody>
      </p:sp>
    </p:spTree>
    <p:extLst>
      <p:ext uri="{BB962C8B-B14F-4D97-AF65-F5344CB8AC3E}">
        <p14:creationId xmlns:p14="http://schemas.microsoft.com/office/powerpoint/2010/main" val="1013242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This sentence may sound correct because the qualifier, </a:t>
            </a:r>
            <a:r>
              <a:rPr lang="en-US" i="1" dirty="0" smtClean="0">
                <a:solidFill>
                  <a:schemeClr val="tx1"/>
                </a:solidFill>
              </a:rPr>
              <a:t>along with its associated circuits</a:t>
            </a:r>
            <a:r>
              <a:rPr lang="en-US" dirty="0" smtClean="0"/>
              <a:t>, comes between the subject and the verb and make the subject sound plural; however the verb must agree with the subject, not qualifier, and the subject is implant, which is singular.</a:t>
            </a:r>
          </a:p>
          <a:p>
            <a:pPr algn="just"/>
            <a:endParaRPr lang="en-US" dirty="0"/>
          </a:p>
          <a:p>
            <a:pPr algn="just"/>
            <a:r>
              <a:rPr lang="en-US" dirty="0" smtClean="0"/>
              <a:t>We can fix this sentence either by making the subject plural or by making the verb singular.</a:t>
            </a:r>
          </a:p>
          <a:p>
            <a:pPr algn="just"/>
            <a:r>
              <a:rPr lang="en-US" dirty="0" smtClean="0"/>
              <a:t>Changing the subject </a:t>
            </a:r>
            <a:r>
              <a:rPr lang="en-US" i="1" dirty="0" smtClean="0">
                <a:solidFill>
                  <a:schemeClr val="tx1"/>
                </a:solidFill>
              </a:rPr>
              <a:t>implant </a:t>
            </a:r>
            <a:r>
              <a:rPr lang="en-US" dirty="0" smtClean="0"/>
              <a:t>to its plural form might be grammatically correct, but technically its not accurate---- unless, of course, the surgeon is really putting two or more implants into the patient’s chest cavity.</a:t>
            </a:r>
            <a:endParaRPr lang="en-US" dirty="0"/>
          </a:p>
        </p:txBody>
      </p:sp>
    </p:spTree>
    <p:extLst>
      <p:ext uri="{BB962C8B-B14F-4D97-AF65-F5344CB8AC3E}">
        <p14:creationId xmlns:p14="http://schemas.microsoft.com/office/powerpoint/2010/main" val="3100476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If we assume that only one implant is being inserted, the only option is to make the verb singular, as follows;</a:t>
            </a:r>
          </a:p>
          <a:p>
            <a:pPr algn="just"/>
            <a:endParaRPr lang="en-US" dirty="0" smtClean="0"/>
          </a:p>
          <a:p>
            <a:pPr marL="0" indent="0" algn="just">
              <a:buNone/>
            </a:pPr>
            <a:r>
              <a:rPr lang="en-US" b="1" dirty="0">
                <a:solidFill>
                  <a:schemeClr val="tx1"/>
                </a:solidFill>
              </a:rPr>
              <a:t>The </a:t>
            </a:r>
            <a:r>
              <a:rPr lang="en-US" b="1" u="sng" dirty="0">
                <a:solidFill>
                  <a:schemeClr val="tx1"/>
                </a:solidFill>
              </a:rPr>
              <a:t>implant</a:t>
            </a:r>
            <a:r>
              <a:rPr lang="en-US" b="1" dirty="0">
                <a:solidFill>
                  <a:schemeClr val="tx1"/>
                </a:solidFill>
              </a:rPr>
              <a:t>, along with its associated circuits, </a:t>
            </a:r>
            <a:r>
              <a:rPr lang="en-US" b="1" u="sng" dirty="0" smtClean="0">
                <a:solidFill>
                  <a:schemeClr val="tx1"/>
                </a:solidFill>
              </a:rPr>
              <a:t>was </a:t>
            </a:r>
            <a:r>
              <a:rPr lang="en-US" b="1" dirty="0">
                <a:solidFill>
                  <a:schemeClr val="tx1"/>
                </a:solidFill>
              </a:rPr>
              <a:t>inserted into the patient’s chest cavity</a:t>
            </a:r>
            <a:r>
              <a:rPr lang="en-US" b="1" dirty="0" smtClean="0">
                <a:solidFill>
                  <a:schemeClr val="tx1"/>
                </a:solidFill>
              </a:rPr>
              <a:t>.</a:t>
            </a:r>
          </a:p>
          <a:p>
            <a:pPr marL="0" indent="0" algn="just">
              <a:buNone/>
            </a:pPr>
            <a:r>
              <a:rPr lang="en-US" sz="1600" dirty="0" smtClean="0"/>
              <a:t>		This verb now agrees with its subject.</a:t>
            </a:r>
            <a:endParaRPr lang="en-US" sz="1600" dirty="0"/>
          </a:p>
          <a:p>
            <a:pPr marL="0" indent="0" algn="just">
              <a:buNone/>
            </a:pPr>
            <a:endParaRPr lang="en-US" sz="1600" dirty="0" smtClean="0"/>
          </a:p>
          <a:p>
            <a:pPr marL="0" indent="0">
              <a:buNone/>
            </a:pPr>
            <a:endParaRPr lang="en-US" dirty="0"/>
          </a:p>
        </p:txBody>
      </p:sp>
    </p:spTree>
    <p:extLst>
      <p:ext uri="{BB962C8B-B14F-4D97-AF65-F5344CB8AC3E}">
        <p14:creationId xmlns:p14="http://schemas.microsoft.com/office/powerpoint/2010/main" val="398991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6- Pronoun Agreement Errors</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smtClean="0"/>
              <a:t>Pronoun must agree with their antecedents ( the words they replace) in person, number and gender.</a:t>
            </a:r>
          </a:p>
          <a:p>
            <a:pPr algn="just"/>
            <a:r>
              <a:rPr lang="en-US" dirty="0" smtClean="0"/>
              <a:t>This rule is somewhat similar to subject-verb agreement rule.</a:t>
            </a:r>
          </a:p>
          <a:p>
            <a:pPr algn="just"/>
            <a:r>
              <a:rPr lang="en-US" dirty="0" smtClean="0"/>
              <a:t>Consider the following sentence where the pronoun does not agree with its antecedent in number:</a:t>
            </a:r>
          </a:p>
          <a:p>
            <a:pPr algn="just"/>
            <a:r>
              <a:rPr lang="en-US" dirty="0" smtClean="0"/>
              <a:t>e.g.</a:t>
            </a:r>
          </a:p>
          <a:p>
            <a:pPr marL="0" indent="0" algn="just">
              <a:buNone/>
            </a:pPr>
            <a:r>
              <a:rPr lang="en-US" sz="2000" b="1" dirty="0" smtClean="0">
                <a:solidFill>
                  <a:schemeClr val="tx1"/>
                </a:solidFill>
              </a:rPr>
              <a:t>Each </a:t>
            </a:r>
            <a:r>
              <a:rPr lang="en-US" sz="2000" b="1" u="sng" dirty="0" smtClean="0">
                <a:solidFill>
                  <a:schemeClr val="tx1"/>
                </a:solidFill>
              </a:rPr>
              <a:t>person </a:t>
            </a:r>
            <a:r>
              <a:rPr lang="en-US" sz="2000" b="1" dirty="0" smtClean="0">
                <a:solidFill>
                  <a:schemeClr val="tx1"/>
                </a:solidFill>
              </a:rPr>
              <a:t>in the lab must replace </a:t>
            </a:r>
            <a:r>
              <a:rPr lang="en-US" sz="2000" b="1" u="sng" dirty="0" smtClean="0">
                <a:solidFill>
                  <a:schemeClr val="tx1"/>
                </a:solidFill>
              </a:rPr>
              <a:t>their</a:t>
            </a:r>
            <a:r>
              <a:rPr lang="en-US" sz="2000" b="1" dirty="0" smtClean="0">
                <a:solidFill>
                  <a:schemeClr val="tx1"/>
                </a:solidFill>
              </a:rPr>
              <a:t> radiation badges.</a:t>
            </a:r>
          </a:p>
          <a:p>
            <a:pPr marL="0" indent="0" algn="just">
              <a:buNone/>
            </a:pPr>
            <a:r>
              <a:rPr lang="en-US" sz="1600" dirty="0" smtClean="0"/>
              <a:t>	</a:t>
            </a:r>
            <a:r>
              <a:rPr lang="en-US" sz="1600" dirty="0" smtClean="0">
                <a:solidFill>
                  <a:srgbClr val="FF0000"/>
                </a:solidFill>
              </a:rPr>
              <a:t>Plural pronoun does not agree with singular antecedent.</a:t>
            </a:r>
          </a:p>
          <a:p>
            <a:pPr algn="just"/>
            <a:r>
              <a:rPr lang="en-US" i="1" dirty="0" smtClean="0">
                <a:solidFill>
                  <a:schemeClr val="tx1"/>
                </a:solidFill>
              </a:rPr>
              <a:t>Person</a:t>
            </a:r>
            <a:r>
              <a:rPr lang="en-US" dirty="0" smtClean="0"/>
              <a:t> is singular and the pronoun </a:t>
            </a:r>
            <a:r>
              <a:rPr lang="en-US" i="1" dirty="0" smtClean="0">
                <a:solidFill>
                  <a:schemeClr val="tx1"/>
                </a:solidFill>
              </a:rPr>
              <a:t>their</a:t>
            </a:r>
            <a:r>
              <a:rPr lang="en-US" dirty="0" smtClean="0"/>
              <a:t> is plural. Trying to make </a:t>
            </a:r>
            <a:r>
              <a:rPr lang="en-US" i="1" dirty="0" smtClean="0">
                <a:solidFill>
                  <a:schemeClr val="tx1"/>
                </a:solidFill>
              </a:rPr>
              <a:t>their</a:t>
            </a:r>
            <a:r>
              <a:rPr lang="en-US" dirty="0" smtClean="0"/>
              <a:t> agree with </a:t>
            </a:r>
            <a:r>
              <a:rPr lang="en-US" i="1" dirty="0" smtClean="0">
                <a:solidFill>
                  <a:schemeClr val="tx1"/>
                </a:solidFill>
              </a:rPr>
              <a:t>person</a:t>
            </a:r>
            <a:r>
              <a:rPr lang="en-US" dirty="0" smtClean="0"/>
              <a:t> is a grammatical error.</a:t>
            </a:r>
          </a:p>
          <a:p>
            <a:pPr marL="0" indent="0" algn="just">
              <a:buNone/>
            </a:pPr>
            <a:endParaRPr lang="en-US" sz="2000" dirty="0" smtClean="0"/>
          </a:p>
          <a:p>
            <a:pPr marL="0" indent="0" algn="just">
              <a:buNone/>
            </a:pPr>
            <a:endParaRPr lang="en-US" sz="2000" dirty="0"/>
          </a:p>
        </p:txBody>
      </p:sp>
    </p:spTree>
    <p:extLst>
      <p:ext uri="{BB962C8B-B14F-4D97-AF65-F5344CB8AC3E}">
        <p14:creationId xmlns:p14="http://schemas.microsoft.com/office/powerpoint/2010/main" val="93549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solution is to make the antecedent plural or the pronoun singular. Consequently, either of these two sentences is correct.</a:t>
            </a:r>
          </a:p>
          <a:p>
            <a:pPr marL="0" indent="0" algn="just">
              <a:buNone/>
            </a:pPr>
            <a:r>
              <a:rPr lang="en-US" sz="2800" b="1" dirty="0" smtClean="0"/>
              <a:t>SINGULAR</a:t>
            </a:r>
            <a:r>
              <a:rPr lang="en-US" dirty="0" smtClean="0"/>
              <a:t>: </a:t>
            </a:r>
            <a:r>
              <a:rPr lang="en-US" b="1" dirty="0" smtClean="0">
                <a:solidFill>
                  <a:schemeClr val="tx1"/>
                </a:solidFill>
              </a:rPr>
              <a:t>Each </a:t>
            </a:r>
            <a:r>
              <a:rPr lang="en-US" b="1" u="sng" dirty="0" smtClean="0">
                <a:solidFill>
                  <a:schemeClr val="tx1"/>
                </a:solidFill>
              </a:rPr>
              <a:t>person</a:t>
            </a:r>
            <a:r>
              <a:rPr lang="en-US" b="1" dirty="0" smtClean="0">
                <a:solidFill>
                  <a:schemeClr val="tx1"/>
                </a:solidFill>
              </a:rPr>
              <a:t> in the lab must replace </a:t>
            </a:r>
            <a:r>
              <a:rPr lang="en-US" b="1" u="sng" dirty="0" smtClean="0">
                <a:solidFill>
                  <a:schemeClr val="tx1"/>
                </a:solidFill>
              </a:rPr>
              <a:t>his</a:t>
            </a:r>
            <a:r>
              <a:rPr lang="en-US" b="1" dirty="0" smtClean="0">
                <a:solidFill>
                  <a:schemeClr val="tx1"/>
                </a:solidFill>
              </a:rPr>
              <a:t> or </a:t>
            </a:r>
            <a:r>
              <a:rPr lang="en-US" b="1" u="sng" dirty="0" smtClean="0">
                <a:solidFill>
                  <a:schemeClr val="tx1"/>
                </a:solidFill>
              </a:rPr>
              <a:t>her</a:t>
            </a:r>
            <a:r>
              <a:rPr lang="en-US" b="1" dirty="0" smtClean="0">
                <a:solidFill>
                  <a:schemeClr val="tx1"/>
                </a:solidFill>
              </a:rPr>
              <a:t> radiation badge.</a:t>
            </a:r>
          </a:p>
          <a:p>
            <a:pPr marL="0" indent="0" algn="just">
              <a:buNone/>
            </a:pPr>
            <a:r>
              <a:rPr lang="en-US" sz="1600" dirty="0" smtClean="0"/>
              <a:t>	</a:t>
            </a:r>
            <a:r>
              <a:rPr lang="en-US" sz="1600" dirty="0" smtClean="0">
                <a:solidFill>
                  <a:srgbClr val="FF0000"/>
                </a:solidFill>
              </a:rPr>
              <a:t>The pronouns </a:t>
            </a:r>
            <a:r>
              <a:rPr lang="en-US" sz="1600" i="1" dirty="0" smtClean="0">
                <a:solidFill>
                  <a:srgbClr val="FF0000"/>
                </a:solidFill>
              </a:rPr>
              <a:t>his</a:t>
            </a:r>
            <a:r>
              <a:rPr lang="en-US" sz="1600" dirty="0" smtClean="0">
                <a:solidFill>
                  <a:srgbClr val="FF0000"/>
                </a:solidFill>
              </a:rPr>
              <a:t> or </a:t>
            </a:r>
            <a:r>
              <a:rPr lang="en-US" sz="1600" i="1" dirty="0" smtClean="0">
                <a:solidFill>
                  <a:srgbClr val="FF0000"/>
                </a:solidFill>
              </a:rPr>
              <a:t>her</a:t>
            </a:r>
            <a:r>
              <a:rPr lang="en-US" sz="1600" dirty="0" smtClean="0">
                <a:solidFill>
                  <a:srgbClr val="FF0000"/>
                </a:solidFill>
              </a:rPr>
              <a:t> now agree with their antecedent person.</a:t>
            </a:r>
          </a:p>
          <a:p>
            <a:pPr marL="0" indent="0" algn="just">
              <a:buNone/>
            </a:pPr>
            <a:endParaRPr lang="en-US" sz="1600" dirty="0"/>
          </a:p>
          <a:p>
            <a:pPr marL="0" indent="0" algn="just">
              <a:buNone/>
            </a:pPr>
            <a:r>
              <a:rPr lang="en-US" dirty="0" smtClean="0"/>
              <a:t>OR</a:t>
            </a:r>
          </a:p>
          <a:p>
            <a:pPr marL="0" indent="0" algn="just">
              <a:buNone/>
            </a:pPr>
            <a:r>
              <a:rPr lang="en-US" sz="3200" b="1" dirty="0" smtClean="0"/>
              <a:t>PLURAL</a:t>
            </a:r>
            <a:r>
              <a:rPr lang="en-US" dirty="0" smtClean="0"/>
              <a:t>: </a:t>
            </a:r>
            <a:r>
              <a:rPr lang="en-US" b="1" dirty="0" smtClean="0">
                <a:solidFill>
                  <a:schemeClr val="tx1"/>
                </a:solidFill>
              </a:rPr>
              <a:t>All </a:t>
            </a:r>
            <a:r>
              <a:rPr lang="en-US" b="1" u="sng" dirty="0" smtClean="0">
                <a:solidFill>
                  <a:schemeClr val="tx1"/>
                </a:solidFill>
              </a:rPr>
              <a:t>people</a:t>
            </a:r>
            <a:r>
              <a:rPr lang="en-US" b="1" dirty="0" smtClean="0">
                <a:solidFill>
                  <a:schemeClr val="tx1"/>
                </a:solidFill>
              </a:rPr>
              <a:t> in the lab must replace </a:t>
            </a:r>
            <a:r>
              <a:rPr lang="en-US" b="1" u="sng" dirty="0" smtClean="0">
                <a:solidFill>
                  <a:schemeClr val="tx1"/>
                </a:solidFill>
              </a:rPr>
              <a:t>their</a:t>
            </a:r>
            <a:r>
              <a:rPr lang="en-US" b="1" dirty="0" smtClean="0">
                <a:solidFill>
                  <a:schemeClr val="tx1"/>
                </a:solidFill>
              </a:rPr>
              <a:t> radiation badges. </a:t>
            </a:r>
          </a:p>
          <a:p>
            <a:pPr marL="0" indent="0" algn="just">
              <a:buNone/>
            </a:pPr>
            <a:r>
              <a:rPr lang="en-US" sz="1600" dirty="0" smtClean="0"/>
              <a:t>	</a:t>
            </a:r>
            <a:r>
              <a:rPr lang="en-US" sz="1600" dirty="0" smtClean="0">
                <a:solidFill>
                  <a:srgbClr val="FF0000"/>
                </a:solidFill>
              </a:rPr>
              <a:t>The pronoun </a:t>
            </a:r>
            <a:r>
              <a:rPr lang="en-US" sz="1600" i="1" dirty="0" smtClean="0">
                <a:solidFill>
                  <a:srgbClr val="FF0000"/>
                </a:solidFill>
              </a:rPr>
              <a:t>their </a:t>
            </a:r>
            <a:r>
              <a:rPr lang="en-US" sz="1600" dirty="0" smtClean="0">
                <a:solidFill>
                  <a:srgbClr val="FF0000"/>
                </a:solidFill>
              </a:rPr>
              <a:t>now agrees with its antecedent people.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9886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One other point worth mentioning involves </a:t>
            </a:r>
            <a:r>
              <a:rPr lang="en-US" b="1" dirty="0" smtClean="0"/>
              <a:t>political correctness</a:t>
            </a:r>
            <a:r>
              <a:rPr lang="en-US" dirty="0" smtClean="0"/>
              <a:t>. Notice that plural pronouns in the English language are not gender-specific. That means you do not need to worry about their gender.</a:t>
            </a:r>
          </a:p>
          <a:p>
            <a:pPr algn="just"/>
            <a:r>
              <a:rPr lang="en-US" dirty="0" smtClean="0"/>
              <a:t>It is generally safer to avoid specific gender references by using plural nouns or pronouns.</a:t>
            </a:r>
          </a:p>
          <a:p>
            <a:pPr algn="just"/>
            <a:r>
              <a:rPr lang="en-US" i="1" dirty="0" smtClean="0">
                <a:solidFill>
                  <a:schemeClr val="tx1"/>
                </a:solidFill>
              </a:rPr>
              <a:t>Their</a:t>
            </a:r>
            <a:r>
              <a:rPr lang="en-US" dirty="0" smtClean="0"/>
              <a:t> is not gender-specific and, consequently, represents a safe approach----as long as antecedent includes more than one person.</a:t>
            </a:r>
          </a:p>
          <a:p>
            <a:pPr algn="just"/>
            <a:r>
              <a:rPr lang="en-US" dirty="0" smtClean="0"/>
              <a:t>If the antecedent refers only to one individual, use that individual’s gender; if you do not know the person’s gender, then use </a:t>
            </a:r>
            <a:r>
              <a:rPr lang="en-US" i="1" dirty="0" smtClean="0">
                <a:solidFill>
                  <a:schemeClr val="tx1"/>
                </a:solidFill>
              </a:rPr>
              <a:t>his</a:t>
            </a:r>
            <a:r>
              <a:rPr lang="en-US" dirty="0" smtClean="0"/>
              <a:t> or </a:t>
            </a:r>
            <a:r>
              <a:rPr lang="en-US" i="1" dirty="0" smtClean="0">
                <a:solidFill>
                  <a:schemeClr val="tx1"/>
                </a:solidFill>
              </a:rPr>
              <a:t>her</a:t>
            </a:r>
            <a:r>
              <a:rPr lang="en-US" dirty="0" smtClean="0"/>
              <a:t> or </a:t>
            </a:r>
            <a:r>
              <a:rPr lang="en-US" i="1" dirty="0" smtClean="0">
                <a:solidFill>
                  <a:schemeClr val="tx1"/>
                </a:solidFill>
              </a:rPr>
              <a:t>her</a:t>
            </a:r>
            <a:r>
              <a:rPr lang="en-US" dirty="0" smtClean="0"/>
              <a:t> or </a:t>
            </a:r>
            <a:r>
              <a:rPr lang="en-US" i="1" dirty="0" smtClean="0">
                <a:solidFill>
                  <a:schemeClr val="tx1"/>
                </a:solidFill>
              </a:rPr>
              <a:t>his</a:t>
            </a:r>
            <a:r>
              <a:rPr lang="en-US" dirty="0" smtClean="0"/>
              <a:t>.</a:t>
            </a:r>
            <a:endParaRPr lang="en-US" dirty="0"/>
          </a:p>
        </p:txBody>
      </p:sp>
    </p:spTree>
    <p:extLst>
      <p:ext uri="{BB962C8B-B14F-4D97-AF65-F5344CB8AC3E}">
        <p14:creationId xmlns:p14="http://schemas.microsoft.com/office/powerpoint/2010/main" val="16996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In fact, grammar and style are important in technical writing for only two reasons.</a:t>
            </a:r>
          </a:p>
          <a:p>
            <a:pPr marL="457200" indent="-457200" algn="just">
              <a:buFont typeface="+mj-lt"/>
              <a:buAutoNum type="arabicPeriod"/>
            </a:pPr>
            <a:r>
              <a:rPr lang="en-US" dirty="0" smtClean="0"/>
              <a:t>Incorrect or </a:t>
            </a:r>
            <a:r>
              <a:rPr lang="en-US" b="1" dirty="0" smtClean="0"/>
              <a:t>improper grammar can change the meaning of what you are trying to say </a:t>
            </a:r>
            <a:r>
              <a:rPr lang="en-US" dirty="0" smtClean="0"/>
              <a:t>or, at least, make your meaning hard to decipher. That is fundamentally opposed to the goal of technical writing, which is precision in meaning.</a:t>
            </a:r>
          </a:p>
          <a:p>
            <a:pPr marL="457200" indent="-457200" algn="just">
              <a:buFont typeface="+mj-lt"/>
              <a:buAutoNum type="arabicPeriod"/>
            </a:pPr>
            <a:r>
              <a:rPr lang="en-US" b="1" dirty="0" smtClean="0"/>
              <a:t>Incorrect grammar says something about you </a:t>
            </a:r>
            <a:r>
              <a:rPr lang="en-US" dirty="0" smtClean="0"/>
              <a:t>and the quality of your thinking. Poor grammar in a technical report can communicate to the reader that you are not terribly bright or that you lack the required education or professional attention to detail.</a:t>
            </a:r>
            <a:endParaRPr lang="en-US" dirty="0"/>
          </a:p>
        </p:txBody>
      </p:sp>
    </p:spTree>
    <p:extLst>
      <p:ext uri="{BB962C8B-B14F-4D97-AF65-F5344CB8AC3E}">
        <p14:creationId xmlns:p14="http://schemas.microsoft.com/office/powerpoint/2010/main" val="1983339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7- Pronoun Reference Errors</a:t>
            </a:r>
            <a:endParaRPr lang="en-US" sz="2800" dirty="0"/>
          </a:p>
        </p:txBody>
      </p:sp>
      <p:sp>
        <p:nvSpPr>
          <p:cNvPr id="3" name="Content Placeholder 2"/>
          <p:cNvSpPr>
            <a:spLocks noGrp="1"/>
          </p:cNvSpPr>
          <p:nvPr>
            <p:ph idx="1"/>
          </p:nvPr>
        </p:nvSpPr>
        <p:spPr/>
        <p:txBody>
          <a:bodyPr/>
          <a:lstStyle/>
          <a:p>
            <a:pPr algn="just"/>
            <a:r>
              <a:rPr lang="en-US" dirty="0" smtClean="0"/>
              <a:t>The other common pronoun error in technical reports involves the use of pronoun whose antecedent is unknown or unclear.</a:t>
            </a:r>
          </a:p>
          <a:p>
            <a:pPr algn="just"/>
            <a:r>
              <a:rPr lang="en-US" dirty="0" smtClean="0"/>
              <a:t>In technical writing, pronouns must refer clearly and without question to specific antecedents. Here is an example:</a:t>
            </a:r>
          </a:p>
          <a:p>
            <a:pPr marL="0" indent="0" algn="just">
              <a:buNone/>
            </a:pPr>
            <a:r>
              <a:rPr lang="en-US" sz="2000" b="1" dirty="0" smtClean="0">
                <a:solidFill>
                  <a:schemeClr val="tx1"/>
                </a:solidFill>
              </a:rPr>
              <a:t>The coolant leak impaired the CPU’s heat dissipation, resulting in an erroneous reading at the most critical part of the process. </a:t>
            </a:r>
            <a:r>
              <a:rPr lang="en-US" sz="2000" b="1" u="sng" dirty="0" smtClean="0">
                <a:solidFill>
                  <a:schemeClr val="tx1"/>
                </a:solidFill>
              </a:rPr>
              <a:t>This</a:t>
            </a:r>
            <a:r>
              <a:rPr lang="en-US" sz="2000" b="1" dirty="0" smtClean="0">
                <a:solidFill>
                  <a:schemeClr val="tx1"/>
                </a:solidFill>
              </a:rPr>
              <a:t> has a cascading effect on the system.</a:t>
            </a:r>
          </a:p>
          <a:p>
            <a:pPr marL="0" indent="0" algn="just">
              <a:buNone/>
            </a:pPr>
            <a:r>
              <a:rPr lang="en-US" sz="1600" dirty="0" smtClean="0"/>
              <a:t>			</a:t>
            </a:r>
            <a:r>
              <a:rPr lang="en-US" sz="1600" dirty="0" smtClean="0">
                <a:solidFill>
                  <a:srgbClr val="FF0000"/>
                </a:solidFill>
              </a:rPr>
              <a:t>Where is the antecedent?</a:t>
            </a:r>
          </a:p>
          <a:p>
            <a:pPr algn="just"/>
            <a:r>
              <a:rPr lang="en-US" dirty="0" smtClean="0"/>
              <a:t>To what does </a:t>
            </a:r>
            <a:r>
              <a:rPr lang="en-US" i="1" dirty="0" smtClean="0">
                <a:solidFill>
                  <a:schemeClr val="tx1"/>
                </a:solidFill>
              </a:rPr>
              <a:t>this</a:t>
            </a:r>
            <a:r>
              <a:rPr lang="en-US" dirty="0" smtClean="0"/>
              <a:t> at the beginning of the first sentence refer? </a:t>
            </a:r>
            <a:endParaRPr lang="en-US" dirty="0"/>
          </a:p>
        </p:txBody>
      </p:sp>
    </p:spTree>
    <p:extLst>
      <p:ext uri="{BB962C8B-B14F-4D97-AF65-F5344CB8AC3E}">
        <p14:creationId xmlns:p14="http://schemas.microsoft.com/office/powerpoint/2010/main" val="333393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It could refer to the coolant leak, to the erroneous reading, or to both.</a:t>
            </a:r>
          </a:p>
          <a:p>
            <a:pPr algn="just"/>
            <a:r>
              <a:rPr lang="en-US" dirty="0" smtClean="0"/>
              <a:t>Such ambiguity can be problematic in technical writing, especially when you are using the pronoun </a:t>
            </a:r>
            <a:r>
              <a:rPr lang="en-US" i="1" dirty="0" smtClean="0">
                <a:solidFill>
                  <a:schemeClr val="tx1"/>
                </a:solidFill>
              </a:rPr>
              <a:t>this</a:t>
            </a:r>
            <a:r>
              <a:rPr lang="en-US" dirty="0" smtClean="0"/>
              <a:t>.</a:t>
            </a:r>
          </a:p>
          <a:p>
            <a:pPr algn="just"/>
            <a:r>
              <a:rPr lang="en-US" dirty="0" smtClean="0"/>
              <a:t>In fact, a good rule is to always include a noun after the pronoun </a:t>
            </a:r>
            <a:r>
              <a:rPr lang="en-US" i="1" dirty="0" smtClean="0">
                <a:solidFill>
                  <a:schemeClr val="tx1"/>
                </a:solidFill>
              </a:rPr>
              <a:t>this</a:t>
            </a:r>
            <a:r>
              <a:rPr lang="en-US" dirty="0" smtClean="0"/>
              <a:t>. We can fix this sentence as:</a:t>
            </a:r>
          </a:p>
          <a:p>
            <a:pPr algn="just"/>
            <a:endParaRPr lang="en-US" dirty="0" smtClean="0"/>
          </a:p>
          <a:p>
            <a:pPr marL="0" indent="0" algn="just">
              <a:buNone/>
            </a:pPr>
            <a:r>
              <a:rPr lang="en-US" sz="2000" b="1" dirty="0">
                <a:solidFill>
                  <a:schemeClr val="tx1"/>
                </a:solidFill>
              </a:rPr>
              <a:t>The coolant leak impaired the CPU’s heat dissipation, resulting in an erroneous reading at the most critical part of the process. </a:t>
            </a:r>
            <a:r>
              <a:rPr lang="en-US" sz="2000" b="1" u="sng" dirty="0" smtClean="0">
                <a:solidFill>
                  <a:schemeClr val="tx1"/>
                </a:solidFill>
              </a:rPr>
              <a:t>This</a:t>
            </a:r>
            <a:r>
              <a:rPr lang="en-US" sz="2000" b="1" dirty="0" smtClean="0">
                <a:solidFill>
                  <a:schemeClr val="tx1"/>
                </a:solidFill>
              </a:rPr>
              <a:t> </a:t>
            </a:r>
            <a:r>
              <a:rPr lang="en-US" sz="2000" b="1" u="sng" dirty="0" smtClean="0">
                <a:solidFill>
                  <a:schemeClr val="tx1"/>
                </a:solidFill>
              </a:rPr>
              <a:t>coolant leak </a:t>
            </a:r>
            <a:r>
              <a:rPr lang="en-US" sz="2000" b="1" dirty="0">
                <a:solidFill>
                  <a:schemeClr val="tx1"/>
                </a:solidFill>
              </a:rPr>
              <a:t>has a cascading effect on the system.</a:t>
            </a:r>
          </a:p>
          <a:p>
            <a:pPr marL="0" indent="0" algn="just">
              <a:buNone/>
            </a:pPr>
            <a:endParaRPr lang="en-US" sz="2000" dirty="0"/>
          </a:p>
        </p:txBody>
      </p:sp>
    </p:spTree>
    <p:extLst>
      <p:ext uri="{BB962C8B-B14F-4D97-AF65-F5344CB8AC3E}">
        <p14:creationId xmlns:p14="http://schemas.microsoft.com/office/powerpoint/2010/main" val="266438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8- Case Errors</a:t>
            </a:r>
            <a:endParaRPr lang="en-US" sz="2800" dirty="0"/>
          </a:p>
        </p:txBody>
      </p:sp>
      <p:sp>
        <p:nvSpPr>
          <p:cNvPr id="3" name="Content Placeholder 2"/>
          <p:cNvSpPr>
            <a:spLocks noGrp="1"/>
          </p:cNvSpPr>
          <p:nvPr>
            <p:ph idx="1"/>
          </p:nvPr>
        </p:nvSpPr>
        <p:spPr/>
        <p:txBody>
          <a:bodyPr/>
          <a:lstStyle/>
          <a:p>
            <a:pPr algn="just"/>
            <a:r>
              <a:rPr lang="en-US" dirty="0" smtClean="0"/>
              <a:t>Case errors involve putting a noun or pronoun in the wrong case.</a:t>
            </a:r>
          </a:p>
          <a:p>
            <a:pPr algn="just"/>
            <a:r>
              <a:rPr lang="en-US" dirty="0" smtClean="0"/>
              <a:t>The three English cases are </a:t>
            </a:r>
            <a:r>
              <a:rPr lang="en-US" b="1" i="1" dirty="0" smtClean="0"/>
              <a:t>subjective</a:t>
            </a:r>
            <a:r>
              <a:rPr lang="en-US" i="1" dirty="0" smtClean="0"/>
              <a:t>,</a:t>
            </a:r>
            <a:r>
              <a:rPr lang="en-US" dirty="0" smtClean="0"/>
              <a:t> </a:t>
            </a:r>
            <a:r>
              <a:rPr lang="en-US" b="1" i="1" dirty="0" smtClean="0"/>
              <a:t>objective</a:t>
            </a:r>
            <a:r>
              <a:rPr lang="en-US" dirty="0" smtClean="0"/>
              <a:t> and </a:t>
            </a:r>
            <a:r>
              <a:rPr lang="en-US" b="1" i="1" dirty="0" smtClean="0"/>
              <a:t>possessive</a:t>
            </a:r>
            <a:r>
              <a:rPr lang="en-US" dirty="0" smtClean="0"/>
              <a:t>.</a:t>
            </a:r>
          </a:p>
          <a:p>
            <a:pPr algn="just"/>
            <a:r>
              <a:rPr lang="en-US" dirty="0" smtClean="0"/>
              <a:t>The subjective case ( also called a nominating case) is what </a:t>
            </a:r>
            <a:r>
              <a:rPr lang="en-US" i="1" dirty="0" smtClean="0"/>
              <a:t>we put subjects in</a:t>
            </a:r>
            <a:r>
              <a:rPr lang="en-US" dirty="0" smtClean="0"/>
              <a:t>. The objective case is what </a:t>
            </a:r>
            <a:r>
              <a:rPr lang="en-US" i="1" dirty="0" smtClean="0"/>
              <a:t>we put objects in</a:t>
            </a:r>
            <a:r>
              <a:rPr lang="en-US" dirty="0" smtClean="0"/>
              <a:t>. The possessive case shows possession.</a:t>
            </a:r>
          </a:p>
          <a:p>
            <a:pPr algn="just"/>
            <a:r>
              <a:rPr lang="en-US" dirty="0" smtClean="0"/>
              <a:t>E.g.</a:t>
            </a:r>
          </a:p>
          <a:p>
            <a:pPr marL="0" indent="0" algn="just">
              <a:buNone/>
            </a:pPr>
            <a:r>
              <a:rPr lang="en-US" dirty="0" smtClean="0"/>
              <a:t>	</a:t>
            </a:r>
            <a:r>
              <a:rPr lang="en-US" b="1" u="sng" dirty="0" smtClean="0">
                <a:solidFill>
                  <a:schemeClr val="tx1"/>
                </a:solidFill>
              </a:rPr>
              <a:t>I</a:t>
            </a:r>
            <a:r>
              <a:rPr lang="en-US" b="1" dirty="0" smtClean="0">
                <a:solidFill>
                  <a:schemeClr val="tx1"/>
                </a:solidFill>
              </a:rPr>
              <a:t> hit </a:t>
            </a:r>
            <a:r>
              <a:rPr lang="en-US" b="1" u="sng" dirty="0" smtClean="0">
                <a:solidFill>
                  <a:schemeClr val="tx1"/>
                </a:solidFill>
              </a:rPr>
              <a:t>myself </a:t>
            </a:r>
            <a:r>
              <a:rPr lang="en-US" b="1" dirty="0" smtClean="0">
                <a:solidFill>
                  <a:schemeClr val="tx1"/>
                </a:solidFill>
              </a:rPr>
              <a:t>with </a:t>
            </a:r>
            <a:r>
              <a:rPr lang="en-US" b="1" u="sng" dirty="0" smtClean="0">
                <a:solidFill>
                  <a:schemeClr val="tx1"/>
                </a:solidFill>
              </a:rPr>
              <a:t>my</a:t>
            </a:r>
            <a:r>
              <a:rPr lang="en-US" b="1" dirty="0" smtClean="0">
                <a:solidFill>
                  <a:schemeClr val="tx1"/>
                </a:solidFill>
              </a:rPr>
              <a:t> </a:t>
            </a:r>
            <a:r>
              <a:rPr lang="en-US" b="1" dirty="0" smtClean="0">
                <a:solidFill>
                  <a:schemeClr val="tx1"/>
                </a:solidFill>
              </a:rPr>
              <a:t>own</a:t>
            </a:r>
            <a:r>
              <a:rPr lang="en-US" b="1" dirty="0" smtClean="0">
                <a:solidFill>
                  <a:schemeClr val="tx1"/>
                </a:solidFill>
              </a:rPr>
              <a:t> </a:t>
            </a:r>
            <a:r>
              <a:rPr lang="en-US" b="1" dirty="0" smtClean="0">
                <a:solidFill>
                  <a:schemeClr val="tx1"/>
                </a:solidFill>
              </a:rPr>
              <a:t>tennis </a:t>
            </a:r>
            <a:r>
              <a:rPr lang="en-US" b="1" dirty="0" smtClean="0">
                <a:solidFill>
                  <a:schemeClr val="tx1"/>
                </a:solidFill>
              </a:rPr>
              <a:t>racket. </a:t>
            </a:r>
          </a:p>
          <a:p>
            <a:pPr marL="0" indent="0" algn="just">
              <a:buNone/>
            </a:pPr>
            <a:r>
              <a:rPr lang="en-US" sz="1400" dirty="0" smtClean="0">
                <a:solidFill>
                  <a:srgbClr val="FF0000"/>
                </a:solidFill>
              </a:rPr>
              <a:t>       subjective       objective               possessive              </a:t>
            </a:r>
          </a:p>
          <a:p>
            <a:pPr marL="0" indent="0">
              <a:buNone/>
            </a:pP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77709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The first pronoun, </a:t>
            </a:r>
            <a:r>
              <a:rPr lang="en-US" b="1" i="1" dirty="0" smtClean="0"/>
              <a:t>I </a:t>
            </a:r>
            <a:r>
              <a:rPr lang="en-US" dirty="0" smtClean="0"/>
              <a:t>is the subjective case because it is the subject of the sentence. The second pronoun, </a:t>
            </a:r>
            <a:r>
              <a:rPr lang="en-US" b="1" i="1" dirty="0" smtClean="0"/>
              <a:t>MYSELF</a:t>
            </a:r>
            <a:r>
              <a:rPr lang="en-US" dirty="0" smtClean="0"/>
              <a:t>, is the objective case because it is receiving the action. The third pronoun </a:t>
            </a:r>
            <a:r>
              <a:rPr lang="en-US" b="1" i="1" dirty="0" smtClean="0"/>
              <a:t>MY,</a:t>
            </a:r>
            <a:r>
              <a:rPr lang="en-US" dirty="0" smtClean="0"/>
              <a:t> is the possessive case because it shows the possession of the tennis racket.</a:t>
            </a:r>
          </a:p>
          <a:p>
            <a:pPr algn="just"/>
            <a:r>
              <a:rPr lang="en-US" dirty="0" smtClean="0"/>
              <a:t>If it were written as, </a:t>
            </a:r>
            <a:r>
              <a:rPr lang="en-US" dirty="0" smtClean="0">
                <a:solidFill>
                  <a:schemeClr val="tx1"/>
                </a:solidFill>
              </a:rPr>
              <a:t>“I hit myself with </a:t>
            </a:r>
            <a:r>
              <a:rPr lang="en-US" b="1" i="1" dirty="0" smtClean="0">
                <a:solidFill>
                  <a:schemeClr val="tx1"/>
                </a:solidFill>
              </a:rPr>
              <a:t>me</a:t>
            </a:r>
            <a:r>
              <a:rPr lang="en-US" dirty="0" smtClean="0">
                <a:solidFill>
                  <a:schemeClr val="tx1"/>
                </a:solidFill>
              </a:rPr>
              <a:t> own tennis racket,”</a:t>
            </a:r>
            <a:r>
              <a:rPr lang="en-US" dirty="0" smtClean="0"/>
              <a:t> the </a:t>
            </a:r>
            <a:r>
              <a:rPr lang="en-US" i="1" dirty="0" smtClean="0">
                <a:solidFill>
                  <a:schemeClr val="tx1"/>
                </a:solidFill>
              </a:rPr>
              <a:t>me</a:t>
            </a:r>
            <a:r>
              <a:rPr lang="en-US" dirty="0" smtClean="0"/>
              <a:t> would represent a case error</a:t>
            </a:r>
            <a:r>
              <a:rPr lang="en-US" dirty="0" smtClean="0"/>
              <a:t>.</a:t>
            </a:r>
          </a:p>
          <a:p>
            <a:pPr algn="just"/>
            <a:endParaRPr lang="en-US" dirty="0" smtClean="0"/>
          </a:p>
          <a:p>
            <a:pPr algn="just"/>
            <a:r>
              <a:rPr lang="en-US" dirty="0" smtClean="0"/>
              <a:t>The cases of pronouns such as </a:t>
            </a:r>
            <a:r>
              <a:rPr lang="en-US" i="1" dirty="0" smtClean="0">
                <a:solidFill>
                  <a:schemeClr val="tx1"/>
                </a:solidFill>
              </a:rPr>
              <a:t>who </a:t>
            </a:r>
            <a:r>
              <a:rPr lang="en-US" dirty="0" smtClean="0"/>
              <a:t>and </a:t>
            </a:r>
            <a:r>
              <a:rPr lang="en-US" i="1" dirty="0" smtClean="0">
                <a:solidFill>
                  <a:schemeClr val="tx1"/>
                </a:solidFill>
              </a:rPr>
              <a:t>whom</a:t>
            </a:r>
            <a:r>
              <a:rPr lang="en-US" dirty="0" smtClean="0"/>
              <a:t> are a cause of frequent errors. </a:t>
            </a:r>
            <a:r>
              <a:rPr lang="en-US" i="1" dirty="0" smtClean="0">
                <a:solidFill>
                  <a:schemeClr val="tx1"/>
                </a:solidFill>
              </a:rPr>
              <a:t>Who</a:t>
            </a:r>
            <a:r>
              <a:rPr lang="en-US" dirty="0" smtClean="0"/>
              <a:t> is subjective</a:t>
            </a:r>
            <a:r>
              <a:rPr lang="en-US" dirty="0" smtClean="0">
                <a:solidFill>
                  <a:schemeClr val="tx1"/>
                </a:solidFill>
              </a:rPr>
              <a:t>(</a:t>
            </a:r>
            <a:r>
              <a:rPr lang="en-US" b="1" i="1" dirty="0" smtClean="0">
                <a:solidFill>
                  <a:schemeClr val="tx1"/>
                </a:solidFill>
              </a:rPr>
              <a:t>who</a:t>
            </a:r>
            <a:r>
              <a:rPr lang="en-US" dirty="0" smtClean="0"/>
              <a:t> </a:t>
            </a:r>
            <a:r>
              <a:rPr lang="en-US" dirty="0" smtClean="0">
                <a:solidFill>
                  <a:schemeClr val="tx1"/>
                </a:solidFill>
              </a:rPr>
              <a:t>stole my watch?), </a:t>
            </a:r>
            <a:r>
              <a:rPr lang="en-US" dirty="0" smtClean="0"/>
              <a:t>while </a:t>
            </a:r>
            <a:r>
              <a:rPr lang="en-US" i="1" dirty="0" smtClean="0">
                <a:solidFill>
                  <a:schemeClr val="tx1"/>
                </a:solidFill>
              </a:rPr>
              <a:t>whom</a:t>
            </a:r>
            <a:r>
              <a:rPr lang="en-US" dirty="0" smtClean="0"/>
              <a:t> is objective </a:t>
            </a:r>
            <a:r>
              <a:rPr lang="en-US" dirty="0" smtClean="0">
                <a:solidFill>
                  <a:schemeClr val="tx1"/>
                </a:solidFill>
              </a:rPr>
              <a:t>( From </a:t>
            </a:r>
            <a:r>
              <a:rPr lang="en-US" b="1" i="1" dirty="0" smtClean="0">
                <a:solidFill>
                  <a:schemeClr val="tx1"/>
                </a:solidFill>
              </a:rPr>
              <a:t>whom</a:t>
            </a:r>
            <a:r>
              <a:rPr lang="en-US" dirty="0" smtClean="0">
                <a:solidFill>
                  <a:schemeClr val="tx1"/>
                </a:solidFill>
              </a:rPr>
              <a:t> was my watch stolen?).</a:t>
            </a:r>
            <a:endParaRPr lang="en-US" dirty="0">
              <a:solidFill>
                <a:schemeClr val="tx1"/>
              </a:solidFill>
            </a:endParaRPr>
          </a:p>
        </p:txBody>
      </p:sp>
    </p:spTree>
    <p:extLst>
      <p:ext uri="{BB962C8B-B14F-4D97-AF65-F5344CB8AC3E}">
        <p14:creationId xmlns:p14="http://schemas.microsoft.com/office/powerpoint/2010/main" val="210615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Case errors can also get a little tricky in some instances:</a:t>
            </a:r>
          </a:p>
          <a:p>
            <a:pPr marL="0" indent="0" algn="just">
              <a:buNone/>
            </a:pPr>
            <a:r>
              <a:rPr lang="en-US" sz="2000" b="1" dirty="0" smtClean="0">
                <a:solidFill>
                  <a:schemeClr val="tx1"/>
                </a:solidFill>
              </a:rPr>
              <a:t>The transmission </a:t>
            </a:r>
            <a:r>
              <a:rPr lang="en-US" sz="2000" b="1" u="sng" dirty="0" smtClean="0">
                <a:solidFill>
                  <a:schemeClr val="tx1"/>
                </a:solidFill>
              </a:rPr>
              <a:t>microscope</a:t>
            </a:r>
            <a:r>
              <a:rPr lang="en-US" sz="2000" b="1" dirty="0" smtClean="0">
                <a:solidFill>
                  <a:schemeClr val="tx1"/>
                </a:solidFill>
              </a:rPr>
              <a:t>    </a:t>
            </a:r>
            <a:r>
              <a:rPr lang="en-US" sz="2000" b="1" u="sng" dirty="0" smtClean="0">
                <a:solidFill>
                  <a:schemeClr val="tx1"/>
                </a:solidFill>
              </a:rPr>
              <a:t>malfunctioning</a:t>
            </a:r>
            <a:r>
              <a:rPr lang="en-US" sz="2000" b="1" dirty="0" smtClean="0">
                <a:solidFill>
                  <a:schemeClr val="tx1"/>
                </a:solidFill>
              </a:rPr>
              <a:t> caused the </a:t>
            </a:r>
          </a:p>
          <a:p>
            <a:pPr marL="0" indent="0" algn="just">
              <a:buNone/>
            </a:pPr>
            <a:r>
              <a:rPr lang="en-US" sz="1600" dirty="0" smtClean="0"/>
              <a:t>                                 </a:t>
            </a:r>
            <a:r>
              <a:rPr lang="en-US" sz="1400" dirty="0" smtClean="0">
                <a:solidFill>
                  <a:srgbClr val="FF0000"/>
                </a:solidFill>
              </a:rPr>
              <a:t>subject of a gerund            </a:t>
            </a:r>
            <a:r>
              <a:rPr lang="en-US" sz="1400" dirty="0" err="1" smtClean="0">
                <a:solidFill>
                  <a:srgbClr val="FF0000"/>
                </a:solidFill>
              </a:rPr>
              <a:t>Gerund</a:t>
            </a:r>
            <a:endParaRPr lang="en-US" sz="1400" dirty="0" smtClean="0">
              <a:solidFill>
                <a:srgbClr val="FF0000"/>
              </a:solidFill>
            </a:endParaRPr>
          </a:p>
          <a:p>
            <a:pPr marL="0" indent="0" algn="just">
              <a:buNone/>
            </a:pPr>
            <a:r>
              <a:rPr lang="en-US" sz="2000" b="1" dirty="0" smtClean="0">
                <a:solidFill>
                  <a:schemeClr val="tx1"/>
                </a:solidFill>
              </a:rPr>
              <a:t>experiment to be delayed.</a:t>
            </a:r>
          </a:p>
          <a:p>
            <a:pPr marL="0" indent="0" algn="just">
              <a:buNone/>
            </a:pPr>
            <a:r>
              <a:rPr lang="en-US" dirty="0"/>
              <a:t>I</a:t>
            </a:r>
            <a:r>
              <a:rPr lang="en-US" dirty="0" smtClean="0"/>
              <a:t>n this example, the word </a:t>
            </a:r>
            <a:r>
              <a:rPr lang="en-US" i="1" dirty="0" smtClean="0">
                <a:solidFill>
                  <a:schemeClr val="tx1"/>
                </a:solidFill>
              </a:rPr>
              <a:t>malfunctioning </a:t>
            </a:r>
            <a:r>
              <a:rPr lang="en-US" dirty="0" smtClean="0"/>
              <a:t>is a gerund, or a verb used as a noun. The subject of a gerund is always in the possessive case. In this sentence, the subject of this gerund is </a:t>
            </a:r>
            <a:r>
              <a:rPr lang="en-US" i="1" dirty="0" smtClean="0">
                <a:solidFill>
                  <a:schemeClr val="tx1"/>
                </a:solidFill>
              </a:rPr>
              <a:t>microscope</a:t>
            </a:r>
            <a:r>
              <a:rPr lang="en-US" dirty="0" smtClean="0"/>
              <a:t>, which should be possessive, as in the following sentence:</a:t>
            </a:r>
          </a:p>
          <a:p>
            <a:pPr marL="0" indent="0" algn="just">
              <a:buNone/>
            </a:pPr>
            <a:r>
              <a:rPr lang="en-US" sz="2000" b="1" dirty="0" smtClean="0">
                <a:solidFill>
                  <a:schemeClr val="tx1"/>
                </a:solidFill>
              </a:rPr>
              <a:t>The transmission      </a:t>
            </a:r>
            <a:r>
              <a:rPr lang="en-US" sz="2000" b="1" u="sng" dirty="0" smtClean="0">
                <a:solidFill>
                  <a:schemeClr val="tx1"/>
                </a:solidFill>
              </a:rPr>
              <a:t>microscope’s</a:t>
            </a:r>
            <a:r>
              <a:rPr lang="en-US" sz="2000" b="1" dirty="0" smtClean="0">
                <a:solidFill>
                  <a:schemeClr val="tx1"/>
                </a:solidFill>
              </a:rPr>
              <a:t>       malfunctioning caused the </a:t>
            </a:r>
          </a:p>
          <a:p>
            <a:pPr marL="0" indent="0" algn="just">
              <a:buNone/>
            </a:pPr>
            <a:r>
              <a:rPr lang="en-US" sz="1400" dirty="0" smtClean="0">
                <a:solidFill>
                  <a:srgbClr val="FF0000"/>
                </a:solidFill>
              </a:rPr>
              <a:t>                                        subject of the gerund is now possessive</a:t>
            </a:r>
            <a:endParaRPr lang="en-US" sz="1400" dirty="0">
              <a:solidFill>
                <a:srgbClr val="FF0000"/>
              </a:solidFill>
            </a:endParaRPr>
          </a:p>
          <a:p>
            <a:pPr marL="0" indent="0" algn="just">
              <a:buNone/>
            </a:pPr>
            <a:r>
              <a:rPr lang="en-US" sz="2000" b="1" dirty="0" smtClean="0">
                <a:solidFill>
                  <a:schemeClr val="tx1"/>
                </a:solidFill>
              </a:rPr>
              <a:t>experiment to be delayed.</a:t>
            </a:r>
          </a:p>
          <a:p>
            <a:pPr marL="0" indent="0">
              <a:buNone/>
            </a:pPr>
            <a:endParaRPr lang="en-US" sz="2000" dirty="0"/>
          </a:p>
        </p:txBody>
      </p:sp>
    </p:spTree>
    <p:extLst>
      <p:ext uri="{BB962C8B-B14F-4D97-AF65-F5344CB8AC3E}">
        <p14:creationId xmlns:p14="http://schemas.microsoft.com/office/powerpoint/2010/main" val="509085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effectLst/>
              </a:rPr>
              <a:t>9- Spelling Errors</a:t>
            </a:r>
            <a:endParaRPr lang="en-US" sz="2800" dirty="0">
              <a:effectLst/>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Most people assume that an educated professional can spell words correctly. Spelling errors make your reader doubt the validity of your writing. So check and recheck your writing for spelling errors.</a:t>
            </a:r>
          </a:p>
          <a:p>
            <a:pPr algn="just"/>
            <a:r>
              <a:rPr lang="en-US" dirty="0" smtClean="0"/>
              <a:t>Consider how these errors would look in a technical paper:</a:t>
            </a:r>
          </a:p>
          <a:p>
            <a:pPr marL="0" indent="0" algn="just">
              <a:buNone/>
            </a:pPr>
            <a:r>
              <a:rPr lang="en-US" sz="2000" b="1" u="sng" dirty="0" smtClean="0">
                <a:solidFill>
                  <a:schemeClr val="tx1"/>
                </a:solidFill>
              </a:rPr>
              <a:t>It’s </a:t>
            </a:r>
            <a:r>
              <a:rPr lang="en-US" sz="2000" b="1" dirty="0" smtClean="0">
                <a:solidFill>
                  <a:schemeClr val="tx1"/>
                </a:solidFill>
              </a:rPr>
              <a:t>important for a    researcher    </a:t>
            </a:r>
            <a:r>
              <a:rPr lang="en-US" sz="2000" b="1" u="sng" dirty="0" smtClean="0">
                <a:solidFill>
                  <a:schemeClr val="tx1"/>
                </a:solidFill>
              </a:rPr>
              <a:t>two</a:t>
            </a:r>
            <a:r>
              <a:rPr lang="en-US" sz="2000" b="1" dirty="0" smtClean="0">
                <a:solidFill>
                  <a:schemeClr val="tx1"/>
                </a:solidFill>
              </a:rPr>
              <a:t>    know the equipment and </a:t>
            </a:r>
          </a:p>
          <a:p>
            <a:pPr marL="0" indent="0" algn="just">
              <a:buNone/>
            </a:pPr>
            <a:r>
              <a:rPr lang="en-US" sz="1400" dirty="0" smtClean="0">
                <a:solidFill>
                  <a:srgbClr val="FF0000"/>
                </a:solidFill>
              </a:rPr>
              <a:t>Correct word                                                      wrong word                                   </a:t>
            </a:r>
            <a:endParaRPr lang="en-US" sz="1400" dirty="0">
              <a:solidFill>
                <a:srgbClr val="FF0000"/>
              </a:solidFill>
            </a:endParaRPr>
          </a:p>
          <a:p>
            <a:pPr marL="0" indent="0" algn="just">
              <a:buNone/>
            </a:pPr>
            <a:r>
              <a:rPr lang="en-US" sz="2000" b="1" u="sng" dirty="0" smtClean="0">
                <a:solidFill>
                  <a:schemeClr val="tx1"/>
                </a:solidFill>
              </a:rPr>
              <a:t>It’s</a:t>
            </a:r>
            <a:r>
              <a:rPr lang="en-US" sz="2000" b="1" dirty="0" smtClean="0">
                <a:solidFill>
                  <a:schemeClr val="tx1"/>
                </a:solidFill>
              </a:rPr>
              <a:t>          capabilities.</a:t>
            </a:r>
          </a:p>
          <a:p>
            <a:pPr marL="0" indent="0" algn="just">
              <a:buNone/>
            </a:pPr>
            <a:r>
              <a:rPr lang="en-US" sz="1400" dirty="0" smtClean="0">
                <a:solidFill>
                  <a:srgbClr val="FF0000"/>
                </a:solidFill>
              </a:rPr>
              <a:t>Misspelled word</a:t>
            </a:r>
          </a:p>
          <a:p>
            <a:pPr marL="0" indent="0" algn="just">
              <a:buNone/>
            </a:pPr>
            <a:endParaRPr lang="en-US" sz="1400" dirty="0"/>
          </a:p>
          <a:p>
            <a:pPr marL="0" indent="0" algn="just">
              <a:buNone/>
            </a:pPr>
            <a:r>
              <a:rPr lang="en-US" dirty="0" smtClean="0"/>
              <a:t>The expression </a:t>
            </a:r>
            <a:r>
              <a:rPr lang="en-US" i="1" dirty="0" smtClean="0">
                <a:solidFill>
                  <a:schemeClr val="tx1"/>
                </a:solidFill>
              </a:rPr>
              <a:t>two know </a:t>
            </a:r>
            <a:r>
              <a:rPr lang="en-US" dirty="0" smtClean="0"/>
              <a:t>obviously should be </a:t>
            </a:r>
            <a:r>
              <a:rPr lang="en-US" i="1" dirty="0" smtClean="0">
                <a:solidFill>
                  <a:schemeClr val="tx1"/>
                </a:solidFill>
              </a:rPr>
              <a:t>to know</a:t>
            </a:r>
            <a:r>
              <a:rPr lang="en-US" dirty="0" smtClean="0"/>
              <a:t>, and </a:t>
            </a:r>
            <a:r>
              <a:rPr lang="en-US" i="1" dirty="0" smtClean="0">
                <a:solidFill>
                  <a:schemeClr val="tx1"/>
                </a:solidFill>
              </a:rPr>
              <a:t>it’s</a:t>
            </a:r>
            <a:r>
              <a:rPr lang="en-US" dirty="0" smtClean="0"/>
              <a:t> (the contraction for it is) should be </a:t>
            </a:r>
            <a:r>
              <a:rPr lang="en-US" i="1" dirty="0" smtClean="0">
                <a:solidFill>
                  <a:schemeClr val="tx1"/>
                </a:solidFill>
              </a:rPr>
              <a:t>its </a:t>
            </a:r>
            <a:r>
              <a:rPr lang="en-US" dirty="0" smtClean="0"/>
              <a:t>(the possessive pronoun). Adding an apostrophe to it does not make the word possessive; rather, it makes the word into a contraction.</a:t>
            </a:r>
            <a:endParaRPr lang="en-US" dirty="0"/>
          </a:p>
        </p:txBody>
      </p:sp>
    </p:spTree>
    <p:extLst>
      <p:ext uri="{BB962C8B-B14F-4D97-AF65-F5344CB8AC3E}">
        <p14:creationId xmlns:p14="http://schemas.microsoft.com/office/powerpoint/2010/main" val="1682470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correct sentence reads as :</a:t>
            </a:r>
          </a:p>
          <a:p>
            <a:pPr marL="0" indent="0" algn="just">
              <a:buNone/>
            </a:pPr>
            <a:r>
              <a:rPr lang="en-US" sz="2000" i="1" dirty="0" smtClean="0">
                <a:solidFill>
                  <a:schemeClr val="tx1"/>
                </a:solidFill>
              </a:rPr>
              <a:t>It’s</a:t>
            </a:r>
            <a:r>
              <a:rPr lang="en-US" sz="2000" dirty="0" smtClean="0"/>
              <a:t> important for a </a:t>
            </a:r>
            <a:r>
              <a:rPr lang="en-US" sz="2000" i="1" dirty="0" smtClean="0">
                <a:solidFill>
                  <a:schemeClr val="tx1"/>
                </a:solidFill>
              </a:rPr>
              <a:t>researcher to </a:t>
            </a:r>
            <a:r>
              <a:rPr lang="en-US" sz="2000" dirty="0" smtClean="0"/>
              <a:t>know the equipment and</a:t>
            </a:r>
            <a:r>
              <a:rPr lang="en-US" sz="2000" i="1" dirty="0" smtClean="0">
                <a:solidFill>
                  <a:schemeClr val="tx1"/>
                </a:solidFill>
              </a:rPr>
              <a:t> its </a:t>
            </a:r>
            <a:r>
              <a:rPr lang="en-US" sz="2000" dirty="0" smtClean="0"/>
              <a:t>capabilities.</a:t>
            </a:r>
          </a:p>
          <a:p>
            <a:pPr marL="0" indent="0" algn="just">
              <a:buNone/>
            </a:pPr>
            <a:r>
              <a:rPr lang="en-US" sz="2800" b="1" u="sng" dirty="0" smtClean="0">
                <a:effectLst>
                  <a:outerShdw blurRad="38100" dist="38100" dir="2700000" algn="tl">
                    <a:srgbClr val="000000">
                      <a:alpha val="43137"/>
                    </a:srgbClr>
                  </a:outerShdw>
                </a:effectLst>
              </a:rPr>
              <a:t>A WORD ABOUT HOMONYMS</a:t>
            </a:r>
            <a:endParaRPr lang="en-US" sz="2800" b="1" dirty="0" smtClean="0">
              <a:effectLst>
                <a:outerShdw blurRad="38100" dist="38100" dir="2700000" algn="tl">
                  <a:srgbClr val="000000">
                    <a:alpha val="43137"/>
                  </a:srgbClr>
                </a:outerShdw>
              </a:effectLst>
            </a:endParaRPr>
          </a:p>
          <a:p>
            <a:pPr marL="0" indent="0" algn="just">
              <a:buNone/>
            </a:pPr>
            <a:r>
              <a:rPr lang="en-US" dirty="0" smtClean="0"/>
              <a:t>All the errors in the sentence above involve homonyms, which are words that sound alike but have different meanings. </a:t>
            </a:r>
          </a:p>
          <a:p>
            <a:pPr algn="just"/>
            <a:r>
              <a:rPr lang="en-US" dirty="0" smtClean="0"/>
              <a:t>The problem is that the English language ha many homonyms that lend themselves to these kind of errors. E.g. bare/bear, oral/aural.</a:t>
            </a:r>
          </a:p>
          <a:p>
            <a:pPr algn="just"/>
            <a:endParaRPr lang="en-US" dirty="0"/>
          </a:p>
        </p:txBody>
      </p:sp>
    </p:spTree>
    <p:extLst>
      <p:ext uri="{BB962C8B-B14F-4D97-AF65-F5344CB8AC3E}">
        <p14:creationId xmlns:p14="http://schemas.microsoft.com/office/powerpoint/2010/main" val="4030213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Spelling And Numbers</a:t>
            </a:r>
            <a:endParaRPr lang="en-US" sz="2400" dirty="0"/>
          </a:p>
        </p:txBody>
      </p:sp>
      <p:sp>
        <p:nvSpPr>
          <p:cNvPr id="3" name="Content Placeholder 2"/>
          <p:cNvSpPr>
            <a:spLocks noGrp="1"/>
          </p:cNvSpPr>
          <p:nvPr>
            <p:ph idx="1"/>
          </p:nvPr>
        </p:nvSpPr>
        <p:spPr/>
        <p:txBody>
          <a:bodyPr/>
          <a:lstStyle/>
          <a:p>
            <a:pPr algn="just"/>
            <a:r>
              <a:rPr lang="en-US" dirty="0" smtClean="0"/>
              <a:t>An additional spelling consideration worth mentioning involves numbers.</a:t>
            </a:r>
          </a:p>
          <a:p>
            <a:pPr algn="just"/>
            <a:r>
              <a:rPr lang="en-US" dirty="0" smtClean="0"/>
              <a:t>One of the most common errors is to start sentences with a numeral:</a:t>
            </a:r>
          </a:p>
          <a:p>
            <a:pPr marL="0" indent="0" algn="just">
              <a:buNone/>
            </a:pPr>
            <a:r>
              <a:rPr lang="en-US" b="1" dirty="0" smtClean="0">
                <a:solidFill>
                  <a:schemeClr val="tx1"/>
                </a:solidFill>
              </a:rPr>
              <a:t>9,192,631,770 hertz is the spectral line frequency of cesium133.</a:t>
            </a:r>
          </a:p>
          <a:p>
            <a:pPr marL="0" indent="0" algn="just">
              <a:buNone/>
            </a:pPr>
            <a:endParaRPr lang="en-US" dirty="0"/>
          </a:p>
          <a:p>
            <a:pPr algn="just">
              <a:buFont typeface="Wingdings" panose="05000000000000000000" pitchFamily="2" charset="2"/>
              <a:buChar char="ü"/>
            </a:pPr>
            <a:r>
              <a:rPr lang="en-US" dirty="0" smtClean="0"/>
              <a:t>Correcting this kind of error can be difficult, but you have to get rid of that leading number because it is grammatically incorrect, unattractive and can be confusing in the middle of the document.</a:t>
            </a:r>
            <a:endParaRPr lang="en-US" dirty="0"/>
          </a:p>
        </p:txBody>
      </p:sp>
    </p:spTree>
    <p:extLst>
      <p:ext uri="{BB962C8B-B14F-4D97-AF65-F5344CB8AC3E}">
        <p14:creationId xmlns:p14="http://schemas.microsoft.com/office/powerpoint/2010/main" val="322407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An easier solution would be simply insert an approximate modifier before the number:</a:t>
            </a:r>
          </a:p>
          <a:p>
            <a:pPr marL="0" indent="0" algn="just">
              <a:buNone/>
            </a:pPr>
            <a:r>
              <a:rPr lang="en-US" sz="2000" b="1" dirty="0" smtClean="0">
                <a:solidFill>
                  <a:schemeClr val="tx1"/>
                </a:solidFill>
              </a:rPr>
              <a:t>Exactly 9,192,631,770 hertz is the spectral line frequency of cesium 133.</a:t>
            </a:r>
          </a:p>
          <a:p>
            <a:pPr marL="0" indent="0" algn="just">
              <a:buNone/>
            </a:pPr>
            <a:endParaRPr lang="en-US" sz="2000" b="1" dirty="0" smtClean="0">
              <a:solidFill>
                <a:schemeClr val="tx1"/>
              </a:solidFill>
            </a:endParaRPr>
          </a:p>
          <a:p>
            <a:pPr algn="just"/>
            <a:r>
              <a:rPr lang="en-US" dirty="0" smtClean="0"/>
              <a:t>OR simply invert the sentence:</a:t>
            </a:r>
          </a:p>
          <a:p>
            <a:pPr marL="0" indent="0" algn="just">
              <a:buNone/>
            </a:pPr>
            <a:r>
              <a:rPr lang="en-US" sz="2000" b="1" dirty="0">
                <a:solidFill>
                  <a:schemeClr val="tx1"/>
                </a:solidFill>
              </a:rPr>
              <a:t>T</a:t>
            </a:r>
            <a:r>
              <a:rPr lang="en-US" sz="2000" b="1" dirty="0" smtClean="0">
                <a:solidFill>
                  <a:schemeClr val="tx1"/>
                </a:solidFill>
              </a:rPr>
              <a:t>he </a:t>
            </a:r>
            <a:r>
              <a:rPr lang="en-US" sz="2000" b="1" dirty="0">
                <a:solidFill>
                  <a:schemeClr val="tx1"/>
                </a:solidFill>
              </a:rPr>
              <a:t>spectral line frequency of cesium 133 </a:t>
            </a:r>
            <a:r>
              <a:rPr lang="en-US" sz="2000" b="1" dirty="0" smtClean="0">
                <a:solidFill>
                  <a:schemeClr val="tx1"/>
                </a:solidFill>
              </a:rPr>
              <a:t>is </a:t>
            </a:r>
            <a:r>
              <a:rPr lang="en-US" sz="2000" b="1" dirty="0">
                <a:solidFill>
                  <a:schemeClr val="tx1"/>
                </a:solidFill>
              </a:rPr>
              <a:t>9,192,631,770 </a:t>
            </a:r>
            <a:r>
              <a:rPr lang="en-US" sz="2000" b="1" dirty="0" smtClean="0">
                <a:solidFill>
                  <a:schemeClr val="tx1"/>
                </a:solidFill>
              </a:rPr>
              <a:t>hertz.</a:t>
            </a:r>
          </a:p>
          <a:p>
            <a:pPr marL="0" indent="0" algn="just">
              <a:buNone/>
            </a:pPr>
            <a:endParaRPr lang="en-US" sz="2000" b="1" dirty="0" smtClean="0">
              <a:solidFill>
                <a:schemeClr val="tx1"/>
              </a:solidFill>
            </a:endParaRPr>
          </a:p>
          <a:p>
            <a:pPr algn="just"/>
            <a:r>
              <a:rPr lang="en-US" dirty="0" smtClean="0"/>
              <a:t>When smaller numbers start a sentence, you can just spell them out:</a:t>
            </a:r>
          </a:p>
          <a:p>
            <a:pPr marL="0" indent="0" algn="just">
              <a:buNone/>
            </a:pPr>
            <a:r>
              <a:rPr lang="en-US" sz="2000" u="sng" dirty="0" smtClean="0">
                <a:solidFill>
                  <a:schemeClr val="tx1"/>
                </a:solidFill>
              </a:rPr>
              <a:t>Thirty-two</a:t>
            </a:r>
            <a:r>
              <a:rPr lang="en-US" sz="2000" dirty="0" smtClean="0">
                <a:solidFill>
                  <a:schemeClr val="tx1"/>
                </a:solidFill>
              </a:rPr>
              <a:t> </a:t>
            </a:r>
            <a:r>
              <a:rPr lang="en-US" sz="2000" dirty="0" smtClean="0"/>
              <a:t>degrees Fahrenheit is the freeing point of water.</a:t>
            </a: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3484975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Finally, pay attention to which words you capitalize.</a:t>
            </a:r>
          </a:p>
          <a:p>
            <a:pPr algn="just"/>
            <a:r>
              <a:rPr lang="en-US" dirty="0" smtClean="0"/>
              <a:t>Many style guides exist, along with lots of differences .Always follow the style guidelines for your organization or activity.</a:t>
            </a:r>
          </a:p>
          <a:p>
            <a:pPr algn="just"/>
            <a:r>
              <a:rPr lang="en-US" dirty="0" smtClean="0"/>
              <a:t>A good general approach is to avoid unnecessary capital letters. Consequently if you need to capitalize a word, have a specific reason for doing so. Here are some common reasons for capitalizing words:</a:t>
            </a:r>
          </a:p>
          <a:p>
            <a:pPr algn="just">
              <a:buFont typeface="Wingdings" panose="05000000000000000000" pitchFamily="2" charset="2"/>
              <a:buChar char="ü"/>
            </a:pPr>
            <a:r>
              <a:rPr lang="en-US" b="1" dirty="0" smtClean="0">
                <a:solidFill>
                  <a:schemeClr val="tx1"/>
                </a:solidFill>
              </a:rPr>
              <a:t>Capitalize names of specific persons, places or things (proper nouns). </a:t>
            </a:r>
            <a:r>
              <a:rPr lang="en-US" dirty="0"/>
              <a:t>T</a:t>
            </a:r>
            <a:r>
              <a:rPr lang="en-US" dirty="0" smtClean="0"/>
              <a:t>hese include names of specific people, cities, street names, historical documents, religions, title of papers, books, films, software packages and geographic regions.</a:t>
            </a:r>
            <a:endParaRPr lang="en-US" b="1" dirty="0"/>
          </a:p>
        </p:txBody>
      </p:sp>
    </p:spTree>
    <p:extLst>
      <p:ext uri="{BB962C8B-B14F-4D97-AF65-F5344CB8AC3E}">
        <p14:creationId xmlns:p14="http://schemas.microsoft.com/office/powerpoint/2010/main" val="41858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just">
              <a:buNone/>
            </a:pPr>
            <a:r>
              <a:rPr lang="en-US" dirty="0" smtClean="0"/>
              <a:t>In a technical document, </a:t>
            </a:r>
            <a:r>
              <a:rPr lang="en-US" b="1" dirty="0" smtClean="0"/>
              <a:t>you are judged</a:t>
            </a:r>
            <a:r>
              <a:rPr lang="en-US" dirty="0" smtClean="0"/>
              <a:t> to some extent based on the quality of the document’s writing and presentation. When a reader is attempting to understand what you have written, you are not there to defend yourself, you are not available to explain what you really meant , and you have no opportunity to fix your errors.</a:t>
            </a:r>
            <a:endParaRPr lang="en-US" dirty="0"/>
          </a:p>
        </p:txBody>
      </p:sp>
    </p:spTree>
    <p:extLst>
      <p:ext uri="{BB962C8B-B14F-4D97-AF65-F5344CB8AC3E}">
        <p14:creationId xmlns:p14="http://schemas.microsoft.com/office/powerpoint/2010/main" val="1911616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b="1" dirty="0" smtClean="0">
                <a:solidFill>
                  <a:schemeClr val="tx1"/>
                </a:solidFill>
              </a:rPr>
              <a:t>Capitalize abbreviations or acronyms</a:t>
            </a:r>
          </a:p>
          <a:p>
            <a:pPr marL="0" indent="0" algn="just">
              <a:buNone/>
            </a:pPr>
            <a:r>
              <a:rPr lang="en-US" b="1" dirty="0" smtClean="0"/>
              <a:t> </a:t>
            </a:r>
            <a:r>
              <a:rPr lang="en-US" dirty="0" smtClean="0"/>
              <a:t>(ATM, </a:t>
            </a:r>
            <a:r>
              <a:rPr lang="en-US" dirty="0" err="1" smtClean="0"/>
              <a:t>Ph.D</a:t>
            </a:r>
            <a:r>
              <a:rPr lang="en-US" dirty="0" smtClean="0"/>
              <a:t>)</a:t>
            </a:r>
          </a:p>
          <a:p>
            <a:pPr marL="0" indent="0" algn="just">
              <a:buNone/>
            </a:pPr>
            <a:endParaRPr lang="en-US" dirty="0" smtClean="0"/>
          </a:p>
          <a:p>
            <a:pPr algn="just">
              <a:buFont typeface="Wingdings" panose="05000000000000000000" pitchFamily="2" charset="2"/>
              <a:buChar char="ü"/>
            </a:pPr>
            <a:r>
              <a:rPr lang="en-US" b="1" dirty="0" smtClean="0">
                <a:solidFill>
                  <a:schemeClr val="tx1"/>
                </a:solidFill>
              </a:rPr>
              <a:t>Capitalize title that precedes a person’s name, but not those that follow</a:t>
            </a:r>
          </a:p>
          <a:p>
            <a:pPr marL="0" indent="0" algn="just">
              <a:buNone/>
            </a:pPr>
            <a:r>
              <a:rPr lang="en-US" dirty="0" smtClean="0"/>
              <a:t>(Professor John Smith, but John Smith, the professor)</a:t>
            </a:r>
          </a:p>
          <a:p>
            <a:pPr marL="0" indent="0" algn="just">
              <a:buNone/>
            </a:pPr>
            <a:endParaRPr lang="en-US" dirty="0" smtClean="0"/>
          </a:p>
          <a:p>
            <a:pPr algn="just">
              <a:buFont typeface="Wingdings" panose="05000000000000000000" pitchFamily="2" charset="2"/>
              <a:buChar char="ü"/>
            </a:pPr>
            <a:r>
              <a:rPr lang="en-US" b="1" dirty="0" smtClean="0">
                <a:solidFill>
                  <a:schemeClr val="tx1"/>
                </a:solidFill>
              </a:rPr>
              <a:t>Capitalize the first word of every sentence and the pronoun I.</a:t>
            </a:r>
            <a:endParaRPr lang="en-US" b="1" dirty="0">
              <a:solidFill>
                <a:schemeClr val="tx1"/>
              </a:solidFill>
            </a:endParaRPr>
          </a:p>
        </p:txBody>
      </p:sp>
    </p:spTree>
    <p:extLst>
      <p:ext uri="{BB962C8B-B14F-4D97-AF65-F5344CB8AC3E}">
        <p14:creationId xmlns:p14="http://schemas.microsoft.com/office/powerpoint/2010/main" val="3176416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effectLst/>
              </a:rPr>
              <a:t>10- Noun Clauses</a:t>
            </a:r>
            <a:endParaRPr lang="en-US" sz="2800" dirty="0">
              <a:effectLst/>
            </a:endParaRPr>
          </a:p>
        </p:txBody>
      </p:sp>
      <p:sp>
        <p:nvSpPr>
          <p:cNvPr id="3" name="Content Placeholder 2"/>
          <p:cNvSpPr>
            <a:spLocks noGrp="1"/>
          </p:cNvSpPr>
          <p:nvPr>
            <p:ph idx="1"/>
          </p:nvPr>
        </p:nvSpPr>
        <p:spPr/>
        <p:txBody>
          <a:bodyPr/>
          <a:lstStyle/>
          <a:p>
            <a:pPr algn="just"/>
            <a:r>
              <a:rPr lang="en-US" dirty="0" smtClean="0"/>
              <a:t>We can think of a noun clause as a short sentence used in its entirety as a noun in a longer sentence.</a:t>
            </a:r>
          </a:p>
          <a:p>
            <a:pPr algn="just"/>
            <a:r>
              <a:rPr lang="en-US" dirty="0" smtClean="0"/>
              <a:t>These constructions can be troublesome for technical writers because the individual elements of a noun clause are treated as elements of a complete sentence, while the entirety of a noun clause is treated as a single element in another sentence</a:t>
            </a:r>
            <a:r>
              <a:rPr lang="en-US" sz="3200" b="1" dirty="0" smtClean="0"/>
              <a:t>. CONFUSING? </a:t>
            </a:r>
            <a:r>
              <a:rPr lang="en-US" dirty="0" smtClean="0"/>
              <a:t>Yes it is !</a:t>
            </a:r>
          </a:p>
          <a:p>
            <a:pPr algn="just"/>
            <a:endParaRPr lang="en-US" dirty="0" smtClean="0"/>
          </a:p>
          <a:p>
            <a:pPr algn="just"/>
            <a:r>
              <a:rPr lang="en-US" dirty="0" smtClean="0"/>
              <a:t>Consider the following two versions of the same sentence:</a:t>
            </a:r>
            <a:endParaRPr lang="en-US" dirty="0"/>
          </a:p>
        </p:txBody>
      </p:sp>
    </p:spTree>
    <p:extLst>
      <p:ext uri="{BB962C8B-B14F-4D97-AF65-F5344CB8AC3E}">
        <p14:creationId xmlns:p14="http://schemas.microsoft.com/office/powerpoint/2010/main" val="256724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800" b="1" dirty="0" smtClean="0">
                <a:solidFill>
                  <a:schemeClr val="tx1"/>
                </a:solidFill>
              </a:rPr>
              <a:t>VERSION 1</a:t>
            </a:r>
            <a:r>
              <a:rPr lang="en-US" sz="2000" b="1" dirty="0" smtClean="0">
                <a:solidFill>
                  <a:schemeClr val="tx1"/>
                </a:solidFill>
              </a:rPr>
              <a:t>: The boss decided </a:t>
            </a:r>
            <a:r>
              <a:rPr lang="en-US" sz="2000" b="1" u="sng" dirty="0" smtClean="0">
                <a:solidFill>
                  <a:schemeClr val="tx1"/>
                </a:solidFill>
              </a:rPr>
              <a:t>whom</a:t>
            </a:r>
            <a:r>
              <a:rPr lang="en-US" sz="2000" b="1" dirty="0" smtClean="0">
                <a:solidFill>
                  <a:schemeClr val="tx1"/>
                </a:solidFill>
              </a:rPr>
              <a:t> will go to the conference.</a:t>
            </a:r>
          </a:p>
          <a:p>
            <a:pPr marL="0" indent="0">
              <a:buNone/>
            </a:pPr>
            <a:r>
              <a:rPr lang="en-US" sz="2800" b="1" dirty="0" smtClean="0">
                <a:solidFill>
                  <a:schemeClr val="tx1"/>
                </a:solidFill>
              </a:rPr>
              <a:t>VERSION 2</a:t>
            </a:r>
            <a:r>
              <a:rPr lang="en-US" sz="2000" b="1" dirty="0" smtClean="0">
                <a:solidFill>
                  <a:schemeClr val="tx1"/>
                </a:solidFill>
              </a:rPr>
              <a:t>: The boss decided </a:t>
            </a:r>
            <a:r>
              <a:rPr lang="en-US" sz="2000" b="1" u="sng" dirty="0" smtClean="0">
                <a:solidFill>
                  <a:schemeClr val="tx1"/>
                </a:solidFill>
              </a:rPr>
              <a:t>who </a:t>
            </a:r>
            <a:r>
              <a:rPr lang="en-US" sz="2000" b="1" dirty="0" smtClean="0">
                <a:solidFill>
                  <a:schemeClr val="tx1"/>
                </a:solidFill>
              </a:rPr>
              <a:t>will go to the conference.</a:t>
            </a:r>
          </a:p>
          <a:p>
            <a:pPr marL="0" indent="0">
              <a:buNone/>
            </a:pPr>
            <a:endParaRPr lang="en-US" sz="2000" dirty="0"/>
          </a:p>
          <a:p>
            <a:r>
              <a:rPr lang="en-US" dirty="0" smtClean="0"/>
              <a:t>At first glance, it might seem that version 1 with </a:t>
            </a:r>
            <a:r>
              <a:rPr lang="en-US" i="1" dirty="0" smtClean="0">
                <a:solidFill>
                  <a:schemeClr val="tx1"/>
                </a:solidFill>
              </a:rPr>
              <a:t>whom</a:t>
            </a:r>
            <a:r>
              <a:rPr lang="en-US" dirty="0" smtClean="0"/>
              <a:t> is correct, since</a:t>
            </a:r>
            <a:r>
              <a:rPr lang="en-US" i="1" dirty="0" smtClean="0">
                <a:solidFill>
                  <a:schemeClr val="tx1"/>
                </a:solidFill>
              </a:rPr>
              <a:t> whom </a:t>
            </a:r>
            <a:r>
              <a:rPr lang="en-US" dirty="0" smtClean="0"/>
              <a:t>is the object of the verb</a:t>
            </a:r>
            <a:r>
              <a:rPr lang="en-US" i="1" dirty="0" smtClean="0">
                <a:solidFill>
                  <a:schemeClr val="tx1"/>
                </a:solidFill>
              </a:rPr>
              <a:t> decided </a:t>
            </a:r>
            <a:r>
              <a:rPr lang="en-US" dirty="0" smtClean="0"/>
              <a:t>and should be in the objective case.</a:t>
            </a:r>
          </a:p>
          <a:p>
            <a:r>
              <a:rPr lang="en-US" dirty="0" smtClean="0"/>
              <a:t>But it is not that simple</a:t>
            </a:r>
          </a:p>
          <a:p>
            <a:r>
              <a:rPr lang="en-US" dirty="0" smtClean="0"/>
              <a:t>The pronoun</a:t>
            </a:r>
            <a:r>
              <a:rPr lang="en-US" dirty="0" smtClean="0">
                <a:solidFill>
                  <a:schemeClr val="tx1"/>
                </a:solidFill>
              </a:rPr>
              <a:t> </a:t>
            </a:r>
            <a:r>
              <a:rPr lang="en-US" i="1" dirty="0" smtClean="0">
                <a:solidFill>
                  <a:schemeClr val="tx1"/>
                </a:solidFill>
              </a:rPr>
              <a:t>whom</a:t>
            </a:r>
            <a:r>
              <a:rPr lang="en-US" dirty="0" smtClean="0">
                <a:solidFill>
                  <a:schemeClr val="tx1"/>
                </a:solidFill>
              </a:rPr>
              <a:t> </a:t>
            </a:r>
            <a:r>
              <a:rPr lang="en-US" dirty="0" smtClean="0"/>
              <a:t>is not the object of </a:t>
            </a:r>
            <a:r>
              <a:rPr lang="en-US" i="1" dirty="0" smtClean="0">
                <a:solidFill>
                  <a:schemeClr val="tx1"/>
                </a:solidFill>
              </a:rPr>
              <a:t>decided</a:t>
            </a:r>
            <a:r>
              <a:rPr lang="en-US" dirty="0" smtClean="0"/>
              <a:t>. It is only part of the object. The entire clause that follows </a:t>
            </a:r>
            <a:r>
              <a:rPr lang="en-US" i="1" dirty="0" smtClean="0">
                <a:solidFill>
                  <a:schemeClr val="tx1"/>
                </a:solidFill>
              </a:rPr>
              <a:t>decided</a:t>
            </a:r>
            <a:r>
              <a:rPr lang="en-US" i="1" dirty="0" smtClean="0"/>
              <a:t> </a:t>
            </a:r>
            <a:r>
              <a:rPr lang="en-US" dirty="0" smtClean="0"/>
              <a:t>is, in fact, the object.</a:t>
            </a:r>
          </a:p>
          <a:p>
            <a:r>
              <a:rPr lang="en-US" dirty="0" smtClean="0"/>
              <a:t>Since</a:t>
            </a:r>
            <a:r>
              <a:rPr lang="en-US" dirty="0" smtClean="0">
                <a:solidFill>
                  <a:schemeClr val="tx1"/>
                </a:solidFill>
              </a:rPr>
              <a:t> </a:t>
            </a:r>
            <a:r>
              <a:rPr lang="en-US" i="1" dirty="0" smtClean="0">
                <a:solidFill>
                  <a:schemeClr val="tx1"/>
                </a:solidFill>
              </a:rPr>
              <a:t>whom</a:t>
            </a:r>
            <a:r>
              <a:rPr lang="en-US" dirty="0" smtClean="0">
                <a:solidFill>
                  <a:schemeClr val="tx1"/>
                </a:solidFill>
              </a:rPr>
              <a:t> </a:t>
            </a:r>
            <a:r>
              <a:rPr lang="en-US" dirty="0" smtClean="0"/>
              <a:t>is the subject of that clause, it needs to be in the subjective case, as in version 2, and should be </a:t>
            </a:r>
            <a:r>
              <a:rPr lang="en-US" i="1" dirty="0" smtClean="0">
                <a:solidFill>
                  <a:schemeClr val="tx1"/>
                </a:solidFill>
              </a:rPr>
              <a:t>who</a:t>
            </a:r>
            <a:r>
              <a:rPr lang="en-US" dirty="0" smtClean="0">
                <a:solidFill>
                  <a:schemeClr val="tx1"/>
                </a:solidFill>
              </a:rPr>
              <a:t>.</a:t>
            </a:r>
          </a:p>
          <a:p>
            <a:r>
              <a:rPr lang="en-US" dirty="0" smtClean="0"/>
              <a:t>Also, since the entire clause </a:t>
            </a:r>
            <a:r>
              <a:rPr lang="en-US" i="1" dirty="0" smtClean="0">
                <a:solidFill>
                  <a:schemeClr val="tx1"/>
                </a:solidFill>
              </a:rPr>
              <a:t>who will go to the conference </a:t>
            </a:r>
            <a:r>
              <a:rPr lang="en-US" dirty="0" smtClean="0"/>
              <a:t>acts as the object of the verb </a:t>
            </a:r>
            <a:r>
              <a:rPr lang="en-US" i="1" dirty="0" smtClean="0"/>
              <a:t>decided</a:t>
            </a:r>
            <a:r>
              <a:rPr lang="en-US" dirty="0" smtClean="0"/>
              <a:t>, the entire clause functions as a noun and is therefore considered to be a noun clause.</a:t>
            </a:r>
            <a:endParaRPr lang="en-US" i="1" dirty="0"/>
          </a:p>
        </p:txBody>
      </p:sp>
    </p:spTree>
    <p:extLst>
      <p:ext uri="{BB962C8B-B14F-4D97-AF65-F5344CB8AC3E}">
        <p14:creationId xmlns:p14="http://schemas.microsoft.com/office/powerpoint/2010/main" val="286581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Most Frequent Grammar and Style Mistakes</a:t>
            </a:r>
            <a:endParaRPr lang="en-US" sz="28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Punctuation errors</a:t>
            </a:r>
          </a:p>
          <a:p>
            <a:pPr marL="457200" indent="-457200">
              <a:buFont typeface="+mj-lt"/>
              <a:buAutoNum type="arabicPeriod"/>
            </a:pPr>
            <a:r>
              <a:rPr lang="en-US" dirty="0" smtClean="0"/>
              <a:t>Sentence fragments</a:t>
            </a:r>
          </a:p>
          <a:p>
            <a:pPr marL="457200" indent="-457200">
              <a:buFont typeface="+mj-lt"/>
              <a:buAutoNum type="arabicPeriod"/>
            </a:pPr>
            <a:r>
              <a:rPr lang="en-US" dirty="0" smtClean="0"/>
              <a:t>Misplaced modifiers</a:t>
            </a:r>
          </a:p>
          <a:p>
            <a:pPr marL="457200" indent="-457200">
              <a:buFont typeface="+mj-lt"/>
              <a:buAutoNum type="arabicPeriod"/>
            </a:pPr>
            <a:r>
              <a:rPr lang="en-US" dirty="0" smtClean="0"/>
              <a:t>Passive voice</a:t>
            </a:r>
          </a:p>
          <a:p>
            <a:pPr marL="457200" indent="-457200">
              <a:buFont typeface="+mj-lt"/>
              <a:buAutoNum type="arabicPeriod"/>
            </a:pPr>
            <a:r>
              <a:rPr lang="en-US" dirty="0" smtClean="0"/>
              <a:t>Verb agreement</a:t>
            </a:r>
          </a:p>
          <a:p>
            <a:pPr marL="457200" indent="-457200">
              <a:buFont typeface="+mj-lt"/>
              <a:buAutoNum type="arabicPeriod"/>
            </a:pPr>
            <a:r>
              <a:rPr lang="en-US" dirty="0" smtClean="0"/>
              <a:t>Pronoun agreement</a:t>
            </a:r>
          </a:p>
          <a:p>
            <a:pPr marL="457200" indent="-457200">
              <a:buFont typeface="+mj-lt"/>
              <a:buAutoNum type="arabicPeriod"/>
            </a:pPr>
            <a:r>
              <a:rPr lang="en-US" dirty="0" smtClean="0"/>
              <a:t>Pronoun reference</a:t>
            </a:r>
          </a:p>
          <a:p>
            <a:pPr marL="457200" indent="-457200">
              <a:buFont typeface="+mj-lt"/>
              <a:buAutoNum type="arabicPeriod"/>
            </a:pPr>
            <a:r>
              <a:rPr lang="en-US" dirty="0" smtClean="0"/>
              <a:t>Case</a:t>
            </a:r>
          </a:p>
          <a:p>
            <a:pPr marL="457200" indent="-457200">
              <a:buFont typeface="+mj-lt"/>
              <a:buAutoNum type="arabicPeriod"/>
            </a:pPr>
            <a:r>
              <a:rPr lang="en-US" dirty="0" smtClean="0"/>
              <a:t>Spelling</a:t>
            </a:r>
          </a:p>
          <a:p>
            <a:pPr marL="457200" indent="-457200">
              <a:buFont typeface="+mj-lt"/>
              <a:buAutoNum type="arabicPeriod"/>
            </a:pPr>
            <a:r>
              <a:rPr lang="en-US" dirty="0" smtClean="0"/>
              <a:t>Noun clauses</a:t>
            </a:r>
          </a:p>
          <a:p>
            <a:pPr marL="457200" indent="-457200">
              <a:buFont typeface="+mj-lt"/>
              <a:buAutoNum type="arabicPeriod"/>
            </a:pPr>
            <a:endParaRPr lang="en-US" dirty="0"/>
          </a:p>
        </p:txBody>
      </p:sp>
    </p:spTree>
    <p:extLst>
      <p:ext uri="{BB962C8B-B14F-4D97-AF65-F5344CB8AC3E}">
        <p14:creationId xmlns:p14="http://schemas.microsoft.com/office/powerpoint/2010/main" val="280792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1- Punctuation Errors</a:t>
            </a:r>
            <a:endParaRPr lang="en-US" sz="2800" dirty="0"/>
          </a:p>
        </p:txBody>
      </p:sp>
      <p:sp>
        <p:nvSpPr>
          <p:cNvPr id="3" name="Content Placeholder 2"/>
          <p:cNvSpPr>
            <a:spLocks noGrp="1"/>
          </p:cNvSpPr>
          <p:nvPr>
            <p:ph idx="1"/>
          </p:nvPr>
        </p:nvSpPr>
        <p:spPr/>
        <p:txBody>
          <a:bodyPr/>
          <a:lstStyle/>
          <a:p>
            <a:r>
              <a:rPr lang="en-US" dirty="0" smtClean="0"/>
              <a:t>Punctuation is the use of symbols, marks and signs to separate or connect certain parts of a sentence and to clarify meanings.</a:t>
            </a:r>
          </a:p>
          <a:p>
            <a:endParaRPr lang="en-US" dirty="0" smtClean="0"/>
          </a:p>
          <a:p>
            <a:r>
              <a:rPr lang="en-US" b="1" dirty="0" smtClean="0"/>
              <a:t>Misusing punctuation can obscure, confuse and mislead your audience, and can compromise your credibility as a writer.</a:t>
            </a:r>
          </a:p>
          <a:p>
            <a:endParaRPr lang="en-US" dirty="0" smtClean="0"/>
          </a:p>
          <a:p>
            <a:r>
              <a:rPr lang="en-US" dirty="0" smtClean="0"/>
              <a:t>Two most common punctuation errors are comma splices and fused sentences.</a:t>
            </a:r>
            <a:endParaRPr lang="en-US" dirty="0"/>
          </a:p>
        </p:txBody>
      </p:sp>
    </p:spTree>
    <p:extLst>
      <p:ext uri="{BB962C8B-B14F-4D97-AF65-F5344CB8AC3E}">
        <p14:creationId xmlns:p14="http://schemas.microsoft.com/office/powerpoint/2010/main" val="326146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Comma Splice</a:t>
            </a:r>
            <a:endParaRPr lang="en-US" sz="2800" dirty="0"/>
          </a:p>
        </p:txBody>
      </p:sp>
      <p:sp>
        <p:nvSpPr>
          <p:cNvPr id="3" name="Content Placeholder 2"/>
          <p:cNvSpPr>
            <a:spLocks noGrp="1"/>
          </p:cNvSpPr>
          <p:nvPr>
            <p:ph idx="1"/>
          </p:nvPr>
        </p:nvSpPr>
        <p:spPr/>
        <p:txBody>
          <a:bodyPr/>
          <a:lstStyle/>
          <a:p>
            <a:r>
              <a:rPr lang="en-US" dirty="0" smtClean="0"/>
              <a:t>Comma splice occurs when we join one sentence with another sentence by using a comma instead of a conjunction. This mistake is very easy to make and very easy to correct.</a:t>
            </a:r>
          </a:p>
          <a:p>
            <a:pPr marL="0" indent="0">
              <a:buNone/>
            </a:pPr>
            <a:r>
              <a:rPr lang="en-US" dirty="0" smtClean="0"/>
              <a:t>e.g.   </a:t>
            </a:r>
            <a:r>
              <a:rPr lang="en-US" b="1" dirty="0">
                <a:solidFill>
                  <a:schemeClr val="tx1"/>
                </a:solidFill>
              </a:rPr>
              <a:t>T</a:t>
            </a:r>
            <a:r>
              <a:rPr lang="en-US" b="1" dirty="0" smtClean="0">
                <a:solidFill>
                  <a:schemeClr val="tx1"/>
                </a:solidFill>
              </a:rPr>
              <a:t>he circuit operates at dc</a:t>
            </a:r>
            <a:r>
              <a:rPr lang="en-US" sz="4000" b="1" dirty="0" smtClean="0">
                <a:solidFill>
                  <a:schemeClr val="tx1"/>
                </a:solidFill>
              </a:rPr>
              <a:t>,</a:t>
            </a:r>
            <a:r>
              <a:rPr lang="en-US" b="1" dirty="0" smtClean="0">
                <a:solidFill>
                  <a:schemeClr val="tx1"/>
                </a:solidFill>
              </a:rPr>
              <a:t> Ohm’s law applies.</a:t>
            </a:r>
          </a:p>
          <a:p>
            <a:pPr marL="0" indent="0">
              <a:buNone/>
            </a:pPr>
            <a:r>
              <a:rPr lang="en-US" sz="1600" dirty="0" smtClean="0"/>
              <a:t>         (This comma improperly splices or joins two independent clauses together)</a:t>
            </a:r>
          </a:p>
          <a:p>
            <a:pPr marL="0" indent="0">
              <a:buNone/>
            </a:pPr>
            <a:endParaRPr lang="en-US" sz="1400" dirty="0"/>
          </a:p>
          <a:p>
            <a:pPr marL="0" indent="0">
              <a:buNone/>
            </a:pPr>
            <a:r>
              <a:rPr lang="en-US" dirty="0" smtClean="0"/>
              <a:t>To fix the problem, you have three choices</a:t>
            </a:r>
          </a:p>
          <a:p>
            <a:pPr marL="0" indent="0">
              <a:buNone/>
            </a:pPr>
            <a:r>
              <a:rPr lang="en-US" b="1" dirty="0" smtClean="0">
                <a:solidFill>
                  <a:schemeClr val="tx1"/>
                </a:solidFill>
              </a:rPr>
              <a:t>1- The circuit operates at dc</a:t>
            </a:r>
            <a:r>
              <a:rPr lang="en-US" b="1" dirty="0" smtClean="0">
                <a:solidFill>
                  <a:srgbClr val="FF0000"/>
                </a:solidFill>
              </a:rPr>
              <a:t>; </a:t>
            </a:r>
            <a:r>
              <a:rPr lang="en-US" b="1" dirty="0" smtClean="0">
                <a:solidFill>
                  <a:schemeClr val="tx1"/>
                </a:solidFill>
              </a:rPr>
              <a:t>Ohm’s law applies.</a:t>
            </a:r>
          </a:p>
          <a:p>
            <a:pPr marL="0" indent="0">
              <a:buNone/>
            </a:pPr>
            <a:r>
              <a:rPr lang="en-US" sz="1400" dirty="0" smtClean="0"/>
              <a:t> </a:t>
            </a:r>
            <a:r>
              <a:rPr lang="en-US" sz="1600" dirty="0" smtClean="0"/>
              <a:t>Join independent clauses with a semicolon, which functions as a soft conjunction</a:t>
            </a:r>
          </a:p>
          <a:p>
            <a:pPr marL="0" indent="0">
              <a:buNone/>
            </a:pPr>
            <a:endParaRPr lang="en-US" sz="1400" dirty="0" smtClean="0"/>
          </a:p>
          <a:p>
            <a:pPr marL="0" indent="0">
              <a:buNone/>
            </a:pPr>
            <a:endParaRPr lang="en-US" dirty="0" smtClean="0"/>
          </a:p>
          <a:p>
            <a:pPr marL="0" indent="0">
              <a:buNone/>
            </a:pPr>
            <a:endParaRPr lang="en-US" dirty="0" smtClean="0"/>
          </a:p>
          <a:p>
            <a:pPr marL="0" indent="0">
              <a:buNone/>
            </a:pPr>
            <a:endParaRPr lang="en-US" sz="1400" dirty="0"/>
          </a:p>
          <a:p>
            <a:pPr marL="0" indent="0">
              <a:buNone/>
            </a:pPr>
            <a:endParaRPr lang="en-US" sz="1400" dirty="0" smtClean="0"/>
          </a:p>
          <a:p>
            <a:pPr marL="0" indent="0">
              <a:buNone/>
            </a:pPr>
            <a:endParaRPr lang="en-US" dirty="0"/>
          </a:p>
        </p:txBody>
      </p:sp>
    </p:spTree>
    <p:extLst>
      <p:ext uri="{BB962C8B-B14F-4D97-AF65-F5344CB8AC3E}">
        <p14:creationId xmlns:p14="http://schemas.microsoft.com/office/powerpoint/2010/main" val="92537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solidFill>
                  <a:schemeClr val="tx1"/>
                </a:solidFill>
              </a:rPr>
              <a:t>2- The circuit operates at dc</a:t>
            </a:r>
            <a:r>
              <a:rPr lang="en-US" b="1" dirty="0" smtClean="0">
                <a:solidFill>
                  <a:srgbClr val="FF0000"/>
                </a:solidFill>
              </a:rPr>
              <a:t>, and </a:t>
            </a:r>
            <a:r>
              <a:rPr lang="en-US" b="1" dirty="0" smtClean="0">
                <a:solidFill>
                  <a:schemeClr val="tx1"/>
                </a:solidFill>
              </a:rPr>
              <a:t>Ohm’s law applies.</a:t>
            </a:r>
          </a:p>
          <a:p>
            <a:pPr marL="0" indent="0">
              <a:buNone/>
            </a:pPr>
            <a:r>
              <a:rPr lang="en-US" sz="1600" dirty="0" smtClean="0"/>
              <a:t>                            Follow that splicing comma with a conjunction</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r>
              <a:rPr lang="en-US" b="1" dirty="0" smtClean="0">
                <a:solidFill>
                  <a:schemeClr val="tx1"/>
                </a:solidFill>
              </a:rPr>
              <a:t>3-The circuit operates at dc</a:t>
            </a:r>
            <a:r>
              <a:rPr lang="en-US" b="1" dirty="0" smtClean="0">
                <a:solidFill>
                  <a:srgbClr val="FF0000"/>
                </a:solidFill>
              </a:rPr>
              <a:t>; therefore, </a:t>
            </a:r>
            <a:r>
              <a:rPr lang="en-US" b="1" dirty="0" smtClean="0">
                <a:solidFill>
                  <a:schemeClr val="tx1"/>
                </a:solidFill>
              </a:rPr>
              <a:t>Ohm’s law   applies.</a:t>
            </a:r>
          </a:p>
          <a:p>
            <a:pPr marL="0" indent="0">
              <a:buNone/>
            </a:pPr>
            <a:r>
              <a:rPr lang="en-US" sz="1400" dirty="0" smtClean="0"/>
              <a:t>       </a:t>
            </a:r>
            <a:r>
              <a:rPr lang="en-US" sz="1400" dirty="0"/>
              <a:t>	</a:t>
            </a:r>
            <a:r>
              <a:rPr lang="en-US" sz="1600" dirty="0" smtClean="0"/>
              <a:t>Add a semicolon, an adverbial conjunction, and a comma</a:t>
            </a:r>
            <a:endParaRPr lang="en-US" sz="1600" dirty="0"/>
          </a:p>
        </p:txBody>
      </p:sp>
    </p:spTree>
    <p:extLst>
      <p:ext uri="{BB962C8B-B14F-4D97-AF65-F5344CB8AC3E}">
        <p14:creationId xmlns:p14="http://schemas.microsoft.com/office/powerpoint/2010/main" val="71202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Fused Sentence</a:t>
            </a:r>
            <a:endParaRPr lang="en-US" sz="2400" dirty="0"/>
          </a:p>
        </p:txBody>
      </p:sp>
      <p:sp>
        <p:nvSpPr>
          <p:cNvPr id="3" name="Content Placeholder 2"/>
          <p:cNvSpPr>
            <a:spLocks noGrp="1"/>
          </p:cNvSpPr>
          <p:nvPr>
            <p:ph idx="1"/>
          </p:nvPr>
        </p:nvSpPr>
        <p:spPr/>
        <p:txBody>
          <a:bodyPr/>
          <a:lstStyle/>
          <a:p>
            <a:pPr algn="just"/>
            <a:r>
              <a:rPr lang="en-US" dirty="0" smtClean="0"/>
              <a:t>A fused sentence is a comma splice without the comma. </a:t>
            </a:r>
            <a:r>
              <a:rPr lang="en-US" dirty="0"/>
              <a:t>I</a:t>
            </a:r>
            <a:r>
              <a:rPr lang="en-US" dirty="0" smtClean="0"/>
              <a:t>n other words, two sentences are fused without any mark of punctuation.</a:t>
            </a:r>
          </a:p>
          <a:p>
            <a:pPr marL="0" indent="0" algn="just">
              <a:buNone/>
            </a:pPr>
            <a:r>
              <a:rPr lang="en-US" dirty="0" smtClean="0"/>
              <a:t>e.g. </a:t>
            </a:r>
          </a:p>
          <a:p>
            <a:pPr marL="0" indent="0" algn="just">
              <a:buNone/>
            </a:pPr>
            <a:r>
              <a:rPr lang="en-US" b="1" dirty="0" smtClean="0">
                <a:solidFill>
                  <a:schemeClr val="tx1"/>
                </a:solidFill>
              </a:rPr>
              <a:t>The work station was not designed ergonomically it leaves much to be desired.</a:t>
            </a:r>
          </a:p>
          <a:p>
            <a:pPr marL="0" indent="0" algn="just">
              <a:buNone/>
            </a:pPr>
            <a:r>
              <a:rPr lang="en-US" sz="1600" dirty="0" smtClean="0"/>
              <a:t>Again we have two sentences which run together  at the point of fusion.</a:t>
            </a:r>
          </a:p>
          <a:p>
            <a:pPr marL="0" indent="0" algn="just">
              <a:buNone/>
            </a:pPr>
            <a:r>
              <a:rPr lang="en-US" b="1" dirty="0" smtClean="0"/>
              <a:t>SOLUTION</a:t>
            </a:r>
          </a:p>
          <a:p>
            <a:pPr marL="0" indent="0" algn="just">
              <a:buNone/>
            </a:pPr>
            <a:r>
              <a:rPr lang="en-US" b="1" dirty="0" smtClean="0"/>
              <a:t>1- Insert a semicolon</a:t>
            </a:r>
          </a:p>
          <a:p>
            <a:pPr marL="0" indent="0" algn="just">
              <a:buNone/>
            </a:pPr>
            <a:r>
              <a:rPr lang="en-US" b="1" dirty="0" smtClean="0">
                <a:solidFill>
                  <a:schemeClr val="tx1"/>
                </a:solidFill>
              </a:rPr>
              <a:t>The </a:t>
            </a:r>
            <a:r>
              <a:rPr lang="en-US" b="1" dirty="0">
                <a:solidFill>
                  <a:schemeClr val="tx1"/>
                </a:solidFill>
              </a:rPr>
              <a:t>work station was not designed </a:t>
            </a:r>
            <a:r>
              <a:rPr lang="en-US" b="1" dirty="0" smtClean="0">
                <a:solidFill>
                  <a:schemeClr val="tx1"/>
                </a:solidFill>
              </a:rPr>
              <a:t>ergonomically</a:t>
            </a:r>
            <a:r>
              <a:rPr lang="en-US" b="1" dirty="0" smtClean="0">
                <a:solidFill>
                  <a:srgbClr val="FF0000"/>
                </a:solidFill>
              </a:rPr>
              <a:t>;</a:t>
            </a:r>
            <a:r>
              <a:rPr lang="en-US" b="1" dirty="0" smtClean="0">
                <a:solidFill>
                  <a:schemeClr val="tx1"/>
                </a:solidFill>
              </a:rPr>
              <a:t>  </a:t>
            </a:r>
            <a:r>
              <a:rPr lang="en-US" b="1" dirty="0">
                <a:solidFill>
                  <a:schemeClr val="tx1"/>
                </a:solidFill>
              </a:rPr>
              <a:t>it leaves much to be desired.</a:t>
            </a:r>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3192574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9E2455-D9B1-4667-A130-E16A8202FBD5}"/>
</file>

<file path=customXml/itemProps2.xml><?xml version="1.0" encoding="utf-8"?>
<ds:datastoreItem xmlns:ds="http://schemas.openxmlformats.org/officeDocument/2006/customXml" ds:itemID="{EF480A28-4AC7-4B93-A69A-47CD326B7A70}"/>
</file>

<file path=customXml/itemProps3.xml><?xml version="1.0" encoding="utf-8"?>
<ds:datastoreItem xmlns:ds="http://schemas.openxmlformats.org/officeDocument/2006/customXml" ds:itemID="{4A6749A2-D00F-432B-B40F-3F710128BD17}"/>
</file>

<file path=docProps/app.xml><?xml version="1.0" encoding="utf-8"?>
<Properties xmlns="http://schemas.openxmlformats.org/officeDocument/2006/extended-properties" xmlns:vt="http://schemas.openxmlformats.org/officeDocument/2006/docPropsVTypes">
  <Template>Executive</Template>
  <TotalTime>407</TotalTime>
  <Words>3128</Words>
  <Application>Microsoft Office PowerPoint</Application>
  <PresentationFormat>On-screen Show (4:3)</PresentationFormat>
  <Paragraphs>256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Executive</vt:lpstr>
      <vt:lpstr>Grammar, Style and Punctuation</vt:lpstr>
      <vt:lpstr>Grammar: What Is It and Why Is It A Big Deal</vt:lpstr>
      <vt:lpstr>PowerPoint Presentation</vt:lpstr>
      <vt:lpstr>PowerPoint Presentation</vt:lpstr>
      <vt:lpstr>Most Frequent Grammar and Style Mistakes</vt:lpstr>
      <vt:lpstr>1- Punctuation Errors</vt:lpstr>
      <vt:lpstr>Comma Splice</vt:lpstr>
      <vt:lpstr>PowerPoint Presentation</vt:lpstr>
      <vt:lpstr>Fused Sentence</vt:lpstr>
      <vt:lpstr>PowerPoint Presentation</vt:lpstr>
      <vt:lpstr>2- Sentence Fragments</vt:lpstr>
      <vt:lpstr>PowerPoint Presentation</vt:lpstr>
      <vt:lpstr>PowerPoint Presentation</vt:lpstr>
      <vt:lpstr>3- Misplaced-Modifier Errors</vt:lpstr>
      <vt:lpstr>PowerPoint Presentation</vt:lpstr>
      <vt:lpstr>4- Passive Voice Problems</vt:lpstr>
      <vt:lpstr>PowerPoint Presentation</vt:lpstr>
      <vt:lpstr>PowerPoint Presentation</vt:lpstr>
      <vt:lpstr>PowerPoint Presentation</vt:lpstr>
      <vt:lpstr>PowerPoint Presentation</vt:lpstr>
      <vt:lpstr>When To Use The Passive</vt:lpstr>
      <vt:lpstr>PowerPoint Presentation</vt:lpstr>
      <vt:lpstr>5- Verb Agreement Errors</vt:lpstr>
      <vt:lpstr>PowerPoint Presentation</vt:lpstr>
      <vt:lpstr>PowerPoint Presentation</vt:lpstr>
      <vt:lpstr>PowerPoint Presentation</vt:lpstr>
      <vt:lpstr>6- Pronoun Agreement Errors</vt:lpstr>
      <vt:lpstr>PowerPoint Presentation</vt:lpstr>
      <vt:lpstr>PowerPoint Presentation</vt:lpstr>
      <vt:lpstr>7- Pronoun Reference Errors</vt:lpstr>
      <vt:lpstr>PowerPoint Presentation</vt:lpstr>
      <vt:lpstr>8- Case Errors</vt:lpstr>
      <vt:lpstr>PowerPoint Presentation</vt:lpstr>
      <vt:lpstr>PowerPoint Presentation</vt:lpstr>
      <vt:lpstr>9- Spelling Errors</vt:lpstr>
      <vt:lpstr>PowerPoint Presentation</vt:lpstr>
      <vt:lpstr>Spelling And Numbers</vt:lpstr>
      <vt:lpstr>PowerPoint Presentation</vt:lpstr>
      <vt:lpstr>PowerPoint Presentation</vt:lpstr>
      <vt:lpstr>PowerPoint Presentation</vt:lpstr>
      <vt:lpstr>10- Noun Clauses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Grammer, Style and Punctuation</dc:title>
  <dc:creator>Kamran</dc:creator>
  <cp:lastModifiedBy>Kamran Shaheen</cp:lastModifiedBy>
  <cp:revision>190</cp:revision>
  <dcterms:created xsi:type="dcterms:W3CDTF">2006-08-16T00:00:00Z</dcterms:created>
  <dcterms:modified xsi:type="dcterms:W3CDTF">2020-12-24T04:35:27Z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