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52" r:id="rId2"/>
  </p:sldMasterIdLst>
  <p:sldIdLst>
    <p:sldId id="256" r:id="rId3"/>
    <p:sldId id="257" r:id="rId4"/>
    <p:sldId id="258" r:id="rId5"/>
    <p:sldId id="259" r:id="rId6"/>
    <p:sldId id="260" r:id="rId7"/>
    <p:sldId id="261" r:id="rId8"/>
    <p:sldId id="264" r:id="rId9"/>
    <p:sldId id="267" r:id="rId10"/>
    <p:sldId id="262" r:id="rId11"/>
    <p:sldId id="263" r:id="rId12"/>
    <p:sldId id="265" r:id="rId13"/>
    <p:sldId id="268" r:id="rId14"/>
    <p:sldId id="266"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90" r:id="rId30"/>
    <p:sldId id="284" r:id="rId31"/>
    <p:sldId id="285" r:id="rId32"/>
    <p:sldId id="286" r:id="rId33"/>
    <p:sldId id="287" r:id="rId34"/>
    <p:sldId id="288" r:id="rId35"/>
    <p:sldId id="292" r:id="rId36"/>
    <p:sldId id="291" r:id="rId37"/>
    <p:sldId id="293"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EB3125C-6951-473E-8CA7-A9DB0A72885B}" type="datetimeFigureOut">
              <a:rPr lang="en-US" smtClean="0"/>
              <a:pPr/>
              <a:t>03-Nov-20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3EC0D47-81FE-468F-8532-A601BF29DD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B3125C-6951-473E-8CA7-A9DB0A72885B}" type="datetimeFigureOut">
              <a:rPr lang="en-US" smtClean="0"/>
              <a:pPr/>
              <a:t>03-Nov-20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EC0D47-81FE-468F-8532-A601BF29DD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B3125C-6951-473E-8CA7-A9DB0A72885B}" type="datetimeFigureOut">
              <a:rPr lang="en-US" smtClean="0"/>
              <a:pPr/>
              <a:t>03-Nov-20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EC0D47-81FE-468F-8532-A601BF29DD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EB3125C-6951-473E-8CA7-A9DB0A72885B}" type="datetimeFigureOut">
              <a:rPr lang="en-US" smtClean="0"/>
              <a:pPr/>
              <a:t>03-Nov-20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3EC0D47-81FE-468F-8532-A601BF29DD03}"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B3125C-6951-473E-8CA7-A9DB0A72885B}" type="datetimeFigureOut">
              <a:rPr lang="en-US" smtClean="0"/>
              <a:pPr/>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C0D47-81FE-468F-8532-A601BF29DD0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B3125C-6951-473E-8CA7-A9DB0A72885B}" type="datetimeFigureOut">
              <a:rPr lang="en-US" smtClean="0"/>
              <a:pPr/>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3EC0D47-81FE-468F-8532-A601BF29DD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B3125C-6951-473E-8CA7-A9DB0A72885B}" type="datetimeFigureOut">
              <a:rPr lang="en-US" smtClean="0"/>
              <a:pPr/>
              <a:t>03-Nov-20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C0D47-81FE-468F-8532-A601BF29DD0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EB3125C-6951-473E-8CA7-A9DB0A72885B}" type="datetimeFigureOut">
              <a:rPr lang="en-US" smtClean="0"/>
              <a:pPr/>
              <a:t>03-Nov-20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C0D47-81FE-468F-8532-A601BF29DD0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B3125C-6951-473E-8CA7-A9DB0A72885B}" type="datetimeFigureOut">
              <a:rPr lang="en-US" smtClean="0"/>
              <a:pPr/>
              <a:t>03-Nov-20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C0D47-81FE-468F-8532-A601BF29DD0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3125C-6951-473E-8CA7-A9DB0A72885B}" type="datetimeFigureOut">
              <a:rPr lang="en-US" smtClean="0"/>
              <a:pPr/>
              <a:t>03-Nov-20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C0D47-81FE-468F-8532-A601BF29DD0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B3125C-6951-473E-8CA7-A9DB0A72885B}" type="datetimeFigureOut">
              <a:rPr lang="en-US" smtClean="0"/>
              <a:pPr/>
              <a:t>03-Nov-20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C0D47-81FE-468F-8532-A601BF29DD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B3125C-6951-473E-8CA7-A9DB0A72885B}" type="datetimeFigureOut">
              <a:rPr lang="en-US" smtClean="0"/>
              <a:pPr/>
              <a:t>03-Nov-20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EC0D47-81FE-468F-8532-A601BF29DD0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B3125C-6951-473E-8CA7-A9DB0A72885B}" type="datetimeFigureOut">
              <a:rPr lang="en-US" smtClean="0"/>
              <a:pPr/>
              <a:t>03-Nov-20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C0D47-81FE-468F-8532-A601BF29DD0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B3125C-6951-473E-8CA7-A9DB0A72885B}" type="datetimeFigureOut">
              <a:rPr lang="en-US" smtClean="0"/>
              <a:pPr/>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C0D47-81FE-468F-8532-A601BF29DD0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B3125C-6951-473E-8CA7-A9DB0A72885B}" type="datetimeFigureOut">
              <a:rPr lang="en-US" smtClean="0"/>
              <a:pPr/>
              <a:t>03-Nov-20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C0D47-81FE-468F-8532-A601BF29DD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EB3125C-6951-473E-8CA7-A9DB0A72885B}" type="datetimeFigureOut">
              <a:rPr lang="en-US" smtClean="0"/>
              <a:pPr/>
              <a:t>03-Nov-20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EC0D47-81FE-468F-8532-A601BF29DD0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B3125C-6951-473E-8CA7-A9DB0A72885B}" type="datetimeFigureOut">
              <a:rPr lang="en-US" smtClean="0"/>
              <a:pPr/>
              <a:t>03-Nov-20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3EC0D47-81FE-468F-8532-A601BF29DD0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EB3125C-6951-473E-8CA7-A9DB0A72885B}" type="datetimeFigureOut">
              <a:rPr lang="en-US" smtClean="0"/>
              <a:pPr/>
              <a:t>03-Nov-20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3EC0D47-81FE-468F-8532-A601BF29DD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EB3125C-6951-473E-8CA7-A9DB0A72885B}" type="datetimeFigureOut">
              <a:rPr lang="en-US" smtClean="0"/>
              <a:pPr/>
              <a:t>03-Nov-20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3EC0D47-81FE-468F-8532-A601BF29DD0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EB3125C-6951-473E-8CA7-A9DB0A72885B}" type="datetimeFigureOut">
              <a:rPr lang="en-US" smtClean="0"/>
              <a:pPr/>
              <a:t>03-Nov-20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3EC0D47-81FE-468F-8532-A601BF29DD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EB3125C-6951-473E-8CA7-A9DB0A72885B}" type="datetimeFigureOut">
              <a:rPr lang="en-US" smtClean="0"/>
              <a:pPr/>
              <a:t>03-Nov-20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3EC0D47-81FE-468F-8532-A601BF29DD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B3125C-6951-473E-8CA7-A9DB0A72885B}" type="datetimeFigureOut">
              <a:rPr lang="en-US" smtClean="0"/>
              <a:pPr/>
              <a:t>03-Nov-20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3EC0D47-81FE-468F-8532-A601BF29DD0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EB3125C-6951-473E-8CA7-A9DB0A72885B}" type="datetimeFigureOut">
              <a:rPr lang="en-US" smtClean="0"/>
              <a:pPr/>
              <a:t>03-Nov-20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3EC0D47-81FE-468F-8532-A601BF29DD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EB3125C-6951-473E-8CA7-A9DB0A72885B}" type="datetimeFigureOut">
              <a:rPr lang="en-US" smtClean="0"/>
              <a:pPr/>
              <a:t>03-Nov-20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3EC0D47-81FE-468F-8532-A601BF29DD0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514600"/>
            <a:ext cx="6730753" cy="707886"/>
          </a:xfrm>
          <a:prstGeom prst="rect">
            <a:avLst/>
          </a:prstGeom>
          <a:noFill/>
        </p:spPr>
        <p:txBody>
          <a:bodyPr wrap="none" rtlCol="0">
            <a:spAutoFit/>
          </a:bodyPr>
          <a:lstStyle/>
          <a:p>
            <a:r>
              <a:rPr lang="en-US" sz="4000" b="1" dirty="0" smtClean="0"/>
              <a:t>KINDS OF TECHNICAL REPORTS</a:t>
            </a:r>
            <a:endParaRPr lang="en-US" sz="4000"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02359"/>
            <a:ext cx="6934200" cy="6555641"/>
          </a:xfrm>
          <a:prstGeom prst="rect">
            <a:avLst/>
          </a:prstGeom>
        </p:spPr>
        <p:txBody>
          <a:bodyPr wrap="square">
            <a:spAutoFit/>
          </a:bodyPr>
          <a:lstStyle/>
          <a:p>
            <a:r>
              <a:rPr lang="en-US" sz="2800" dirty="0" smtClean="0"/>
              <a:t>These can include whatever the organizations considers important for its operations:</a:t>
            </a:r>
          </a:p>
          <a:p>
            <a:endParaRPr lang="en-US" sz="2800" dirty="0"/>
          </a:p>
          <a:p>
            <a:r>
              <a:rPr lang="en-US" sz="2800" b="1" dirty="0" smtClean="0"/>
              <a:t>-Attendance policies</a:t>
            </a:r>
          </a:p>
          <a:p>
            <a:r>
              <a:rPr lang="en-US" sz="2800" b="1" dirty="0" smtClean="0"/>
              <a:t>-Substance-abuse policies</a:t>
            </a:r>
          </a:p>
          <a:p>
            <a:r>
              <a:rPr lang="en-US" sz="2800" b="1" dirty="0" smtClean="0"/>
              <a:t>-Work-flow procedures</a:t>
            </a:r>
          </a:p>
          <a:p>
            <a:r>
              <a:rPr lang="en-US" sz="2800" b="1" dirty="0" smtClean="0"/>
              <a:t>  and so on…</a:t>
            </a:r>
          </a:p>
          <a:p>
            <a:endParaRPr lang="en-US" sz="2800" dirty="0" smtClean="0"/>
          </a:p>
          <a:p>
            <a:r>
              <a:rPr lang="en-US" sz="2800" dirty="0" smtClean="0"/>
              <a:t> Once recorded, the policies and procedures are there for everybody in the organization to refer to, and these documents become the means of settling most disputes within the organization. </a:t>
            </a:r>
            <a:endParaRPr lang="en-US" sz="2800" dirty="0"/>
          </a:p>
        </p:txBody>
      </p:sp>
    </p:spTree>
  </p:cSld>
  <p:clrMapOvr>
    <a:masterClrMapping/>
  </p:clrMapOvr>
  <p:transition>
    <p:pull dir="l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Picture 6" descr="http://vr-zone.com/uploads/16233/facebook-privacy-policy.JPG"/>
          <p:cNvPicPr>
            <a:picLocks noChangeAspect="1" noChangeArrowheads="1"/>
          </p:cNvPicPr>
          <p:nvPr/>
        </p:nvPicPr>
        <p:blipFill>
          <a:blip r:embed="rId2" cstate="print"/>
          <a:srcRect/>
          <a:stretch>
            <a:fillRect/>
          </a:stretch>
        </p:blipFill>
        <p:spPr bwMode="auto">
          <a:xfrm>
            <a:off x="0" y="152400"/>
            <a:ext cx="9144000" cy="6531429"/>
          </a:xfrm>
          <a:prstGeom prst="rect">
            <a:avLst/>
          </a:prstGeom>
          <a:noFill/>
        </p:spPr>
      </p:pic>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438400"/>
            <a:ext cx="6885026" cy="1446550"/>
          </a:xfrm>
          <a:prstGeom prst="rect">
            <a:avLst/>
          </a:prstGeom>
        </p:spPr>
        <p:txBody>
          <a:bodyPr wrap="none">
            <a:spAutoFit/>
          </a:bodyPr>
          <a:lstStyle/>
          <a:p>
            <a:r>
              <a:rPr lang="en-US" sz="4400" b="1" dirty="0" smtClean="0"/>
              <a:t>Recommendation and </a:t>
            </a:r>
          </a:p>
          <a:p>
            <a:pPr algn="ctr"/>
            <a:r>
              <a:rPr lang="en-US" sz="4400" b="1" dirty="0" smtClean="0"/>
              <a:t>Feasibility Reports</a:t>
            </a:r>
            <a:endParaRPr lang="en-US" sz="4400" b="1" dirty="0"/>
          </a:p>
        </p:txBody>
      </p:sp>
    </p:spTree>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066800"/>
            <a:ext cx="6477000" cy="5262979"/>
          </a:xfrm>
          <a:prstGeom prst="rect">
            <a:avLst/>
          </a:prstGeom>
        </p:spPr>
        <p:txBody>
          <a:bodyPr wrap="square">
            <a:spAutoFit/>
          </a:bodyPr>
          <a:lstStyle/>
          <a:p>
            <a:pPr algn="just"/>
            <a:r>
              <a:rPr lang="en-US" sz="2800" dirty="0" smtClean="0"/>
              <a:t>This group of similar reports does things like compare several options against a set of requirements and recommend one; considers an idea (plan, project) in terms of its "feasibility," in terms of some combination of its technical, economical, social practicality or possibility; passes judgment on the worth or value of a thing by comparing it to a set of requirements, or criteria.</a:t>
            </a:r>
            <a:endParaRPr lang="en-US" sz="2800" dirty="0"/>
          </a:p>
        </p:txBody>
      </p:sp>
    </p:spTree>
  </p:cSld>
  <p:clrMapOvr>
    <a:masterClrMapping/>
  </p:clrMapOvr>
  <p:transition>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066800"/>
            <a:ext cx="6858000" cy="5386090"/>
          </a:xfrm>
          <a:prstGeom prst="rect">
            <a:avLst/>
          </a:prstGeom>
        </p:spPr>
        <p:txBody>
          <a:bodyPr wrap="square">
            <a:spAutoFit/>
          </a:bodyPr>
          <a:lstStyle/>
          <a:p>
            <a:r>
              <a:rPr lang="en-US" sz="3200" b="1" i="1" dirty="0" smtClean="0"/>
              <a:t>Feasibility report:</a:t>
            </a:r>
            <a:r>
              <a:rPr lang="en-US" sz="3200" b="1" dirty="0" smtClean="0"/>
              <a:t> </a:t>
            </a:r>
          </a:p>
          <a:p>
            <a:endParaRPr lang="en-US" dirty="0"/>
          </a:p>
          <a:p>
            <a:pPr marL="342900" indent="-342900" algn="just">
              <a:buFont typeface="Arial" panose="020B0604020202020204" pitchFamily="34" charset="0"/>
              <a:buChar char="•"/>
            </a:pPr>
            <a:r>
              <a:rPr lang="en-US" sz="2400" dirty="0" smtClean="0"/>
              <a:t>This type studies a situation (for example, a problem or opportunity) and a plan for doing something about it and then determines whether that plan is "feasible.“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The feasibility report answers the question "Should we implement Plan X?" by stating "yes," "no," but more often "maybe." Not only does it give a recommendation, it also provides the </a:t>
            </a:r>
            <a:r>
              <a:rPr lang="en-US" sz="2600" b="1" dirty="0" smtClean="0"/>
              <a:t>data</a:t>
            </a:r>
            <a:r>
              <a:rPr lang="en-US" sz="2000" dirty="0" smtClean="0"/>
              <a:t> </a:t>
            </a:r>
            <a:r>
              <a:rPr lang="en-US" sz="2400" dirty="0" smtClean="0"/>
              <a:t>and the </a:t>
            </a:r>
            <a:r>
              <a:rPr lang="en-US" sz="2800" b="1" dirty="0" smtClean="0"/>
              <a:t>reasoning</a:t>
            </a:r>
            <a:r>
              <a:rPr lang="en-US" sz="2800" dirty="0" smtClean="0"/>
              <a:t> </a:t>
            </a:r>
            <a:r>
              <a:rPr lang="en-US" sz="2400" dirty="0" smtClean="0"/>
              <a:t>behind that recommendation. </a:t>
            </a:r>
            <a:endParaRPr lang="en-US" sz="2400" dirty="0"/>
          </a:p>
        </p:txBody>
      </p:sp>
    </p:spTree>
  </p:cSld>
  <p:clrMapOvr>
    <a:masterClrMapping/>
  </p:clrMapOvr>
  <p:transition>
    <p:cover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543800" cy="4185761"/>
          </a:xfrm>
          <a:prstGeom prst="rect">
            <a:avLst/>
          </a:prstGeom>
        </p:spPr>
        <p:txBody>
          <a:bodyPr wrap="square">
            <a:spAutoFit/>
          </a:bodyPr>
          <a:lstStyle/>
          <a:p>
            <a:r>
              <a:rPr lang="en-US" sz="3200" b="1" i="1" dirty="0" smtClean="0"/>
              <a:t>Recommendation report:</a:t>
            </a:r>
            <a:r>
              <a:rPr lang="en-US" sz="3200" b="1" dirty="0" smtClean="0"/>
              <a:t> </a:t>
            </a:r>
            <a:endParaRPr lang="en-US" sz="3200" b="1" dirty="0"/>
          </a:p>
          <a:p>
            <a:endParaRPr lang="en-US" dirty="0" smtClean="0"/>
          </a:p>
          <a:p>
            <a:pPr marL="342900" indent="-342900" algn="just">
              <a:buFont typeface="Arial" panose="020B0604020202020204" pitchFamily="34" charset="0"/>
              <a:buChar char="•"/>
            </a:pPr>
            <a:r>
              <a:rPr lang="en-US" sz="2400" dirty="0" smtClean="0"/>
              <a:t>This type starts from a stated need, a selection of choices, or both and then recommends one, some, or none.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The recommendation report answers the question "Which option should we choose?" (or in some cases "Which are the best options?) by recommending Product B, or maybe both Products B and C, or none of the products. </a:t>
            </a:r>
            <a:endParaRPr lang="en-US" sz="2400" dirty="0"/>
          </a:p>
        </p:txBody>
      </p:sp>
    </p:spTree>
  </p:cSld>
  <p:clrMapOvr>
    <a:masterClrMapping/>
  </p:clrMapOvr>
  <p:transition>
    <p:wheel spokes="2"/>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685800"/>
            <a:ext cx="7239000" cy="4985980"/>
          </a:xfrm>
          <a:prstGeom prst="rect">
            <a:avLst/>
          </a:prstGeom>
        </p:spPr>
        <p:txBody>
          <a:bodyPr wrap="square">
            <a:spAutoFit/>
          </a:bodyPr>
          <a:lstStyle/>
          <a:p>
            <a:r>
              <a:rPr lang="en-US" sz="3600" b="1" i="1" dirty="0" smtClean="0"/>
              <a:t>Evaluation report:</a:t>
            </a:r>
            <a:r>
              <a:rPr lang="en-US" sz="3600" b="1" dirty="0" smtClean="0"/>
              <a:t> </a:t>
            </a:r>
            <a:endParaRPr lang="en-US" dirty="0" smtClean="0"/>
          </a:p>
          <a:p>
            <a:endParaRPr lang="en-US" dirty="0" smtClean="0"/>
          </a:p>
          <a:p>
            <a:pPr marL="342900" indent="-342900" algn="just">
              <a:buFont typeface="Arial" panose="020B0604020202020204" pitchFamily="34" charset="0"/>
              <a:buChar char="•"/>
            </a:pPr>
            <a:r>
              <a:rPr lang="en-US" sz="2400" dirty="0" smtClean="0"/>
              <a:t>This type provides an opinion or judgment rather than a yes-no-maybe answer or a recommendation. It provides a studied opinion on the </a:t>
            </a:r>
            <a:r>
              <a:rPr lang="en-US" sz="2400" i="1" dirty="0" smtClean="0"/>
              <a:t>value</a:t>
            </a:r>
            <a:r>
              <a:rPr lang="en-US" sz="2400" dirty="0" smtClean="0"/>
              <a:t> or </a:t>
            </a:r>
            <a:r>
              <a:rPr lang="en-US" sz="2400" i="1" dirty="0" smtClean="0"/>
              <a:t>worth</a:t>
            </a:r>
            <a:r>
              <a:rPr lang="en-US" sz="2400" dirty="0" smtClean="0"/>
              <a:t> of something.</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This type of report compares a thing to a set of requirements (or criteria) and determines how well it meets those requirements. (And of course there may be a recommendation--continue the project, scrap it, change it, or other possibilities.) </a:t>
            </a:r>
            <a:endParaRPr lang="en-US" sz="2400" dirty="0"/>
          </a:p>
        </p:txBody>
      </p:sp>
    </p:spTree>
  </p:cSld>
  <p:clrMapOvr>
    <a:masterClrMapping/>
  </p:clrMapOvr>
  <p:transition>
    <p:wheel spokes="3"/>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1243" y="1981200"/>
            <a:ext cx="6486070" cy="646331"/>
          </a:xfrm>
          <a:prstGeom prst="rect">
            <a:avLst/>
          </a:prstGeom>
        </p:spPr>
        <p:txBody>
          <a:bodyPr wrap="none">
            <a:spAutoFit/>
          </a:bodyPr>
          <a:lstStyle/>
          <a:p>
            <a:pPr algn="ctr"/>
            <a:r>
              <a:rPr lang="en-US" sz="3600" b="1" i="1" dirty="0" smtClean="0"/>
              <a:t>Technical background reports.</a:t>
            </a:r>
            <a:r>
              <a:rPr lang="en-US" sz="3600" b="1" dirty="0" smtClean="0"/>
              <a:t> </a:t>
            </a:r>
            <a:endParaRPr lang="en-US" sz="3600" b="1" dirty="0"/>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524000"/>
            <a:ext cx="7696200" cy="3539430"/>
          </a:xfrm>
          <a:prstGeom prst="rect">
            <a:avLst/>
          </a:prstGeom>
        </p:spPr>
        <p:txBody>
          <a:bodyPr wrap="square">
            <a:spAutoFit/>
          </a:bodyPr>
          <a:lstStyle/>
          <a:p>
            <a:pPr algn="just"/>
            <a:r>
              <a:rPr lang="en-US" sz="3200" dirty="0" smtClean="0"/>
              <a:t>The technical background report is hard to define--it's </a:t>
            </a:r>
            <a:r>
              <a:rPr lang="en-US" sz="3200" i="1" dirty="0" smtClean="0"/>
              <a:t>not</a:t>
            </a:r>
            <a:r>
              <a:rPr lang="en-US" sz="3200" dirty="0" smtClean="0"/>
              <a:t> a lot of things, but it's hard to say what it </a:t>
            </a:r>
            <a:r>
              <a:rPr lang="en-US" sz="3200" i="1" dirty="0" smtClean="0"/>
              <a:t>is</a:t>
            </a:r>
            <a:r>
              <a:rPr lang="en-US" sz="3200" dirty="0" smtClean="0"/>
              <a:t>.</a:t>
            </a:r>
          </a:p>
          <a:p>
            <a:pPr algn="just"/>
            <a:r>
              <a:rPr lang="en-US" sz="3200" dirty="0" smtClean="0"/>
              <a:t>It focuses on a technical topic, provides a certain background on that topic for a specific set of readers who have specific needs for it. </a:t>
            </a:r>
            <a:endParaRPr lang="en-US" sz="3200"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19200"/>
            <a:ext cx="7162800" cy="4832092"/>
          </a:xfrm>
          <a:prstGeom prst="rect">
            <a:avLst/>
          </a:prstGeom>
        </p:spPr>
        <p:txBody>
          <a:bodyPr wrap="square">
            <a:spAutoFit/>
          </a:bodyPr>
          <a:lstStyle/>
          <a:p>
            <a:pPr marL="457200" lvl="0" indent="-457200" algn="just">
              <a:buFont typeface="Arial" panose="020B0604020202020204" pitchFamily="34" charset="0"/>
              <a:buChar char="•"/>
            </a:pPr>
            <a:r>
              <a:rPr lang="en-US" sz="2800" dirty="0" smtClean="0"/>
              <a:t>It </a:t>
            </a:r>
            <a:r>
              <a:rPr lang="en-US" sz="2800" dirty="0"/>
              <a:t>doesn't provide step-by-step directions on how to do something the way that instructions do. </a:t>
            </a:r>
          </a:p>
          <a:p>
            <a:pPr marL="457200" lvl="0" indent="-457200" algn="just">
              <a:buFont typeface="Arial" panose="020B0604020202020204" pitchFamily="34" charset="0"/>
              <a:buChar char="•"/>
            </a:pPr>
            <a:endParaRPr lang="en-US" sz="2800" dirty="0"/>
          </a:p>
          <a:p>
            <a:pPr marL="457200" lvl="0" indent="-457200" algn="just">
              <a:buFont typeface="Arial" panose="020B0604020202020204" pitchFamily="34" charset="0"/>
              <a:buChar char="•"/>
            </a:pPr>
            <a:r>
              <a:rPr lang="en-US" sz="2800" dirty="0"/>
              <a:t>It does not formally provide recommendations the way that feasibility reports do.</a:t>
            </a:r>
          </a:p>
          <a:p>
            <a:pPr marL="457200" lvl="0" indent="-457200" algn="just">
              <a:buFont typeface="Arial" panose="020B0604020202020204" pitchFamily="34" charset="0"/>
              <a:buChar char="•"/>
            </a:pPr>
            <a:r>
              <a:rPr lang="en-US" sz="2800" dirty="0"/>
              <a:t> </a:t>
            </a:r>
          </a:p>
          <a:p>
            <a:pPr marL="457200" lvl="0" indent="-457200" algn="just">
              <a:buFont typeface="Arial" panose="020B0604020202020204" pitchFamily="34" charset="0"/>
              <a:buChar char="•"/>
            </a:pPr>
            <a:r>
              <a:rPr lang="en-US" sz="2800" dirty="0"/>
              <a:t>It does not report data from original research and draw conclusions the way that primary research reports do.</a:t>
            </a:r>
          </a:p>
        </p:txBody>
      </p:sp>
    </p:spTree>
  </p:cSld>
  <p:clrMapOvr>
    <a:masterClrMapping/>
  </p:clrMapOvr>
  <p:transition>
    <p:checke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066800"/>
            <a:ext cx="8991600" cy="4524315"/>
          </a:xfrm>
          <a:prstGeom prst="rect">
            <a:avLst/>
          </a:prstGeom>
        </p:spPr>
        <p:txBody>
          <a:bodyPr wrap="square">
            <a:spAutoFit/>
          </a:bodyPr>
          <a:lstStyle/>
          <a:p>
            <a:r>
              <a:rPr lang="en-US" sz="2400" b="1" u="sng" dirty="0" smtClean="0"/>
              <a:t>Things you should decide before writing a technical report:</a:t>
            </a:r>
          </a:p>
          <a:p>
            <a:endParaRPr lang="en-US" sz="2400" i="1" dirty="0" smtClean="0"/>
          </a:p>
          <a:p>
            <a:r>
              <a:rPr lang="en-US" sz="2400" b="1" i="1" dirty="0" smtClean="0"/>
              <a:t>Report topic:</a:t>
            </a:r>
            <a:r>
              <a:rPr lang="en-US" sz="2400" b="1" dirty="0" smtClean="0"/>
              <a:t> </a:t>
            </a:r>
            <a:r>
              <a:rPr lang="en-US" sz="2400" dirty="0" smtClean="0"/>
              <a:t>Decide what subject you are going to write on; narrow it as much as possible. </a:t>
            </a:r>
          </a:p>
          <a:p>
            <a:r>
              <a:rPr lang="en-US" sz="2400" b="1" i="1" dirty="0" smtClean="0"/>
              <a:t>Report audience:</a:t>
            </a:r>
            <a:r>
              <a:rPr lang="en-US" sz="2400" dirty="0" smtClean="0"/>
              <a:t> Define a specific person or group of people for whom you are going to write the report. Define the circumstances in which this report is needed. </a:t>
            </a:r>
          </a:p>
          <a:p>
            <a:r>
              <a:rPr lang="en-US" sz="2400" b="1" i="1" dirty="0" smtClean="0"/>
              <a:t>Report purpose:</a:t>
            </a:r>
            <a:r>
              <a:rPr lang="en-US" sz="2400" b="1" dirty="0" smtClean="0"/>
              <a:t> </a:t>
            </a:r>
            <a:r>
              <a:rPr lang="en-US" sz="2400" dirty="0" smtClean="0"/>
              <a:t>Define what the report will accomplish--what needs of the audience it is going to fulfill. </a:t>
            </a:r>
          </a:p>
          <a:p>
            <a:r>
              <a:rPr lang="en-US" sz="2400" b="1" i="1" dirty="0" smtClean="0"/>
              <a:t>Report type:</a:t>
            </a:r>
            <a:r>
              <a:rPr lang="en-US" sz="2400" dirty="0" smtClean="0"/>
              <a:t> Decide on the type of report--for example, technical background report, feasibility report, instructions, or some other. </a:t>
            </a:r>
            <a:endParaRPr lang="en-US" sz="2400"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04800"/>
            <a:ext cx="6539034" cy="523220"/>
          </a:xfrm>
          <a:prstGeom prst="rect">
            <a:avLst/>
          </a:prstGeom>
          <a:noFill/>
        </p:spPr>
        <p:txBody>
          <a:bodyPr wrap="none" rtlCol="0">
            <a:spAutoFit/>
          </a:bodyPr>
          <a:lstStyle/>
          <a:p>
            <a:r>
              <a:rPr lang="en-US" sz="2800" b="1" dirty="0"/>
              <a:t>T</a:t>
            </a:r>
            <a:r>
              <a:rPr lang="en-US" sz="2800" b="1" dirty="0" smtClean="0"/>
              <a:t>echnical background reports may include:</a:t>
            </a:r>
            <a:endParaRPr lang="en-US" sz="2800" dirty="0"/>
          </a:p>
        </p:txBody>
      </p:sp>
      <p:sp>
        <p:nvSpPr>
          <p:cNvPr id="4" name="Rectangle 3"/>
          <p:cNvSpPr/>
          <p:nvPr/>
        </p:nvSpPr>
        <p:spPr>
          <a:xfrm>
            <a:off x="1600200" y="838200"/>
            <a:ext cx="5460726" cy="5262979"/>
          </a:xfrm>
          <a:prstGeom prst="rect">
            <a:avLst/>
          </a:prstGeom>
        </p:spPr>
        <p:txBody>
          <a:bodyPr wrap="none">
            <a:spAutoFit/>
          </a:bodyPr>
          <a:lstStyle/>
          <a:p>
            <a:pPr>
              <a:buFont typeface="Arial" pitchFamily="34" charset="0"/>
              <a:buChar char="•"/>
            </a:pPr>
            <a:r>
              <a:rPr lang="en-US" sz="2400" i="1" dirty="0" smtClean="0"/>
              <a:t>Definitions</a:t>
            </a:r>
          </a:p>
          <a:p>
            <a:pPr>
              <a:buFont typeface="Arial" pitchFamily="34" charset="0"/>
              <a:buChar char="•"/>
            </a:pPr>
            <a:r>
              <a:rPr lang="en-US" sz="2400" i="1" dirty="0" smtClean="0"/>
              <a:t>Causes</a:t>
            </a:r>
          </a:p>
          <a:p>
            <a:pPr>
              <a:buFont typeface="Arial" pitchFamily="34" charset="0"/>
              <a:buChar char="•"/>
            </a:pPr>
            <a:r>
              <a:rPr lang="en-US" sz="2400" i="1" dirty="0" smtClean="0"/>
              <a:t>Effects</a:t>
            </a:r>
          </a:p>
          <a:p>
            <a:pPr>
              <a:buFont typeface="Arial" pitchFamily="34" charset="0"/>
              <a:buChar char="•"/>
            </a:pPr>
            <a:r>
              <a:rPr lang="en-US" sz="2400" i="1" dirty="0" smtClean="0"/>
              <a:t>Types</a:t>
            </a:r>
          </a:p>
          <a:p>
            <a:pPr>
              <a:buFont typeface="Arial" pitchFamily="34" charset="0"/>
              <a:buChar char="•"/>
            </a:pPr>
            <a:r>
              <a:rPr lang="en-US" sz="2400" i="1" dirty="0" smtClean="0"/>
              <a:t>Historical background</a:t>
            </a:r>
            <a:endParaRPr lang="en-US" sz="2400" dirty="0"/>
          </a:p>
          <a:p>
            <a:pPr>
              <a:buFont typeface="Arial" pitchFamily="34" charset="0"/>
              <a:buChar char="•"/>
            </a:pPr>
            <a:r>
              <a:rPr lang="en-US" sz="2400" i="1" dirty="0" smtClean="0"/>
              <a:t>Processes</a:t>
            </a:r>
          </a:p>
          <a:p>
            <a:pPr>
              <a:buFont typeface="Arial" pitchFamily="34" charset="0"/>
              <a:buChar char="•"/>
            </a:pPr>
            <a:r>
              <a:rPr lang="en-US" sz="2400" i="1" dirty="0" smtClean="0"/>
              <a:t>Descriptions</a:t>
            </a:r>
          </a:p>
          <a:p>
            <a:pPr>
              <a:buFont typeface="Arial" pitchFamily="34" charset="0"/>
              <a:buChar char="•"/>
            </a:pPr>
            <a:r>
              <a:rPr lang="en-US" sz="2400" i="1" dirty="0" smtClean="0"/>
              <a:t>Comparisons</a:t>
            </a:r>
          </a:p>
          <a:p>
            <a:pPr>
              <a:buFont typeface="Arial" pitchFamily="34" charset="0"/>
              <a:buChar char="•"/>
            </a:pPr>
            <a:r>
              <a:rPr lang="en-US" sz="2400" i="1" dirty="0" smtClean="0"/>
              <a:t>Applications</a:t>
            </a:r>
          </a:p>
          <a:p>
            <a:pPr>
              <a:buFont typeface="Arial" pitchFamily="34" charset="0"/>
              <a:buChar char="•"/>
            </a:pPr>
            <a:r>
              <a:rPr lang="en-US" sz="2400" i="1" dirty="0" smtClean="0"/>
              <a:t>Advantages and disadvantages</a:t>
            </a:r>
          </a:p>
          <a:p>
            <a:pPr>
              <a:buFont typeface="Arial" pitchFamily="34" charset="0"/>
              <a:buChar char="•"/>
            </a:pPr>
            <a:r>
              <a:rPr lang="en-US" sz="2400" i="1" dirty="0" smtClean="0"/>
              <a:t>Economic considerations</a:t>
            </a:r>
            <a:endParaRPr lang="en-US" sz="2400" dirty="0"/>
          </a:p>
          <a:p>
            <a:pPr>
              <a:buFont typeface="Arial" pitchFamily="34" charset="0"/>
              <a:buChar char="•"/>
            </a:pPr>
            <a:r>
              <a:rPr lang="en-US" sz="2400" i="1" dirty="0" smtClean="0"/>
              <a:t>Social, political, legal, ethical implications</a:t>
            </a:r>
            <a:endParaRPr lang="en-US" sz="2400" dirty="0"/>
          </a:p>
          <a:p>
            <a:pPr>
              <a:buFont typeface="Arial" pitchFamily="34" charset="0"/>
              <a:buChar char="•"/>
            </a:pPr>
            <a:r>
              <a:rPr lang="en-US" sz="2400" i="1" dirty="0" smtClean="0"/>
              <a:t>Problems, questions</a:t>
            </a:r>
          </a:p>
          <a:p>
            <a:pPr>
              <a:buFont typeface="Arial" pitchFamily="34" charset="0"/>
              <a:buChar char="•"/>
            </a:pPr>
            <a:r>
              <a:rPr lang="en-US" sz="2400" i="1" dirty="0" smtClean="0"/>
              <a:t>Solutions, answers</a:t>
            </a:r>
            <a:endParaRPr lang="en-US" sz="2400" dirty="0"/>
          </a:p>
        </p:txBody>
      </p:sp>
    </p:spTree>
  </p:cSld>
  <p:clrMapOvr>
    <a:masterClrMapping/>
  </p:clrMapOvr>
  <p:transition>
    <p:comb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828800"/>
            <a:ext cx="7467599" cy="830997"/>
          </a:xfrm>
          <a:prstGeom prst="rect">
            <a:avLst/>
          </a:prstGeom>
        </p:spPr>
        <p:txBody>
          <a:bodyPr wrap="square">
            <a:spAutoFit/>
          </a:bodyPr>
          <a:lstStyle/>
          <a:p>
            <a:r>
              <a:rPr lang="en-US" sz="4800" b="1" i="1" dirty="0" smtClean="0"/>
              <a:t>Primary research reports</a:t>
            </a:r>
            <a:endParaRPr lang="en-US" sz="4800" b="1" dirty="0"/>
          </a:p>
        </p:txBody>
      </p:sp>
    </p:spTree>
  </p:cSld>
  <p:clrMapOvr>
    <a:masterClrMapping/>
  </p:clrMapOvr>
  <p:transition>
    <p:wheel spokes="3"/>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04800"/>
            <a:ext cx="6858000" cy="4832092"/>
          </a:xfrm>
          <a:prstGeom prst="rect">
            <a:avLst/>
          </a:prstGeom>
        </p:spPr>
        <p:txBody>
          <a:bodyPr wrap="square">
            <a:spAutoFit/>
          </a:bodyPr>
          <a:lstStyle/>
          <a:p>
            <a:r>
              <a:rPr lang="en-US" sz="2800" i="1" dirty="0" smtClean="0"/>
              <a:t>Primary research report</a:t>
            </a:r>
            <a:r>
              <a:rPr lang="en-US" sz="2800" dirty="0" smtClean="0"/>
              <a:t> is our name for that kind of report that presents original research data--no matter whether that data was generated in a laboratory or out in the "field." A </a:t>
            </a:r>
            <a:r>
              <a:rPr lang="en-US" sz="2800" i="1" dirty="0" smtClean="0"/>
              <a:t>secondary research report</a:t>
            </a:r>
            <a:r>
              <a:rPr lang="en-US" sz="2800" dirty="0" smtClean="0"/>
              <a:t> then would be a report that presents information gained largely from printed information sources or from other sources such as people.</a:t>
            </a:r>
          </a:p>
          <a:p>
            <a:endParaRPr lang="en-US" sz="2800" dirty="0"/>
          </a:p>
          <a:p>
            <a:r>
              <a:rPr lang="en-US" sz="2800" dirty="0" smtClean="0"/>
              <a:t>You're probably already familiar with this type of report as the "lab report."</a:t>
            </a:r>
            <a:endParaRPr lang="en-US" sz="2800" dirty="0"/>
          </a:p>
        </p:txBody>
      </p:sp>
    </p:spTree>
  </p:cSld>
  <p:clrMapOvr>
    <a:masterClrMapping/>
  </p:clrMapOvr>
  <p:transition>
    <p:wipe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990600"/>
            <a:ext cx="5160002" cy="584775"/>
          </a:xfrm>
          <a:prstGeom prst="rect">
            <a:avLst/>
          </a:prstGeom>
          <a:noFill/>
        </p:spPr>
        <p:txBody>
          <a:bodyPr wrap="none" rtlCol="0">
            <a:spAutoFit/>
          </a:bodyPr>
          <a:lstStyle/>
          <a:p>
            <a:r>
              <a:rPr lang="en-US" sz="3200" b="1" dirty="0" smtClean="0"/>
              <a:t>Contents of a research report</a:t>
            </a:r>
            <a:endParaRPr lang="en-US" sz="3200" b="1" dirty="0"/>
          </a:p>
        </p:txBody>
      </p:sp>
      <p:sp>
        <p:nvSpPr>
          <p:cNvPr id="3" name="Rectangle 2"/>
          <p:cNvSpPr/>
          <p:nvPr/>
        </p:nvSpPr>
        <p:spPr>
          <a:xfrm>
            <a:off x="914400" y="1905000"/>
            <a:ext cx="6529801" cy="3970318"/>
          </a:xfrm>
          <a:prstGeom prst="rect">
            <a:avLst/>
          </a:prstGeom>
        </p:spPr>
        <p:txBody>
          <a:bodyPr wrap="none">
            <a:spAutoFit/>
          </a:bodyPr>
          <a:lstStyle/>
          <a:p>
            <a:pPr>
              <a:buFont typeface="Arial" pitchFamily="34" charset="0"/>
              <a:buChar char="•"/>
            </a:pPr>
            <a:r>
              <a:rPr lang="en-US" sz="2800" dirty="0" smtClean="0"/>
              <a:t>Introduction</a:t>
            </a:r>
          </a:p>
          <a:p>
            <a:pPr>
              <a:buFont typeface="Arial" pitchFamily="34" charset="0"/>
              <a:buChar char="•"/>
            </a:pPr>
            <a:r>
              <a:rPr lang="en-US" sz="2800" dirty="0" smtClean="0"/>
              <a:t>Problem, background</a:t>
            </a:r>
          </a:p>
          <a:p>
            <a:pPr>
              <a:buFont typeface="Arial" pitchFamily="34" charset="0"/>
              <a:buChar char="•"/>
            </a:pPr>
            <a:r>
              <a:rPr lang="en-US" sz="2800" dirty="0" smtClean="0"/>
              <a:t>Purpose, objectives, scope</a:t>
            </a:r>
          </a:p>
          <a:p>
            <a:pPr>
              <a:buFont typeface="Arial" pitchFamily="34" charset="0"/>
              <a:buChar char="•"/>
            </a:pPr>
            <a:r>
              <a:rPr lang="en-US" sz="2800" dirty="0" smtClean="0"/>
              <a:t>Review of literature</a:t>
            </a:r>
            <a:endParaRPr lang="en-US" sz="2800" dirty="0"/>
          </a:p>
          <a:p>
            <a:pPr>
              <a:buFont typeface="Arial" pitchFamily="34" charset="0"/>
              <a:buChar char="•"/>
            </a:pPr>
            <a:r>
              <a:rPr lang="en-US" sz="2800" dirty="0" smtClean="0"/>
              <a:t>Materials, equipment, facilities</a:t>
            </a:r>
          </a:p>
          <a:p>
            <a:pPr>
              <a:buFont typeface="Arial" pitchFamily="34" charset="0"/>
              <a:buChar char="•"/>
            </a:pPr>
            <a:r>
              <a:rPr lang="en-US" sz="2800" dirty="0" smtClean="0"/>
              <a:t>Theory, methods, procedures</a:t>
            </a:r>
          </a:p>
          <a:p>
            <a:pPr>
              <a:buFont typeface="Arial" pitchFamily="34" charset="0"/>
              <a:buChar char="•"/>
            </a:pPr>
            <a:r>
              <a:rPr lang="en-US" sz="2800" dirty="0" smtClean="0"/>
              <a:t>Results, findings, data</a:t>
            </a:r>
          </a:p>
          <a:p>
            <a:pPr>
              <a:buFont typeface="Arial" pitchFamily="34" charset="0"/>
              <a:buChar char="•"/>
            </a:pPr>
            <a:r>
              <a:rPr lang="en-US" sz="2800" dirty="0" smtClean="0"/>
              <a:t>Discussion, conclusions, recommendations</a:t>
            </a:r>
          </a:p>
          <a:p>
            <a:pPr>
              <a:buFont typeface="Arial" pitchFamily="34" charset="0"/>
              <a:buChar char="•"/>
            </a:pPr>
            <a:r>
              <a:rPr lang="en-US" sz="2800" dirty="0" smtClean="0"/>
              <a:t>Bibliography</a:t>
            </a:r>
            <a:endParaRPr lang="en-US" sz="2800" dirty="0"/>
          </a:p>
        </p:txBody>
      </p:sp>
    </p:spTree>
  </p:cSld>
  <p:clrMapOvr>
    <a:masterClrMapping/>
  </p:clrMapOvr>
  <p:transition>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819400"/>
            <a:ext cx="5453737" cy="923330"/>
          </a:xfrm>
          <a:prstGeom prst="rect">
            <a:avLst/>
          </a:prstGeom>
          <a:noFill/>
        </p:spPr>
        <p:txBody>
          <a:bodyPr wrap="none" rtlCol="0">
            <a:spAutoFit/>
          </a:bodyPr>
          <a:lstStyle/>
          <a:p>
            <a:r>
              <a:rPr lang="en-US" sz="5400" b="1" dirty="0" smtClean="0"/>
              <a:t>BUSINESS PLANS</a:t>
            </a:r>
            <a:endParaRPr lang="en-US" sz="5400" b="1" dirty="0"/>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066800"/>
            <a:ext cx="7467600" cy="4401205"/>
          </a:xfrm>
          <a:prstGeom prst="rect">
            <a:avLst/>
          </a:prstGeom>
        </p:spPr>
        <p:txBody>
          <a:bodyPr wrap="square">
            <a:spAutoFit/>
          </a:bodyPr>
          <a:lstStyle/>
          <a:p>
            <a:pPr marL="457200" indent="-457200" algn="just">
              <a:buFont typeface="Arial" panose="020B0604020202020204" pitchFamily="34" charset="0"/>
              <a:buChar char="•"/>
            </a:pPr>
            <a:r>
              <a:rPr lang="en-US" sz="2800" dirty="0" smtClean="0"/>
              <a:t>A business plan is very much like a proposal, except for at least one big difference.</a:t>
            </a:r>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The business plans seeks to start a new business or significantly expand an existing business.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smtClean="0"/>
              <a:t>A proposal, on the other hand, seeks approval to do a specific project.</a:t>
            </a:r>
          </a:p>
        </p:txBody>
      </p:sp>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066800"/>
            <a:ext cx="7239000" cy="3231654"/>
          </a:xfrm>
          <a:prstGeom prst="rect">
            <a:avLst/>
          </a:prstGeom>
        </p:spPr>
        <p:txBody>
          <a:bodyPr wrap="square">
            <a:spAutoFit/>
          </a:bodyPr>
          <a:lstStyle/>
          <a:p>
            <a:endParaRPr lang="en-US" sz="3200" dirty="0" smtClean="0"/>
          </a:p>
          <a:p>
            <a:pPr algn="just"/>
            <a:r>
              <a:rPr lang="en-US" sz="3200" dirty="0" smtClean="0"/>
              <a:t> </a:t>
            </a:r>
            <a:r>
              <a:rPr lang="en-US" sz="2800" dirty="0" smtClean="0"/>
              <a:t>For example, a business plan might seek funding and other support to start a software company to create computer games. A proposal, on the other hand, might bid to do the development work for some specific computer game.</a:t>
            </a:r>
            <a:endParaRPr lang="en-US" sz="2800" dirty="0"/>
          </a:p>
        </p:txBody>
      </p:sp>
    </p:spTree>
  </p:cSld>
  <p:clrMapOvr>
    <a:masterClrMapping/>
  </p:clrMapOvr>
  <p:transition>
    <p:randomBa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382000" cy="954107"/>
          </a:xfrm>
          <a:prstGeom prst="rect">
            <a:avLst/>
          </a:prstGeom>
        </p:spPr>
        <p:txBody>
          <a:bodyPr wrap="square">
            <a:spAutoFit/>
          </a:bodyPr>
          <a:lstStyle/>
          <a:p>
            <a:r>
              <a:rPr lang="en-US" sz="2800" dirty="0" smtClean="0"/>
              <a:t>For your plan, you'll need to think about the best sequencing of the sections, typical sections may include:</a:t>
            </a:r>
            <a:endParaRPr lang="en-US" sz="2800" dirty="0"/>
          </a:p>
        </p:txBody>
      </p:sp>
      <p:sp>
        <p:nvSpPr>
          <p:cNvPr id="24577" name="Rectangle 1"/>
          <p:cNvSpPr>
            <a:spLocks noChangeArrowheads="1"/>
          </p:cNvSpPr>
          <p:nvPr/>
        </p:nvSpPr>
        <p:spPr bwMode="auto">
          <a:xfrm>
            <a:off x="304800" y="1595021"/>
            <a:ext cx="8382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fontAlgn="base">
              <a:spcBef>
                <a:spcPct val="0"/>
              </a:spcBef>
              <a:spcAft>
                <a:spcPct val="0"/>
              </a:spcAft>
              <a:buFont typeface="Arial" panose="020B0604020202020204" pitchFamily="34" charset="0"/>
              <a:buChar char="•"/>
            </a:pPr>
            <a:r>
              <a:rPr lang="en-US" sz="2800" i="1" dirty="0"/>
              <a:t>S</a:t>
            </a:r>
            <a:r>
              <a:rPr lang="en-US" sz="2800" i="1" dirty="0" smtClean="0"/>
              <a:t>ervice</a:t>
            </a:r>
          </a:p>
          <a:p>
            <a:pPr marL="457200" lvl="0" indent="-457200" fontAlgn="base">
              <a:spcBef>
                <a:spcPct val="0"/>
              </a:spcBef>
              <a:spcAft>
                <a:spcPct val="0"/>
              </a:spcAft>
              <a:buFont typeface="Arial" panose="020B0604020202020204" pitchFamily="34" charset="0"/>
              <a:buChar char="•"/>
            </a:pPr>
            <a:r>
              <a:rPr lang="en-US" sz="2800" i="1" dirty="0" smtClean="0"/>
              <a:t>Market for the product or service</a:t>
            </a:r>
          </a:p>
          <a:p>
            <a:pPr marL="457200" lvl="0" indent="-457200" fontAlgn="base">
              <a:spcBef>
                <a:spcPct val="0"/>
              </a:spcBef>
              <a:spcAft>
                <a:spcPct val="0"/>
              </a:spcAft>
              <a:buFont typeface="Arial" panose="020B0604020202020204" pitchFamily="34" charset="0"/>
              <a:buChar char="•"/>
            </a:pPr>
            <a:r>
              <a:rPr lang="en-US" sz="2800" i="1" dirty="0" smtClean="0"/>
              <a:t>Process by which the product or service is produced</a:t>
            </a:r>
          </a:p>
          <a:p>
            <a:pPr marL="457200" lvl="0" indent="-457200" fontAlgn="base">
              <a:spcBef>
                <a:spcPct val="0"/>
              </a:spcBef>
              <a:spcAft>
                <a:spcPct val="0"/>
              </a:spcAft>
              <a:buFont typeface="Arial" panose="020B0604020202020204" pitchFamily="34" charset="0"/>
              <a:buChar char="•"/>
            </a:pPr>
            <a:r>
              <a:rPr lang="en-US" sz="2800" i="1" dirty="0" smtClean="0"/>
              <a:t>Facilities and personnel needed for the operation</a:t>
            </a:r>
          </a:p>
          <a:p>
            <a:pPr marL="457200" lvl="0" indent="-457200" fontAlgn="base">
              <a:spcBef>
                <a:spcPct val="0"/>
              </a:spcBef>
              <a:spcAft>
                <a:spcPct val="0"/>
              </a:spcAft>
              <a:buFont typeface="Arial" panose="020B0604020202020204" pitchFamily="34" charset="0"/>
              <a:buChar char="•"/>
            </a:pPr>
            <a:r>
              <a:rPr kumimoji="0" lang="en-US" sz="2800" b="0" u="none" strike="noStrike" cap="none" normalizeH="0" baseline="0" dirty="0" smtClean="0">
                <a:ln>
                  <a:noFill/>
                </a:ln>
                <a:solidFill>
                  <a:schemeClr val="tx1"/>
                </a:solidFill>
                <a:effectLst/>
                <a:latin typeface="Arial" charset="0"/>
                <a:cs typeface="Arial" charset="0"/>
              </a:rPr>
              <a:t> </a:t>
            </a:r>
            <a:r>
              <a:rPr lang="en-US" sz="2800" i="1" dirty="0" smtClean="0"/>
              <a:t>Projected revenues from the operation</a:t>
            </a:r>
          </a:p>
          <a:p>
            <a:pPr marL="457200" lvl="0" indent="-457200" fontAlgn="base">
              <a:spcBef>
                <a:spcPct val="0"/>
              </a:spcBef>
              <a:spcAft>
                <a:spcPct val="0"/>
              </a:spcAft>
              <a:buFont typeface="Arial" panose="020B0604020202020204" pitchFamily="34" charset="0"/>
              <a:buChar char="•"/>
            </a:pPr>
            <a:r>
              <a:rPr lang="en-US" sz="2800" i="1" dirty="0" smtClean="0"/>
              <a:t>Funding necessary for startup and operation</a:t>
            </a:r>
          </a:p>
          <a:p>
            <a:pPr marL="457200" lvl="0" indent="-457200" fontAlgn="base">
              <a:spcBef>
                <a:spcPct val="0"/>
              </a:spcBef>
              <a:spcAft>
                <a:spcPct val="0"/>
              </a:spcAft>
              <a:buFont typeface="Arial" panose="020B0604020202020204" pitchFamily="34" charset="0"/>
              <a:buChar char="•"/>
            </a:pPr>
            <a:r>
              <a:rPr lang="en-US" sz="2800" i="1" dirty="0" smtClean="0"/>
              <a:t>Legal issues related to the proposed business</a:t>
            </a:r>
          </a:p>
        </p:txBody>
      </p:sp>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981200"/>
            <a:ext cx="8001000" cy="2246769"/>
          </a:xfrm>
          <a:prstGeom prst="rect">
            <a:avLst/>
          </a:prstGeom>
        </p:spPr>
        <p:txBody>
          <a:bodyPr wrap="square">
            <a:spAutoFit/>
          </a:bodyPr>
          <a:lstStyle/>
          <a:p>
            <a:pPr marL="457200" lvl="0" indent="-457200" algn="just" fontAlgn="base">
              <a:spcBef>
                <a:spcPct val="0"/>
              </a:spcBef>
              <a:spcAft>
                <a:spcPct val="0"/>
              </a:spcAft>
              <a:buFont typeface="Arial" panose="020B0604020202020204" pitchFamily="34" charset="0"/>
              <a:buChar char="•"/>
            </a:pPr>
            <a:r>
              <a:rPr lang="en-US" sz="2800" i="1" dirty="0" smtClean="0"/>
              <a:t>Qualifications and background of the personnel</a:t>
            </a:r>
          </a:p>
          <a:p>
            <a:pPr marL="457200" lvl="0" indent="-457200" algn="just" fontAlgn="base">
              <a:spcBef>
                <a:spcPct val="0"/>
              </a:spcBef>
              <a:spcAft>
                <a:spcPct val="0"/>
              </a:spcAft>
              <a:buFont typeface="Arial" panose="020B0604020202020204" pitchFamily="34" charset="0"/>
              <a:buChar char="•"/>
            </a:pPr>
            <a:r>
              <a:rPr lang="en-US" sz="2800" i="1" dirty="0" smtClean="0"/>
              <a:t>Discussion of feasibility and investment potential</a:t>
            </a:r>
          </a:p>
          <a:p>
            <a:pPr marL="457200" lvl="0" indent="-457200" algn="just" fontAlgn="base">
              <a:spcBef>
                <a:spcPct val="0"/>
              </a:spcBef>
              <a:spcAft>
                <a:spcPct val="0"/>
              </a:spcAft>
              <a:buFont typeface="Arial" panose="020B0604020202020204" pitchFamily="34" charset="0"/>
              <a:buChar char="•"/>
            </a:pPr>
            <a:r>
              <a:rPr lang="en-US" sz="2800" i="1" dirty="0" smtClean="0"/>
              <a:t>Investment offering</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133600"/>
            <a:ext cx="4893455" cy="584775"/>
          </a:xfrm>
          <a:prstGeom prst="rect">
            <a:avLst/>
          </a:prstGeom>
          <a:noFill/>
        </p:spPr>
        <p:txBody>
          <a:bodyPr wrap="none" rtlCol="0">
            <a:spAutoFit/>
          </a:bodyPr>
          <a:lstStyle/>
          <a:p>
            <a:r>
              <a:rPr lang="en-US" sz="3200" b="1" dirty="0" smtClean="0"/>
              <a:t>TECHNICAL SPECIFICATIONS</a:t>
            </a:r>
            <a:endParaRPr lang="en-US" sz="3200" b="1"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5909" y="1828800"/>
            <a:ext cx="7696200" cy="2246769"/>
          </a:xfrm>
          <a:prstGeom prst="rect">
            <a:avLst/>
          </a:prstGeom>
        </p:spPr>
        <p:txBody>
          <a:bodyPr wrap="square">
            <a:spAutoFit/>
          </a:bodyPr>
          <a:lstStyle/>
          <a:p>
            <a:r>
              <a:rPr lang="en-US" sz="2800" dirty="0" smtClean="0"/>
              <a:t>For the final report, you can write one of  </a:t>
            </a:r>
            <a:r>
              <a:rPr lang="en-US" sz="2800" b="1" dirty="0" smtClean="0"/>
              <a:t>(or even a combination) </a:t>
            </a:r>
            <a:r>
              <a:rPr lang="en-US" sz="2800" dirty="0" smtClean="0"/>
              <a:t>of several different types of reports. These choices are not meant to be restrictive, but to indicate a range of possibilities.</a:t>
            </a:r>
            <a:endParaRPr lang="en-US" sz="2800"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381000"/>
            <a:ext cx="6553200" cy="5693866"/>
          </a:xfrm>
          <a:prstGeom prst="rect">
            <a:avLst/>
          </a:prstGeom>
        </p:spPr>
        <p:txBody>
          <a:bodyPr wrap="square">
            <a:spAutoFit/>
          </a:bodyPr>
          <a:lstStyle/>
          <a:p>
            <a:pPr marL="457200" indent="-457200" algn="just">
              <a:buFont typeface="Arial" panose="020B0604020202020204" pitchFamily="34" charset="0"/>
              <a:buChar char="•"/>
            </a:pPr>
            <a:r>
              <a:rPr lang="en-US" sz="2800" dirty="0" smtClean="0"/>
              <a:t>Specifications are descriptions of products or product requirements. More broadly, they can provide details for the design, manufacture, testing, installation, and use of a product.</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smtClean="0"/>
              <a:t>These describe the key technical characteristics of the item. But specifications are also written as a way of "specifying" the construction and operational characteristics of a thing.</a:t>
            </a:r>
            <a:endParaRPr lang="en-US" sz="2800" dirty="0"/>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57200"/>
            <a:ext cx="7578228" cy="584775"/>
          </a:xfrm>
          <a:prstGeom prst="rect">
            <a:avLst/>
          </a:prstGeom>
        </p:spPr>
        <p:txBody>
          <a:bodyPr wrap="none">
            <a:spAutoFit/>
          </a:bodyPr>
          <a:lstStyle/>
          <a:p>
            <a:r>
              <a:rPr lang="en-US" sz="3200" b="1" dirty="0" smtClean="0"/>
              <a:t>Contents and Organization of Specifications</a:t>
            </a:r>
            <a:endParaRPr lang="en-US" sz="3200" dirty="0"/>
          </a:p>
        </p:txBody>
      </p:sp>
      <p:sp>
        <p:nvSpPr>
          <p:cNvPr id="3" name="Rectangle 2"/>
          <p:cNvSpPr/>
          <p:nvPr/>
        </p:nvSpPr>
        <p:spPr>
          <a:xfrm>
            <a:off x="762000" y="1371600"/>
            <a:ext cx="7620000" cy="4401205"/>
          </a:xfrm>
          <a:prstGeom prst="rect">
            <a:avLst/>
          </a:prstGeom>
        </p:spPr>
        <p:txBody>
          <a:bodyPr wrap="square">
            <a:spAutoFit/>
          </a:bodyPr>
          <a:lstStyle/>
          <a:p>
            <a:pPr algn="just"/>
            <a:r>
              <a:rPr lang="en-US" sz="2800" dirty="0" smtClean="0"/>
              <a:t>Organization is critical in specifications--readers need to be able to find one or a collection of specific details. To facilitate the process of locating individual specifications, use headings, lists, tables, and identifying numbers.</a:t>
            </a:r>
          </a:p>
          <a:p>
            <a:pPr algn="just"/>
            <a:endParaRPr lang="en-US" sz="2800" dirty="0"/>
          </a:p>
          <a:p>
            <a:pPr algn="just">
              <a:buFont typeface="Arial" pitchFamily="34" charset="0"/>
              <a:buChar char="•"/>
            </a:pPr>
            <a:r>
              <a:rPr lang="en-US" sz="2800" dirty="0" smtClean="0"/>
              <a:t>General description</a:t>
            </a:r>
          </a:p>
          <a:p>
            <a:pPr algn="just">
              <a:buFont typeface="Arial" pitchFamily="34" charset="0"/>
              <a:buChar char="•"/>
            </a:pPr>
            <a:r>
              <a:rPr lang="en-US" sz="2800" dirty="0" smtClean="0"/>
              <a:t>Part-by-part description</a:t>
            </a:r>
          </a:p>
          <a:p>
            <a:pPr algn="just">
              <a:buFont typeface="Arial" pitchFamily="34" charset="0"/>
              <a:buChar char="•"/>
            </a:pPr>
            <a:r>
              <a:rPr lang="en-US" sz="2800" dirty="0" smtClean="0"/>
              <a:t>General-to-specific order</a:t>
            </a:r>
          </a:p>
        </p:txBody>
      </p:sp>
    </p:spTree>
  </p:cSld>
  <p:clrMapOvr>
    <a:masterClrMapping/>
  </p:clrMapOvr>
  <p:transition>
    <p:wedg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685800"/>
            <a:ext cx="7162800" cy="4739759"/>
          </a:xfrm>
          <a:prstGeom prst="rect">
            <a:avLst/>
          </a:prstGeom>
        </p:spPr>
        <p:txBody>
          <a:bodyPr wrap="square">
            <a:spAutoFit/>
          </a:bodyPr>
          <a:lstStyle/>
          <a:p>
            <a:r>
              <a:rPr lang="en-US" sz="3200" b="1" dirty="0" smtClean="0"/>
              <a:t>General description</a:t>
            </a:r>
          </a:p>
          <a:p>
            <a:endParaRPr lang="en-US" dirty="0" smtClean="0"/>
          </a:p>
          <a:p>
            <a:pPr algn="just"/>
            <a:r>
              <a:rPr lang="en-US" sz="2800" dirty="0" smtClean="0"/>
              <a:t>Describe the product, component, or program first in general terms--administrative details about its cost, start and completion dates, overall description of the project, scope of the specifications (what you are not covering), anything that is of a general nature and does not fit in the part-by-part descriptions in the following. </a:t>
            </a:r>
            <a:endParaRPr lang="en-US" sz="2800" dirty="0"/>
          </a:p>
        </p:txBody>
      </p:sp>
    </p:spTree>
  </p:cSld>
  <p:clrMapOvr>
    <a:masterClrMapping/>
  </p:clrMapOvr>
  <p:transition>
    <p:wedg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8200"/>
            <a:ext cx="7162800" cy="2585323"/>
          </a:xfrm>
          <a:prstGeom prst="rect">
            <a:avLst/>
          </a:prstGeom>
        </p:spPr>
        <p:txBody>
          <a:bodyPr wrap="square">
            <a:spAutoFit/>
          </a:bodyPr>
          <a:lstStyle/>
          <a:p>
            <a:r>
              <a:rPr lang="en-US" sz="3200" b="1" dirty="0" smtClean="0"/>
              <a:t>Part-by-part description</a:t>
            </a:r>
          </a:p>
          <a:p>
            <a:endParaRPr lang="en-US" dirty="0"/>
          </a:p>
          <a:p>
            <a:pPr algn="just"/>
            <a:r>
              <a:rPr lang="en-US" sz="2800" dirty="0" smtClean="0"/>
              <a:t>In the main body, present specifications part by part, element by element, trade by trade--whatever is the logical, natural, or conventional way of doing it. </a:t>
            </a:r>
            <a:endParaRPr lang="en-US" sz="2800" dirty="0"/>
          </a:p>
        </p:txBody>
      </p:sp>
      <p:sp>
        <p:nvSpPr>
          <p:cNvPr id="3" name="Rectangle 2"/>
          <p:cNvSpPr/>
          <p:nvPr/>
        </p:nvSpPr>
        <p:spPr>
          <a:xfrm>
            <a:off x="1066800" y="3886200"/>
            <a:ext cx="7086600" cy="1723549"/>
          </a:xfrm>
          <a:prstGeom prst="rect">
            <a:avLst/>
          </a:prstGeom>
        </p:spPr>
        <p:txBody>
          <a:bodyPr wrap="square">
            <a:spAutoFit/>
          </a:bodyPr>
          <a:lstStyle/>
          <a:p>
            <a:pPr algn="just"/>
            <a:r>
              <a:rPr lang="en-US" sz="3200" b="1" dirty="0" smtClean="0"/>
              <a:t>General-to-specific order</a:t>
            </a:r>
            <a:endParaRPr lang="en-US" sz="2000" dirty="0"/>
          </a:p>
          <a:p>
            <a:pPr algn="just"/>
            <a:endParaRPr lang="en-US" dirty="0" smtClean="0"/>
          </a:p>
          <a:p>
            <a:pPr algn="just"/>
            <a:r>
              <a:rPr lang="en-US" sz="2800" dirty="0" smtClean="0"/>
              <a:t>Wherever applicable, arrange specifications from general to specific.</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399032"/>
          </a:xfrm>
        </p:spPr>
        <p:txBody>
          <a:bodyPr/>
          <a:lstStyle/>
          <a:p>
            <a:pPr algn="ctr"/>
            <a:r>
              <a:rPr lang="en-GB" b="1" dirty="0" smtClean="0">
                <a:solidFill>
                  <a:schemeClr val="tx1"/>
                </a:solidFill>
              </a:rPr>
              <a:t>Progress Report</a:t>
            </a:r>
            <a:endParaRPr lang="en-US" b="1"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077200" cy="4401205"/>
          </a:xfrm>
          <a:prstGeom prst="rect">
            <a:avLst/>
          </a:prstGeom>
        </p:spPr>
        <p:txBody>
          <a:bodyPr wrap="square">
            <a:spAutoFit/>
          </a:bodyPr>
          <a:lstStyle/>
          <a:p>
            <a:pPr marL="457200" indent="-457200" algn="just">
              <a:buFont typeface="Wingdings" panose="05000000000000000000" pitchFamily="2" charset="2"/>
              <a:buChar char="v"/>
            </a:pPr>
            <a:r>
              <a:rPr lang="en-US" sz="2800" dirty="0" smtClean="0"/>
              <a:t>Progress reports are common and critical documents in science and engineering, typically when you are part of a research team reporting to a funding agency about your progress on work you are doing for that agency.</a:t>
            </a:r>
          </a:p>
          <a:p>
            <a:pPr algn="just"/>
            <a:endParaRPr lang="en-US" sz="2800" dirty="0" smtClean="0"/>
          </a:p>
          <a:p>
            <a:pPr marL="457200" indent="-457200" algn="just">
              <a:buFont typeface="Wingdings" panose="05000000000000000000" pitchFamily="2" charset="2"/>
              <a:buChar char="v"/>
            </a:pPr>
            <a:r>
              <a:rPr lang="en-US" sz="2800" dirty="0" smtClean="0"/>
              <a:t>The basic point of a progress report is to summarize the status, progress, and likely future for a particular project.</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7772400" cy="5262979"/>
          </a:xfrm>
          <a:prstGeom prst="rect">
            <a:avLst/>
          </a:prstGeom>
        </p:spPr>
        <p:txBody>
          <a:bodyPr wrap="square">
            <a:spAutoFit/>
          </a:bodyPr>
          <a:lstStyle/>
          <a:p>
            <a:pPr marL="457200" indent="-457200" algn="just">
              <a:buFont typeface="Wingdings" panose="05000000000000000000" pitchFamily="2" charset="2"/>
              <a:buChar char="v"/>
            </a:pPr>
            <a:r>
              <a:rPr lang="en-US" sz="2800" dirty="0" smtClean="0"/>
              <a:t>In a progress report you are often expected to commit to an exact schedule for the project completion, discuss the status of the materials being used and account for the money spent, and summarize concretely both the current findings and the predicted results. </a:t>
            </a:r>
          </a:p>
          <a:p>
            <a:pPr marL="457200" indent="-457200" algn="just">
              <a:buFont typeface="Wingdings" panose="05000000000000000000" pitchFamily="2" charset="2"/>
              <a:buChar char="v"/>
            </a:pPr>
            <a:endParaRPr lang="en-US" sz="2800" dirty="0" smtClean="0"/>
          </a:p>
          <a:p>
            <a:pPr marL="457200" indent="-457200" algn="just">
              <a:buFont typeface="Wingdings" panose="05000000000000000000" pitchFamily="2" charset="2"/>
              <a:buChar char="v"/>
            </a:pPr>
            <a:r>
              <a:rPr lang="en-US" sz="2800" dirty="0" smtClean="0"/>
              <a:t>The professionalism of the progress report is often vital to the future of the project.</a:t>
            </a:r>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SDF\Desktop\COM130 Progress Report - Expenses format 1st half.jpg"/>
          <p:cNvPicPr>
            <a:picLocks noGrp="1" noChangeAspect="1" noChangeArrowheads="1"/>
          </p:cNvPicPr>
          <p:nvPr>
            <p:ph idx="1"/>
          </p:nvPr>
        </p:nvPicPr>
        <p:blipFill>
          <a:blip r:embed="rId2" cstate="print"/>
          <a:srcRect/>
          <a:stretch>
            <a:fillRect/>
          </a:stretch>
        </p:blipFill>
        <p:spPr bwMode="auto">
          <a:xfrm>
            <a:off x="1066800" y="762000"/>
            <a:ext cx="7010400" cy="5288989"/>
          </a:xfrm>
          <a:prstGeom prst="rect">
            <a:avLst/>
          </a:prstGeom>
          <a:noFill/>
        </p:spPr>
      </p:pic>
      <p:sp>
        <p:nvSpPr>
          <p:cNvPr id="2" name="Title 1"/>
          <p:cNvSpPr>
            <a:spLocks noGrp="1"/>
          </p:cNvSpPr>
          <p:nvPr>
            <p:ph type="title"/>
          </p:nvPr>
        </p:nvSpPr>
        <p:spPr>
          <a:xfrm>
            <a:off x="457200" y="267494"/>
            <a:ext cx="8229600" cy="570706"/>
          </a:xfrm>
        </p:spPr>
        <p:txBody>
          <a:bodyPr>
            <a:normAutofit fontScale="90000"/>
          </a:bodyPr>
          <a:lstStyle/>
          <a:p>
            <a:r>
              <a:rPr lang="en-GB" dirty="0" smtClean="0">
                <a:solidFill>
                  <a:schemeClr val="tx1"/>
                </a:solidFill>
              </a:rPr>
              <a:t>For Example</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09600"/>
            <a:ext cx="7337265" cy="523220"/>
          </a:xfrm>
          <a:prstGeom prst="rect">
            <a:avLst/>
          </a:prstGeom>
          <a:noFill/>
        </p:spPr>
        <p:txBody>
          <a:bodyPr wrap="none" rtlCol="0">
            <a:spAutoFit/>
          </a:bodyPr>
          <a:lstStyle/>
          <a:p>
            <a:pPr algn="ctr"/>
            <a:r>
              <a:rPr lang="en-US" sz="2800" b="1" dirty="0" smtClean="0"/>
              <a:t>SOME BASIC TYPES OF TECHNICAL REPORT</a:t>
            </a:r>
            <a:endParaRPr lang="en-US" sz="2800" b="1" dirty="0"/>
          </a:p>
        </p:txBody>
      </p:sp>
      <p:sp>
        <p:nvSpPr>
          <p:cNvPr id="3" name="TextBox 2"/>
          <p:cNvSpPr txBox="1"/>
          <p:nvPr/>
        </p:nvSpPr>
        <p:spPr>
          <a:xfrm>
            <a:off x="457200" y="1600200"/>
            <a:ext cx="8153400" cy="4585871"/>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2800" i="1" dirty="0" smtClean="0"/>
              <a:t>Instructions</a:t>
            </a:r>
          </a:p>
          <a:p>
            <a:pPr marL="457200" indent="-457200">
              <a:spcAft>
                <a:spcPts val="600"/>
              </a:spcAft>
              <a:buFont typeface="Arial" panose="020B0604020202020204" pitchFamily="34" charset="0"/>
              <a:buChar char="•"/>
            </a:pPr>
            <a:r>
              <a:rPr lang="en-US" sz="2800" i="1" dirty="0" smtClean="0"/>
              <a:t>Organizational policies and                    procedures</a:t>
            </a:r>
          </a:p>
          <a:p>
            <a:pPr marL="457200" indent="-457200">
              <a:spcAft>
                <a:spcPts val="600"/>
              </a:spcAft>
              <a:buFont typeface="Arial" panose="020B0604020202020204" pitchFamily="34" charset="0"/>
              <a:buChar char="•"/>
            </a:pPr>
            <a:r>
              <a:rPr lang="en-US" sz="2800" i="1" dirty="0" smtClean="0"/>
              <a:t>Feasibility, evaluation, </a:t>
            </a:r>
          </a:p>
          <a:p>
            <a:pPr marL="457200" indent="-457200">
              <a:spcAft>
                <a:spcPts val="600"/>
              </a:spcAft>
              <a:buFont typeface="Arial" panose="020B0604020202020204" pitchFamily="34" charset="0"/>
              <a:buChar char="•"/>
            </a:pPr>
            <a:r>
              <a:rPr lang="en-US" sz="2800" i="1" dirty="0"/>
              <a:t>R</a:t>
            </a:r>
            <a:r>
              <a:rPr lang="en-US" sz="2800" i="1" dirty="0" smtClean="0"/>
              <a:t>ecommendation reports</a:t>
            </a:r>
          </a:p>
          <a:p>
            <a:pPr marL="457200" indent="-457200">
              <a:spcAft>
                <a:spcPts val="600"/>
              </a:spcAft>
              <a:buFont typeface="Arial" panose="020B0604020202020204" pitchFamily="34" charset="0"/>
              <a:buChar char="•"/>
            </a:pPr>
            <a:r>
              <a:rPr lang="en-US" sz="2800" i="1" dirty="0" smtClean="0"/>
              <a:t>Technical background reports</a:t>
            </a:r>
            <a:r>
              <a:rPr lang="en-US" sz="2800" dirty="0" smtClean="0"/>
              <a:t> </a:t>
            </a:r>
          </a:p>
          <a:p>
            <a:pPr marL="457200" indent="-457200">
              <a:spcAft>
                <a:spcPts val="600"/>
              </a:spcAft>
              <a:buFont typeface="Arial" panose="020B0604020202020204" pitchFamily="34" charset="0"/>
              <a:buChar char="•"/>
            </a:pPr>
            <a:r>
              <a:rPr lang="en-US" sz="2800" i="1" dirty="0" smtClean="0"/>
              <a:t>Primary research reports</a:t>
            </a:r>
            <a:endParaRPr lang="en-US" sz="2800" dirty="0" smtClean="0"/>
          </a:p>
          <a:p>
            <a:pPr marL="457200" indent="-457200">
              <a:spcAft>
                <a:spcPts val="600"/>
              </a:spcAft>
              <a:buFont typeface="Arial" panose="020B0604020202020204" pitchFamily="34" charset="0"/>
              <a:buChar char="•"/>
            </a:pPr>
            <a:r>
              <a:rPr lang="en-US" sz="2800" i="1" dirty="0" smtClean="0"/>
              <a:t>Business plans</a:t>
            </a:r>
          </a:p>
          <a:p>
            <a:pPr marL="457200" indent="-457200">
              <a:spcAft>
                <a:spcPts val="600"/>
              </a:spcAft>
              <a:buFont typeface="Arial" panose="020B0604020202020204" pitchFamily="34" charset="0"/>
              <a:buChar char="•"/>
            </a:pPr>
            <a:r>
              <a:rPr lang="en-US" sz="2800" i="1" dirty="0" smtClean="0"/>
              <a:t>Technical specifications</a:t>
            </a:r>
            <a:endParaRPr lang="en-US" sz="2800" dirty="0"/>
          </a:p>
        </p:txBody>
      </p:sp>
    </p:spTree>
  </p:cSld>
  <p:clrMapOvr>
    <a:masterClrMapping/>
  </p:clrMapOvr>
  <p:transition>
    <p:wheel spokes="3"/>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752600"/>
            <a:ext cx="7010400" cy="3970318"/>
          </a:xfrm>
          <a:prstGeom prst="rect">
            <a:avLst/>
          </a:prstGeom>
        </p:spPr>
        <p:txBody>
          <a:bodyPr wrap="square">
            <a:spAutoFit/>
          </a:bodyPr>
          <a:lstStyle/>
          <a:p>
            <a:pPr algn="just"/>
            <a:r>
              <a:rPr lang="en-US" sz="2800" dirty="0" smtClean="0"/>
              <a:t>One of the most common and one of the most important uses of technical writing is instructions.</a:t>
            </a:r>
          </a:p>
          <a:p>
            <a:pPr algn="just"/>
            <a:endParaRPr lang="en-US" sz="2800" dirty="0"/>
          </a:p>
          <a:p>
            <a:pPr algn="just"/>
            <a:r>
              <a:rPr lang="en-US" sz="2800" dirty="0" smtClean="0"/>
              <a:t>It is a familiar </a:t>
            </a:r>
            <a:r>
              <a:rPr lang="en-US" sz="2800" i="1" dirty="0" smtClean="0"/>
              <a:t>how-to</a:t>
            </a:r>
            <a:r>
              <a:rPr lang="en-US" sz="2800" dirty="0" smtClean="0"/>
              <a:t> document that guides you step by step through tasks such as assembling, operating, and repairing things, or do routine maintenance on something.</a:t>
            </a:r>
          </a:p>
        </p:txBody>
      </p:sp>
      <p:sp>
        <p:nvSpPr>
          <p:cNvPr id="3" name="TextBox 2"/>
          <p:cNvSpPr txBox="1"/>
          <p:nvPr/>
        </p:nvSpPr>
        <p:spPr>
          <a:xfrm>
            <a:off x="2819400" y="1066800"/>
            <a:ext cx="3653564" cy="707886"/>
          </a:xfrm>
          <a:prstGeom prst="rect">
            <a:avLst/>
          </a:prstGeom>
          <a:noFill/>
        </p:spPr>
        <p:txBody>
          <a:bodyPr wrap="none" rtlCol="0">
            <a:spAutoFit/>
          </a:bodyPr>
          <a:lstStyle/>
          <a:p>
            <a:r>
              <a:rPr lang="en-US" sz="4000" b="1" i="1" dirty="0" smtClean="0"/>
              <a:t>INSTRUCTIONS</a:t>
            </a:r>
            <a:endParaRPr lang="en-US" sz="4000" b="1" i="1" dirty="0"/>
          </a:p>
        </p:txBody>
      </p:sp>
    </p:spTree>
  </p:cSld>
  <p:clrMapOvr>
    <a:masterClrMapping/>
  </p:clrMapOvr>
  <p:transition>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482954" cy="954107"/>
          </a:xfrm>
          <a:prstGeom prst="rect">
            <a:avLst/>
          </a:prstGeom>
          <a:noFill/>
        </p:spPr>
        <p:txBody>
          <a:bodyPr wrap="square" rtlCol="0">
            <a:spAutoFit/>
          </a:bodyPr>
          <a:lstStyle/>
          <a:p>
            <a:pPr algn="ctr"/>
            <a:r>
              <a:rPr lang="en-US" sz="2800" b="1" dirty="0" smtClean="0"/>
              <a:t>CHARACTERESTICS OF GOOD INSTRUCTION WRITING</a:t>
            </a:r>
            <a:endParaRPr lang="en-US" sz="2800" b="1" dirty="0"/>
          </a:p>
        </p:txBody>
      </p:sp>
      <p:sp>
        <p:nvSpPr>
          <p:cNvPr id="3" name="TextBox 2"/>
          <p:cNvSpPr txBox="1"/>
          <p:nvPr/>
        </p:nvSpPr>
        <p:spPr>
          <a:xfrm>
            <a:off x="990600" y="1905000"/>
            <a:ext cx="7543800" cy="3785652"/>
          </a:xfrm>
          <a:prstGeom prst="rect">
            <a:avLst/>
          </a:prstGeom>
          <a:noFill/>
        </p:spPr>
        <p:txBody>
          <a:bodyPr wrap="square" rtlCol="0">
            <a:spAutoFit/>
          </a:bodyPr>
          <a:lstStyle/>
          <a:p>
            <a:pPr algn="just">
              <a:buFont typeface="Wingdings" pitchFamily="2" charset="2"/>
              <a:buChar char="Ø"/>
            </a:pPr>
            <a:r>
              <a:rPr lang="en-US" sz="2400" dirty="0" smtClean="0"/>
              <a:t>  Clear, simple writing </a:t>
            </a:r>
          </a:p>
          <a:p>
            <a:pPr algn="just">
              <a:buFont typeface="Wingdings" pitchFamily="2" charset="2"/>
              <a:buChar char="Ø"/>
            </a:pPr>
            <a:r>
              <a:rPr lang="en-US" sz="2400" dirty="0" smtClean="0"/>
              <a:t>  A thorough understanding the procedure in all its technical detail </a:t>
            </a:r>
          </a:p>
          <a:p>
            <a:pPr algn="just">
              <a:buFont typeface="Wingdings" pitchFamily="2" charset="2"/>
              <a:buChar char="Ø"/>
            </a:pPr>
            <a:r>
              <a:rPr lang="en-US" sz="2400" dirty="0" smtClean="0"/>
              <a:t>  Your ability to put yourself in the place of the reader, the person trying to use your instructions </a:t>
            </a:r>
          </a:p>
          <a:p>
            <a:pPr algn="just">
              <a:buFont typeface="Wingdings" pitchFamily="2" charset="2"/>
              <a:buChar char="Ø"/>
            </a:pPr>
            <a:r>
              <a:rPr lang="en-US" sz="2400" dirty="0" smtClean="0"/>
              <a:t>  Your ability to visualize the procedure in great detail and to capture that awareness on paper </a:t>
            </a:r>
          </a:p>
          <a:p>
            <a:pPr algn="just">
              <a:buFont typeface="Wingdings" pitchFamily="2" charset="2"/>
              <a:buChar char="Ø"/>
            </a:pPr>
            <a:r>
              <a:rPr lang="en-US" sz="2400" dirty="0" smtClean="0"/>
              <a:t>  Finally, your willingness to go that extra distance and test your instructions on the kind of person you wrote them for. </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1.behance.net/rendition/modules/26768337/disp/96d28c07588d74e32c7f11c13d466d81.jpg"/>
          <p:cNvPicPr>
            <a:picLocks noChangeAspect="1" noChangeArrowheads="1"/>
          </p:cNvPicPr>
          <p:nvPr/>
        </p:nvPicPr>
        <p:blipFill>
          <a:blip r:embed="rId2" cstate="print"/>
          <a:srcRect/>
          <a:stretch>
            <a:fillRect/>
          </a:stretch>
        </p:blipFill>
        <p:spPr bwMode="auto">
          <a:xfrm>
            <a:off x="2005781" y="1"/>
            <a:ext cx="5309419" cy="6858000"/>
          </a:xfrm>
          <a:prstGeom prst="rect">
            <a:avLst/>
          </a:prstGeom>
          <a:noFill/>
        </p:spPr>
      </p:pic>
    </p:spTree>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362200"/>
            <a:ext cx="5791200" cy="1754326"/>
          </a:xfrm>
          <a:prstGeom prst="rect">
            <a:avLst/>
          </a:prstGeom>
        </p:spPr>
        <p:txBody>
          <a:bodyPr wrap="square">
            <a:spAutoFit/>
          </a:bodyPr>
          <a:lstStyle/>
          <a:p>
            <a:pPr algn="ctr"/>
            <a:r>
              <a:rPr lang="en-US" sz="3600" b="1" dirty="0" smtClean="0"/>
              <a:t>ORGANIZATION POLICIES  AND PROCEDURES </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1524000"/>
            <a:ext cx="6324600" cy="3539430"/>
          </a:xfrm>
          <a:prstGeom prst="rect">
            <a:avLst/>
          </a:prstGeom>
        </p:spPr>
        <p:txBody>
          <a:bodyPr wrap="square">
            <a:spAutoFit/>
          </a:bodyPr>
          <a:lstStyle/>
          <a:p>
            <a:pPr lvl="0"/>
            <a:r>
              <a:rPr lang="en-US" sz="2800" dirty="0">
                <a:solidFill>
                  <a:prstClr val="black"/>
                </a:solidFill>
              </a:rPr>
              <a:t> </a:t>
            </a:r>
            <a:r>
              <a:rPr lang="en-US" sz="2800" dirty="0"/>
              <a:t>These are the operating documents for organizations; they contain rules and regulations on how the organization and its members are expected to perform. Policies and procedures are like instructions, but they go much further.</a:t>
            </a:r>
          </a:p>
        </p:txBody>
      </p:sp>
    </p:spTree>
  </p:cSld>
  <p:clrMapOvr>
    <a:masterClrMapping/>
  </p:clrMapOvr>
  <p:transition>
    <p:strips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E62B0FF27A049AF7DCC45D50211D2" ma:contentTypeVersion="2" ma:contentTypeDescription="Create a new document." ma:contentTypeScope="" ma:versionID="28241c7ac601d1b01f16d00a8cf9bf10">
  <xsd:schema xmlns:xsd="http://www.w3.org/2001/XMLSchema" xmlns:xs="http://www.w3.org/2001/XMLSchema" xmlns:p="http://schemas.microsoft.com/office/2006/metadata/properties" xmlns:ns2="591cb193-2112-473e-86d5-07b38ee5dde5" targetNamespace="http://schemas.microsoft.com/office/2006/metadata/properties" ma:root="true" ma:fieldsID="a55eae449cd02de5e5c136be2b288cd1" ns2:_="">
    <xsd:import namespace="591cb193-2112-473e-86d5-07b38ee5dd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cb193-2112-473e-86d5-07b38ee5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662C4-64A2-4D35-86D8-C5F9380F1A89}"/>
</file>

<file path=customXml/itemProps2.xml><?xml version="1.0" encoding="utf-8"?>
<ds:datastoreItem xmlns:ds="http://schemas.openxmlformats.org/officeDocument/2006/customXml" ds:itemID="{CCC61869-392A-479E-9131-9FA9B3492A99}"/>
</file>

<file path=customXml/itemProps3.xml><?xml version="1.0" encoding="utf-8"?>
<ds:datastoreItem xmlns:ds="http://schemas.openxmlformats.org/officeDocument/2006/customXml" ds:itemID="{83354FA0-923B-41B8-8600-D1A0DF3C8EE7}"/>
</file>

<file path=docProps/app.xml><?xml version="1.0" encoding="utf-8"?>
<Properties xmlns="http://schemas.openxmlformats.org/officeDocument/2006/extended-properties" xmlns:vt="http://schemas.openxmlformats.org/officeDocument/2006/docPropsVTypes">
  <Template>Concourse</Template>
  <TotalTime>183</TotalTime>
  <Words>1507</Words>
  <Application>Microsoft Office PowerPoint</Application>
  <PresentationFormat>On-screen Show (4:3)</PresentationFormat>
  <Paragraphs>138</Paragraphs>
  <Slides>37</Slides>
  <Notes>0</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Concourse</vt:lpstr>
      <vt:lpstr>Apex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 Report</vt:lpstr>
      <vt:lpstr>PowerPoint Presentation</vt:lpstr>
      <vt:lpstr>PowerPoint Presentation</vt:lpstr>
      <vt:lpstr>For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ASDF</dc:creator>
  <cp:lastModifiedBy>Kamran Shaheen</cp:lastModifiedBy>
  <cp:revision>51</cp:revision>
  <dcterms:created xsi:type="dcterms:W3CDTF">2015-02-09T16:26:44Z</dcterms:created>
  <dcterms:modified xsi:type="dcterms:W3CDTF">2020-11-03T04:02:42Z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0x010100C63E62B0FF27A049AF7DCC45D50211D2</vt:lpwstr>
  </property>
</Properties>
</file>