
<file path=[Content_Types].xml><?xml version="1.0" encoding="utf-8"?>
<Types xmlns="http://schemas.openxmlformats.org/package/2006/content-types">
  <Default Extension="jpeg" ContentType="image/jpeg"/>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3" r:id="rId4"/>
    <p:sldId id="274" r:id="rId5"/>
    <p:sldId id="275" r:id="rId6"/>
    <p:sldId id="311" r:id="rId7"/>
    <p:sldId id="312" r:id="rId8"/>
    <p:sldId id="313" r:id="rId9"/>
    <p:sldId id="276" r:id="rId10"/>
    <p:sldId id="314"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70" r:id="rId28"/>
    <p:sldId id="271" r:id="rId29"/>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310" r:id="rId43"/>
    <p:sldId id="309" r:id="rId44"/>
    <p:sldId id="307" r:id="rId45"/>
    <p:sldId id="305" r:id="rId46"/>
    <p:sldId id="308" r:id="rId47"/>
    <p:sldId id="304" r:id="rId48"/>
    <p:sldId id="306" r:id="rId49"/>
    <p:sldId id="293" r:id="rId50"/>
    <p:sldId id="295" r:id="rId51"/>
    <p:sldId id="294" r:id="rId52"/>
    <p:sldId id="296" r:id="rId53"/>
    <p:sldId id="297" r:id="rId54"/>
    <p:sldId id="298" r:id="rId55"/>
    <p:sldId id="299" r:id="rId56"/>
    <p:sldId id="300" r:id="rId57"/>
    <p:sldId id="30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69" d="100"/>
          <a:sy n="69" d="100"/>
        </p:scale>
        <p:origin x="-14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audio1.wav"/><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9.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2209800" y="2362200"/>
            <a:ext cx="5158785" cy="1200329"/>
          </a:xfrm>
          <a:prstGeom prst="rect">
            <a:avLst/>
          </a:prstGeom>
          <a:noFill/>
        </p:spPr>
        <p:txBody>
          <a:bodyPr wrap="none" rtlCol="0">
            <a:spAutoFit/>
          </a:bodyPr>
          <a:lstStyle/>
          <a:p>
            <a:r>
              <a:rPr lang="en-US" sz="7200" dirty="0" smtClean="0">
                <a:solidFill>
                  <a:schemeClr val="bg1"/>
                </a:solidFill>
                <a:effectLst>
                  <a:outerShdw blurRad="38100" dist="38100" dir="2700000" algn="tl">
                    <a:srgbClr val="000000">
                      <a:alpha val="43137"/>
                    </a:srgbClr>
                  </a:outerShdw>
                </a:effectLst>
                <a:latin typeface="Britannic Bold" panose="020B0903060703020204" pitchFamily="34" charset="0"/>
              </a:rPr>
              <a:t>Cover Letter</a:t>
            </a:r>
            <a:endParaRPr lang="en-US" sz="7200" dirty="0">
              <a:solidFill>
                <a:schemeClr val="bg1"/>
              </a:solidFill>
              <a:effectLst>
                <a:outerShdw blurRad="38100" dist="38100" dir="2700000" algn="tl">
                  <a:srgbClr val="000000">
                    <a:alpha val="43137"/>
                  </a:srgbClr>
                </a:outerShdw>
              </a:effectLst>
              <a:latin typeface="Britannic Bold" panose="020B09030607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0">
        <p:push dir="u"/>
        <p:sndAc>
          <p:stSnd>
            <p:snd r:embed="rId2" name="coin.wav"/>
          </p:stSnd>
        </p:sndAc>
      </p:transition>
    </mc:Choice>
    <mc:Fallback>
      <p:transition spd="slow" advTm="0">
        <p:push dir="u"/>
        <p:sndAc>
          <p:stSnd>
            <p:snd r:embed="rId2" name="coin.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Write a Cover Letter Step 2 Version 6.jpg"/>
          <p:cNvPicPr>
            <a:picLocks noChangeAspect="1" noChangeArrowheads="1"/>
          </p:cNvPicPr>
          <p:nvPr/>
        </p:nvPicPr>
        <p:blipFill>
          <a:blip r:embed="rId1" cstate="print"/>
          <a:srcRect/>
          <a:stretch>
            <a:fillRect/>
          </a:stretch>
        </p:blipFill>
        <p:spPr bwMode="auto">
          <a:xfrm>
            <a:off x="1399309" y="2590800"/>
            <a:ext cx="6381750" cy="4114800"/>
          </a:xfrm>
          <a:prstGeom prst="rect">
            <a:avLst/>
          </a:prstGeom>
          <a:noFill/>
        </p:spPr>
      </p:pic>
      <p:sp>
        <p:nvSpPr>
          <p:cNvPr id="3" name="TextBox 2"/>
          <p:cNvSpPr txBox="1"/>
          <p:nvPr/>
        </p:nvSpPr>
        <p:spPr>
          <a:xfrm>
            <a:off x="76200" y="838200"/>
            <a:ext cx="9355432" cy="1261884"/>
          </a:xfrm>
          <a:prstGeom prst="rect">
            <a:avLst/>
          </a:prstGeom>
          <a:noFill/>
        </p:spPr>
        <p:txBody>
          <a:bodyPr wrap="square" rtlCol="0">
            <a:spAutoFit/>
          </a:bodyPr>
          <a:lstStyle/>
          <a:p>
            <a:r>
              <a:rPr lang="en-US" sz="2800" b="1" dirty="0" smtClean="0"/>
              <a:t> First paragraph- </a:t>
            </a:r>
            <a:r>
              <a:rPr lang="en-US" sz="2400" dirty="0"/>
              <a:t>T</a:t>
            </a:r>
            <a:r>
              <a:rPr lang="en-US" sz="2400" dirty="0" smtClean="0"/>
              <a:t>he 1</a:t>
            </a:r>
            <a:r>
              <a:rPr lang="en-US" sz="2400" baseline="30000" dirty="0" smtClean="0"/>
              <a:t>st</a:t>
            </a:r>
            <a:r>
              <a:rPr lang="en-US" sz="2400" dirty="0" smtClean="0"/>
              <a:t> paragraph of your letter should include </a:t>
            </a:r>
            <a:endParaRPr lang="en-US" sz="2400" dirty="0" smtClean="0"/>
          </a:p>
          <a:p>
            <a:r>
              <a:rPr lang="en-US" sz="2400" dirty="0" smtClean="0"/>
              <a:t>information on why you are writing . Mention the position you are </a:t>
            </a:r>
            <a:endParaRPr lang="en-US" sz="2400" dirty="0" smtClean="0"/>
          </a:p>
          <a:p>
            <a:r>
              <a:rPr lang="en-US" sz="2400" dirty="0" smtClean="0"/>
              <a:t>applying for. Be clear and concise regarding your request.</a:t>
            </a: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66800"/>
            <a:ext cx="8976688" cy="4832092"/>
          </a:xfrm>
          <a:prstGeom prst="rect">
            <a:avLst/>
          </a:prstGeom>
          <a:noFill/>
        </p:spPr>
        <p:txBody>
          <a:bodyPr wrap="none" rtlCol="0">
            <a:spAutoFit/>
          </a:bodyPr>
          <a:lstStyle/>
          <a:p>
            <a:r>
              <a:rPr lang="en-US" sz="2800" b="1" dirty="0" smtClean="0"/>
              <a:t>Middle Paragraph: </a:t>
            </a:r>
            <a:r>
              <a:rPr lang="en-US" sz="2800" dirty="0"/>
              <a:t>M</a:t>
            </a:r>
            <a:r>
              <a:rPr lang="en-US" sz="2800" dirty="0" smtClean="0"/>
              <a:t>ention specifically how your skills</a:t>
            </a:r>
            <a:endParaRPr lang="en-US" sz="2800" dirty="0" smtClean="0"/>
          </a:p>
          <a:p>
            <a:r>
              <a:rPr lang="en-US" sz="2800" dirty="0" smtClean="0"/>
              <a:t> and experience match the job you are applying for.</a:t>
            </a:r>
            <a:endParaRPr lang="en-US" sz="2800" dirty="0" smtClean="0"/>
          </a:p>
          <a:p>
            <a:endParaRPr lang="en-US" sz="2800" dirty="0" smtClean="0"/>
          </a:p>
          <a:p>
            <a:r>
              <a:rPr lang="en-US" sz="2800" b="1" dirty="0" smtClean="0"/>
              <a:t>Last Paragraph: </a:t>
            </a:r>
            <a:r>
              <a:rPr lang="en-US" sz="2800" dirty="0" smtClean="0"/>
              <a:t>If you attached your resume mention it </a:t>
            </a:r>
            <a:endParaRPr lang="en-US" sz="2800" dirty="0" smtClean="0"/>
          </a:p>
          <a:p>
            <a:r>
              <a:rPr lang="en-US" sz="2800" dirty="0" smtClean="0"/>
              <a:t>In this paragraph then conclude your cover letter by </a:t>
            </a:r>
            <a:endParaRPr lang="en-US" sz="2800" dirty="0" smtClean="0"/>
          </a:p>
          <a:p>
            <a:r>
              <a:rPr lang="en-US" sz="2800" dirty="0" smtClean="0"/>
              <a:t>Thanking the employer for considering you for position.</a:t>
            </a:r>
            <a:endParaRPr lang="en-US" sz="2800" dirty="0" smtClean="0"/>
          </a:p>
          <a:p>
            <a:r>
              <a:rPr lang="en-US" sz="2800" dirty="0" smtClean="0"/>
              <a:t>Include the information on how you will follow-up.</a:t>
            </a:r>
            <a:endParaRPr lang="en-US" sz="2800" dirty="0" smtClean="0"/>
          </a:p>
          <a:p>
            <a:endParaRPr lang="en-US" sz="2800" dirty="0" smtClean="0"/>
          </a:p>
          <a:p>
            <a:r>
              <a:rPr lang="en-US" sz="2800" b="1" dirty="0" smtClean="0"/>
              <a:t>Complimentary Close: </a:t>
            </a:r>
            <a:r>
              <a:rPr lang="en-US" sz="2800" dirty="0" smtClean="0"/>
              <a:t>End your cover letter with a </a:t>
            </a:r>
            <a:endParaRPr lang="en-US" sz="2800" dirty="0" smtClean="0"/>
          </a:p>
          <a:p>
            <a:r>
              <a:rPr lang="en-US" sz="2800" dirty="0" smtClean="0"/>
              <a:t>respectful closing statement</a:t>
            </a:r>
            <a:r>
              <a:rPr lang="en-US" sz="2800" b="1" dirty="0" smtClean="0"/>
              <a:t>. </a:t>
            </a:r>
            <a:endParaRPr lang="en-US" sz="2800" b="1" dirty="0" smtClean="0"/>
          </a:p>
          <a:p>
            <a:r>
              <a:rPr lang="en-US" sz="2800" dirty="0" smtClean="0"/>
              <a:t>"Best" or "Sincerely" are both classic options</a:t>
            </a:r>
            <a:endParaRPr lang="en-US" sz="28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rite a Cover Letter Step 3 Version 6.jpg"/>
          <p:cNvPicPr>
            <a:picLocks noChangeAspect="1" noChangeArrowheads="1"/>
          </p:cNvPicPr>
          <p:nvPr/>
        </p:nvPicPr>
        <p:blipFill>
          <a:blip r:embed="rId1" cstate="print"/>
          <a:srcRect/>
          <a:stretch>
            <a:fillRect/>
          </a:stretch>
        </p:blipFill>
        <p:spPr bwMode="auto">
          <a:xfrm>
            <a:off x="1447800" y="1219200"/>
            <a:ext cx="6381750" cy="479107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Write a Cover Letter Step 4 Version 6.jpg"/>
          <p:cNvPicPr>
            <a:picLocks noChangeAspect="1" noChangeArrowheads="1"/>
          </p:cNvPicPr>
          <p:nvPr/>
        </p:nvPicPr>
        <p:blipFill>
          <a:blip r:embed="rId1" cstate="print"/>
          <a:srcRect/>
          <a:stretch>
            <a:fillRect/>
          </a:stretch>
        </p:blipFill>
        <p:spPr bwMode="auto">
          <a:xfrm>
            <a:off x="1371600" y="1828800"/>
            <a:ext cx="6381750" cy="47910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Write a Cover Letter Step 5 Version 6.jpg"/>
          <p:cNvPicPr>
            <a:picLocks noChangeAspect="1" noChangeArrowheads="1"/>
          </p:cNvPicPr>
          <p:nvPr/>
        </p:nvPicPr>
        <p:blipFill>
          <a:blip r:embed="rId1" cstate="print"/>
          <a:srcRect/>
          <a:stretch>
            <a:fillRect/>
          </a:stretch>
        </p:blipFill>
        <p:spPr bwMode="auto">
          <a:xfrm>
            <a:off x="1447800" y="1752600"/>
            <a:ext cx="6381750" cy="4791076"/>
          </a:xfrm>
          <a:prstGeom prst="rect">
            <a:avLst/>
          </a:prstGeom>
          <a:noFill/>
        </p:spPr>
      </p:pic>
      <p:sp>
        <p:nvSpPr>
          <p:cNvPr id="3" name="TextBox 2"/>
          <p:cNvSpPr txBox="1"/>
          <p:nvPr/>
        </p:nvSpPr>
        <p:spPr>
          <a:xfrm>
            <a:off x="533400" y="762000"/>
            <a:ext cx="7782387" cy="1200329"/>
          </a:xfrm>
          <a:prstGeom prst="rect">
            <a:avLst/>
          </a:prstGeom>
          <a:noFill/>
        </p:spPr>
        <p:txBody>
          <a:bodyPr wrap="none" rtlCol="0">
            <a:spAutoFit/>
          </a:bodyPr>
          <a:lstStyle/>
          <a:p>
            <a:r>
              <a:rPr lang="en-US" sz="2400" b="1" dirty="0" smtClean="0"/>
              <a:t>Signature </a:t>
            </a:r>
            <a:r>
              <a:rPr lang="en-US" sz="2400" dirty="0" smtClean="0"/>
              <a:t>: include your name , full address , phone no.</a:t>
            </a:r>
            <a:endParaRPr lang="en-US" sz="2400" dirty="0" smtClean="0"/>
          </a:p>
          <a:p>
            <a:r>
              <a:rPr lang="en-US" sz="2400" dirty="0" smtClean="0"/>
              <a:t> email address. </a:t>
            </a:r>
            <a:r>
              <a:rPr lang="en-US" sz="2400" dirty="0" err="1" smtClean="0"/>
              <a:t>So.it</a:t>
            </a:r>
            <a:r>
              <a:rPr lang="en-US" sz="2400" dirty="0" smtClean="0"/>
              <a:t> is easy for hiring manager contacts to</a:t>
            </a:r>
            <a:endParaRPr lang="en-US" sz="2400" dirty="0" smtClean="0"/>
          </a:p>
          <a:p>
            <a:r>
              <a:rPr lang="en-US" sz="2400" dirty="0" smtClean="0"/>
              <a:t> get in touch.</a:t>
            </a: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62000" y="2514600"/>
            <a:ext cx="7834196" cy="1200329"/>
          </a:xfrm>
          <a:prstGeom prst="rect">
            <a:avLst/>
          </a:prstGeom>
          <a:noFill/>
        </p:spPr>
        <p:txBody>
          <a:bodyPr wrap="none" rtlCol="0">
            <a:spAutoFit/>
          </a:bodyPr>
          <a:lstStyle/>
          <a:p>
            <a:r>
              <a:rPr lang="en-US" sz="7200" dirty="0" smtClean="0">
                <a:solidFill>
                  <a:schemeClr val="bg1"/>
                </a:solidFill>
                <a:effectLst>
                  <a:outerShdw blurRad="38100" dist="38100" dir="2700000" algn="tl">
                    <a:srgbClr val="000000">
                      <a:alpha val="43137"/>
                    </a:srgbClr>
                  </a:outerShdw>
                </a:effectLst>
                <a:latin typeface="Britannic Bold" panose="020B0903060703020204" pitchFamily="34" charset="0"/>
              </a:rPr>
              <a:t>Paper Cover Letter</a:t>
            </a:r>
            <a:endParaRPr lang="en-US" sz="7200" dirty="0">
              <a:solidFill>
                <a:schemeClr val="bg1"/>
              </a:solidFill>
              <a:effectLst>
                <a:outerShdw blurRad="38100" dist="38100" dir="2700000" algn="tl">
                  <a:srgbClr val="000000">
                    <a:alpha val="43137"/>
                  </a:srgbClr>
                </a:outerShdw>
              </a:effectLst>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Write a Cover Letter Step 6 Version 6.jpg"/>
          <p:cNvPicPr>
            <a:picLocks noChangeAspect="1" noChangeArrowheads="1"/>
          </p:cNvPicPr>
          <p:nvPr/>
        </p:nvPicPr>
        <p:blipFill>
          <a:blip r:embed="rId1" cstate="print"/>
          <a:srcRect/>
          <a:stretch>
            <a:fillRect/>
          </a:stretch>
        </p:blipFill>
        <p:spPr bwMode="auto">
          <a:xfrm>
            <a:off x="1524000" y="1752600"/>
            <a:ext cx="6381750" cy="4791076"/>
          </a:xfrm>
          <a:prstGeom prst="rect">
            <a:avLst/>
          </a:prstGeom>
          <a:noFill/>
        </p:spPr>
      </p:pic>
      <p:sp>
        <p:nvSpPr>
          <p:cNvPr id="3" name="TextBox 2"/>
          <p:cNvSpPr txBox="1"/>
          <p:nvPr/>
        </p:nvSpPr>
        <p:spPr>
          <a:xfrm>
            <a:off x="685800" y="838200"/>
            <a:ext cx="6528197" cy="523220"/>
          </a:xfrm>
          <a:prstGeom prst="rect">
            <a:avLst/>
          </a:prstGeom>
          <a:noFill/>
        </p:spPr>
        <p:txBody>
          <a:bodyPr wrap="none" rtlCol="0">
            <a:spAutoFit/>
          </a:bodyPr>
          <a:lstStyle/>
          <a:p>
            <a:r>
              <a:rPr lang="en-US" sz="2800" dirty="0" smtClean="0"/>
              <a:t>1. </a:t>
            </a:r>
            <a:r>
              <a:rPr lang="en-US" sz="2800" b="1" dirty="0" smtClean="0"/>
              <a:t>Add a letterhead at the top of the letter.</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Write a Cover Letter Step 7 Version 6.jpg"/>
          <p:cNvPicPr>
            <a:picLocks noChangeAspect="1" noChangeArrowheads="1"/>
          </p:cNvPicPr>
          <p:nvPr/>
        </p:nvPicPr>
        <p:blipFill>
          <a:blip r:embed="rId1" cstate="print"/>
          <a:srcRect/>
          <a:stretch>
            <a:fillRect/>
          </a:stretch>
        </p:blipFill>
        <p:spPr bwMode="auto">
          <a:xfrm>
            <a:off x="1295400" y="1752600"/>
            <a:ext cx="6381750" cy="4791076"/>
          </a:xfrm>
          <a:prstGeom prst="rect">
            <a:avLst/>
          </a:prstGeom>
          <a:noFill/>
        </p:spPr>
      </p:pic>
      <p:sp>
        <p:nvSpPr>
          <p:cNvPr id="3" name="TextBox 2"/>
          <p:cNvSpPr txBox="1"/>
          <p:nvPr/>
        </p:nvSpPr>
        <p:spPr>
          <a:xfrm>
            <a:off x="304800" y="762000"/>
            <a:ext cx="8111708" cy="830997"/>
          </a:xfrm>
          <a:prstGeom prst="rect">
            <a:avLst/>
          </a:prstGeom>
          <a:noFill/>
        </p:spPr>
        <p:txBody>
          <a:bodyPr wrap="none" rtlCol="0">
            <a:spAutoFit/>
          </a:bodyPr>
          <a:lstStyle/>
          <a:p>
            <a:r>
              <a:rPr lang="en-US" sz="2400" dirty="0" smtClean="0"/>
              <a:t>2. </a:t>
            </a:r>
            <a:r>
              <a:rPr lang="en-US" sz="2400" b="1" dirty="0" smtClean="0"/>
              <a:t>Write the recipient’s name and address and the date below </a:t>
            </a:r>
            <a:endParaRPr lang="en-US" sz="2400" b="1" dirty="0" smtClean="0"/>
          </a:p>
          <a:p>
            <a:r>
              <a:rPr lang="en-US" sz="2400" b="1" dirty="0" smtClean="0"/>
              <a:t>the letterhead.</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Write a Cover Letter Step 8 Version 6.jpg"/>
          <p:cNvPicPr>
            <a:picLocks noChangeAspect="1" noChangeArrowheads="1"/>
          </p:cNvPicPr>
          <p:nvPr/>
        </p:nvPicPr>
        <p:blipFill>
          <a:blip r:embed="rId1" cstate="print"/>
          <a:srcRect/>
          <a:stretch>
            <a:fillRect/>
          </a:stretch>
        </p:blipFill>
        <p:spPr bwMode="auto">
          <a:xfrm>
            <a:off x="1295400" y="1828800"/>
            <a:ext cx="6381750" cy="4791076"/>
          </a:xfrm>
          <a:prstGeom prst="rect">
            <a:avLst/>
          </a:prstGeom>
          <a:noFill/>
        </p:spPr>
      </p:pic>
      <p:sp>
        <p:nvSpPr>
          <p:cNvPr id="3" name="TextBox 2"/>
          <p:cNvSpPr txBox="1"/>
          <p:nvPr/>
        </p:nvSpPr>
        <p:spPr>
          <a:xfrm>
            <a:off x="609600" y="609600"/>
            <a:ext cx="8305801" cy="954107"/>
          </a:xfrm>
          <a:prstGeom prst="rect">
            <a:avLst/>
          </a:prstGeom>
          <a:noFill/>
        </p:spPr>
        <p:txBody>
          <a:bodyPr wrap="square" rtlCol="0">
            <a:spAutoFit/>
          </a:bodyPr>
          <a:lstStyle/>
          <a:p>
            <a:r>
              <a:rPr lang="en-US" sz="2800" dirty="0" smtClean="0"/>
              <a:t>3. </a:t>
            </a:r>
            <a:r>
              <a:rPr lang="en-US" sz="2800" b="1" dirty="0" smtClean="0"/>
              <a:t>Address the recipient. </a:t>
            </a:r>
            <a:r>
              <a:rPr lang="en-US" sz="2800" dirty="0" smtClean="0"/>
              <a:t>Be sure to refer to the recipient by his or her proper title (Mrs., Mr., Dr., etc.).</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Write a Cover Letter Step 9 Version 6.jpg"/>
          <p:cNvPicPr>
            <a:picLocks noChangeAspect="1" noChangeArrowheads="1"/>
          </p:cNvPicPr>
          <p:nvPr/>
        </p:nvPicPr>
        <p:blipFill>
          <a:blip r:embed="rId1" cstate="print"/>
          <a:srcRect/>
          <a:stretch>
            <a:fillRect/>
          </a:stretch>
        </p:blipFill>
        <p:spPr bwMode="auto">
          <a:xfrm>
            <a:off x="1447800" y="2066924"/>
            <a:ext cx="6381750" cy="4791076"/>
          </a:xfrm>
          <a:prstGeom prst="rect">
            <a:avLst/>
          </a:prstGeom>
          <a:noFill/>
        </p:spPr>
      </p:pic>
      <p:sp>
        <p:nvSpPr>
          <p:cNvPr id="3" name="TextBox 2"/>
          <p:cNvSpPr txBox="1"/>
          <p:nvPr/>
        </p:nvSpPr>
        <p:spPr>
          <a:xfrm>
            <a:off x="762000" y="609600"/>
            <a:ext cx="8077200" cy="1384995"/>
          </a:xfrm>
          <a:prstGeom prst="rect">
            <a:avLst/>
          </a:prstGeom>
          <a:noFill/>
        </p:spPr>
        <p:txBody>
          <a:bodyPr wrap="square" rtlCol="0">
            <a:spAutoFit/>
          </a:bodyPr>
          <a:lstStyle/>
          <a:p>
            <a:r>
              <a:rPr lang="en-US" sz="2400" dirty="0" smtClean="0"/>
              <a:t>4. </a:t>
            </a:r>
            <a:r>
              <a:rPr lang="en-US" sz="2400" b="1" dirty="0" smtClean="0"/>
              <a:t>State your purpose in the first paragraph. </a:t>
            </a:r>
            <a:r>
              <a:rPr lang="en-US" sz="2000" dirty="0" smtClean="0"/>
              <a:t>Tell the employer why you are writing to them in two or three sentences. State the position for which you are applying (or the one you would like to have should it become available). </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762000"/>
            <a:ext cx="5410200" cy="769441"/>
          </a:xfrm>
          <a:prstGeom prst="rect">
            <a:avLst/>
          </a:prstGeom>
          <a:noFill/>
        </p:spPr>
        <p:txBody>
          <a:bodyPr wrap="square" rtlCol="0">
            <a:spAutoFit/>
          </a:bodyPr>
          <a:lstStyle/>
          <a:p>
            <a:r>
              <a:rPr lang="en-US" sz="4400" dirty="0" smtClean="0">
                <a:solidFill>
                  <a:schemeClr val="accent1"/>
                </a:solidFill>
              </a:rPr>
              <a:t>What is Cover Letter?</a:t>
            </a:r>
            <a:endParaRPr lang="en-US" sz="4400" dirty="0">
              <a:solidFill>
                <a:schemeClr val="accent1"/>
              </a:solidFill>
            </a:endParaRPr>
          </a:p>
        </p:txBody>
      </p:sp>
      <p:sp>
        <p:nvSpPr>
          <p:cNvPr id="3" name="TextBox 2"/>
          <p:cNvSpPr txBox="1"/>
          <p:nvPr/>
        </p:nvSpPr>
        <p:spPr>
          <a:xfrm>
            <a:off x="304800" y="1600200"/>
            <a:ext cx="1996252" cy="584775"/>
          </a:xfrm>
          <a:prstGeom prst="rect">
            <a:avLst/>
          </a:prstGeom>
          <a:noFill/>
        </p:spPr>
        <p:txBody>
          <a:bodyPr wrap="none" rtlCol="0">
            <a:spAutoFit/>
          </a:bodyPr>
          <a:lstStyle/>
          <a:p>
            <a:r>
              <a:rPr lang="en-US" sz="3200" b="1" dirty="0" smtClean="0"/>
              <a:t>Definition:</a:t>
            </a:r>
            <a:endParaRPr lang="en-US" sz="3200" b="1" dirty="0"/>
          </a:p>
        </p:txBody>
      </p:sp>
      <p:sp>
        <p:nvSpPr>
          <p:cNvPr id="4" name="TextBox 3"/>
          <p:cNvSpPr txBox="1"/>
          <p:nvPr/>
        </p:nvSpPr>
        <p:spPr>
          <a:xfrm>
            <a:off x="609600" y="2286000"/>
            <a:ext cx="8314392" cy="830997"/>
          </a:xfrm>
          <a:prstGeom prst="rect">
            <a:avLst/>
          </a:prstGeom>
          <a:noFill/>
        </p:spPr>
        <p:txBody>
          <a:bodyPr wrap="none" rtlCol="0">
            <a:spAutoFit/>
          </a:bodyPr>
          <a:lstStyle/>
          <a:p>
            <a:r>
              <a:rPr lang="en-US" sz="2400" dirty="0" smtClean="0">
                <a:solidFill>
                  <a:srgbClr val="FF0000"/>
                </a:solidFill>
              </a:rPr>
              <a:t>A cover letter is a document sent with your resume to provide </a:t>
            </a:r>
            <a:endParaRPr lang="en-US" sz="2400" dirty="0" smtClean="0">
              <a:solidFill>
                <a:srgbClr val="FF0000"/>
              </a:solidFill>
            </a:endParaRPr>
          </a:p>
          <a:p>
            <a:r>
              <a:rPr lang="en-US" sz="2400" dirty="0" smtClean="0">
                <a:solidFill>
                  <a:srgbClr val="FF0000"/>
                </a:solidFill>
              </a:rPr>
              <a:t>additional information on your skills and experience.</a:t>
            </a:r>
            <a:endParaRPr lang="en-US" sz="2400" dirty="0">
              <a:solidFill>
                <a:srgbClr val="FF0000"/>
              </a:solidFill>
            </a:endParaRPr>
          </a:p>
        </p:txBody>
      </p:sp>
      <p:sp>
        <p:nvSpPr>
          <p:cNvPr id="6" name="TextBox 5"/>
          <p:cNvSpPr txBox="1"/>
          <p:nvPr/>
        </p:nvSpPr>
        <p:spPr>
          <a:xfrm>
            <a:off x="304800" y="3124200"/>
            <a:ext cx="8636018" cy="3416320"/>
          </a:xfrm>
          <a:prstGeom prst="rect">
            <a:avLst/>
          </a:prstGeom>
          <a:noFill/>
        </p:spPr>
        <p:txBody>
          <a:bodyPr wrap="none" rtlCol="0">
            <a:spAutoFit/>
          </a:bodyPr>
          <a:lstStyle/>
          <a:p>
            <a:pPr>
              <a:buFont typeface="Wingdings" panose="05000000000000000000" pitchFamily="2" charset="2"/>
              <a:buChar char="§"/>
            </a:pPr>
            <a:r>
              <a:rPr lang="en-US" sz="2400" dirty="0" smtClean="0"/>
              <a:t>        It highlights the key points in your resume.</a:t>
            </a:r>
            <a:endParaRPr lang="en-US" sz="2400" dirty="0" smtClean="0"/>
          </a:p>
          <a:p>
            <a:r>
              <a:rPr lang="en-US" sz="2400" dirty="0" smtClean="0"/>
              <a:t>      </a:t>
            </a:r>
            <a:endParaRPr lang="en-US" sz="2400" dirty="0" smtClean="0"/>
          </a:p>
          <a:p>
            <a:pPr>
              <a:buFont typeface="Wingdings" panose="05000000000000000000" pitchFamily="2" charset="2"/>
              <a:buChar char="§"/>
            </a:pPr>
            <a:r>
              <a:rPr lang="en-US" sz="2400" dirty="0" smtClean="0"/>
              <a:t>         Show off your qualification to a prospective employer</a:t>
            </a:r>
            <a:endParaRPr lang="en-US" sz="2400" dirty="0" smtClean="0"/>
          </a:p>
          <a:p>
            <a:pPr>
              <a:buFont typeface="Wingdings" panose="05000000000000000000" pitchFamily="2" charset="2"/>
              <a:buChar char="§"/>
            </a:pPr>
            <a:endParaRPr lang="en-US" sz="2400" dirty="0" smtClean="0"/>
          </a:p>
          <a:p>
            <a:pPr>
              <a:buFont typeface="Wingdings" panose="05000000000000000000" pitchFamily="2" charset="2"/>
              <a:buChar char="§"/>
            </a:pPr>
            <a:r>
              <a:rPr lang="en-US" sz="2400" dirty="0" smtClean="0"/>
              <a:t>         It should introduce you briefly</a:t>
            </a:r>
            <a:endParaRPr lang="en-US" sz="2400" dirty="0" smtClean="0"/>
          </a:p>
          <a:p>
            <a:pPr>
              <a:buFont typeface="Wingdings" panose="05000000000000000000" pitchFamily="2" charset="2"/>
              <a:buChar char="§"/>
            </a:pPr>
            <a:endParaRPr lang="en-US" sz="2400" dirty="0" smtClean="0"/>
          </a:p>
          <a:p>
            <a:pPr>
              <a:buFont typeface="Wingdings" panose="05000000000000000000" pitchFamily="2" charset="2"/>
              <a:buChar char="§"/>
            </a:pPr>
            <a:r>
              <a:rPr lang="en-US" sz="2400" dirty="0" smtClean="0"/>
              <a:t>         It should reflect your attitude –make sure the tone of your</a:t>
            </a:r>
            <a:endParaRPr lang="en-US" sz="2400" dirty="0" smtClean="0"/>
          </a:p>
          <a:p>
            <a:r>
              <a:rPr lang="en-US" sz="2400" dirty="0" smtClean="0"/>
              <a:t>           letter helps the reader to understand your personality.</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Write a Cover Letter Step 10 Version 6.jpg"/>
          <p:cNvPicPr>
            <a:picLocks noChangeAspect="1" noChangeArrowheads="1"/>
          </p:cNvPicPr>
          <p:nvPr/>
        </p:nvPicPr>
        <p:blipFill>
          <a:blip r:embed="rId1" cstate="print"/>
          <a:srcRect/>
          <a:stretch>
            <a:fillRect/>
          </a:stretch>
        </p:blipFill>
        <p:spPr bwMode="auto">
          <a:xfrm>
            <a:off x="1371600" y="1752600"/>
            <a:ext cx="6381750" cy="4791076"/>
          </a:xfrm>
          <a:prstGeom prst="rect">
            <a:avLst/>
          </a:prstGeom>
          <a:noFill/>
        </p:spPr>
      </p:pic>
      <p:sp>
        <p:nvSpPr>
          <p:cNvPr id="3" name="TextBox 2"/>
          <p:cNvSpPr txBox="1"/>
          <p:nvPr/>
        </p:nvSpPr>
        <p:spPr>
          <a:xfrm>
            <a:off x="609600" y="838200"/>
            <a:ext cx="7407156" cy="461665"/>
          </a:xfrm>
          <a:prstGeom prst="rect">
            <a:avLst/>
          </a:prstGeom>
          <a:noFill/>
        </p:spPr>
        <p:txBody>
          <a:bodyPr wrap="none" rtlCol="0">
            <a:spAutoFit/>
          </a:bodyPr>
          <a:lstStyle/>
          <a:p>
            <a:r>
              <a:rPr lang="en-US" sz="2400" dirty="0" smtClean="0"/>
              <a:t>5. </a:t>
            </a:r>
            <a:r>
              <a:rPr lang="en-US" sz="2400" b="1" dirty="0" smtClean="0"/>
              <a:t>Outline your qualifications in the middle paragraph(s).</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Write a Cover Letter Step 11 Version 6.jpg"/>
          <p:cNvPicPr>
            <a:picLocks noChangeAspect="1" noChangeArrowheads="1"/>
          </p:cNvPicPr>
          <p:nvPr/>
        </p:nvPicPr>
        <p:blipFill>
          <a:blip r:embed="rId1" cstate="print"/>
          <a:srcRect/>
          <a:stretch>
            <a:fillRect/>
          </a:stretch>
        </p:blipFill>
        <p:spPr bwMode="auto">
          <a:xfrm>
            <a:off x="1447800" y="1828800"/>
            <a:ext cx="6381750" cy="4791076"/>
          </a:xfrm>
          <a:prstGeom prst="rect">
            <a:avLst/>
          </a:prstGeom>
          <a:noFill/>
        </p:spPr>
      </p:pic>
      <p:sp>
        <p:nvSpPr>
          <p:cNvPr id="3" name="TextBox 2"/>
          <p:cNvSpPr txBox="1"/>
          <p:nvPr/>
        </p:nvSpPr>
        <p:spPr>
          <a:xfrm>
            <a:off x="304800" y="838200"/>
            <a:ext cx="8839200" cy="707886"/>
          </a:xfrm>
          <a:prstGeom prst="rect">
            <a:avLst/>
          </a:prstGeom>
          <a:noFill/>
        </p:spPr>
        <p:txBody>
          <a:bodyPr wrap="square" rtlCol="0">
            <a:spAutoFit/>
          </a:bodyPr>
          <a:lstStyle/>
          <a:p>
            <a:r>
              <a:rPr lang="en-US" sz="2000" dirty="0" smtClean="0"/>
              <a:t>6. </a:t>
            </a:r>
            <a:r>
              <a:rPr lang="en-US" sz="2000" b="1" dirty="0" smtClean="0"/>
              <a:t>Include a positive statement or question in the final paragraph that will motivate the employer to contact you.</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Write a Cover Letter Step 12 Version 6.jpg"/>
          <p:cNvPicPr>
            <a:picLocks noChangeAspect="1" noChangeArrowheads="1"/>
          </p:cNvPicPr>
          <p:nvPr/>
        </p:nvPicPr>
        <p:blipFill>
          <a:blip r:embed="rId1" cstate="print"/>
          <a:srcRect/>
          <a:stretch>
            <a:fillRect/>
          </a:stretch>
        </p:blipFill>
        <p:spPr bwMode="auto">
          <a:xfrm>
            <a:off x="1524000" y="2066924"/>
            <a:ext cx="6381750" cy="4791076"/>
          </a:xfrm>
          <a:prstGeom prst="rect">
            <a:avLst/>
          </a:prstGeom>
          <a:noFill/>
        </p:spPr>
      </p:pic>
      <p:sp>
        <p:nvSpPr>
          <p:cNvPr id="3" name="TextBox 2"/>
          <p:cNvSpPr txBox="1"/>
          <p:nvPr/>
        </p:nvSpPr>
        <p:spPr>
          <a:xfrm>
            <a:off x="838200" y="685800"/>
            <a:ext cx="8305800" cy="1384995"/>
          </a:xfrm>
          <a:prstGeom prst="rect">
            <a:avLst/>
          </a:prstGeom>
          <a:noFill/>
        </p:spPr>
        <p:txBody>
          <a:bodyPr wrap="square" rtlCol="0">
            <a:spAutoFit/>
          </a:bodyPr>
          <a:lstStyle/>
          <a:p>
            <a:r>
              <a:rPr lang="en-US" sz="2400" dirty="0" smtClean="0"/>
              <a:t>7. </a:t>
            </a:r>
            <a:r>
              <a:rPr lang="en-US" sz="2400" b="1" dirty="0" smtClean="0"/>
              <a:t>Write an appropriate closing. </a:t>
            </a:r>
            <a:endParaRPr lang="en-US" sz="2400" b="1" dirty="0" smtClean="0"/>
          </a:p>
          <a:p>
            <a:r>
              <a:rPr lang="en-US" sz="2000" dirty="0" smtClean="0"/>
              <a:t>It’s a good idea to thank the reader for his or her time. After that, write “Sincerely,” “Respectfully,” or “Regards,” leave several spaces, and print your name. </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Write a Cover Letter Step 13 Version 6.jpg"/>
          <p:cNvPicPr>
            <a:picLocks noChangeAspect="1" noChangeArrowheads="1"/>
          </p:cNvPicPr>
          <p:nvPr/>
        </p:nvPicPr>
        <p:blipFill>
          <a:blip r:embed="rId1" cstate="print"/>
          <a:srcRect/>
          <a:stretch>
            <a:fillRect/>
          </a:stretch>
        </p:blipFill>
        <p:spPr bwMode="auto">
          <a:xfrm>
            <a:off x="1295400" y="1600200"/>
            <a:ext cx="6381750" cy="4791076"/>
          </a:xfrm>
          <a:prstGeom prst="rect">
            <a:avLst/>
          </a:prstGeom>
          <a:noFill/>
        </p:spPr>
      </p:pic>
      <p:sp>
        <p:nvSpPr>
          <p:cNvPr id="3" name="TextBox 2"/>
          <p:cNvSpPr txBox="1"/>
          <p:nvPr/>
        </p:nvSpPr>
        <p:spPr>
          <a:xfrm>
            <a:off x="990600" y="762000"/>
            <a:ext cx="2996269" cy="461665"/>
          </a:xfrm>
          <a:prstGeom prst="rect">
            <a:avLst/>
          </a:prstGeom>
          <a:noFill/>
        </p:spPr>
        <p:txBody>
          <a:bodyPr wrap="none" rtlCol="0">
            <a:spAutoFit/>
          </a:bodyPr>
          <a:lstStyle/>
          <a:p>
            <a:r>
              <a:rPr lang="en-US" sz="2400" dirty="0" smtClean="0"/>
              <a:t>8. </a:t>
            </a:r>
            <a:r>
              <a:rPr lang="en-US" sz="2400" b="1" dirty="0" smtClean="0"/>
              <a:t>Add your signature.</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Write a Cover Letter Step 14 Version 6.jpg"/>
          <p:cNvPicPr>
            <a:picLocks noChangeAspect="1" noChangeArrowheads="1"/>
          </p:cNvPicPr>
          <p:nvPr/>
        </p:nvPicPr>
        <p:blipFill>
          <a:blip r:embed="rId1" cstate="print"/>
          <a:srcRect/>
          <a:stretch>
            <a:fillRect/>
          </a:stretch>
        </p:blipFill>
        <p:spPr bwMode="auto">
          <a:xfrm>
            <a:off x="1447800" y="2066924"/>
            <a:ext cx="6381750" cy="4791076"/>
          </a:xfrm>
          <a:prstGeom prst="rect">
            <a:avLst/>
          </a:prstGeom>
          <a:noFill/>
        </p:spPr>
      </p:pic>
      <p:sp>
        <p:nvSpPr>
          <p:cNvPr id="3" name="TextBox 2"/>
          <p:cNvSpPr txBox="1"/>
          <p:nvPr/>
        </p:nvSpPr>
        <p:spPr>
          <a:xfrm>
            <a:off x="609600" y="685800"/>
            <a:ext cx="8229600" cy="1323439"/>
          </a:xfrm>
          <a:prstGeom prst="rect">
            <a:avLst/>
          </a:prstGeom>
          <a:noFill/>
        </p:spPr>
        <p:txBody>
          <a:bodyPr wrap="square" rtlCol="0">
            <a:spAutoFit/>
          </a:bodyPr>
          <a:lstStyle/>
          <a:p>
            <a:r>
              <a:rPr lang="en-US" sz="2000" dirty="0" smtClean="0"/>
              <a:t>9. </a:t>
            </a:r>
            <a:r>
              <a:rPr lang="en-US" sz="2000" b="1" dirty="0" smtClean="0"/>
              <a:t>Make a notation of the enclosures. </a:t>
            </a:r>
            <a:r>
              <a:rPr lang="en-US" sz="2000" dirty="0" smtClean="0"/>
              <a:t>If you enclose something, such as a resume, with a letter, you should indicate that the letter contains enclosures by making the notation “Enclosure” or “Enclosures” at the bottom of the letter. </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752600" y="2743200"/>
            <a:ext cx="6378669" cy="1200329"/>
          </a:xfrm>
          <a:prstGeom prst="rect">
            <a:avLst/>
          </a:prstGeom>
          <a:noFill/>
        </p:spPr>
        <p:txBody>
          <a:bodyPr wrap="none" rtlCol="0">
            <a:spAutoFit/>
          </a:bodyPr>
          <a:lstStyle/>
          <a:p>
            <a:r>
              <a:rPr lang="en-US" sz="7200" dirty="0" smtClean="0">
                <a:solidFill>
                  <a:schemeClr val="bg1"/>
                </a:solidFill>
                <a:effectLst>
                  <a:outerShdw blurRad="38100" dist="38100" dir="2700000" algn="tl">
                    <a:srgbClr val="000000">
                      <a:alpha val="43137"/>
                    </a:srgbClr>
                  </a:outerShdw>
                </a:effectLst>
                <a:latin typeface="Britannic Bold" panose="020B0903060703020204" pitchFamily="34" charset="0"/>
              </a:rPr>
              <a:t>Job Application</a:t>
            </a:r>
            <a:endParaRPr lang="en-US" sz="7200" dirty="0">
              <a:solidFill>
                <a:schemeClr val="bg1"/>
              </a:solidFill>
              <a:effectLst>
                <a:outerShdw blurRad="38100" dist="38100" dir="2700000" algn="tl">
                  <a:srgbClr val="000000">
                    <a:alpha val="43137"/>
                  </a:srgbClr>
                </a:outerShdw>
              </a:effectLst>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85800"/>
            <a:ext cx="6199646" cy="769441"/>
          </a:xfrm>
          <a:prstGeom prst="rect">
            <a:avLst/>
          </a:prstGeom>
          <a:noFill/>
        </p:spPr>
        <p:txBody>
          <a:bodyPr wrap="none" rtlCol="0">
            <a:spAutoFit/>
          </a:bodyPr>
          <a:lstStyle/>
          <a:p>
            <a:r>
              <a:rPr lang="en-US" sz="4400" dirty="0" smtClean="0">
                <a:solidFill>
                  <a:srgbClr val="0070C0"/>
                </a:solidFill>
              </a:rPr>
              <a:t>What is Job Application?</a:t>
            </a:r>
            <a:endParaRPr lang="en-US" sz="4400" dirty="0">
              <a:solidFill>
                <a:srgbClr val="0070C0"/>
              </a:solidFill>
            </a:endParaRPr>
          </a:p>
        </p:txBody>
      </p:sp>
      <p:sp>
        <p:nvSpPr>
          <p:cNvPr id="3" name="TextBox 2"/>
          <p:cNvSpPr txBox="1"/>
          <p:nvPr/>
        </p:nvSpPr>
        <p:spPr>
          <a:xfrm>
            <a:off x="228600" y="1295400"/>
            <a:ext cx="1944378" cy="584775"/>
          </a:xfrm>
          <a:prstGeom prst="rect">
            <a:avLst/>
          </a:prstGeom>
          <a:noFill/>
        </p:spPr>
        <p:txBody>
          <a:bodyPr wrap="none" rtlCol="0">
            <a:spAutoFit/>
          </a:bodyPr>
          <a:lstStyle/>
          <a:p>
            <a:r>
              <a:rPr lang="en-US" sz="3200" dirty="0" smtClean="0"/>
              <a:t>Definition:</a:t>
            </a:r>
            <a:endParaRPr lang="en-US" sz="3200" dirty="0"/>
          </a:p>
        </p:txBody>
      </p:sp>
      <p:sp>
        <p:nvSpPr>
          <p:cNvPr id="4" name="TextBox 3"/>
          <p:cNvSpPr txBox="1"/>
          <p:nvPr/>
        </p:nvSpPr>
        <p:spPr>
          <a:xfrm>
            <a:off x="0" y="1905000"/>
            <a:ext cx="8686800" cy="2246769"/>
          </a:xfrm>
          <a:prstGeom prst="rect">
            <a:avLst/>
          </a:prstGeom>
          <a:noFill/>
        </p:spPr>
        <p:txBody>
          <a:bodyPr wrap="square" rtlCol="0">
            <a:spAutoFit/>
          </a:bodyPr>
          <a:lstStyle/>
          <a:p>
            <a:pPr algn="just"/>
            <a:r>
              <a:rPr lang="en-US" sz="2000" dirty="0" smtClean="0">
                <a:solidFill>
                  <a:srgbClr val="FF0000"/>
                </a:solidFill>
              </a:rPr>
              <a:t>A job application is a form employers use to collect information about you to see  if you are a good fit for the position. </a:t>
            </a:r>
            <a:r>
              <a:rPr lang="en-US" sz="2000" dirty="0" smtClean="0"/>
              <a:t>There are usually four parts of a job application:</a:t>
            </a:r>
            <a:endParaRPr lang="en-US" sz="2000" dirty="0" smtClean="0"/>
          </a:p>
          <a:p>
            <a:pPr marL="342900" indent="-342900" algn="just">
              <a:buFont typeface="+mj-lt"/>
              <a:buAutoNum type="arabicPeriod"/>
            </a:pPr>
            <a:r>
              <a:rPr lang="en-US" sz="2000" dirty="0" smtClean="0"/>
              <a:t>Personal information</a:t>
            </a:r>
            <a:endParaRPr lang="en-US" sz="2000" dirty="0" smtClean="0"/>
          </a:p>
          <a:p>
            <a:pPr marL="342900" indent="-342900" algn="just">
              <a:buFont typeface="+mj-lt"/>
              <a:buAutoNum type="arabicPeriod"/>
            </a:pPr>
            <a:r>
              <a:rPr lang="en-US" sz="2000" dirty="0" smtClean="0"/>
              <a:t>Employment information, also called work history</a:t>
            </a:r>
            <a:endParaRPr lang="en-US" sz="2000" dirty="0" smtClean="0"/>
          </a:p>
          <a:p>
            <a:pPr marL="342900" indent="-342900" algn="just">
              <a:buFont typeface="+mj-lt"/>
              <a:buAutoNum type="arabicPeriod"/>
            </a:pPr>
            <a:r>
              <a:rPr lang="en-US" sz="2000" dirty="0" smtClean="0"/>
              <a:t>Education and training </a:t>
            </a:r>
            <a:endParaRPr lang="en-US" sz="2000" dirty="0" smtClean="0"/>
          </a:p>
          <a:p>
            <a:pPr marL="342900" indent="-342900" algn="just">
              <a:buFont typeface="+mj-lt"/>
              <a:buAutoNum type="arabicPeriod"/>
            </a:pPr>
            <a:r>
              <a:rPr lang="en-US" sz="2000" dirty="0" smtClean="0"/>
              <a:t>References.</a:t>
            </a:r>
            <a:endParaRPr lang="en-US" sz="2000" dirty="0" smtClean="0"/>
          </a:p>
        </p:txBody>
      </p:sp>
      <p:sp>
        <p:nvSpPr>
          <p:cNvPr id="6" name="TextBox 5"/>
          <p:cNvSpPr txBox="1"/>
          <p:nvPr/>
        </p:nvSpPr>
        <p:spPr>
          <a:xfrm>
            <a:off x="152401" y="4800600"/>
            <a:ext cx="8534400" cy="1631216"/>
          </a:xfrm>
          <a:prstGeom prst="rect">
            <a:avLst/>
          </a:prstGeom>
          <a:noFill/>
        </p:spPr>
        <p:txBody>
          <a:bodyPr wrap="square" rtlCol="0">
            <a:spAutoFit/>
          </a:bodyPr>
          <a:lstStyle/>
          <a:p>
            <a:pPr algn="just"/>
            <a:r>
              <a:rPr lang="en-US" sz="2000" dirty="0" smtClean="0">
                <a:solidFill>
                  <a:srgbClr val="FF0000"/>
                </a:solidFill>
              </a:rPr>
              <a:t>The job application letters you send explain to the employer why you are qualified for the position and why you should be selected for an interview. </a:t>
            </a:r>
            <a:r>
              <a:rPr lang="en-US" sz="2000" dirty="0" smtClean="0"/>
              <a:t>Use the letter to </a:t>
            </a:r>
            <a:endParaRPr lang="en-US" sz="2000" dirty="0" smtClean="0"/>
          </a:p>
          <a:p>
            <a:pPr algn="just"/>
            <a:r>
              <a:rPr lang="en-US" sz="2000" dirty="0" smtClean="0"/>
              <a:t>Highlight relevant information from your resume, without duplicating it.</a:t>
            </a:r>
            <a:endParaRPr lang="en-US" sz="2000" dirty="0" smtClean="0"/>
          </a:p>
          <a:p>
            <a:pPr algn="just"/>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2000" y="762000"/>
            <a:ext cx="7772400" cy="860425"/>
          </a:xfrm>
        </p:spPr>
        <p:txBody>
          <a:bodyPr/>
          <a:lstStyle/>
          <a:p>
            <a:r>
              <a:rPr lang="en-US" dirty="0" smtClean="0">
                <a:solidFill>
                  <a:srgbClr val="0070C0"/>
                </a:solidFill>
              </a:rPr>
              <a:t>Contents of Job Application</a:t>
            </a:r>
            <a:endParaRPr lang="en-US" dirty="0">
              <a:solidFill>
                <a:srgbClr val="0070C0"/>
              </a:solidFill>
            </a:endParaRPr>
          </a:p>
        </p:txBody>
      </p:sp>
      <p:sp>
        <p:nvSpPr>
          <p:cNvPr id="3" name="Subtitle 2"/>
          <p:cNvSpPr>
            <a:spLocks noGrp="1"/>
          </p:cNvSpPr>
          <p:nvPr>
            <p:ph type="subTitle" idx="4294967295"/>
          </p:nvPr>
        </p:nvSpPr>
        <p:spPr>
          <a:xfrm>
            <a:off x="0" y="1752600"/>
            <a:ext cx="6400800" cy="1752600"/>
          </a:xfrm>
        </p:spPr>
        <p:txBody>
          <a:bodyPr>
            <a:noAutofit/>
          </a:bodyPr>
          <a:lstStyle/>
          <a:p>
            <a:pPr marL="514350" indent="-514350">
              <a:buNone/>
            </a:pPr>
            <a:endParaRPr lang="en-US" sz="1050" b="1" dirty="0" smtClean="0"/>
          </a:p>
          <a:p>
            <a:pPr marL="514350" indent="-514350">
              <a:buFont typeface="+mj-lt"/>
              <a:buAutoNum type="arabicPeriod"/>
            </a:pPr>
            <a:r>
              <a:rPr lang="en-US" sz="2000" b="1" dirty="0" smtClean="0"/>
              <a:t>Your Name &amp; Contact</a:t>
            </a:r>
            <a:endParaRPr lang="en-US" sz="2000" b="1" dirty="0" smtClean="0"/>
          </a:p>
          <a:p>
            <a:pPr marL="514350" indent="-514350">
              <a:buFont typeface="+mj-lt"/>
              <a:buAutoNum type="arabicPeriod"/>
            </a:pPr>
            <a:r>
              <a:rPr lang="en-US" sz="2000" b="1" dirty="0" smtClean="0"/>
              <a:t>Employer’s Name &amp; Address</a:t>
            </a:r>
            <a:endParaRPr lang="en-US" sz="2000" b="1" dirty="0" smtClean="0"/>
          </a:p>
          <a:p>
            <a:pPr marL="514350" indent="-514350">
              <a:buFont typeface="+mj-lt"/>
              <a:buAutoNum type="arabicPeriod"/>
            </a:pPr>
            <a:r>
              <a:rPr lang="en-US" sz="2000" b="1" dirty="0" smtClean="0"/>
              <a:t>Date</a:t>
            </a:r>
            <a:endParaRPr lang="en-US" sz="2000" b="1" dirty="0" smtClean="0"/>
          </a:p>
          <a:p>
            <a:pPr marL="514350" indent="-514350">
              <a:buFont typeface="+mj-lt"/>
              <a:buAutoNum type="arabicPeriod"/>
            </a:pPr>
            <a:r>
              <a:rPr lang="en-US" sz="2000" b="1" dirty="0" smtClean="0"/>
              <a:t>Addressing the Employer</a:t>
            </a:r>
            <a:endParaRPr lang="en-US" sz="2000" b="1" dirty="0" smtClean="0"/>
          </a:p>
          <a:p>
            <a:pPr marL="514350" indent="-514350">
              <a:buFont typeface="+mj-lt"/>
              <a:buAutoNum type="arabicPeriod"/>
            </a:pPr>
            <a:r>
              <a:rPr lang="en-US" sz="2000" b="1" dirty="0" smtClean="0"/>
              <a:t>State the Position</a:t>
            </a:r>
            <a:endParaRPr lang="en-US" sz="2000" b="1" dirty="0" smtClean="0"/>
          </a:p>
          <a:p>
            <a:pPr marL="514350" indent="-514350">
              <a:buFont typeface="+mj-lt"/>
              <a:buAutoNum type="arabicPeriod"/>
            </a:pPr>
            <a:r>
              <a:rPr lang="en-US" sz="2000" b="1" dirty="0" smtClean="0"/>
              <a:t>Why You?</a:t>
            </a:r>
            <a:endParaRPr lang="en-US" sz="2000" b="1" dirty="0" smtClean="0"/>
          </a:p>
          <a:p>
            <a:pPr marL="514350" indent="-514350">
              <a:buFont typeface="+mj-lt"/>
              <a:buAutoNum type="arabicPeriod"/>
            </a:pPr>
            <a:r>
              <a:rPr lang="en-US" sz="2000" b="1" dirty="0" smtClean="0"/>
              <a:t>Qualification</a:t>
            </a:r>
            <a:endParaRPr lang="en-US" sz="2000" b="1" dirty="0" smtClean="0"/>
          </a:p>
          <a:p>
            <a:pPr marL="514350" indent="-514350">
              <a:buFont typeface="+mj-lt"/>
              <a:buAutoNum type="arabicPeriod"/>
            </a:pPr>
            <a:r>
              <a:rPr lang="en-US" sz="2000" b="1" dirty="0" smtClean="0"/>
              <a:t>Experience</a:t>
            </a:r>
            <a:endParaRPr lang="en-US" sz="2000" b="1" dirty="0" smtClean="0"/>
          </a:p>
          <a:p>
            <a:pPr marL="514350" indent="-514350">
              <a:buFont typeface="+mj-lt"/>
              <a:buAutoNum type="arabicPeriod"/>
            </a:pPr>
            <a:r>
              <a:rPr lang="en-US" sz="2000" b="1" dirty="0" smtClean="0"/>
              <a:t>Contribution towards the Company</a:t>
            </a:r>
            <a:endParaRPr lang="en-US" sz="2000" b="1" dirty="0" smtClean="0"/>
          </a:p>
          <a:p>
            <a:pPr marL="514350" indent="-514350">
              <a:buFont typeface="+mj-lt"/>
              <a:buAutoNum type="arabicPeriod"/>
            </a:pPr>
            <a:r>
              <a:rPr lang="en-US" sz="2000" b="1" dirty="0" smtClean="0"/>
              <a:t>Thanking the Employer for Reading</a:t>
            </a:r>
            <a:endParaRPr lang="en-US" sz="2000" b="1" dirty="0" smtClean="0"/>
          </a:p>
          <a:p>
            <a:pPr marL="514350" indent="-514350">
              <a:buFont typeface="+mj-lt"/>
              <a:buAutoNum type="arabicPeriod"/>
            </a:pPr>
            <a:r>
              <a:rPr lang="en-US" sz="2000" b="1" dirty="0" smtClean="0"/>
              <a:t>Appropriate Ending</a:t>
            </a:r>
            <a:endParaRPr lang="en-US" sz="2000" b="1" dirty="0" smtClean="0"/>
          </a:p>
          <a:p>
            <a:pPr marL="514350" indent="-514350">
              <a:buFont typeface="+mj-lt"/>
              <a:buAutoNum type="arabicPeriod"/>
            </a:pPr>
            <a:r>
              <a:rPr lang="en-US" sz="2000" b="1" dirty="0" smtClean="0"/>
              <a:t>Signature and Name</a:t>
            </a:r>
            <a:endParaRPr lang="en-US" sz="20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rite a Letter of Application for a Job Step 1 Version 2.jpg"/>
          <p:cNvPicPr/>
          <p:nvPr/>
        </p:nvPicPr>
        <p:blipFill>
          <a:blip r:embed="rId1" cstate="print"/>
          <a:srcRect/>
          <a:stretch>
            <a:fillRect/>
          </a:stretch>
        </p:blipFill>
        <p:spPr bwMode="auto">
          <a:xfrm>
            <a:off x="1524000" y="1676400"/>
            <a:ext cx="5943600" cy="4462432"/>
          </a:xfrm>
          <a:prstGeom prst="rect">
            <a:avLst/>
          </a:prstGeom>
          <a:noFill/>
          <a:ln w="9525">
            <a:noFill/>
            <a:miter lim="800000"/>
            <a:headEnd/>
            <a:tailEnd/>
          </a:ln>
        </p:spPr>
      </p:pic>
      <p:sp>
        <p:nvSpPr>
          <p:cNvPr id="4" name="TextBox 3"/>
          <p:cNvSpPr txBox="1"/>
          <p:nvPr/>
        </p:nvSpPr>
        <p:spPr>
          <a:xfrm>
            <a:off x="1066800" y="914400"/>
            <a:ext cx="7017370" cy="461665"/>
          </a:xfrm>
          <a:prstGeom prst="rect">
            <a:avLst/>
          </a:prstGeom>
          <a:noFill/>
        </p:spPr>
        <p:txBody>
          <a:bodyPr wrap="none" rtlCol="0">
            <a:spAutoFit/>
          </a:bodyPr>
          <a:lstStyle/>
          <a:p>
            <a:r>
              <a:rPr lang="en-US" sz="2400" dirty="0" smtClean="0"/>
              <a:t>1. Begin by adding your contact information at the top.</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2 Version 2.jpg"/>
          <p:cNvPicPr/>
          <p:nvPr/>
        </p:nvPicPr>
        <p:blipFill>
          <a:blip r:embed="rId1" cstate="print"/>
          <a:srcRect/>
          <a:stretch>
            <a:fillRect/>
          </a:stretch>
        </p:blipFill>
        <p:spPr bwMode="auto">
          <a:xfrm>
            <a:off x="1524000" y="1752600"/>
            <a:ext cx="5943600" cy="4462432"/>
          </a:xfrm>
          <a:prstGeom prst="rect">
            <a:avLst/>
          </a:prstGeom>
          <a:noFill/>
          <a:ln w="9525">
            <a:noFill/>
            <a:miter lim="800000"/>
            <a:headEnd/>
            <a:tailEnd/>
          </a:ln>
        </p:spPr>
      </p:pic>
      <p:sp>
        <p:nvSpPr>
          <p:cNvPr id="11265" name="Rectangle 1"/>
          <p:cNvSpPr>
            <a:spLocks noChangeArrowheads="1"/>
          </p:cNvSpPr>
          <p:nvPr/>
        </p:nvSpPr>
        <p:spPr bwMode="auto">
          <a:xfrm>
            <a:off x="681299" y="762000"/>
            <a:ext cx="8462701" cy="830997"/>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2</a:t>
            </a:r>
            <a:r>
              <a:rPr lang="en-US" sz="2400" dirty="0" smtClean="0">
                <a:latin typeface="Arial" panose="020B0604020202020204" pitchFamily="34" charset="0"/>
                <a:cs typeface="Arial" panose="020B0604020202020204" pitchFamily="34" charset="0"/>
              </a:rPr>
              <a:t>. </a:t>
            </a:r>
            <a:r>
              <a:rPr kumimoji="0" lang="en-US" sz="2400" b="1"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Write the name of the employer to whom you are applying for</a:t>
            </a:r>
            <a:endParaRPr kumimoji="0" lang="en-US" sz="2400" b="1"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the job.</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Include the address.</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1" y="838200"/>
            <a:ext cx="6477000" cy="6740307"/>
          </a:xfrm>
          <a:prstGeom prst="rect">
            <a:avLst/>
          </a:prstGeom>
          <a:noFill/>
        </p:spPr>
        <p:txBody>
          <a:bodyPr wrap="square" rtlCol="0">
            <a:spAutoFit/>
          </a:bodyPr>
          <a:lstStyle/>
          <a:p>
            <a:r>
              <a:rPr lang="en-US" sz="2400" dirty="0" smtClean="0"/>
              <a:t>                                </a:t>
            </a:r>
            <a:r>
              <a:rPr lang="en-US" sz="4000" dirty="0" smtClean="0"/>
              <a:t>Cover Letter Basics</a:t>
            </a:r>
            <a:endParaRPr lang="en-US" sz="4000" dirty="0" smtClean="0"/>
          </a:p>
          <a:p>
            <a:r>
              <a:rPr lang="en-US" sz="4000" dirty="0" smtClean="0"/>
              <a:t>  </a:t>
            </a:r>
            <a:endParaRPr lang="en-US" sz="4000" dirty="0" smtClean="0"/>
          </a:p>
          <a:p>
            <a:pPr>
              <a:buFont typeface="Arial" panose="020B0604020202020204" pitchFamily="34" charset="0"/>
              <a:buChar char="•"/>
            </a:pPr>
            <a:r>
              <a:rPr lang="en-US" sz="4000" dirty="0" smtClean="0"/>
              <a:t>   </a:t>
            </a:r>
            <a:r>
              <a:rPr lang="en-US" sz="2800" dirty="0" smtClean="0"/>
              <a:t>Heading</a:t>
            </a:r>
            <a:endParaRPr lang="en-US" sz="2800" dirty="0" smtClean="0"/>
          </a:p>
          <a:p>
            <a:pPr>
              <a:buFont typeface="Arial" panose="020B0604020202020204" pitchFamily="34" charset="0"/>
              <a:buChar char="•"/>
            </a:pPr>
            <a:r>
              <a:rPr lang="en-US" sz="2800" dirty="0" smtClean="0"/>
              <a:t>    Inside Address</a:t>
            </a:r>
            <a:endParaRPr lang="en-US" sz="2800" dirty="0" smtClean="0"/>
          </a:p>
          <a:p>
            <a:pPr>
              <a:buFont typeface="Arial" panose="020B0604020202020204" pitchFamily="34" charset="0"/>
              <a:buChar char="•"/>
            </a:pPr>
            <a:r>
              <a:rPr lang="en-US" sz="2800" dirty="0" smtClean="0"/>
              <a:t>    Salutation</a:t>
            </a:r>
            <a:endParaRPr lang="en-US" sz="2800" dirty="0" smtClean="0"/>
          </a:p>
          <a:p>
            <a:pPr>
              <a:buFont typeface="Arial" panose="020B0604020202020204" pitchFamily="34" charset="0"/>
              <a:buChar char="•"/>
            </a:pPr>
            <a:r>
              <a:rPr lang="en-US" sz="2800" dirty="0" smtClean="0"/>
              <a:t>    Paragraph </a:t>
            </a:r>
            <a:r>
              <a:rPr lang="en-US" sz="4000" dirty="0" smtClean="0"/>
              <a:t>1</a:t>
            </a:r>
            <a:endParaRPr lang="en-US" sz="4000" dirty="0" smtClean="0"/>
          </a:p>
          <a:p>
            <a:pPr>
              <a:buFont typeface="Arial" panose="020B0604020202020204" pitchFamily="34" charset="0"/>
              <a:buChar char="•"/>
            </a:pPr>
            <a:r>
              <a:rPr lang="en-US" sz="4000" dirty="0" smtClean="0"/>
              <a:t>   </a:t>
            </a:r>
            <a:r>
              <a:rPr lang="en-US" sz="2800" dirty="0" smtClean="0"/>
              <a:t>Paragraph</a:t>
            </a:r>
            <a:r>
              <a:rPr lang="en-US" sz="4000" dirty="0" smtClean="0"/>
              <a:t> 2</a:t>
            </a:r>
            <a:endParaRPr lang="en-US" sz="4000" dirty="0" smtClean="0"/>
          </a:p>
          <a:p>
            <a:pPr>
              <a:buFont typeface="Arial" panose="020B0604020202020204" pitchFamily="34" charset="0"/>
              <a:buChar char="•"/>
            </a:pPr>
            <a:r>
              <a:rPr lang="en-US" sz="4000" dirty="0" smtClean="0"/>
              <a:t>   </a:t>
            </a:r>
            <a:r>
              <a:rPr lang="en-US" sz="2800" dirty="0" smtClean="0"/>
              <a:t>Closing</a:t>
            </a:r>
            <a:endParaRPr lang="en-US" sz="2800" dirty="0" smtClean="0"/>
          </a:p>
          <a:p>
            <a:pPr>
              <a:buFont typeface="Arial" panose="020B0604020202020204" pitchFamily="34" charset="0"/>
              <a:buChar char="•"/>
            </a:pPr>
            <a:r>
              <a:rPr lang="en-US" sz="2800" dirty="0" smtClean="0"/>
              <a:t>    Signature</a:t>
            </a:r>
            <a:endParaRPr lang="en-US" sz="2800" dirty="0" smtClean="0"/>
          </a:p>
          <a:p>
            <a:r>
              <a:rPr lang="en-US" sz="2800" dirty="0" smtClean="0"/>
              <a:t>    </a:t>
            </a:r>
            <a:endParaRPr lang="en-US" sz="2800" dirty="0" smtClean="0"/>
          </a:p>
          <a:p>
            <a:endParaRPr lang="en-US"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3 Version 2.jpg"/>
          <p:cNvPicPr/>
          <p:nvPr/>
        </p:nvPicPr>
        <p:blipFill>
          <a:blip r:embed="rId1" cstate="print"/>
          <a:srcRect/>
          <a:stretch>
            <a:fillRect/>
          </a:stretch>
        </p:blipFill>
        <p:spPr bwMode="auto">
          <a:xfrm>
            <a:off x="1600200" y="1524000"/>
            <a:ext cx="5943600" cy="4462432"/>
          </a:xfrm>
          <a:prstGeom prst="rect">
            <a:avLst/>
          </a:prstGeom>
          <a:noFill/>
          <a:ln w="9525">
            <a:noFill/>
            <a:miter lim="800000"/>
            <a:headEnd/>
            <a:tailEnd/>
          </a:ln>
        </p:spPr>
      </p:pic>
      <p:sp>
        <p:nvSpPr>
          <p:cNvPr id="3" name="TextBox 2"/>
          <p:cNvSpPr txBox="1"/>
          <p:nvPr/>
        </p:nvSpPr>
        <p:spPr>
          <a:xfrm>
            <a:off x="914400" y="762000"/>
            <a:ext cx="3970061" cy="461665"/>
          </a:xfrm>
          <a:prstGeom prst="rect">
            <a:avLst/>
          </a:prstGeom>
          <a:noFill/>
        </p:spPr>
        <p:txBody>
          <a:bodyPr wrap="none" rtlCol="0">
            <a:spAutoFit/>
          </a:bodyPr>
          <a:lstStyle/>
          <a:p>
            <a:r>
              <a:rPr lang="en-US" sz="2400" dirty="0" smtClean="0"/>
              <a:t>3. </a:t>
            </a:r>
            <a:r>
              <a:rPr lang="en-US" sz="2400" b="1" dirty="0" smtClean="0"/>
              <a:t>Write the date in the letter.</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4 Version 2.jpg"/>
          <p:cNvPicPr/>
          <p:nvPr/>
        </p:nvPicPr>
        <p:blipFill>
          <a:blip r:embed="rId1" cstate="print"/>
          <a:srcRect/>
          <a:stretch>
            <a:fillRect/>
          </a:stretch>
        </p:blipFill>
        <p:spPr bwMode="auto">
          <a:xfrm>
            <a:off x="1600200" y="1981200"/>
            <a:ext cx="5943600" cy="4462432"/>
          </a:xfrm>
          <a:prstGeom prst="rect">
            <a:avLst/>
          </a:prstGeom>
          <a:noFill/>
          <a:ln w="9525">
            <a:noFill/>
            <a:miter lim="800000"/>
            <a:headEnd/>
            <a:tailEnd/>
          </a:ln>
        </p:spPr>
      </p:pic>
      <p:sp>
        <p:nvSpPr>
          <p:cNvPr id="9217" name="Rectangle 1"/>
          <p:cNvSpPr>
            <a:spLocks noChangeArrowheads="1"/>
          </p:cNvSpPr>
          <p:nvPr/>
        </p:nvSpPr>
        <p:spPr bwMode="auto">
          <a:xfrm>
            <a:off x="611664" y="838200"/>
            <a:ext cx="8532336" cy="46166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4</a:t>
            </a:r>
            <a:r>
              <a:rPr lang="en-US" sz="2400" b="1" dirty="0" smtClean="0">
                <a:ea typeface="Times New Roman" panose="02020603050405020304" pitchFamily="18" charset="0"/>
                <a:cs typeface="Arial" panose="020B0604020202020204" pitchFamily="34" charset="0"/>
              </a:rPr>
              <a:t>. </a:t>
            </a:r>
            <a:r>
              <a:rPr kumimoji="0" lang="en-US" sz="2400" b="1" i="0" u="none" strike="noStrike" cap="none" normalizeH="0" baseline="0" dirty="0" smtClean="0">
                <a:ln>
                  <a:noFill/>
                </a:ln>
                <a:solidFill>
                  <a:schemeClr val="tx1"/>
                </a:solidFill>
                <a:effectLst/>
                <a:ea typeface="Times New Roman" panose="02020603050405020304" pitchFamily="18" charset="0"/>
                <a:cs typeface="Arial" panose="020B0604020202020204" pitchFamily="34" charset="0"/>
              </a:rPr>
              <a:t>Write the name of the person to whom you are writing.</a:t>
            </a:r>
            <a:r>
              <a:rPr kumimoji="0" lang="en-US" sz="2400" b="0" i="0" u="none" strike="noStrike" cap="none" normalizeH="0" baseline="0" dirty="0" smtClean="0">
                <a:ln>
                  <a:noFill/>
                </a:ln>
                <a:solidFill>
                  <a:schemeClr val="tx1"/>
                </a:solidFill>
                <a:effectLst/>
                <a:cs typeface="Arial" panose="020B0604020202020204" pitchFamily="34" charset="0"/>
              </a:rPr>
              <a:t> </a:t>
            </a:r>
            <a:endParaRPr kumimoji="0" lang="en-US" sz="2400" b="0" i="0" u="none" strike="noStrike" cap="none" normalizeH="0" baseline="0" dirty="0" smtClean="0">
              <a:ln>
                <a:noFill/>
              </a:ln>
              <a:solidFill>
                <a:schemeClr val="tx1"/>
              </a:solidFill>
              <a:effectLst/>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5 Version 2.jpg"/>
          <p:cNvPicPr/>
          <p:nvPr/>
        </p:nvPicPr>
        <p:blipFill>
          <a:blip r:embed="rId1" cstate="print"/>
          <a:srcRect/>
          <a:stretch>
            <a:fillRect/>
          </a:stretch>
        </p:blipFill>
        <p:spPr bwMode="auto">
          <a:xfrm>
            <a:off x="1600200" y="1905000"/>
            <a:ext cx="5943600" cy="4462432"/>
          </a:xfrm>
          <a:prstGeom prst="rect">
            <a:avLst/>
          </a:prstGeom>
          <a:noFill/>
          <a:ln w="9525">
            <a:noFill/>
            <a:miter lim="800000"/>
            <a:headEnd/>
            <a:tailEnd/>
          </a:ln>
        </p:spPr>
      </p:pic>
      <p:sp>
        <p:nvSpPr>
          <p:cNvPr id="3" name="TextBox 2"/>
          <p:cNvSpPr txBox="1"/>
          <p:nvPr/>
        </p:nvSpPr>
        <p:spPr>
          <a:xfrm>
            <a:off x="762000" y="914400"/>
            <a:ext cx="7563353" cy="830997"/>
          </a:xfrm>
          <a:prstGeom prst="rect">
            <a:avLst/>
          </a:prstGeom>
          <a:noFill/>
        </p:spPr>
        <p:txBody>
          <a:bodyPr wrap="none" rtlCol="0">
            <a:spAutoFit/>
          </a:bodyPr>
          <a:lstStyle/>
          <a:p>
            <a:r>
              <a:rPr lang="en-US" sz="2400" b="1" dirty="0" smtClean="0"/>
              <a:t>5. State the position to which you are applying so that the</a:t>
            </a:r>
            <a:endParaRPr lang="en-US" sz="2400" b="1" dirty="0" smtClean="0"/>
          </a:p>
          <a:p>
            <a:r>
              <a:rPr lang="en-US" sz="2400" b="1" dirty="0" smtClean="0"/>
              <a:t> employer knows for certain.</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6 Version 2.jpg"/>
          <p:cNvPicPr/>
          <p:nvPr/>
        </p:nvPicPr>
        <p:blipFill>
          <a:blip r:embed="rId1" cstate="print"/>
          <a:srcRect/>
          <a:stretch>
            <a:fillRect/>
          </a:stretch>
        </p:blipFill>
        <p:spPr bwMode="auto">
          <a:xfrm>
            <a:off x="1600200" y="2057400"/>
            <a:ext cx="5943600" cy="4157632"/>
          </a:xfrm>
          <a:prstGeom prst="rect">
            <a:avLst/>
          </a:prstGeom>
          <a:noFill/>
          <a:ln w="9525">
            <a:noFill/>
            <a:miter lim="800000"/>
            <a:headEnd/>
            <a:tailEnd/>
          </a:ln>
        </p:spPr>
      </p:pic>
      <p:sp>
        <p:nvSpPr>
          <p:cNvPr id="3" name="TextBox 2"/>
          <p:cNvSpPr txBox="1"/>
          <p:nvPr/>
        </p:nvSpPr>
        <p:spPr>
          <a:xfrm>
            <a:off x="304800" y="1143000"/>
            <a:ext cx="8839200" cy="830997"/>
          </a:xfrm>
          <a:prstGeom prst="rect">
            <a:avLst/>
          </a:prstGeom>
          <a:noFill/>
        </p:spPr>
        <p:txBody>
          <a:bodyPr wrap="square" rtlCol="0">
            <a:spAutoFit/>
          </a:bodyPr>
          <a:lstStyle/>
          <a:p>
            <a:r>
              <a:rPr lang="en-US" sz="2400" b="1" dirty="0" smtClean="0"/>
              <a:t>6. Begin the letter by telling the employer why you want the job.</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7 Version 2.jpg"/>
          <p:cNvPicPr/>
          <p:nvPr/>
        </p:nvPicPr>
        <p:blipFill>
          <a:blip r:embed="rId1" cstate="print"/>
          <a:srcRect/>
          <a:stretch>
            <a:fillRect/>
          </a:stretch>
        </p:blipFill>
        <p:spPr bwMode="auto">
          <a:xfrm>
            <a:off x="1600200" y="2057400"/>
            <a:ext cx="5943600" cy="4462432"/>
          </a:xfrm>
          <a:prstGeom prst="rect">
            <a:avLst/>
          </a:prstGeom>
          <a:noFill/>
          <a:ln w="9525">
            <a:noFill/>
            <a:miter lim="800000"/>
            <a:headEnd/>
            <a:tailEnd/>
          </a:ln>
        </p:spPr>
      </p:pic>
      <p:sp>
        <p:nvSpPr>
          <p:cNvPr id="3" name="TextBox 2"/>
          <p:cNvSpPr txBox="1"/>
          <p:nvPr/>
        </p:nvSpPr>
        <p:spPr>
          <a:xfrm>
            <a:off x="0" y="838200"/>
            <a:ext cx="8627170" cy="1015663"/>
          </a:xfrm>
          <a:prstGeom prst="rect">
            <a:avLst/>
          </a:prstGeom>
          <a:noFill/>
        </p:spPr>
        <p:txBody>
          <a:bodyPr wrap="none" rtlCol="0">
            <a:spAutoFit/>
          </a:bodyPr>
          <a:lstStyle/>
          <a:p>
            <a:r>
              <a:rPr lang="en-US" sz="2000" b="1" dirty="0" smtClean="0"/>
              <a:t>7. In the next paragraph, summarize your strengths and any particular </a:t>
            </a:r>
            <a:endParaRPr lang="en-US" sz="2000" b="1" dirty="0" smtClean="0"/>
          </a:p>
          <a:p>
            <a:r>
              <a:rPr lang="en-US" sz="2000" b="1" dirty="0" smtClean="0"/>
              <a:t>qualifications or experience that would be considered relevant to </a:t>
            </a:r>
            <a:endParaRPr lang="en-US" sz="2000" b="1" dirty="0" smtClean="0"/>
          </a:p>
          <a:p>
            <a:r>
              <a:rPr lang="en-US" sz="2000" b="1" dirty="0" smtClean="0"/>
              <a:t>the post.</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8 Version 2.jpg"/>
          <p:cNvPicPr/>
          <p:nvPr/>
        </p:nvPicPr>
        <p:blipFill>
          <a:blip r:embed="rId1" cstate="print"/>
          <a:srcRect/>
          <a:stretch>
            <a:fillRect/>
          </a:stretch>
        </p:blipFill>
        <p:spPr bwMode="auto">
          <a:xfrm>
            <a:off x="1600200" y="1828800"/>
            <a:ext cx="5943600" cy="4462432"/>
          </a:xfrm>
          <a:prstGeom prst="rect">
            <a:avLst/>
          </a:prstGeom>
          <a:noFill/>
          <a:ln w="9525">
            <a:noFill/>
            <a:miter lim="800000"/>
            <a:headEnd/>
            <a:tailEnd/>
          </a:ln>
        </p:spPr>
      </p:pic>
      <p:sp>
        <p:nvSpPr>
          <p:cNvPr id="3" name="TextBox 2"/>
          <p:cNvSpPr txBox="1"/>
          <p:nvPr/>
        </p:nvSpPr>
        <p:spPr>
          <a:xfrm>
            <a:off x="838200" y="762000"/>
            <a:ext cx="7513275" cy="830997"/>
          </a:xfrm>
          <a:prstGeom prst="rect">
            <a:avLst/>
          </a:prstGeom>
          <a:noFill/>
        </p:spPr>
        <p:txBody>
          <a:bodyPr wrap="none" rtlCol="0">
            <a:spAutoFit/>
          </a:bodyPr>
          <a:lstStyle/>
          <a:p>
            <a:r>
              <a:rPr lang="en-US" sz="2400" b="1" dirty="0" smtClean="0"/>
              <a:t>8. Include the most relevant aspects of your career in the </a:t>
            </a:r>
            <a:endParaRPr lang="en-US" sz="2400" b="1" dirty="0" smtClean="0"/>
          </a:p>
          <a:p>
            <a:r>
              <a:rPr lang="en-US" sz="2400" b="1" dirty="0" smtClean="0"/>
              <a:t>next paragraph.</a:t>
            </a:r>
            <a:endParaRPr 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9 Version 2.jpg"/>
          <p:cNvPicPr/>
          <p:nvPr/>
        </p:nvPicPr>
        <p:blipFill>
          <a:blip r:embed="rId1" cstate="print"/>
          <a:srcRect/>
          <a:stretch>
            <a:fillRect/>
          </a:stretch>
        </p:blipFill>
        <p:spPr bwMode="auto">
          <a:xfrm>
            <a:off x="1600200" y="2057400"/>
            <a:ext cx="5943600" cy="4462432"/>
          </a:xfrm>
          <a:prstGeom prst="rect">
            <a:avLst/>
          </a:prstGeom>
          <a:noFill/>
          <a:ln w="9525">
            <a:noFill/>
            <a:miter lim="800000"/>
            <a:headEnd/>
            <a:tailEnd/>
          </a:ln>
        </p:spPr>
      </p:pic>
      <p:sp>
        <p:nvSpPr>
          <p:cNvPr id="3" name="TextBox 2"/>
          <p:cNvSpPr txBox="1"/>
          <p:nvPr/>
        </p:nvSpPr>
        <p:spPr>
          <a:xfrm>
            <a:off x="0" y="990600"/>
            <a:ext cx="8273612" cy="707886"/>
          </a:xfrm>
          <a:prstGeom prst="rect">
            <a:avLst/>
          </a:prstGeom>
          <a:noFill/>
        </p:spPr>
        <p:txBody>
          <a:bodyPr wrap="none" rtlCol="0">
            <a:spAutoFit/>
          </a:bodyPr>
          <a:lstStyle/>
          <a:p>
            <a:r>
              <a:rPr lang="en-US" sz="2000" b="1" dirty="0" smtClean="0"/>
              <a:t>9. Finally, explain how you think you can contribute to the company</a:t>
            </a:r>
            <a:endParaRPr lang="en-US" sz="2000" b="1" dirty="0" smtClean="0"/>
          </a:p>
          <a:p>
            <a:r>
              <a:rPr lang="en-US" sz="2000" b="1" dirty="0" smtClean="0"/>
              <a:t> and help it become successful.</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10 Version 2.jpg"/>
          <p:cNvPicPr/>
          <p:nvPr/>
        </p:nvPicPr>
        <p:blipFill>
          <a:blip r:embed="rId1" cstate="print"/>
          <a:srcRect/>
          <a:stretch>
            <a:fillRect/>
          </a:stretch>
        </p:blipFill>
        <p:spPr bwMode="auto">
          <a:xfrm>
            <a:off x="1600200" y="2057400"/>
            <a:ext cx="5943600" cy="4462432"/>
          </a:xfrm>
          <a:prstGeom prst="rect">
            <a:avLst/>
          </a:prstGeom>
          <a:noFill/>
          <a:ln w="9525">
            <a:noFill/>
            <a:miter lim="800000"/>
            <a:headEnd/>
            <a:tailEnd/>
          </a:ln>
        </p:spPr>
      </p:pic>
      <p:sp>
        <p:nvSpPr>
          <p:cNvPr id="3" name="TextBox 2"/>
          <p:cNvSpPr txBox="1"/>
          <p:nvPr/>
        </p:nvSpPr>
        <p:spPr>
          <a:xfrm>
            <a:off x="228600" y="914400"/>
            <a:ext cx="8096447" cy="830997"/>
          </a:xfrm>
          <a:prstGeom prst="rect">
            <a:avLst/>
          </a:prstGeom>
          <a:noFill/>
        </p:spPr>
        <p:txBody>
          <a:bodyPr wrap="none" rtlCol="0">
            <a:spAutoFit/>
          </a:bodyPr>
          <a:lstStyle/>
          <a:p>
            <a:r>
              <a:rPr lang="en-US" sz="2400" b="1" dirty="0" smtClean="0"/>
              <a:t>10. Before Closing write </a:t>
            </a:r>
            <a:r>
              <a:rPr lang="en-US" sz="2400" b="1" i="1" dirty="0" smtClean="0"/>
              <a:t>I look forward to hearing from you at </a:t>
            </a:r>
            <a:endParaRPr lang="en-US" sz="2400" b="1" i="1" dirty="0" smtClean="0"/>
          </a:p>
          <a:p>
            <a:r>
              <a:rPr lang="en-US" sz="2400" b="1" i="1" dirty="0" smtClean="0"/>
              <a:t>your earliest convenience</a:t>
            </a:r>
            <a:r>
              <a:rPr lang="en-US" sz="2400" b="1" dirty="0" smtClean="0"/>
              <a:t>.</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11 Version 2.jpg"/>
          <p:cNvPicPr/>
          <p:nvPr/>
        </p:nvPicPr>
        <p:blipFill>
          <a:blip r:embed="rId1" cstate="print"/>
          <a:srcRect/>
          <a:stretch>
            <a:fillRect/>
          </a:stretch>
        </p:blipFill>
        <p:spPr bwMode="auto">
          <a:xfrm>
            <a:off x="1600200" y="1905000"/>
            <a:ext cx="5943600" cy="4462432"/>
          </a:xfrm>
          <a:prstGeom prst="rect">
            <a:avLst/>
          </a:prstGeom>
          <a:noFill/>
          <a:ln w="9525">
            <a:noFill/>
            <a:miter lim="800000"/>
            <a:headEnd/>
            <a:tailEnd/>
          </a:ln>
        </p:spPr>
      </p:pic>
      <p:sp>
        <p:nvSpPr>
          <p:cNvPr id="3" name="TextBox 2"/>
          <p:cNvSpPr txBox="1"/>
          <p:nvPr/>
        </p:nvSpPr>
        <p:spPr>
          <a:xfrm>
            <a:off x="685800" y="838200"/>
            <a:ext cx="7696979" cy="461665"/>
          </a:xfrm>
          <a:prstGeom prst="rect">
            <a:avLst/>
          </a:prstGeom>
          <a:noFill/>
        </p:spPr>
        <p:txBody>
          <a:bodyPr wrap="none" rtlCol="0">
            <a:spAutoFit/>
          </a:bodyPr>
          <a:lstStyle/>
          <a:p>
            <a:r>
              <a:rPr lang="en-US" sz="2400" b="1" dirty="0" smtClean="0"/>
              <a:t>11. End appropriately.</a:t>
            </a:r>
            <a:r>
              <a:rPr lang="en-US" sz="2400" dirty="0" smtClean="0"/>
              <a:t> Use </a:t>
            </a:r>
            <a:r>
              <a:rPr lang="en-US" sz="2400" i="1" dirty="0" smtClean="0"/>
              <a:t>Yours sincerely</a:t>
            </a:r>
            <a:r>
              <a:rPr lang="en-US" sz="2400" dirty="0" smtClean="0"/>
              <a:t> or </a:t>
            </a:r>
            <a:r>
              <a:rPr lang="en-US" sz="2400" i="1" dirty="0" smtClean="0"/>
              <a:t>Yours faithfully</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12 Version 2.jpg"/>
          <p:cNvPicPr/>
          <p:nvPr/>
        </p:nvPicPr>
        <p:blipFill>
          <a:blip r:embed="rId1" cstate="print"/>
          <a:srcRect/>
          <a:stretch>
            <a:fillRect/>
          </a:stretch>
        </p:blipFill>
        <p:spPr bwMode="auto">
          <a:xfrm>
            <a:off x="1447800" y="1524000"/>
            <a:ext cx="5943600" cy="4462432"/>
          </a:xfrm>
          <a:prstGeom prst="rect">
            <a:avLst/>
          </a:prstGeom>
          <a:noFill/>
          <a:ln w="9525">
            <a:noFill/>
            <a:miter lim="800000"/>
            <a:headEnd/>
            <a:tailEnd/>
          </a:ln>
        </p:spPr>
      </p:pic>
      <p:sp>
        <p:nvSpPr>
          <p:cNvPr id="3" name="TextBox 2"/>
          <p:cNvSpPr txBox="1"/>
          <p:nvPr/>
        </p:nvSpPr>
        <p:spPr>
          <a:xfrm>
            <a:off x="1143000" y="762000"/>
            <a:ext cx="5567165" cy="461665"/>
          </a:xfrm>
          <a:prstGeom prst="rect">
            <a:avLst/>
          </a:prstGeom>
          <a:noFill/>
        </p:spPr>
        <p:txBody>
          <a:bodyPr wrap="none" rtlCol="0">
            <a:spAutoFit/>
          </a:bodyPr>
          <a:lstStyle/>
          <a:p>
            <a:r>
              <a:rPr lang="en-US" sz="2400" b="1" dirty="0" smtClean="0"/>
              <a:t>12. Sign and write your name underneath.</a:t>
            </a:r>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4" name="Content Placeholder 3"/>
          <p:cNvSpPr>
            <a:spLocks noGrp="1"/>
          </p:cNvSpPr>
          <p:nvPr>
            <p:ph idx="1"/>
          </p:nvPr>
        </p:nvSpPr>
        <p:spPr/>
        <p:txBody>
          <a:bodyPr/>
          <a:lstStyle/>
          <a:p>
            <a:r>
              <a:rPr lang="en-US" dirty="0" smtClean="0"/>
              <a:t>Use  proper  business letter format.</a:t>
            </a:r>
            <a:endParaRPr lang="en-US" dirty="0" smtClean="0"/>
          </a:p>
          <a:p>
            <a:endParaRPr lang="en-US" dirty="0" smtClean="0"/>
          </a:p>
          <a:p>
            <a:r>
              <a:rPr lang="en-US" dirty="0" smtClean="0"/>
              <a:t>Keep your letter brief : 3-4 paragraphs on  one page only. </a:t>
            </a:r>
            <a:endParaRPr lang="en-US" dirty="0" smtClean="0"/>
          </a:p>
          <a:p>
            <a:endParaRPr lang="en-US" dirty="0" smtClean="0"/>
          </a:p>
          <a:p>
            <a:r>
              <a:rPr lang="en-US" dirty="0" smtClean="0"/>
              <a:t>Error free –no types of incorrect grammar</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0" y="0"/>
            <a:ext cx="3901709" cy="2031325"/>
          </a:xfrm>
          <a:prstGeom prst="rect">
            <a:avLst/>
          </a:prstGeom>
          <a:noFill/>
        </p:spPr>
        <p:txBody>
          <a:bodyPr wrap="none" rtlCol="0">
            <a:spAutoFit/>
          </a:bodyPr>
          <a:lstStyle/>
          <a:p>
            <a:pPr algn="just"/>
            <a:r>
              <a:rPr lang="en-US" dirty="0" smtClean="0">
                <a:solidFill>
                  <a:schemeClr val="bg1"/>
                </a:solidFill>
              </a:rPr>
              <a:t>July 23, 2018</a:t>
            </a:r>
            <a:endParaRPr lang="en-US" dirty="0" smtClean="0">
              <a:solidFill>
                <a:schemeClr val="bg1"/>
              </a:solidFill>
            </a:endParaRPr>
          </a:p>
          <a:p>
            <a:r>
              <a:rPr lang="en-US" dirty="0" smtClean="0">
                <a:solidFill>
                  <a:schemeClr val="bg1"/>
                </a:solidFill>
              </a:rPr>
              <a:t>Muhammad </a:t>
            </a:r>
            <a:r>
              <a:rPr lang="en-US" dirty="0" err="1" smtClean="0">
                <a:solidFill>
                  <a:schemeClr val="bg1"/>
                </a:solidFill>
              </a:rPr>
              <a:t>Shakeel</a:t>
            </a:r>
            <a:endParaRPr lang="en-US" dirty="0" smtClean="0">
              <a:solidFill>
                <a:schemeClr val="bg1"/>
              </a:solidFill>
            </a:endParaRPr>
          </a:p>
          <a:p>
            <a:r>
              <a:rPr lang="en-US" dirty="0" smtClean="0">
                <a:solidFill>
                  <a:schemeClr val="bg1"/>
                </a:solidFill>
              </a:rPr>
              <a:t>586 Main St.</a:t>
            </a:r>
            <a:endParaRPr lang="en-US" dirty="0" smtClean="0">
              <a:solidFill>
                <a:schemeClr val="bg1"/>
              </a:solidFill>
            </a:endParaRPr>
          </a:p>
          <a:p>
            <a:r>
              <a:rPr lang="en-US" dirty="0" err="1" smtClean="0">
                <a:solidFill>
                  <a:schemeClr val="bg1"/>
                </a:solidFill>
              </a:rPr>
              <a:t>Bahawalnagar</a:t>
            </a:r>
            <a:r>
              <a:rPr lang="en-US" dirty="0" smtClean="0">
                <a:solidFill>
                  <a:schemeClr val="bg1"/>
                </a:solidFill>
              </a:rPr>
              <a:t>, TX 45965</a:t>
            </a:r>
            <a:endParaRPr lang="en-US" dirty="0" smtClean="0">
              <a:solidFill>
                <a:schemeClr val="bg1"/>
              </a:solidFill>
            </a:endParaRPr>
          </a:p>
          <a:p>
            <a:r>
              <a:rPr lang="en-US" dirty="0" smtClean="0">
                <a:solidFill>
                  <a:schemeClr val="bg1"/>
                </a:solidFill>
              </a:rPr>
              <a:t>Phone: (555) 555-1212</a:t>
            </a:r>
            <a:endParaRPr lang="en-US" dirty="0" smtClean="0">
              <a:solidFill>
                <a:schemeClr val="bg1"/>
              </a:solidFill>
            </a:endParaRPr>
          </a:p>
          <a:p>
            <a:r>
              <a:rPr lang="en-US" dirty="0" smtClean="0">
                <a:solidFill>
                  <a:schemeClr val="bg1"/>
                </a:solidFill>
              </a:rPr>
              <a:t>Email: muhammadshakil14@gmail.com</a:t>
            </a:r>
            <a:endParaRPr lang="en-US" dirty="0" smtClean="0">
              <a:solidFill>
                <a:schemeClr val="bg1"/>
              </a:solidFill>
            </a:endParaRPr>
          </a:p>
          <a:p>
            <a:pPr algn="just"/>
            <a:endParaRPr lang="en-US" dirty="0" smtClean="0">
              <a:solidFill>
                <a:schemeClr val="bg1"/>
              </a:solidFill>
            </a:endParaRPr>
          </a:p>
        </p:txBody>
      </p:sp>
      <p:sp>
        <p:nvSpPr>
          <p:cNvPr id="4" name="TextBox 3"/>
          <p:cNvSpPr txBox="1"/>
          <p:nvPr/>
        </p:nvSpPr>
        <p:spPr>
          <a:xfrm>
            <a:off x="0" y="2362200"/>
            <a:ext cx="1750929" cy="369332"/>
          </a:xfrm>
          <a:prstGeom prst="rect">
            <a:avLst/>
          </a:prstGeom>
          <a:noFill/>
        </p:spPr>
        <p:txBody>
          <a:bodyPr wrap="none" rtlCol="0">
            <a:spAutoFit/>
          </a:bodyPr>
          <a:lstStyle/>
          <a:p>
            <a:r>
              <a:rPr lang="en-US" dirty="0" smtClean="0">
                <a:solidFill>
                  <a:srgbClr val="FFC000"/>
                </a:solidFill>
              </a:rPr>
              <a:t>Dear. Mr. Burgin,</a:t>
            </a:r>
            <a:endParaRPr lang="en-US" dirty="0">
              <a:solidFill>
                <a:srgbClr val="FFC000"/>
              </a:solidFill>
            </a:endParaRPr>
          </a:p>
        </p:txBody>
      </p:sp>
      <p:sp>
        <p:nvSpPr>
          <p:cNvPr id="5" name="TextBox 4"/>
          <p:cNvSpPr txBox="1"/>
          <p:nvPr/>
        </p:nvSpPr>
        <p:spPr>
          <a:xfrm>
            <a:off x="0" y="2743200"/>
            <a:ext cx="9274655" cy="923330"/>
          </a:xfrm>
          <a:prstGeom prst="rect">
            <a:avLst/>
          </a:prstGeom>
          <a:noFill/>
        </p:spPr>
        <p:txBody>
          <a:bodyPr wrap="none" rtlCol="0">
            <a:spAutoFit/>
          </a:bodyPr>
          <a:lstStyle/>
          <a:p>
            <a:r>
              <a:rPr lang="en-US" dirty="0" smtClean="0">
                <a:solidFill>
                  <a:srgbClr val="FFFF00"/>
                </a:solidFill>
              </a:rPr>
              <a:t>I write to apply for the Office Manager position at Acme Investments, Inc. I am an excellent fit for</a:t>
            </a:r>
            <a:endParaRPr lang="en-US" dirty="0" smtClean="0">
              <a:solidFill>
                <a:srgbClr val="FFFF00"/>
              </a:solidFill>
            </a:endParaRPr>
          </a:p>
          <a:p>
            <a:r>
              <a:rPr lang="en-US" dirty="0" smtClean="0">
                <a:solidFill>
                  <a:srgbClr val="FFFF00"/>
                </a:solidFill>
              </a:rPr>
              <a:t>this position, as demonstrated by my extensive background in office management and proven</a:t>
            </a:r>
            <a:endParaRPr lang="en-US" dirty="0" smtClean="0">
              <a:solidFill>
                <a:srgbClr val="FFFF00"/>
              </a:solidFill>
            </a:endParaRPr>
          </a:p>
          <a:p>
            <a:r>
              <a:rPr lang="en-US" dirty="0" smtClean="0">
                <a:solidFill>
                  <a:srgbClr val="FFFF00"/>
                </a:solidFill>
              </a:rPr>
              <a:t>success as a corporate administrator.</a:t>
            </a:r>
            <a:endParaRPr lang="en-US" dirty="0">
              <a:solidFill>
                <a:srgbClr val="FFFF00"/>
              </a:solidFill>
            </a:endParaRPr>
          </a:p>
        </p:txBody>
      </p:sp>
      <p:sp>
        <p:nvSpPr>
          <p:cNvPr id="6" name="TextBox 5"/>
          <p:cNvSpPr txBox="1"/>
          <p:nvPr/>
        </p:nvSpPr>
        <p:spPr>
          <a:xfrm>
            <a:off x="0" y="3657600"/>
            <a:ext cx="9090374" cy="646331"/>
          </a:xfrm>
          <a:prstGeom prst="rect">
            <a:avLst/>
          </a:prstGeom>
          <a:noFill/>
        </p:spPr>
        <p:txBody>
          <a:bodyPr wrap="none" rtlCol="0">
            <a:spAutoFit/>
          </a:bodyPr>
          <a:lstStyle/>
          <a:p>
            <a:r>
              <a:rPr lang="en-US" dirty="0" smtClean="0">
                <a:solidFill>
                  <a:srgbClr val="92D050"/>
                </a:solidFill>
              </a:rPr>
              <a:t>In my previous role, I successfully supported an office of 100 personnel. In this position I honed</a:t>
            </a:r>
            <a:endParaRPr lang="en-US" dirty="0" smtClean="0">
              <a:solidFill>
                <a:srgbClr val="92D050"/>
              </a:solidFill>
            </a:endParaRPr>
          </a:p>
          <a:p>
            <a:r>
              <a:rPr lang="en-US" dirty="0" smtClean="0">
                <a:solidFill>
                  <a:srgbClr val="92D050"/>
                </a:solidFill>
              </a:rPr>
              <a:t>my interpersonal skills through customer service, clerical responsibilities.</a:t>
            </a:r>
            <a:endParaRPr lang="en-US" dirty="0">
              <a:solidFill>
                <a:srgbClr val="92D050"/>
              </a:solidFill>
            </a:endParaRPr>
          </a:p>
        </p:txBody>
      </p:sp>
      <p:sp>
        <p:nvSpPr>
          <p:cNvPr id="7" name="TextBox 6"/>
          <p:cNvSpPr txBox="1"/>
          <p:nvPr/>
        </p:nvSpPr>
        <p:spPr>
          <a:xfrm>
            <a:off x="0" y="4343400"/>
            <a:ext cx="9090887" cy="1200329"/>
          </a:xfrm>
          <a:prstGeom prst="rect">
            <a:avLst/>
          </a:prstGeom>
          <a:noFill/>
        </p:spPr>
        <p:txBody>
          <a:bodyPr wrap="none" rtlCol="0">
            <a:spAutoFit/>
          </a:bodyPr>
          <a:lstStyle/>
          <a:p>
            <a:r>
              <a:rPr lang="en-US" dirty="0" smtClean="0">
                <a:solidFill>
                  <a:srgbClr val="00B050"/>
                </a:solidFill>
              </a:rPr>
              <a:t>I believe that I possess the temperament and experience to excel in this position. Not only am</a:t>
            </a:r>
            <a:endParaRPr lang="en-US" dirty="0" smtClean="0">
              <a:solidFill>
                <a:srgbClr val="00B050"/>
              </a:solidFill>
            </a:endParaRPr>
          </a:p>
          <a:p>
            <a:r>
              <a:rPr lang="en-US" dirty="0" smtClean="0">
                <a:solidFill>
                  <a:srgbClr val="00B050"/>
                </a:solidFill>
              </a:rPr>
              <a:t>I well organized but I have a passion for creating positive and productive work environments.</a:t>
            </a:r>
            <a:endParaRPr lang="en-US" dirty="0" smtClean="0">
              <a:solidFill>
                <a:srgbClr val="00B050"/>
              </a:solidFill>
            </a:endParaRPr>
          </a:p>
          <a:p>
            <a:r>
              <a:rPr lang="en-US" dirty="0" smtClean="0">
                <a:solidFill>
                  <a:srgbClr val="00B050"/>
                </a:solidFill>
              </a:rPr>
              <a:t>Through observation and asking detailed questions I believe that I will have a significant impact</a:t>
            </a:r>
            <a:endParaRPr lang="en-US" dirty="0" smtClean="0">
              <a:solidFill>
                <a:srgbClr val="00B050"/>
              </a:solidFill>
            </a:endParaRPr>
          </a:p>
          <a:p>
            <a:r>
              <a:rPr lang="en-US" dirty="0" smtClean="0">
                <a:solidFill>
                  <a:srgbClr val="00B050"/>
                </a:solidFill>
              </a:rPr>
              <a:t>on the daily operations of Acme Investments.</a:t>
            </a:r>
            <a:endParaRPr lang="en-US" dirty="0">
              <a:solidFill>
                <a:srgbClr val="00B050"/>
              </a:solidFill>
            </a:endParaRPr>
          </a:p>
        </p:txBody>
      </p:sp>
      <p:sp>
        <p:nvSpPr>
          <p:cNvPr id="8" name="TextBox 7"/>
          <p:cNvSpPr txBox="1"/>
          <p:nvPr/>
        </p:nvSpPr>
        <p:spPr>
          <a:xfrm>
            <a:off x="0" y="5562600"/>
            <a:ext cx="6965946" cy="369332"/>
          </a:xfrm>
          <a:prstGeom prst="rect">
            <a:avLst/>
          </a:prstGeom>
          <a:noFill/>
        </p:spPr>
        <p:txBody>
          <a:bodyPr wrap="none" rtlCol="0">
            <a:spAutoFit/>
          </a:bodyPr>
          <a:lstStyle/>
          <a:p>
            <a:r>
              <a:rPr lang="en-US" dirty="0" smtClean="0">
                <a:solidFill>
                  <a:srgbClr val="00B0F0"/>
                </a:solidFill>
              </a:rPr>
              <a:t>I look forward to hearing from you about the progress of my application.</a:t>
            </a:r>
            <a:endParaRPr lang="en-US" dirty="0">
              <a:solidFill>
                <a:srgbClr val="00B0F0"/>
              </a:solidFill>
            </a:endParaRPr>
          </a:p>
        </p:txBody>
      </p:sp>
      <p:sp>
        <p:nvSpPr>
          <p:cNvPr id="9" name="TextBox 8"/>
          <p:cNvSpPr txBox="1"/>
          <p:nvPr/>
        </p:nvSpPr>
        <p:spPr>
          <a:xfrm>
            <a:off x="0" y="6019800"/>
            <a:ext cx="2108847" cy="646331"/>
          </a:xfrm>
          <a:prstGeom prst="rect">
            <a:avLst/>
          </a:prstGeom>
          <a:noFill/>
        </p:spPr>
        <p:txBody>
          <a:bodyPr wrap="none" rtlCol="0">
            <a:spAutoFit/>
          </a:bodyPr>
          <a:lstStyle/>
          <a:p>
            <a:r>
              <a:rPr lang="en-US" dirty="0" smtClean="0"/>
              <a:t>Yours sincerely,</a:t>
            </a:r>
            <a:endParaRPr lang="en-US" dirty="0" smtClean="0"/>
          </a:p>
          <a:p>
            <a:r>
              <a:rPr lang="en-US" dirty="0" smtClean="0"/>
              <a:t>Muhammad </a:t>
            </a:r>
            <a:r>
              <a:rPr lang="en-US" dirty="0" err="1" smtClean="0"/>
              <a:t>Shakeel</a:t>
            </a:r>
            <a:endParaRPr lang="en-US" dirty="0"/>
          </a:p>
        </p:txBody>
      </p:sp>
      <p:sp>
        <p:nvSpPr>
          <p:cNvPr id="10" name="TextBox 9"/>
          <p:cNvSpPr txBox="1"/>
          <p:nvPr/>
        </p:nvSpPr>
        <p:spPr>
          <a:xfrm>
            <a:off x="6200758" y="1066800"/>
            <a:ext cx="2943242" cy="1477328"/>
          </a:xfrm>
          <a:prstGeom prst="rect">
            <a:avLst/>
          </a:prstGeom>
          <a:noFill/>
        </p:spPr>
        <p:txBody>
          <a:bodyPr wrap="none" rtlCol="0">
            <a:spAutoFit/>
          </a:bodyPr>
          <a:lstStyle/>
          <a:p>
            <a:pPr algn="just"/>
            <a:r>
              <a:rPr lang="en-US" dirty="0" smtClean="0">
                <a:solidFill>
                  <a:schemeClr val="tx2">
                    <a:lumMod val="20000"/>
                    <a:lumOff val="80000"/>
                  </a:schemeClr>
                </a:solidFill>
              </a:rPr>
              <a:t>Acme Investments, Inc.</a:t>
            </a:r>
            <a:endParaRPr lang="en-US" dirty="0" smtClean="0">
              <a:solidFill>
                <a:schemeClr val="tx2">
                  <a:lumMod val="20000"/>
                  <a:lumOff val="80000"/>
                </a:schemeClr>
              </a:solidFill>
            </a:endParaRPr>
          </a:p>
          <a:p>
            <a:pPr algn="just"/>
            <a:r>
              <a:rPr lang="en-US" dirty="0" smtClean="0">
                <a:solidFill>
                  <a:schemeClr val="tx2">
                    <a:lumMod val="20000"/>
                    <a:lumOff val="80000"/>
                  </a:schemeClr>
                </a:solidFill>
              </a:rPr>
              <a:t>Attn: Thomas Burgin</a:t>
            </a:r>
            <a:endParaRPr lang="en-US" dirty="0" smtClean="0">
              <a:solidFill>
                <a:schemeClr val="tx2">
                  <a:lumMod val="20000"/>
                  <a:lumOff val="80000"/>
                </a:schemeClr>
              </a:solidFill>
            </a:endParaRPr>
          </a:p>
          <a:p>
            <a:pPr algn="just"/>
            <a:r>
              <a:rPr lang="en-US" dirty="0" smtClean="0">
                <a:solidFill>
                  <a:schemeClr val="tx2">
                    <a:lumMod val="20000"/>
                    <a:lumOff val="80000"/>
                  </a:schemeClr>
                </a:solidFill>
              </a:rPr>
              <a:t>4634 W. Industrial Dr., Ste. 24</a:t>
            </a:r>
            <a:endParaRPr lang="en-US" dirty="0" smtClean="0">
              <a:solidFill>
                <a:schemeClr val="tx2">
                  <a:lumMod val="20000"/>
                  <a:lumOff val="80000"/>
                </a:schemeClr>
              </a:solidFill>
            </a:endParaRPr>
          </a:p>
          <a:p>
            <a:pPr algn="just"/>
            <a:r>
              <a:rPr lang="en-US" dirty="0" smtClean="0">
                <a:solidFill>
                  <a:schemeClr val="tx2">
                    <a:lumMod val="20000"/>
                    <a:lumOff val="80000"/>
                  </a:schemeClr>
                </a:solidFill>
              </a:rPr>
              <a:t>Houston, TX 45987</a:t>
            </a:r>
            <a:endParaRPr lang="en-US" dirty="0" smtClean="0">
              <a:solidFill>
                <a:schemeClr val="tx2">
                  <a:lumMod val="20000"/>
                  <a:lumOff val="80000"/>
                </a:schemeClr>
              </a:solidFill>
            </a:endParaRPr>
          </a:p>
          <a:p>
            <a:endParaRPr lang="en-US" dirty="0">
              <a:solidFill>
                <a:schemeClr val="tx2">
                  <a:lumMod val="20000"/>
                  <a:lumOff val="8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762000" y="2514600"/>
            <a:ext cx="7543800" cy="1446550"/>
          </a:xfrm>
          <a:prstGeom prst="rect">
            <a:avLst/>
          </a:prstGeom>
        </p:spPr>
        <p:txBody>
          <a:bodyPr wrap="square">
            <a:spAutoFit/>
          </a:bodyPr>
          <a:lstStyle/>
          <a:p>
            <a:pPr algn="ctr"/>
            <a:r>
              <a:rPr lang="en-US" sz="4400" b="1" dirty="0" smtClean="0">
                <a:solidFill>
                  <a:schemeClr val="bg1"/>
                </a:solidFill>
              </a:rPr>
              <a:t>Difference Between Job Application And Cover Letter </a:t>
            </a:r>
            <a:endParaRPr lang="en-US" sz="4400" b="1" dirty="0" smtClean="0">
              <a:solidFill>
                <a:schemeClr val="bg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7924800" cy="4647426"/>
          </a:xfrm>
          <a:prstGeom prst="rect">
            <a:avLst/>
          </a:prstGeom>
          <a:noFill/>
        </p:spPr>
        <p:txBody>
          <a:bodyPr wrap="square" rtlCol="0">
            <a:spAutoFit/>
          </a:bodyPr>
          <a:lstStyle/>
          <a:p>
            <a:r>
              <a:rPr lang="en-US" sz="3200" b="1" dirty="0" smtClean="0">
                <a:solidFill>
                  <a:srgbClr val="0070C0"/>
                </a:solidFill>
              </a:rPr>
              <a:t>Focus:</a:t>
            </a:r>
            <a:endParaRPr lang="en-US" sz="3200" b="1" dirty="0" smtClean="0">
              <a:solidFill>
                <a:srgbClr val="0070C0"/>
              </a:solidFill>
            </a:endParaRPr>
          </a:p>
          <a:p>
            <a:r>
              <a:rPr lang="en-US" sz="2400" b="1" dirty="0" smtClean="0"/>
              <a:t>When writing an application letter</a:t>
            </a:r>
            <a:r>
              <a:rPr lang="en-US" sz="2400" dirty="0" smtClean="0"/>
              <a:t>, the</a:t>
            </a:r>
            <a:r>
              <a:rPr lang="en-US" sz="2400" dirty="0"/>
              <a:t> </a:t>
            </a:r>
            <a:r>
              <a:rPr lang="en-US" sz="2400" dirty="0" smtClean="0"/>
              <a:t>three main areas of focus are </a:t>
            </a:r>
            <a:endParaRPr lang="en-US" sz="2400" dirty="0" smtClean="0"/>
          </a:p>
          <a:p>
            <a:r>
              <a:rPr lang="en-US" sz="2400" dirty="0" smtClean="0"/>
              <a:t>1) you want to catch the reader’s attention, </a:t>
            </a:r>
            <a:endParaRPr lang="en-US" sz="2400" dirty="0" smtClean="0"/>
          </a:p>
          <a:p>
            <a:r>
              <a:rPr lang="en-US" sz="2400" dirty="0" smtClean="0"/>
              <a:t>2) provide a convincing argument that you are qualified for the job</a:t>
            </a:r>
            <a:endParaRPr lang="en-US" sz="2400" dirty="0" smtClean="0"/>
          </a:p>
          <a:p>
            <a:r>
              <a:rPr lang="en-US" sz="2400" dirty="0" smtClean="0"/>
              <a:t>3) request an interview for the position. </a:t>
            </a:r>
            <a:endParaRPr lang="en-US" sz="2400" dirty="0" smtClean="0"/>
          </a:p>
          <a:p>
            <a:endParaRPr lang="en-US" sz="2400" dirty="0" smtClean="0"/>
          </a:p>
          <a:p>
            <a:r>
              <a:rPr lang="en-US" sz="2400" b="1" dirty="0" smtClean="0"/>
              <a:t>The focus of the cover letter</a:t>
            </a:r>
            <a:r>
              <a:rPr lang="en-US" sz="2400" dirty="0" smtClean="0"/>
              <a:t> is to simply identify yourself as the sender, along with the person to whom you are sending the information and the reason for it being sent.</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85800"/>
            <a:ext cx="184731" cy="646331"/>
          </a:xfrm>
          <a:prstGeom prst="rect">
            <a:avLst/>
          </a:prstGeom>
          <a:noFill/>
        </p:spPr>
        <p:txBody>
          <a:bodyPr wrap="none" rtlCol="0">
            <a:spAutoFit/>
          </a:bodyPr>
          <a:lstStyle/>
          <a:p>
            <a:endParaRPr lang="en-US" dirty="0" smtClean="0"/>
          </a:p>
          <a:p>
            <a:endParaRPr lang="en-US" dirty="0"/>
          </a:p>
        </p:txBody>
      </p:sp>
      <p:sp>
        <p:nvSpPr>
          <p:cNvPr id="3" name="TextBox 2"/>
          <p:cNvSpPr txBox="1"/>
          <p:nvPr/>
        </p:nvSpPr>
        <p:spPr>
          <a:xfrm>
            <a:off x="304801" y="1219200"/>
            <a:ext cx="8229600" cy="4893647"/>
          </a:xfrm>
          <a:prstGeom prst="rect">
            <a:avLst/>
          </a:prstGeom>
          <a:noFill/>
        </p:spPr>
        <p:txBody>
          <a:bodyPr wrap="square" rtlCol="0">
            <a:spAutoFit/>
          </a:bodyPr>
          <a:lstStyle/>
          <a:p>
            <a:r>
              <a:rPr lang="en-US" sz="3200" b="1" dirty="0" smtClean="0">
                <a:solidFill>
                  <a:srgbClr val="0070C0"/>
                </a:solidFill>
              </a:rPr>
              <a:t>Content:</a:t>
            </a:r>
            <a:endParaRPr lang="en-US" sz="3200" b="1" dirty="0" smtClean="0">
              <a:solidFill>
                <a:srgbClr val="0070C0"/>
              </a:solidFill>
            </a:endParaRPr>
          </a:p>
          <a:p>
            <a:pPr algn="just"/>
            <a:r>
              <a:rPr lang="en-US" sz="2400" b="1" dirty="0" smtClean="0"/>
              <a:t>For the application letter</a:t>
            </a:r>
            <a:r>
              <a:rPr lang="en-US" sz="2400" dirty="0" smtClean="0"/>
              <a:t>, provide as many details about your qualifications as possible. Include your overall objective, previous work and leadership experience, educational background, special skills and contact information.</a:t>
            </a:r>
            <a:endParaRPr lang="en-US" sz="2400" dirty="0" smtClean="0"/>
          </a:p>
          <a:p>
            <a:pPr algn="just"/>
            <a:endParaRPr lang="en-US" sz="2400" dirty="0"/>
          </a:p>
          <a:p>
            <a:pPr algn="just"/>
            <a:r>
              <a:rPr lang="en-US" sz="2400" dirty="0" smtClean="0"/>
              <a:t> </a:t>
            </a:r>
            <a:r>
              <a:rPr lang="en-US" sz="2400" b="1" dirty="0" smtClean="0"/>
              <a:t>On the cover letter,</a:t>
            </a:r>
            <a:r>
              <a:rPr lang="en-US" sz="2400" dirty="0" smtClean="0"/>
              <a:t> include contact information for yourself and the person to whom you are sending the documents. You should also add a brief explanation of why you are sending the</a:t>
            </a:r>
            <a:endParaRPr lang="en-US" sz="2400" dirty="0" smtClean="0"/>
          </a:p>
          <a:p>
            <a:pPr algn="just"/>
            <a:r>
              <a:rPr lang="en-US" sz="2400" dirty="0" smtClean="0"/>
              <a:t> information.</a:t>
            </a:r>
            <a:endParaRPr lang="en-US" sz="2400" dirty="0" smtClean="0"/>
          </a:p>
          <a:p>
            <a:pPr algn="just"/>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19200"/>
            <a:ext cx="8001000" cy="5016758"/>
          </a:xfrm>
          <a:prstGeom prst="rect">
            <a:avLst/>
          </a:prstGeom>
          <a:noFill/>
        </p:spPr>
        <p:txBody>
          <a:bodyPr wrap="square" rtlCol="0">
            <a:spAutoFit/>
          </a:bodyPr>
          <a:lstStyle/>
          <a:p>
            <a:r>
              <a:rPr lang="en-US" sz="3200" b="1" dirty="0" smtClean="0">
                <a:solidFill>
                  <a:srgbClr val="0070C0"/>
                </a:solidFill>
              </a:rPr>
              <a:t>Format:</a:t>
            </a:r>
            <a:endParaRPr lang="en-US" sz="3200" b="1" dirty="0" smtClean="0">
              <a:solidFill>
                <a:srgbClr val="0070C0"/>
              </a:solidFill>
            </a:endParaRPr>
          </a:p>
          <a:p>
            <a:pPr algn="just"/>
            <a:r>
              <a:rPr lang="en-US" sz="2400" b="1" dirty="0" smtClean="0"/>
              <a:t>An application letter </a:t>
            </a:r>
            <a:r>
              <a:rPr lang="en-US" sz="2400" dirty="0" smtClean="0"/>
              <a:t>should be one typed page including three paragraphs.</a:t>
            </a:r>
            <a:endParaRPr lang="en-US" sz="2400" dirty="0" smtClean="0"/>
          </a:p>
          <a:p>
            <a:pPr marL="342900" indent="-342900" algn="just">
              <a:buFont typeface="Arial" panose="020B0604020202020204" pitchFamily="34" charset="0"/>
              <a:buChar char="•"/>
            </a:pPr>
            <a:r>
              <a:rPr lang="en-US" sz="2400" dirty="0" smtClean="0"/>
              <a:t> </a:t>
            </a:r>
            <a:r>
              <a:rPr lang="en-US" sz="2400" dirty="0" smtClean="0">
                <a:solidFill>
                  <a:srgbClr val="7030A0"/>
                </a:solidFill>
              </a:rPr>
              <a:t>Introduce yourself and your objective </a:t>
            </a:r>
            <a:r>
              <a:rPr lang="en-US" sz="2400" dirty="0" smtClean="0"/>
              <a:t>in the first paragraph, </a:t>
            </a:r>
            <a:endParaRPr lang="en-US" sz="2400" dirty="0" smtClean="0"/>
          </a:p>
          <a:p>
            <a:pPr marL="342900" indent="-342900" algn="just">
              <a:buFont typeface="Arial" panose="020B0604020202020204" pitchFamily="34" charset="0"/>
              <a:buChar char="•"/>
            </a:pPr>
            <a:r>
              <a:rPr lang="en-US" sz="2400" dirty="0">
                <a:solidFill>
                  <a:srgbClr val="7030A0"/>
                </a:solidFill>
              </a:rPr>
              <a:t>S</a:t>
            </a:r>
            <a:r>
              <a:rPr lang="en-US" sz="2400" dirty="0" smtClean="0">
                <a:solidFill>
                  <a:srgbClr val="7030A0"/>
                </a:solidFill>
              </a:rPr>
              <a:t>ell yourself </a:t>
            </a:r>
            <a:r>
              <a:rPr lang="en-US" sz="2400" dirty="0" smtClean="0"/>
              <a:t>in the </a:t>
            </a:r>
            <a:r>
              <a:rPr lang="en-US" sz="2400" dirty="0"/>
              <a:t>s</a:t>
            </a:r>
            <a:r>
              <a:rPr lang="en-US" sz="2400" dirty="0" smtClean="0"/>
              <a:t>econd paragraph</a:t>
            </a:r>
            <a:endParaRPr lang="en-US" sz="2400" dirty="0" smtClean="0"/>
          </a:p>
          <a:p>
            <a:pPr marL="342900" indent="-342900" algn="just">
              <a:buFont typeface="Arial" panose="020B0604020202020204" pitchFamily="34" charset="0"/>
              <a:buChar char="•"/>
            </a:pPr>
            <a:r>
              <a:rPr lang="en-US" sz="2400" dirty="0">
                <a:solidFill>
                  <a:srgbClr val="7030A0"/>
                </a:solidFill>
              </a:rPr>
              <a:t>A</a:t>
            </a:r>
            <a:r>
              <a:rPr lang="en-US" sz="2400" dirty="0" smtClean="0">
                <a:solidFill>
                  <a:srgbClr val="7030A0"/>
                </a:solidFill>
              </a:rPr>
              <a:t>sk for an interview</a:t>
            </a:r>
            <a:r>
              <a:rPr lang="en-US" sz="2400" dirty="0" smtClean="0"/>
              <a:t> in the third paragraph. </a:t>
            </a:r>
            <a:endParaRPr lang="en-US" sz="2400" dirty="0" smtClean="0"/>
          </a:p>
          <a:p>
            <a:pPr algn="just"/>
            <a:endParaRPr lang="en-US" sz="2400" dirty="0"/>
          </a:p>
          <a:p>
            <a:pPr algn="just"/>
            <a:r>
              <a:rPr lang="en-US" sz="2400" b="1" dirty="0" smtClean="0"/>
              <a:t>The cover letter </a:t>
            </a:r>
            <a:r>
              <a:rPr lang="en-US" sz="2400" dirty="0"/>
              <a:t>s</a:t>
            </a:r>
            <a:r>
              <a:rPr lang="en-US" sz="2400" dirty="0" smtClean="0"/>
              <a:t>hould feature the complete contact information for the person receiving the documents, along with a few sentences explaining the material and the sender’s name and contact information</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990600"/>
            <a:ext cx="8077200" cy="3600986"/>
          </a:xfrm>
          <a:prstGeom prst="rect">
            <a:avLst/>
          </a:prstGeom>
          <a:noFill/>
        </p:spPr>
        <p:txBody>
          <a:bodyPr wrap="square" rtlCol="0">
            <a:spAutoFit/>
          </a:bodyPr>
          <a:lstStyle/>
          <a:p>
            <a:r>
              <a:rPr lang="en-US" sz="3200" b="1" dirty="0" smtClean="0">
                <a:solidFill>
                  <a:srgbClr val="0070C0"/>
                </a:solidFill>
              </a:rPr>
              <a:t>Function:</a:t>
            </a:r>
            <a:endParaRPr lang="en-US" sz="3200" b="1" dirty="0" smtClean="0">
              <a:solidFill>
                <a:srgbClr val="0070C0"/>
              </a:solidFill>
            </a:endParaRPr>
          </a:p>
          <a:p>
            <a:pPr algn="just"/>
            <a:r>
              <a:rPr lang="en-US" sz="2800" dirty="0"/>
              <a:t>T</a:t>
            </a:r>
            <a:r>
              <a:rPr lang="en-US" sz="2800" dirty="0" smtClean="0"/>
              <a:t>he function of an application letter is to “market your skills, abilities and knowledge.” The application letter serves to supplement your résumé and/or formal application.</a:t>
            </a:r>
            <a:endParaRPr lang="en-US" sz="2800" dirty="0" smtClean="0"/>
          </a:p>
          <a:p>
            <a:pPr algn="just"/>
            <a:endParaRPr lang="en-US" sz="2800" dirty="0" smtClean="0"/>
          </a:p>
          <a:p>
            <a:pPr algn="just"/>
            <a:r>
              <a:rPr lang="en-US" sz="2800" dirty="0" smtClean="0"/>
              <a:t>On the other hand, the cover letter simply acknowledges the transmission of the documents.</a:t>
            </a:r>
            <a:endParaRPr lang="en-US" sz="2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95400"/>
            <a:ext cx="7696200" cy="3600986"/>
          </a:xfrm>
          <a:prstGeom prst="rect">
            <a:avLst/>
          </a:prstGeom>
          <a:noFill/>
        </p:spPr>
        <p:txBody>
          <a:bodyPr wrap="square" rtlCol="0">
            <a:spAutoFit/>
          </a:bodyPr>
          <a:lstStyle/>
          <a:p>
            <a:r>
              <a:rPr lang="en-US" sz="3200" b="1" dirty="0" smtClean="0">
                <a:solidFill>
                  <a:srgbClr val="0070C0"/>
                </a:solidFill>
              </a:rPr>
              <a:t>Importance:</a:t>
            </a:r>
            <a:endParaRPr lang="en-US" sz="3200" b="1" dirty="0" smtClean="0">
              <a:solidFill>
                <a:srgbClr val="0070C0"/>
              </a:solidFill>
            </a:endParaRPr>
          </a:p>
          <a:p>
            <a:pPr algn="just"/>
            <a:r>
              <a:rPr lang="en-US" sz="2800" dirty="0" smtClean="0"/>
              <a:t>The application letter should accompany a résumé in most situations. </a:t>
            </a:r>
            <a:endParaRPr lang="en-US" sz="2800" dirty="0" smtClean="0"/>
          </a:p>
          <a:p>
            <a:pPr algn="just"/>
            <a:endParaRPr lang="en-US" sz="2800" dirty="0" smtClean="0"/>
          </a:p>
          <a:p>
            <a:pPr algn="just"/>
            <a:r>
              <a:rPr lang="en-US" sz="2800" dirty="0" smtClean="0"/>
              <a:t>A cover letter is typically only necessary when electronically delivering the documents, such as over fax or email.</a:t>
            </a:r>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b="1" dirty="0" smtClean="0">
                <a:solidFill>
                  <a:schemeClr val="bg1"/>
                </a:solidFill>
              </a:rPr>
              <a:t>COMMON MISAKES IN COVER AND JOB LETTERS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238999" cy="3508653"/>
          </a:xfrm>
          <a:prstGeom prst="rect">
            <a:avLst/>
          </a:prstGeom>
          <a:noFill/>
        </p:spPr>
        <p:txBody>
          <a:bodyPr wrap="square" rtlCol="0">
            <a:spAutoFit/>
          </a:bodyPr>
          <a:lstStyle/>
          <a:p>
            <a:r>
              <a:rPr lang="en-US" sz="3600" b="1" dirty="0" smtClean="0">
                <a:solidFill>
                  <a:srgbClr val="0070C0"/>
                </a:solidFill>
              </a:rPr>
              <a:t>Failing to personalize</a:t>
            </a:r>
            <a:endParaRPr lang="en-US" sz="3600" b="1" dirty="0" smtClean="0">
              <a:solidFill>
                <a:srgbClr val="0070C0"/>
              </a:solidFill>
            </a:endParaRPr>
          </a:p>
          <a:p>
            <a:endParaRPr lang="en-US" dirty="0" smtClean="0"/>
          </a:p>
          <a:p>
            <a:r>
              <a:rPr lang="en-US" sz="2800" dirty="0" smtClean="0">
                <a:solidFill>
                  <a:srgbClr val="FF0000"/>
                </a:solidFill>
              </a:rPr>
              <a:t>Avoid saying, </a:t>
            </a:r>
            <a:r>
              <a:rPr lang="en-US" sz="2800" dirty="0" smtClean="0"/>
              <a:t>"Dear Sir or Madam" and take the initiative to find out the appropriate contact name. Often a quick phone call to the company can help you fill in the blank. You'll show that you're resourceful and truly interested in the job. </a:t>
            </a:r>
            <a:endParaRPr 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8656"/>
            <a:ext cx="8534400" cy="5863144"/>
          </a:xfrm>
          <a:prstGeom prst="rect">
            <a:avLst/>
          </a:prstGeom>
        </p:spPr>
        <p:txBody>
          <a:bodyPr wrap="square">
            <a:spAutoFit/>
          </a:bodyPr>
          <a:lstStyle/>
          <a:p>
            <a:r>
              <a:rPr lang="en-US" sz="3600" b="1" dirty="0" smtClean="0">
                <a:solidFill>
                  <a:srgbClr val="0070C0"/>
                </a:solidFill>
              </a:rPr>
              <a:t>Starting </a:t>
            </a:r>
            <a:r>
              <a:rPr lang="en-US" sz="3600" b="1" dirty="0">
                <a:solidFill>
                  <a:srgbClr val="0070C0"/>
                </a:solidFill>
              </a:rPr>
              <a:t>o</a:t>
            </a:r>
            <a:r>
              <a:rPr lang="en-US" sz="3600" b="1" dirty="0" smtClean="0">
                <a:solidFill>
                  <a:srgbClr val="0070C0"/>
                </a:solidFill>
              </a:rPr>
              <a:t>ff weak</a:t>
            </a:r>
            <a:endParaRPr lang="en-US" sz="3600" dirty="0">
              <a:solidFill>
                <a:srgbClr val="0070C0"/>
              </a:solidFill>
            </a:endParaRPr>
          </a:p>
          <a:p>
            <a:endParaRPr lang="en-US" dirty="0" smtClean="0"/>
          </a:p>
          <a:p>
            <a:r>
              <a:rPr lang="en-US" sz="2800" dirty="0" smtClean="0">
                <a:solidFill>
                  <a:srgbClr val="FF0000"/>
                </a:solidFill>
              </a:rPr>
              <a:t>Your opening paragraph should capture the reader's attention. </a:t>
            </a:r>
            <a:endParaRPr lang="en-US" sz="2800" dirty="0" smtClean="0">
              <a:solidFill>
                <a:srgbClr val="FF0000"/>
              </a:solidFill>
            </a:endParaRPr>
          </a:p>
          <a:p>
            <a:endParaRPr lang="en-US" sz="1100" dirty="0" smtClean="0"/>
          </a:p>
          <a:p>
            <a:r>
              <a:rPr lang="en-US" sz="2800" dirty="0" smtClean="0"/>
              <a:t>So, rather than simply saying, </a:t>
            </a:r>
            <a:endParaRPr lang="en-US" sz="2800" dirty="0" smtClean="0"/>
          </a:p>
          <a:p>
            <a:endParaRPr lang="en-US" sz="1000" dirty="0" smtClean="0"/>
          </a:p>
          <a:p>
            <a:r>
              <a:rPr lang="en-US" sz="2800" dirty="0" smtClean="0"/>
              <a:t>	"I am applying for the programmer position 	posted at AnytownPaper.com,“</a:t>
            </a:r>
            <a:endParaRPr lang="en-US" sz="2800" dirty="0" smtClean="0"/>
          </a:p>
          <a:p>
            <a:endParaRPr lang="en-US" sz="1000" dirty="0" smtClean="0"/>
          </a:p>
          <a:p>
            <a:r>
              <a:rPr lang="en-US" sz="2800" dirty="0" smtClean="0"/>
              <a:t> follow up with,</a:t>
            </a:r>
            <a:endParaRPr lang="en-US" sz="2800" dirty="0" smtClean="0"/>
          </a:p>
          <a:p>
            <a:endParaRPr lang="en-US" sz="1000" dirty="0" smtClean="0"/>
          </a:p>
          <a:p>
            <a:r>
              <a:rPr lang="en-US" sz="2800" dirty="0" smtClean="0"/>
              <a:t>	"Your need for an experienced professional is a 	good match for my five years of experience 	in publishing and extensive background as a 	programmer. “</a:t>
            </a: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Bad Cover Letter</a:t>
            </a:r>
            <a:endParaRPr lang="en-US" dirty="0"/>
          </a:p>
        </p:txBody>
      </p:sp>
      <p:sp>
        <p:nvSpPr>
          <p:cNvPr id="3" name="Content Placeholder 2"/>
          <p:cNvSpPr>
            <a:spLocks noGrp="1"/>
          </p:cNvSpPr>
          <p:nvPr>
            <p:ph idx="1"/>
          </p:nvPr>
        </p:nvSpPr>
        <p:spPr/>
        <p:txBody>
          <a:bodyPr/>
          <a:lstStyle/>
          <a:p>
            <a:r>
              <a:rPr lang="en-US" dirty="0" smtClean="0"/>
              <a:t>Poor  grammar, punctuation, misspelled  words</a:t>
            </a:r>
            <a:endParaRPr lang="en-US" dirty="0" smtClean="0"/>
          </a:p>
          <a:p>
            <a:r>
              <a:rPr lang="en-US" dirty="0" smtClean="0"/>
              <a:t>Rambling – lack of focus</a:t>
            </a:r>
            <a:endParaRPr lang="en-US" dirty="0" smtClean="0"/>
          </a:p>
          <a:p>
            <a:r>
              <a:rPr lang="en-US" dirty="0" smtClean="0"/>
              <a:t>Bland , boring text</a:t>
            </a:r>
            <a:endParaRPr lang="en-US" dirty="0" smtClean="0"/>
          </a:p>
          <a:p>
            <a:r>
              <a:rPr lang="en-US" dirty="0" smtClean="0"/>
              <a:t>Aggressive  tone</a:t>
            </a:r>
            <a:endParaRPr lang="en-US" dirty="0" smtClean="0"/>
          </a:p>
          <a:p>
            <a:r>
              <a:rPr lang="en-US" dirty="0" smtClean="0"/>
              <a:t>Self deprecation</a:t>
            </a:r>
            <a:endParaRPr lang="en-US" dirty="0" smtClean="0"/>
          </a:p>
          <a:p>
            <a:r>
              <a:rPr lang="en-US" dirty="0" smtClean="0"/>
              <a:t>Don’t use CAPSLOCK or exclamation points to get your point across</a:t>
            </a:r>
            <a:endParaRPr lang="en-US" dirty="0" smtClean="0"/>
          </a:p>
          <a:p>
            <a:r>
              <a:rPr lang="en-US" dirty="0" smtClean="0"/>
              <a:t>Don’t  Include  sentences meant  to impress , if they are not true </a:t>
            </a:r>
            <a:endParaRPr lang="en-US" dirty="0"/>
          </a:p>
        </p:txBody>
      </p:sp>
    </p:spTree>
  </p:cSld>
  <p:clrMapOvr>
    <a:masterClrMapping/>
  </p:clrMapOvr>
  <p:transition>
    <p:cover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8001000" cy="4801314"/>
          </a:xfrm>
          <a:prstGeom prst="rect">
            <a:avLst/>
          </a:prstGeom>
        </p:spPr>
        <p:txBody>
          <a:bodyPr wrap="square">
            <a:spAutoFit/>
          </a:bodyPr>
          <a:lstStyle/>
          <a:p>
            <a:r>
              <a:rPr lang="en-US" sz="3600" b="1" dirty="0" smtClean="0">
                <a:solidFill>
                  <a:srgbClr val="0070C0"/>
                </a:solidFill>
              </a:rPr>
              <a:t>Being  generic</a:t>
            </a:r>
            <a:endParaRPr lang="en-US" b="1" dirty="0" smtClean="0">
              <a:solidFill>
                <a:srgbClr val="0070C0"/>
              </a:solidFill>
            </a:endParaRPr>
          </a:p>
          <a:p>
            <a:r>
              <a:rPr lang="en-US" b="1" dirty="0" smtClean="0"/>
              <a:t> </a:t>
            </a:r>
            <a:endParaRPr lang="en-US" b="1" dirty="0" smtClean="0"/>
          </a:p>
          <a:p>
            <a:r>
              <a:rPr lang="en-US" sz="2800" dirty="0" smtClean="0">
                <a:solidFill>
                  <a:srgbClr val="FF0000"/>
                </a:solidFill>
              </a:rPr>
              <a:t>Don't send the same cover letter to all companies.</a:t>
            </a:r>
            <a:r>
              <a:rPr lang="en-US" sz="2800" b="1" dirty="0" smtClean="0">
                <a:solidFill>
                  <a:srgbClr val="FF0000"/>
                </a:solidFill>
              </a:rPr>
              <a:t> </a:t>
            </a:r>
            <a:r>
              <a:rPr lang="en-US" sz="2800" dirty="0" smtClean="0"/>
              <a:t>Take the time to do some basic research of prospective employers so you can customize them.</a:t>
            </a:r>
            <a:endParaRPr lang="en-US" sz="2800" dirty="0" smtClean="0"/>
          </a:p>
          <a:p>
            <a:endParaRPr lang="en-US" sz="2800" dirty="0"/>
          </a:p>
          <a:p>
            <a:r>
              <a:rPr lang="en-US" sz="2800" dirty="0" smtClean="0"/>
              <a:t>In a survey by a company, only 44 percent of executives polled said it's common for applicants to use their cover letters to show they've learned more about the job; so if you make the effort, you'll already be ahead of half your competition.</a:t>
            </a:r>
            <a:endParaRPr lang="en-US" sz="2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391400" cy="5847755"/>
          </a:xfrm>
          <a:prstGeom prst="rect">
            <a:avLst/>
          </a:prstGeom>
        </p:spPr>
        <p:txBody>
          <a:bodyPr wrap="square">
            <a:spAutoFit/>
          </a:bodyPr>
          <a:lstStyle/>
          <a:p>
            <a:r>
              <a:rPr lang="en-US" sz="3600" b="1" dirty="0" smtClean="0">
                <a:solidFill>
                  <a:srgbClr val="0070C0"/>
                </a:solidFill>
              </a:rPr>
              <a:t>Underselling your talents</a:t>
            </a:r>
            <a:endParaRPr lang="en-US" sz="3600" b="1" dirty="0" smtClean="0">
              <a:solidFill>
                <a:srgbClr val="0070C0"/>
              </a:solidFill>
            </a:endParaRPr>
          </a:p>
          <a:p>
            <a:endParaRPr lang="en-US" dirty="0" smtClean="0"/>
          </a:p>
          <a:p>
            <a:r>
              <a:rPr lang="en-US" sz="2800" dirty="0" smtClean="0">
                <a:solidFill>
                  <a:srgbClr val="FF0000"/>
                </a:solidFill>
              </a:rPr>
              <a:t>Give hiring managers a compelling reason to call you in for an interview.</a:t>
            </a:r>
            <a:r>
              <a:rPr lang="en-US" sz="2800" b="1" dirty="0" smtClean="0">
                <a:solidFill>
                  <a:srgbClr val="FF0000"/>
                </a:solidFill>
              </a:rPr>
              <a:t> </a:t>
            </a:r>
            <a:endParaRPr lang="en-US" sz="2800" b="1" dirty="0" smtClean="0">
              <a:solidFill>
                <a:srgbClr val="FF0000"/>
              </a:solidFill>
            </a:endParaRPr>
          </a:p>
          <a:p>
            <a:endParaRPr lang="en-US" sz="2800" b="1" dirty="0">
              <a:solidFill>
                <a:srgbClr val="FF0000"/>
              </a:solidFill>
            </a:endParaRPr>
          </a:p>
          <a:p>
            <a:r>
              <a:rPr lang="en-US" sz="3200" dirty="0" smtClean="0"/>
              <a:t>Instead of saying you have strong communication skills, provide examples: </a:t>
            </a:r>
            <a:r>
              <a:rPr lang="en-US" sz="3200" dirty="0" smtClean="0">
                <a:solidFill>
                  <a:srgbClr val="7030A0"/>
                </a:solidFill>
              </a:rPr>
              <a:t>"I recently led a training session on a new database application and received significant praise for my ability to relay complex information to a non-tech-oriented audience." </a:t>
            </a:r>
            <a:endParaRPr lang="en-US" sz="3200" dirty="0">
              <a:solidFill>
                <a:srgbClr val="7030A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8001000" cy="3077766"/>
          </a:xfrm>
          <a:prstGeom prst="rect">
            <a:avLst/>
          </a:prstGeom>
        </p:spPr>
        <p:txBody>
          <a:bodyPr wrap="square">
            <a:spAutoFit/>
          </a:bodyPr>
          <a:lstStyle/>
          <a:p>
            <a:r>
              <a:rPr lang="en-US" sz="3600" b="1" dirty="0" smtClean="0">
                <a:solidFill>
                  <a:srgbClr val="0070C0"/>
                </a:solidFill>
              </a:rPr>
              <a:t>Trying to be witty or humorous</a:t>
            </a:r>
            <a:endParaRPr lang="en-US" sz="3600" b="1" dirty="0" smtClean="0">
              <a:solidFill>
                <a:srgbClr val="0070C0"/>
              </a:solidFill>
            </a:endParaRPr>
          </a:p>
          <a:p>
            <a:endParaRPr lang="en-US" dirty="0" smtClean="0"/>
          </a:p>
          <a:p>
            <a:pPr algn="just"/>
            <a:r>
              <a:rPr lang="en-US" sz="2800" dirty="0" smtClean="0">
                <a:solidFill>
                  <a:srgbClr val="FF0000"/>
                </a:solidFill>
              </a:rPr>
              <a:t>This can backfire, </a:t>
            </a:r>
            <a:r>
              <a:rPr lang="en-US" sz="2800" dirty="0" smtClean="0"/>
              <a:t>so it's best to stick with a business letter format, even with e-mailed job and cover letters. A professional yet conversational tone and salutations such as "Mr." and "Ms." will help you be taken seriously.</a:t>
            </a: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14400" y="990600"/>
            <a:ext cx="7467600" cy="390876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pPr>
            <a:r>
              <a:rPr kumimoji="0" lang="en-US" sz="3600" b="1" i="0" u="none" strike="noStrike" cap="none" normalizeH="0" baseline="0" dirty="0" smtClean="0">
                <a:ln>
                  <a:noFill/>
                </a:ln>
                <a:solidFill>
                  <a:srgbClr val="0070C0"/>
                </a:solidFill>
                <a:effectLst/>
                <a:cs typeface="Arial" panose="020B0604020202020204" pitchFamily="34" charset="0"/>
              </a:rPr>
              <a:t>Focusing too much on yourself</a:t>
            </a:r>
            <a:endParaRPr lang="en-US" sz="3600" b="1" dirty="0">
              <a:solidFill>
                <a:srgbClr val="0070C0"/>
              </a:solidFill>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pPr>
            <a:endPar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pPr>
            <a:r>
              <a:rPr kumimoji="0" lang="en-US" sz="2800" b="0" i="0" u="none" strike="noStrike" cap="none" normalizeH="0" baseline="0" dirty="0" smtClean="0">
                <a:ln>
                  <a:noFill/>
                </a:ln>
                <a:solidFill>
                  <a:schemeClr val="tx1"/>
                </a:solidFill>
                <a:effectLst/>
                <a:cs typeface="Arial" panose="020B0604020202020204" pitchFamily="34" charset="0"/>
              </a:rPr>
              <a:t>While you want to sell your qualifications, </a:t>
            </a:r>
            <a:r>
              <a:rPr kumimoji="0" lang="en-US" sz="2800" b="0" i="0" u="none" strike="noStrike" cap="none" normalizeH="0" baseline="0" dirty="0" smtClean="0">
                <a:ln>
                  <a:noFill/>
                </a:ln>
                <a:solidFill>
                  <a:srgbClr val="FF0000"/>
                </a:solidFill>
                <a:effectLst/>
                <a:cs typeface="Arial" panose="020B0604020202020204" pitchFamily="34" charset="0"/>
              </a:rPr>
              <a:t>don't forget to explain how you would add value to the company. </a:t>
            </a:r>
            <a:endParaRPr kumimoji="0" lang="en-US" sz="2800" b="0" i="0" u="none" strike="noStrike" cap="none" normalizeH="0" baseline="0" dirty="0" smtClean="0">
              <a:ln>
                <a:noFill/>
              </a:ln>
              <a:solidFill>
                <a:srgbClr val="FF0000"/>
              </a:solidFill>
              <a:effectLst/>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pPr>
            <a:endParaRPr lang="en-US" sz="2800" dirty="0">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pPr>
            <a:r>
              <a:rPr kumimoji="0" lang="en-US" sz="2800" b="0" i="0" u="none" strike="noStrike" cap="none" normalizeH="0" baseline="0" dirty="0" smtClean="0">
                <a:ln>
                  <a:noFill/>
                </a:ln>
                <a:solidFill>
                  <a:schemeClr val="tx1"/>
                </a:solidFill>
                <a:effectLst/>
                <a:cs typeface="Arial" panose="020B0604020202020204" pitchFamily="34" charset="0"/>
              </a:rPr>
              <a:t>If your cover letter is dominated with "I," chances are you need to focus more of your content on the prospective employer. </a:t>
            </a:r>
            <a:endParaRPr kumimoji="0" lang="en-US" sz="2800" b="0" i="0" u="none" strike="noStrike" cap="none" normalizeH="0" baseline="0" dirty="0" smtClean="0">
              <a:ln>
                <a:noFill/>
              </a:ln>
              <a:solidFill>
                <a:schemeClr val="tx1"/>
              </a:solidFill>
              <a:effectLst/>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85800" y="1978463"/>
            <a:ext cx="7924800" cy="264687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pPr>
            <a:r>
              <a:rPr kumimoji="0" lang="en-US" sz="3600" b="1" i="0" u="none" strike="noStrike" cap="none" normalizeH="0" baseline="0" dirty="0" smtClean="0">
                <a:ln>
                  <a:noFill/>
                </a:ln>
                <a:solidFill>
                  <a:srgbClr val="0070C0"/>
                </a:solidFill>
                <a:effectLst/>
                <a:cs typeface="Arial" panose="020B0604020202020204" pitchFamily="34" charset="0"/>
              </a:rPr>
              <a:t>Failing to proofread</a:t>
            </a:r>
            <a:endParaRPr kumimoji="0" lang="en-US" sz="3600" b="1" i="0" u="none" strike="noStrike" cap="none" normalizeH="0" baseline="0" dirty="0" smtClean="0">
              <a:ln>
                <a:noFill/>
              </a:ln>
              <a:solidFill>
                <a:srgbClr val="0070C0"/>
              </a:solidFill>
              <a:effectLst/>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Char char="•"/>
            </a:pPr>
            <a:endParaRPr lang="en-US" b="1" dirty="0">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pPr>
            <a:r>
              <a:rPr kumimoji="0" lang="en-US" sz="2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smtClean="0">
                <a:ln>
                  <a:noFill/>
                </a:ln>
                <a:solidFill>
                  <a:schemeClr val="tx1"/>
                </a:solidFill>
                <a:effectLst/>
                <a:cs typeface="Arial" panose="020B0604020202020204" pitchFamily="34" charset="0"/>
              </a:rPr>
              <a:t>As qualified as you may be for the opening, you're likely to fall out of contention if your letter is full of typos, misspellings and grammatical errors.</a:t>
            </a:r>
            <a:endParaRPr kumimoji="0" lang="en-US" sz="2800" b="0" i="0" u="none" strike="noStrike" cap="none" normalizeH="0" baseline="0" dirty="0" smtClean="0">
              <a:ln>
                <a:noFill/>
              </a:ln>
              <a:solidFill>
                <a:schemeClr val="tx1"/>
              </a:solidFill>
              <a:effectLst/>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pPr>
            <a:endParaRPr lang="en-US" sz="2800" dirty="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066800"/>
            <a:ext cx="6858000" cy="4401205"/>
          </a:xfrm>
          <a:prstGeom prst="rect">
            <a:avLst/>
          </a:prstGeom>
        </p:spPr>
        <p:txBody>
          <a:bodyPr wrap="square">
            <a:spAutoFit/>
          </a:bodyPr>
          <a:lstStyle/>
          <a:p>
            <a:pPr lvl="0" fontAlgn="base">
              <a:spcBef>
                <a:spcPct val="0"/>
              </a:spcBef>
              <a:spcAft>
                <a:spcPct val="0"/>
              </a:spcAft>
            </a:pPr>
            <a:r>
              <a:rPr kumimoji="0" lang="en-US" sz="2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The following examples from real cover letters prove just how important this can be: </a:t>
            </a:r>
            <a:endParaRPr kumimoji="0" lang="en-US" sz="2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endParaRPr>
          </a:p>
          <a:p>
            <a:pPr lvl="0" fontAlgn="base">
              <a:spcBef>
                <a:spcPct val="0"/>
              </a:spcBef>
              <a:spcAft>
                <a:spcPct val="0"/>
              </a:spcAf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fontAlgn="base">
              <a:spcBef>
                <a:spcPct val="0"/>
              </a:spcBef>
              <a:spcAft>
                <a:spcPct val="0"/>
              </a:spcAft>
            </a:pP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"I'm attac</a:t>
            </a:r>
            <a:r>
              <a:rPr kumimoji="0" lang="en-US" sz="2800" b="0" i="0" strike="noStrike" cap="none" normalizeH="0" baseline="0" dirty="0" smtClean="0">
                <a:ln>
                  <a:noFill/>
                </a:ln>
                <a:solidFill>
                  <a:schemeClr val="tx1"/>
                </a:solidFill>
                <a:effectLst/>
                <a:latin typeface="Arial" panose="020B0604020202020204" pitchFamily="34" charset="0"/>
                <a:cs typeface="Arial" panose="020B0604020202020204" pitchFamily="34" charset="0"/>
              </a:rPr>
              <a:t>k</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ing my resume for you to review." </a:t>
            </a: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fontAlgn="base">
              <a:spcBef>
                <a:spcPct val="0"/>
              </a:spcBef>
              <a:spcAft>
                <a:spcPct val="0"/>
              </a:spcAft>
            </a:pPr>
            <a:endParaRPr lang="en-US" sz="2800" dirty="0">
              <a:latin typeface="Arial" panose="020B0604020202020204" pitchFamily="34" charset="0"/>
              <a:cs typeface="Arial" panose="020B0604020202020204" pitchFamily="34" charset="0"/>
            </a:endParaRPr>
          </a:p>
          <a:p>
            <a:pPr lvl="0" fontAlgn="base">
              <a:spcBef>
                <a:spcPct val="0"/>
              </a:spcBef>
              <a:spcAft>
                <a:spcPct val="0"/>
              </a:spcAft>
            </a:pP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 prefer a fast-paste environment." </a:t>
            </a: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fontAlgn="base">
              <a:spcBef>
                <a:spcPct val="0"/>
              </a:spcBef>
              <a:spcAft>
                <a:spcPct val="0"/>
              </a:spcAft>
            </a:pPr>
            <a:endParaRPr lang="en-US" sz="2800" dirty="0">
              <a:latin typeface="Arial" panose="020B0604020202020204" pitchFamily="34" charset="0"/>
              <a:cs typeface="Arial" panose="020B0604020202020204" pitchFamily="34" charset="0"/>
            </a:endParaRPr>
          </a:p>
          <a:p>
            <a:pPr lvl="0" fontAlgn="base">
              <a:spcBef>
                <a:spcPct val="0"/>
              </a:spcBef>
              <a:spcAft>
                <a:spcPct val="0"/>
              </a:spcAft>
            </a:pP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 never take anything for granite." </a:t>
            </a: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cover Letter</a:t>
            </a:r>
            <a:endParaRPr lang="en-US" dirty="0"/>
          </a:p>
        </p:txBody>
      </p:sp>
      <p:sp>
        <p:nvSpPr>
          <p:cNvPr id="3" name="Content Placeholder 2"/>
          <p:cNvSpPr>
            <a:spLocks noGrp="1"/>
          </p:cNvSpPr>
          <p:nvPr>
            <p:ph idx="1"/>
          </p:nvPr>
        </p:nvSpPr>
        <p:spPr>
          <a:xfrm>
            <a:off x="457200" y="2667000"/>
            <a:ext cx="8001000" cy="3657600"/>
          </a:xfrm>
        </p:spPr>
        <p:txBody>
          <a:bodyPr/>
          <a:lstStyle/>
          <a:p>
            <a:r>
              <a:rPr lang="en-US" dirty="0" smtClean="0"/>
              <a:t>Email  Cover Letter</a:t>
            </a:r>
            <a:endParaRPr lang="en-US" dirty="0" smtClean="0"/>
          </a:p>
          <a:p>
            <a:r>
              <a:rPr lang="en-US" dirty="0" smtClean="0"/>
              <a:t>Paper  Cover Letter</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38200" y="2438400"/>
            <a:ext cx="7688323" cy="1200329"/>
          </a:xfrm>
          <a:prstGeom prst="rect">
            <a:avLst/>
          </a:prstGeom>
          <a:noFill/>
        </p:spPr>
        <p:txBody>
          <a:bodyPr wrap="none" rtlCol="0">
            <a:spAutoFit/>
          </a:bodyPr>
          <a:lstStyle/>
          <a:p>
            <a:r>
              <a:rPr lang="en-US" sz="7200" dirty="0" smtClean="0">
                <a:solidFill>
                  <a:schemeClr val="bg1"/>
                </a:solidFill>
                <a:effectLst>
                  <a:outerShdw blurRad="38100" dist="38100" dir="2700000" algn="tl">
                    <a:srgbClr val="000000">
                      <a:alpha val="43137"/>
                    </a:srgbClr>
                  </a:outerShdw>
                </a:effectLst>
                <a:latin typeface="Britannic Bold" panose="020B0903060703020204" pitchFamily="34" charset="0"/>
              </a:rPr>
              <a:t>Email Cover Letter</a:t>
            </a:r>
            <a:endParaRPr lang="en-US" sz="7200" dirty="0" smtClean="0">
              <a:solidFill>
                <a:schemeClr val="bg1"/>
              </a:solidFill>
              <a:effectLst>
                <a:outerShdw blurRad="38100" dist="38100" dir="2700000" algn="tl">
                  <a:srgbClr val="000000">
                    <a:alpha val="43137"/>
                  </a:srgbClr>
                </a:outerShdw>
              </a:effectLst>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r>
              <a:rPr lang="en-US" sz="4000" b="1" dirty="0" smtClean="0"/>
              <a:t>Subject</a:t>
            </a:r>
            <a:r>
              <a:rPr lang="en-US" sz="4000" dirty="0" smtClean="0"/>
              <a:t> </a:t>
            </a:r>
            <a:r>
              <a:rPr lang="en-US" sz="4000" b="1" dirty="0" smtClean="0"/>
              <a:t>Line</a:t>
            </a:r>
            <a:r>
              <a:rPr lang="en-US" sz="4000" dirty="0" smtClean="0"/>
              <a:t> – </a:t>
            </a:r>
            <a:r>
              <a:rPr lang="en-US" sz="2800" dirty="0" smtClean="0"/>
              <a:t>job title , your name should sure to list the job you are applying for in the subject line of your email message, So the employer is clear as to what job you are interested in.</a:t>
            </a:r>
            <a:endParaRPr lang="en-US" sz="2800" dirty="0" smtClean="0"/>
          </a:p>
          <a:p>
            <a:r>
              <a:rPr lang="en-US" sz="3600" b="1" dirty="0" smtClean="0"/>
              <a:t>Salutation</a:t>
            </a:r>
            <a:endParaRPr lang="en-US" sz="3600" b="1" dirty="0" smtClean="0"/>
          </a:p>
          <a:p>
            <a:pPr algn="just">
              <a:buNone/>
            </a:pPr>
            <a:r>
              <a:rPr lang="en-US" sz="2800" dirty="0" smtClean="0"/>
              <a:t>    Dear Mr./Ms :  or Hiring Manager (if you don’t have  a contact person)</a:t>
            </a: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rite a Cover Letter Step 1 Version 6.jpg"/>
          <p:cNvPicPr>
            <a:picLocks noChangeAspect="1" noChangeArrowheads="1"/>
          </p:cNvPicPr>
          <p:nvPr/>
        </p:nvPicPr>
        <p:blipFill>
          <a:blip r:embed="rId1" cstate="print"/>
          <a:srcRect/>
          <a:stretch>
            <a:fillRect/>
          </a:stretch>
        </p:blipFill>
        <p:spPr bwMode="auto">
          <a:xfrm>
            <a:off x="1447800" y="1676400"/>
            <a:ext cx="6381750" cy="4791076"/>
          </a:xfrm>
          <a:prstGeom prst="rect">
            <a:avLst/>
          </a:prstGeom>
          <a:noFill/>
        </p:spPr>
      </p:pic>
      <p:sp>
        <p:nvSpPr>
          <p:cNvPr id="3" name="TextBox 2"/>
          <p:cNvSpPr txBox="1"/>
          <p:nvPr/>
        </p:nvSpPr>
        <p:spPr>
          <a:xfrm>
            <a:off x="1066800" y="838200"/>
            <a:ext cx="3076996" cy="461665"/>
          </a:xfrm>
          <a:prstGeom prst="rect">
            <a:avLst/>
          </a:prstGeom>
          <a:noFill/>
        </p:spPr>
        <p:txBody>
          <a:bodyPr wrap="none" rtlCol="0">
            <a:spAutoFit/>
          </a:bodyPr>
          <a:lstStyle/>
          <a:p>
            <a:r>
              <a:rPr lang="en-US" sz="2400" dirty="0" smtClean="0"/>
              <a:t>1. </a:t>
            </a:r>
            <a:r>
              <a:rPr lang="en-US" sz="2400" b="1" dirty="0" smtClean="0"/>
              <a:t>Include a salutation.</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10100</Words>
  <Application>WPS Presentation</Application>
  <PresentationFormat>On-screen Show (4:3)</PresentationFormat>
  <Paragraphs>293</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55</vt:i4>
      </vt:variant>
    </vt:vector>
  </HeadingPairs>
  <TitlesOfParts>
    <vt:vector size="67" baseType="lpstr">
      <vt:lpstr>Arial</vt:lpstr>
      <vt:lpstr>SimSun</vt:lpstr>
      <vt:lpstr>Wingdings</vt:lpstr>
      <vt:lpstr>Wingdings 2</vt:lpstr>
      <vt:lpstr>Britannic Bold</vt:lpstr>
      <vt:lpstr>Microsoft YaHei</vt:lpstr>
      <vt:lpstr>Arial Unicode MS</vt:lpstr>
      <vt:lpstr>Calibri</vt:lpstr>
      <vt:lpstr>Times New Roman</vt:lpstr>
      <vt:lpstr>Constantia</vt:lpstr>
      <vt:lpstr>Flow</vt:lpstr>
      <vt:lpstr>Office Theme</vt:lpstr>
      <vt:lpstr>PowerPoint 演示文稿</vt:lpstr>
      <vt:lpstr>PowerPoint 演示文稿</vt:lpstr>
      <vt:lpstr>PowerPoint 演示文稿</vt:lpstr>
      <vt:lpstr> </vt:lpstr>
      <vt:lpstr>Elements of Bad Cover Letter</vt:lpstr>
      <vt:lpstr>Types of cover Letter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 of Job Application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COMMON MISAKES IN COVER AND JOB LETTERS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dc:title>
  <dc:creator>ASDF</dc:creator>
  <cp:lastModifiedBy>dell</cp:lastModifiedBy>
  <cp:revision>92</cp:revision>
  <dcterms:created xsi:type="dcterms:W3CDTF">2006-08-16T00:00:00Z</dcterms:created>
  <dcterms:modified xsi:type="dcterms:W3CDTF">2020-11-24T15:31:40Z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y fmtid="{D5CDD505-2E9C-101B-9397-08002B2CF9AE}" pid="3" name="KSOProductBuildVer">
    <vt:lpwstr>1033-11.2.0.9739</vt:lpwstr>
  </property>
</Properties>
</file>