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33" r:id="rId5"/>
    <p:sldId id="295" r:id="rId6"/>
    <p:sldId id="352" r:id="rId7"/>
    <p:sldId id="375" r:id="rId8"/>
    <p:sldId id="376" r:id="rId9"/>
    <p:sldId id="377" r:id="rId10"/>
    <p:sldId id="353" r:id="rId11"/>
    <p:sldId id="354" r:id="rId12"/>
    <p:sldId id="355" r:id="rId13"/>
    <p:sldId id="356" r:id="rId14"/>
    <p:sldId id="358" r:id="rId15"/>
    <p:sldId id="349" r:id="rId16"/>
    <p:sldId id="359" r:id="rId17"/>
    <p:sldId id="360" r:id="rId18"/>
    <p:sldId id="364" r:id="rId19"/>
    <p:sldId id="365" r:id="rId20"/>
    <p:sldId id="366" r:id="rId21"/>
    <p:sldId id="367" r:id="rId22"/>
    <p:sldId id="308" r:id="rId23"/>
    <p:sldId id="309" r:id="rId24"/>
    <p:sldId id="368" r:id="rId25"/>
    <p:sldId id="369" r:id="rId26"/>
    <p:sldId id="310" r:id="rId27"/>
    <p:sldId id="311" r:id="rId28"/>
    <p:sldId id="312" r:id="rId29"/>
    <p:sldId id="313" r:id="rId30"/>
    <p:sldId id="361" r:id="rId31"/>
    <p:sldId id="362" r:id="rId32"/>
    <p:sldId id="363" r:id="rId33"/>
    <p:sldId id="319" r:id="rId34"/>
    <p:sldId id="320" r:id="rId35"/>
    <p:sldId id="370" r:id="rId36"/>
    <p:sldId id="371" r:id="rId37"/>
    <p:sldId id="372" r:id="rId38"/>
    <p:sldId id="373" r:id="rId39"/>
    <p:sldId id="374" r:id="rId40"/>
    <p:sldId id="324" r:id="rId41"/>
    <p:sldId id="325" r:id="rId42"/>
    <p:sldId id="326" r:id="rId43"/>
    <p:sldId id="328" r:id="rId44"/>
    <p:sldId id="330" r:id="rId4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EFF5F5"/>
    <a:srgbClr val="040E08"/>
    <a:srgbClr val="B92D14"/>
    <a:srgbClr val="35759D"/>
    <a:srgbClr val="35B19D"/>
    <a:srgbClr val="000000"/>
    <a:srgbClr val="FFFF00"/>
    <a:srgbClr val="491403"/>
    <a:srgbClr val="3A1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6BC2B-068A-4BB0-85A6-E5ECCC65EB2C}" v="5" dt="2020-10-20T05:34:27.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6477" autoAdjust="0"/>
  </p:normalViewPr>
  <p:slideViewPr>
    <p:cSldViewPr>
      <p:cViewPr>
        <p:scale>
          <a:sx n="77" d="100"/>
          <a:sy n="77" d="100"/>
        </p:scale>
        <p:origin x="-942"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19ee387" userId="S::2019ee387_student.uet.edu.pk#ext#@pern.onmicrosoft.com::d9308968-ef4b-46ce-a9cf-67c97a7a99f1" providerId="AD" clId="Web-{C916BC2B-068A-4BB0-85A6-E5ECCC65EB2C}"/>
    <pc:docChg chg="addSld delSld">
      <pc:chgData name="2019ee387" userId="S::2019ee387_student.uet.edu.pk#ext#@pern.onmicrosoft.com::d9308968-ef4b-46ce-a9cf-67c97a7a99f1" providerId="AD" clId="Web-{C916BC2B-068A-4BB0-85A6-E5ECCC65EB2C}" dt="2020-10-20T05:34:27.373" v="4"/>
      <pc:docMkLst>
        <pc:docMk/>
      </pc:docMkLst>
      <pc:sldChg chg="del">
        <pc:chgData name="2019ee387" userId="S::2019ee387_student.uet.edu.pk#ext#@pern.onmicrosoft.com::d9308968-ef4b-46ce-a9cf-67c97a7a99f1" providerId="AD" clId="Web-{C916BC2B-068A-4BB0-85A6-E5ECCC65EB2C}" dt="2020-10-20T05:34:20.311" v="1"/>
        <pc:sldMkLst>
          <pc:docMk/>
          <pc:sldMk cId="1876944325" sldId="317"/>
        </pc:sldMkLst>
      </pc:sldChg>
      <pc:sldChg chg="del">
        <pc:chgData name="2019ee387" userId="S::2019ee387_student.uet.edu.pk#ext#@pern.onmicrosoft.com::d9308968-ef4b-46ce-a9cf-67c97a7a99f1" providerId="AD" clId="Web-{C916BC2B-068A-4BB0-85A6-E5ECCC65EB2C}" dt="2020-10-20T05:34:27.358" v="2"/>
        <pc:sldMkLst>
          <pc:docMk/>
          <pc:sldMk cId="3458717562" sldId="318"/>
        </pc:sldMkLst>
      </pc:sldChg>
      <pc:sldChg chg="del">
        <pc:chgData name="2019ee387" userId="S::2019ee387_student.uet.edu.pk#ext#@pern.onmicrosoft.com::d9308968-ef4b-46ce-a9cf-67c97a7a99f1" providerId="AD" clId="Web-{C916BC2B-068A-4BB0-85A6-E5ECCC65EB2C}" dt="2020-10-20T05:34:16.951" v="0"/>
        <pc:sldMkLst>
          <pc:docMk/>
          <pc:sldMk cId="2027235014" sldId="334"/>
        </pc:sldMkLst>
      </pc:sldChg>
      <pc:sldChg chg="add del">
        <pc:chgData name="2019ee387" userId="S::2019ee387_student.uet.edu.pk#ext#@pern.onmicrosoft.com::d9308968-ef4b-46ce-a9cf-67c97a7a99f1" providerId="AD" clId="Web-{C916BC2B-068A-4BB0-85A6-E5ECCC65EB2C}" dt="2020-10-20T05:34:27.373" v="4"/>
        <pc:sldMkLst>
          <pc:docMk/>
          <pc:sldMk cId="3867730797" sldId="3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CA046F-6F9A-4026-AFC3-B9653E0B93A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dirty="0"/>
          </a:p>
        </p:txBody>
      </p:sp>
      <p:sp>
        <p:nvSpPr>
          <p:cNvPr id="81923" name="Rectangle 3">
            <a:extLst>
              <a:ext uri="{FF2B5EF4-FFF2-40B4-BE49-F238E27FC236}">
                <a16:creationId xmlns:a16="http://schemas.microsoft.com/office/drawing/2014/main" id="{4642E8DA-33E0-4B35-942D-65A60656B8A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dirty="0"/>
          </a:p>
        </p:txBody>
      </p:sp>
      <p:sp>
        <p:nvSpPr>
          <p:cNvPr id="81924" name="Rectangle 4">
            <a:extLst>
              <a:ext uri="{FF2B5EF4-FFF2-40B4-BE49-F238E27FC236}">
                <a16:creationId xmlns:a16="http://schemas.microsoft.com/office/drawing/2014/main" id="{505BE6BE-0574-4AF8-85DF-7B9BBD00058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69DF2D0A-66A7-470D-B83C-0A304EC6289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2C1D474-A449-4285-A320-EC4B0EDE07A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dirty="0"/>
          </a:p>
        </p:txBody>
      </p:sp>
      <p:sp>
        <p:nvSpPr>
          <p:cNvPr id="81927" name="Rectangle 7">
            <a:extLst>
              <a:ext uri="{FF2B5EF4-FFF2-40B4-BE49-F238E27FC236}">
                <a16:creationId xmlns:a16="http://schemas.microsoft.com/office/drawing/2014/main" id="{8B930CFA-F301-4F1F-9D19-A9185918E9B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3B4F975-D1FD-4E34-8F5D-0A00A945A9FF}" type="slidenum">
              <a:rPr lang="en-US" altLang="en-US"/>
              <a:pPr/>
              <a:t>‹#›</a:t>
            </a:fld>
            <a:endParaRPr lang="en-US" altLang="en-US" dirty="0"/>
          </a:p>
        </p:txBody>
      </p:sp>
    </p:spTree>
    <p:extLst>
      <p:ext uri="{BB962C8B-B14F-4D97-AF65-F5344CB8AC3E}">
        <p14:creationId xmlns:p14="http://schemas.microsoft.com/office/powerpoint/2010/main" val="26831666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358758-193A-41F8-8F9E-521FF4219132}"/>
              </a:ext>
            </a:extLst>
          </p:cNvPr>
          <p:cNvSpPr>
            <a:spLocks noGrp="1" noChangeArrowheads="1"/>
          </p:cNvSpPr>
          <p:nvPr>
            <p:ph type="sldNum" sz="quarter" idx="5"/>
          </p:nvPr>
        </p:nvSpPr>
        <p:spPr>
          <a:ln/>
        </p:spPr>
        <p:txBody>
          <a:bodyPr/>
          <a:lstStyle/>
          <a:p>
            <a:fld id="{1B825377-585A-4CDF-A40A-9D69EB073A67}" type="slidenum">
              <a:rPr lang="en-US" altLang="en-US"/>
              <a:pPr/>
              <a:t>1</a:t>
            </a:fld>
            <a:endParaRPr lang="en-US" altLang="en-US" dirty="0"/>
          </a:p>
        </p:txBody>
      </p:sp>
      <p:sp>
        <p:nvSpPr>
          <p:cNvPr id="107522" name="Rectangle 2">
            <a:extLst>
              <a:ext uri="{FF2B5EF4-FFF2-40B4-BE49-F238E27FC236}">
                <a16:creationId xmlns:a16="http://schemas.microsoft.com/office/drawing/2014/main" id="{AEF6261E-E5D3-4FF0-9AEF-9F632D9A553C}"/>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B3048DEB-8850-4D59-9F46-7E45AEF3C448}"/>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43534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A0AC48-FA80-4C12-954B-391D8C28964C}" type="slidenum">
              <a:rPr lang="en-US" smtClean="0"/>
              <a:t>3</a:t>
            </a:fld>
            <a:endParaRPr lang="en-US"/>
          </a:p>
        </p:txBody>
      </p:sp>
    </p:spTree>
    <p:extLst>
      <p:ext uri="{BB962C8B-B14F-4D97-AF65-F5344CB8AC3E}">
        <p14:creationId xmlns:p14="http://schemas.microsoft.com/office/powerpoint/2010/main" val="1684339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B4F975-D1FD-4E34-8F5D-0A00A945A9FF}" type="slidenum">
              <a:rPr lang="en-US" altLang="en-US" smtClean="0"/>
              <a:pPr/>
              <a:t>20</a:t>
            </a:fld>
            <a:endParaRPr lang="en-US" altLang="en-US" dirty="0"/>
          </a:p>
        </p:txBody>
      </p:sp>
    </p:spTree>
    <p:extLst>
      <p:ext uri="{BB962C8B-B14F-4D97-AF65-F5344CB8AC3E}">
        <p14:creationId xmlns:p14="http://schemas.microsoft.com/office/powerpoint/2010/main" val="26640930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3D35183-C691-4E4B-9C78-C85F5ABCD029}"/>
              </a:ext>
            </a:extLst>
          </p:cNvPr>
          <p:cNvSpPr>
            <a:spLocks noGrp="1" noChangeArrowheads="1"/>
          </p:cNvSpPr>
          <p:nvPr>
            <p:ph type="ctrTitle"/>
          </p:nvPr>
        </p:nvSpPr>
        <p:spPr>
          <a:xfrm>
            <a:off x="609600" y="5181600"/>
            <a:ext cx="75438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defRPr sz="4000"/>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B122567D-DF5C-4DB8-B854-50F5C21B9B77}"/>
              </a:ext>
            </a:extLst>
          </p:cNvPr>
          <p:cNvSpPr>
            <a:spLocks noGrp="1" noChangeArrowheads="1"/>
          </p:cNvSpPr>
          <p:nvPr>
            <p:ph type="subTitle" idx="1"/>
          </p:nvPr>
        </p:nvSpPr>
        <p:spPr>
          <a:xfrm>
            <a:off x="609600" y="5791200"/>
            <a:ext cx="7543800" cy="6858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buFontTx/>
              <a:buNone/>
              <a:defRPr sz="2800"/>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5DCF-F7CA-4069-890C-6BA6ECEEAD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AC0B19-580F-4B94-B276-15A3A48EAE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16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B11E14-7253-4033-A205-97668B5496D7}"/>
              </a:ext>
            </a:extLst>
          </p:cNvPr>
          <p:cNvSpPr>
            <a:spLocks noGrp="1"/>
          </p:cNvSpPr>
          <p:nvPr>
            <p:ph type="title" orient="vert"/>
          </p:nvPr>
        </p:nvSpPr>
        <p:spPr>
          <a:xfrm>
            <a:off x="6343650" y="381000"/>
            <a:ext cx="1962150" cy="6019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35380-34F7-4390-9E11-F9E488D7F21F}"/>
              </a:ext>
            </a:extLst>
          </p:cNvPr>
          <p:cNvSpPr>
            <a:spLocks noGrp="1"/>
          </p:cNvSpPr>
          <p:nvPr>
            <p:ph type="body" orient="vert" idx="1"/>
          </p:nvPr>
        </p:nvSpPr>
        <p:spPr>
          <a:xfrm>
            <a:off x="457200" y="381000"/>
            <a:ext cx="5734050" cy="6019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026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224B-B7B1-49A5-B7CA-66BE42579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57F50-5EC1-4CF0-8CA6-B5DB36F798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7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6041-0C2B-4591-B2DB-009FCB51FB7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535135-AB39-49DA-AC27-C9C68274068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69955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E279-68B2-4930-A26F-484060D60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D2EEA-A706-4F89-9B75-4E51176F4DC6}"/>
              </a:ext>
            </a:extLst>
          </p:cNvPr>
          <p:cNvSpPr>
            <a:spLocks noGrp="1"/>
          </p:cNvSpPr>
          <p:nvPr>
            <p:ph sz="half" idx="1"/>
          </p:nvPr>
        </p:nvSpPr>
        <p:spPr>
          <a:xfrm>
            <a:off x="990600" y="2133600"/>
            <a:ext cx="3581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32030C-CD71-437A-9D51-016023DEC482}"/>
              </a:ext>
            </a:extLst>
          </p:cNvPr>
          <p:cNvSpPr>
            <a:spLocks noGrp="1"/>
          </p:cNvSpPr>
          <p:nvPr>
            <p:ph sz="half" idx="2"/>
          </p:nvPr>
        </p:nvSpPr>
        <p:spPr>
          <a:xfrm>
            <a:off x="4724400" y="2133600"/>
            <a:ext cx="3581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057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43B7-0A59-47E8-BAC9-C5E134AA76C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6861BF-F005-4E24-A3C6-271DFB963CC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9C09A2-5BAC-4BD2-8FE7-E5DCF27509CC}"/>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1AAED-2DE1-49D1-A192-6DC974936DD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D28201-61BC-4AC4-92D0-1802685F419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942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1536-C657-4AE1-857E-4DFE474067F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87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27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10F9-813B-478B-9FB0-5A247F11ACB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875D74-3AD6-43FA-B128-C9F2ADCAED6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0C6576-8CA1-42D1-85A0-E31982336C1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2099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3629-830F-4D33-A62F-AFA2E562A21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2CDBFB-2433-458F-836D-C00D13B0BEB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8EF894B-6061-42B0-86B2-5BA4BB48E9E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3924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A09D0FB-9A15-4F63-ADDE-62E111DF8DB3}"/>
              </a:ext>
            </a:extLst>
          </p:cNvPr>
          <p:cNvSpPr>
            <a:spLocks noGrp="1" noChangeArrowheads="1"/>
          </p:cNvSpPr>
          <p:nvPr>
            <p:ph type="title"/>
          </p:nvPr>
        </p:nvSpPr>
        <p:spPr bwMode="auto">
          <a:xfrm>
            <a:off x="4572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475D29D-EA60-4BD6-9B86-F47EA55C28A2}"/>
              </a:ext>
            </a:extLst>
          </p:cNvPr>
          <p:cNvSpPr>
            <a:spLocks noGrp="1" noChangeArrowheads="1"/>
          </p:cNvSpPr>
          <p:nvPr>
            <p:ph type="body" idx="1"/>
          </p:nvPr>
        </p:nvSpPr>
        <p:spPr bwMode="auto">
          <a:xfrm>
            <a:off x="990600" y="2133600"/>
            <a:ext cx="7315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anose="020B0604020202020204" pitchFamily="34" charset="0"/>
        </a:defRPr>
      </a:lvl2pPr>
      <a:lvl3pPr algn="l" rtl="0" eaLnBrk="1" fontAlgn="base" hangingPunct="1">
        <a:spcBef>
          <a:spcPct val="0"/>
        </a:spcBef>
        <a:spcAft>
          <a:spcPct val="0"/>
        </a:spcAft>
        <a:defRPr sz="4400">
          <a:solidFill>
            <a:schemeClr val="tx1"/>
          </a:solidFill>
          <a:latin typeface="Microsoft Sans Serif" panose="020B0604020202020204" pitchFamily="34" charset="0"/>
        </a:defRPr>
      </a:lvl3pPr>
      <a:lvl4pPr algn="l" rtl="0" eaLnBrk="1" fontAlgn="base" hangingPunct="1">
        <a:spcBef>
          <a:spcPct val="0"/>
        </a:spcBef>
        <a:spcAft>
          <a:spcPct val="0"/>
        </a:spcAft>
        <a:defRPr sz="4400">
          <a:solidFill>
            <a:schemeClr val="tx1"/>
          </a:solidFill>
          <a:latin typeface="Microsoft Sans Serif" panose="020B0604020202020204" pitchFamily="34" charset="0"/>
        </a:defRPr>
      </a:lvl4pPr>
      <a:lvl5pPr algn="l" rtl="0" eaLnBrk="1" fontAlgn="base" hangingPunct="1">
        <a:spcBef>
          <a:spcPct val="0"/>
        </a:spcBef>
        <a:spcAft>
          <a:spcPct val="0"/>
        </a:spcAft>
        <a:defRPr sz="4400">
          <a:solidFill>
            <a:schemeClr val="tx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tx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tx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tx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tx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62BA4F23-B3BA-483B-AEA3-01C8736BBD07}"/>
              </a:ext>
            </a:extLst>
          </p:cNvPr>
          <p:cNvSpPr>
            <a:spLocks noGrp="1" noChangeArrowheads="1"/>
          </p:cNvSpPr>
          <p:nvPr>
            <p:ph type="ctrTitle"/>
          </p:nvPr>
        </p:nvSpPr>
        <p:spPr>
          <a:xfrm>
            <a:off x="457200" y="3657600"/>
            <a:ext cx="7543800" cy="2667000"/>
          </a:xfrm>
        </p:spPr>
        <p:txBody>
          <a:bodyPr/>
          <a:lstStyle/>
          <a:p>
            <a:pPr algn="ctr"/>
            <a:r>
              <a:rPr lang="en-US" altLang="en-US" sz="3600" dirty="0">
                <a:latin typeface="Algerian" panose="04020705040A02060702" pitchFamily="82" charset="0"/>
                <a:cs typeface="Times New Roman" panose="02020603050405020304" pitchFamily="18" charset="0"/>
              </a:rPr>
              <a:t>DIFFERENCES B/W TECHNICAL AND NON-TECHNICAL WRITING</a:t>
            </a:r>
            <a:endParaRPr lang="ru-RU"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78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3400" y="1752600"/>
            <a:ext cx="8077200" cy="4267200"/>
          </a:xfrm>
        </p:spPr>
        <p:txBody>
          <a:bodyPr/>
          <a:lstStyle/>
          <a:p>
            <a:pPr marL="457200" indent="-457200">
              <a:buAutoNum type="arabicPeriod" startAt="3"/>
            </a:pPr>
            <a:r>
              <a:rPr lang="en-US" sz="2400" b="1" dirty="0">
                <a:latin typeface="Times New Roman" panose="02020603050405020304" pitchFamily="18" charset="0"/>
                <a:cs typeface="Times New Roman" panose="02020603050405020304" pitchFamily="18" charset="0"/>
              </a:rPr>
              <a:t>Rewrite </a:t>
            </a:r>
            <a:r>
              <a:rPr lang="en-US" sz="2400" dirty="0">
                <a:latin typeface="Times New Roman" panose="02020603050405020304" pitchFamily="18" charset="0"/>
                <a:cs typeface="Times New Roman" panose="02020603050405020304" pitchFamily="18" charset="0"/>
              </a:rPr>
              <a:t>(about 50 percent of your time)</a:t>
            </a:r>
            <a:r>
              <a:rPr lang="en-US" sz="2000" dirty="0">
                <a:latin typeface="Times New Roman" panose="02020603050405020304" pitchFamily="18" charset="0"/>
                <a:cs typeface="Times New Roman" panose="02020603050405020304" pitchFamily="18" charset="0"/>
              </a:rPr>
              <a:t>---revise the rough draft and be proud of the final product.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writing process is dynamic, with the three parts. You may revisit any of these parts of the process at various times as you draft your document.</a:t>
            </a:r>
          </a:p>
        </p:txBody>
      </p:sp>
    </p:spTree>
    <p:extLst>
      <p:ext uri="{BB962C8B-B14F-4D97-AF65-F5344CB8AC3E}">
        <p14:creationId xmlns:p14="http://schemas.microsoft.com/office/powerpoint/2010/main" val="197402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15200" cy="1295400"/>
          </a:xfrm>
        </p:spPr>
        <p:txBody>
          <a:bodyPr>
            <a:noAutofit/>
          </a:bodyPr>
          <a:lstStyle/>
          <a:p>
            <a:pPr algn="ctr"/>
            <a:r>
              <a:rPr lang="en-US" sz="2400" dirty="0">
                <a:latin typeface="Times New Roman" pitchFamily="18" charset="0"/>
                <a:cs typeface="Times New Roman" pitchFamily="18" charset="0"/>
              </a:rPr>
              <a:t>CYCLIC PROCESS FOR TECHNICAL WRITING</a:t>
            </a:r>
          </a:p>
        </p:txBody>
      </p:sp>
      <p:sp>
        <p:nvSpPr>
          <p:cNvPr id="6" name="Content Placeholder 5"/>
          <p:cNvSpPr>
            <a:spLocks noGrp="1"/>
          </p:cNvSpPr>
          <p:nvPr>
            <p:ph idx="1"/>
          </p:nvPr>
        </p:nvSpPr>
        <p:spPr>
          <a:xfrm>
            <a:off x="838200" y="2667000"/>
            <a:ext cx="2667000" cy="1600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buNone/>
            </a:pPr>
            <a:r>
              <a:rPr lang="en-US" sz="2400" b="1">
                <a:solidFill>
                  <a:schemeClr val="tx1"/>
                </a:solidFill>
              </a:rPr>
              <a:t>Thinking/        Planning</a:t>
            </a:r>
            <a:endParaRPr lang="en-US" sz="2400" b="1" dirty="0">
              <a:solidFill>
                <a:schemeClr val="tx1"/>
              </a:solidFill>
            </a:endParaRPr>
          </a:p>
        </p:txBody>
      </p:sp>
      <p:sp>
        <p:nvSpPr>
          <p:cNvPr id="7" name="Curved Down Arrow 6"/>
          <p:cNvSpPr/>
          <p:nvPr/>
        </p:nvSpPr>
        <p:spPr>
          <a:xfrm>
            <a:off x="3352800" y="1676400"/>
            <a:ext cx="3048000" cy="1143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p:cNvSpPr/>
          <p:nvPr/>
        </p:nvSpPr>
        <p:spPr>
          <a:xfrm>
            <a:off x="5943600" y="2667000"/>
            <a:ext cx="2438400" cy="152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Writing</a:t>
            </a:r>
          </a:p>
        </p:txBody>
      </p:sp>
      <p:sp>
        <p:nvSpPr>
          <p:cNvPr id="9" name="Curved Left Arrow 8"/>
          <p:cNvSpPr/>
          <p:nvPr/>
        </p:nvSpPr>
        <p:spPr>
          <a:xfrm rot="909481">
            <a:off x="6296616" y="4606111"/>
            <a:ext cx="1066800" cy="1676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3352800" y="5181600"/>
            <a:ext cx="2590800" cy="1447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Revising</a:t>
            </a:r>
          </a:p>
        </p:txBody>
      </p:sp>
      <p:sp>
        <p:nvSpPr>
          <p:cNvPr id="11" name="Curved Left Arrow 10"/>
          <p:cNvSpPr/>
          <p:nvPr/>
        </p:nvSpPr>
        <p:spPr>
          <a:xfrm rot="8507266">
            <a:off x="1543115" y="4541067"/>
            <a:ext cx="1052496" cy="190462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198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315200" cy="715963"/>
          </a:xfrm>
        </p:spPr>
        <p:txBody>
          <a:bodyPr>
            <a:noAutofit/>
          </a:bodyPr>
          <a:lstStyle/>
          <a:p>
            <a:pPr algn="ctr"/>
            <a:r>
              <a:rPr lang="en-US" sz="3200" dirty="0">
                <a:latin typeface="Times New Roman" pitchFamily="18" charset="0"/>
                <a:cs typeface="Times New Roman" pitchFamily="18" charset="0"/>
              </a:rPr>
              <a:t>PURPOSE OF TECHNICAL WRITING</a:t>
            </a:r>
          </a:p>
        </p:txBody>
      </p:sp>
      <p:sp>
        <p:nvSpPr>
          <p:cNvPr id="3" name="Content Placeholder 2"/>
          <p:cNvSpPr>
            <a:spLocks noGrp="1"/>
          </p:cNvSpPr>
          <p:nvPr>
            <p:ph idx="1"/>
          </p:nvPr>
        </p:nvSpPr>
        <p:spPr>
          <a:xfrm>
            <a:off x="914400" y="1676400"/>
            <a:ext cx="7315200" cy="4267200"/>
          </a:xfrm>
        </p:spPr>
        <p:txBody>
          <a:bodyPr>
            <a:normAutofit/>
          </a:bodyPr>
          <a:lstStyle/>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r>
              <a:rPr lang="en-US" sz="2000" b="1" dirty="0">
                <a:latin typeface="Times New Roman" pitchFamily="18" charset="0"/>
                <a:cs typeface="Times New Roman" pitchFamily="18" charset="0"/>
              </a:rPr>
              <a:t>To Inform</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To Instruct</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To Propose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To Recommend</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Give Information that leads to accomplishment of scientific tasks.</a:t>
            </a:r>
          </a:p>
          <a:p>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Analyze events and their Implications</a:t>
            </a:r>
          </a:p>
          <a:p>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Persuade</a:t>
            </a:r>
            <a:r>
              <a:rPr lang="en-US" sz="2000" dirty="0">
                <a:latin typeface="Times New Roman" pitchFamily="18" charset="0"/>
                <a:cs typeface="Times New Roman" pitchFamily="18" charset="0"/>
              </a:rPr>
              <a:t> and Influence decisions</a:t>
            </a:r>
          </a:p>
        </p:txBody>
      </p:sp>
    </p:spTree>
    <p:extLst>
      <p:ext uri="{BB962C8B-B14F-4D97-AF65-F5344CB8AC3E}">
        <p14:creationId xmlns:p14="http://schemas.microsoft.com/office/powerpoint/2010/main" val="372110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USEFUL</a:t>
            </a:r>
            <a:r>
              <a:rPr lang="en-US" sz="3600" dirty="0">
                <a:latin typeface="Times New Roman" panose="02020603050405020304" pitchFamily="18" charset="0"/>
                <a:cs typeface="Times New Roman" panose="02020603050405020304" pitchFamily="18" charset="0"/>
              </a:rPr>
              <a:t> FEATURES</a:t>
            </a:r>
          </a:p>
        </p:txBody>
      </p:sp>
      <p:sp>
        <p:nvSpPr>
          <p:cNvPr id="3" name="Content Placeholder 2"/>
          <p:cNvSpPr>
            <a:spLocks noGrp="1"/>
          </p:cNvSpPr>
          <p:nvPr>
            <p:ph idx="1"/>
          </p:nvPr>
        </p:nvSpPr>
        <p:spPr>
          <a:xfrm>
            <a:off x="533400" y="1600200"/>
            <a:ext cx="8153400" cy="4267200"/>
          </a:xfrm>
        </p:spPr>
        <p:txBody>
          <a:bodyPr/>
          <a:lstStyle/>
          <a:p>
            <a:r>
              <a:rPr lang="en-US" sz="2000" dirty="0">
                <a:latin typeface="Times New Roman" panose="02020603050405020304" pitchFamily="18" charset="0"/>
                <a:ea typeface="Yu Gothic" panose="020B0400000000000000" pitchFamily="34" charset="-128"/>
                <a:cs typeface="Times New Roman" panose="02020603050405020304" pitchFamily="18" charset="0"/>
              </a:rPr>
              <a:t>Low level of abstraction</a:t>
            </a:r>
          </a:p>
          <a:p>
            <a:pPr marL="0" indent="0">
              <a:buNone/>
            </a:pPr>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a:p>
            <a:r>
              <a:rPr lang="en-US" sz="2000" dirty="0">
                <a:latin typeface="Times New Roman" panose="02020603050405020304" pitchFamily="18" charset="0"/>
                <a:ea typeface="Yu Gothic" panose="020B0400000000000000" pitchFamily="34" charset="-128"/>
                <a:cs typeface="Times New Roman" panose="02020603050405020304" pitchFamily="18" charset="0"/>
              </a:rPr>
              <a:t>Relies heavily on visuals</a:t>
            </a:r>
          </a:p>
          <a:p>
            <a:pPr marL="0" indent="0">
              <a:buNone/>
            </a:pPr>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a:p>
            <a:r>
              <a:rPr lang="en-US" sz="2000" dirty="0">
                <a:latin typeface="Times New Roman" panose="02020603050405020304" pitchFamily="18" charset="0"/>
                <a:ea typeface="Yu Gothic" panose="020B0400000000000000" pitchFamily="34" charset="-128"/>
                <a:cs typeface="Times New Roman" panose="02020603050405020304" pitchFamily="18" charset="0"/>
              </a:rPr>
              <a:t>Uses numerical data to precisely describe quantity and direction</a:t>
            </a:r>
          </a:p>
          <a:p>
            <a:pPr marL="0" indent="0">
              <a:buNone/>
            </a:pPr>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a:p>
            <a:r>
              <a:rPr lang="en-US" sz="2000" dirty="0">
                <a:latin typeface="Times New Roman" panose="02020603050405020304" pitchFamily="18" charset="0"/>
                <a:ea typeface="Yu Gothic" panose="020B0400000000000000" pitchFamily="34" charset="-128"/>
                <a:cs typeface="Times New Roman" panose="02020603050405020304" pitchFamily="18" charset="0"/>
              </a:rPr>
              <a:t>Is grammatically and stylistically correct</a:t>
            </a:r>
          </a:p>
          <a:p>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a:p>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a:p>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a:p>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a:p>
            <a:pPr marL="0" indent="0">
              <a:buNone/>
            </a:pPr>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a:p>
            <a:pPr marL="0" indent="0">
              <a:buNone/>
            </a:pPr>
            <a:endParaRPr lang="en-US" sz="2000" dirty="0">
              <a:latin typeface="Times New Roman" panose="02020603050405020304" pitchFamily="18" charset="0"/>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407767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467600" cy="715963"/>
          </a:xfrm>
        </p:spPr>
        <p:txBody>
          <a:bodyPr/>
          <a:lstStyle/>
          <a:p>
            <a:pPr algn="ctr"/>
            <a:r>
              <a:rPr lang="en-US" sz="3200" dirty="0">
                <a:latin typeface="Times New Roman" panose="02020603050405020304" pitchFamily="18" charset="0"/>
                <a:cs typeface="Times New Roman" panose="02020603050405020304" pitchFamily="18" charset="0"/>
              </a:rPr>
              <a:t>ETHICS IN TECHNICAL WRITING</a:t>
            </a:r>
          </a:p>
        </p:txBody>
      </p:sp>
      <p:sp>
        <p:nvSpPr>
          <p:cNvPr id="3" name="Content Placeholder 2"/>
          <p:cNvSpPr>
            <a:spLocks noGrp="1"/>
          </p:cNvSpPr>
          <p:nvPr>
            <p:ph idx="1"/>
          </p:nvPr>
        </p:nvSpPr>
        <p:spPr>
          <a:xfrm>
            <a:off x="533400" y="1828800"/>
            <a:ext cx="8153400" cy="3962400"/>
          </a:xfrm>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Technical writers must be </a:t>
            </a:r>
            <a:r>
              <a:rPr lang="en-US" sz="2000" b="1" dirty="0">
                <a:latin typeface="Times New Roman" panose="02020603050405020304" pitchFamily="18" charset="0"/>
                <a:cs typeface="Times New Roman" panose="02020603050405020304" pitchFamily="18" charset="0"/>
              </a:rPr>
              <a:t>accurate </a:t>
            </a:r>
            <a:r>
              <a:rPr lang="en-US" sz="2000" dirty="0">
                <a:latin typeface="Times New Roman" panose="02020603050405020304" pitchFamily="18" charset="0"/>
                <a:cs typeface="Times New Roman" panose="02020603050405020304" pitchFamily="18" charset="0"/>
              </a:rPr>
              <a:t>in their work</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Technical writers must be </a:t>
            </a:r>
            <a:r>
              <a:rPr lang="en-US" sz="2000" b="1" dirty="0">
                <a:latin typeface="Times New Roman" panose="02020603050405020304" pitchFamily="18" charset="0"/>
                <a:cs typeface="Times New Roman" panose="02020603050405020304" pitchFamily="18" charset="0"/>
              </a:rPr>
              <a:t>honest </a:t>
            </a:r>
            <a:r>
              <a:rPr lang="en-US" sz="2000" dirty="0">
                <a:latin typeface="Times New Roman" panose="02020603050405020304" pitchFamily="18" charset="0"/>
                <a:cs typeface="Times New Roman" panose="02020603050405020304" pitchFamily="18" charset="0"/>
              </a:rPr>
              <a:t>in their work</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Technical writers must always </a:t>
            </a:r>
            <a:r>
              <a:rPr lang="en-US" sz="2000" b="1" dirty="0">
                <a:latin typeface="Times New Roman" panose="02020603050405020304" pitchFamily="18" charset="0"/>
                <a:cs typeface="Times New Roman" panose="02020603050405020304" pitchFamily="18" charset="0"/>
              </a:rPr>
              <a:t>honor their obligations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Technical writers must </a:t>
            </a:r>
            <a:r>
              <a:rPr lang="en-US" sz="2000" b="1" dirty="0">
                <a:latin typeface="Times New Roman" panose="02020603050405020304" pitchFamily="18" charset="0"/>
                <a:cs typeface="Times New Roman" panose="02020603050405020304" pitchFamily="18" charset="0"/>
              </a:rPr>
              <a:t>not substitute speculation from fact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Technical writers must </a:t>
            </a:r>
            <a:r>
              <a:rPr lang="en-US" sz="2000" b="1" dirty="0">
                <a:latin typeface="Times New Roman" panose="02020603050405020304" pitchFamily="18" charset="0"/>
                <a:cs typeface="Times New Roman" panose="02020603050405020304" pitchFamily="18" charset="0"/>
              </a:rPr>
              <a:t>not hide truth with ambiguity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Technical writers must </a:t>
            </a:r>
            <a:r>
              <a:rPr lang="en-US" sz="2000" b="1" dirty="0">
                <a:latin typeface="Times New Roman" panose="02020603050405020304" pitchFamily="18" charset="0"/>
                <a:cs typeface="Times New Roman" panose="02020603050405020304" pitchFamily="18" charset="0"/>
              </a:rPr>
              <a:t>not use the ideas of others </a:t>
            </a:r>
            <a:r>
              <a:rPr lang="en-US" sz="2000" dirty="0">
                <a:latin typeface="Times New Roman" panose="02020603050405020304" pitchFamily="18" charset="0"/>
                <a:cs typeface="Times New Roman" panose="02020603050405020304" pitchFamily="18" charset="0"/>
              </a:rPr>
              <a:t>without giving proper credit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Technical writers must </a:t>
            </a:r>
            <a:r>
              <a:rPr lang="en-US" sz="2000" b="1" dirty="0">
                <a:latin typeface="Times New Roman" panose="02020603050405020304" pitchFamily="18" charset="0"/>
                <a:cs typeface="Times New Roman" panose="02020603050405020304" pitchFamily="18" charset="0"/>
              </a:rPr>
              <a:t>not violate copyright laws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Technical writers must </a:t>
            </a:r>
            <a:r>
              <a:rPr lang="en-US" sz="2000" b="1" dirty="0">
                <a:latin typeface="Times New Roman" panose="02020603050405020304" pitchFamily="18" charset="0"/>
                <a:cs typeface="Times New Roman" panose="02020603050405020304" pitchFamily="18" charset="0"/>
              </a:rPr>
              <a:t>not inject personal bias </a:t>
            </a:r>
            <a:r>
              <a:rPr lang="en-US" sz="2000" dirty="0">
                <a:latin typeface="Times New Roman" panose="02020603050405020304" pitchFamily="18" charset="0"/>
                <a:cs typeface="Times New Roman" panose="02020603050405020304" pitchFamily="18" charset="0"/>
              </a:rPr>
              <a:t>into their reports </a:t>
            </a:r>
          </a:p>
        </p:txBody>
      </p:sp>
    </p:spTree>
    <p:extLst>
      <p:ext uri="{BB962C8B-B14F-4D97-AF65-F5344CB8AC3E}">
        <p14:creationId xmlns:p14="http://schemas.microsoft.com/office/powerpoint/2010/main" val="101719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ASPECTS OF TECHNICAL WRITING</a:t>
            </a:r>
          </a:p>
        </p:txBody>
      </p:sp>
      <p:sp>
        <p:nvSpPr>
          <p:cNvPr id="3" name="Content Placeholder 2"/>
          <p:cNvSpPr>
            <a:spLocks noGrp="1"/>
          </p:cNvSpPr>
          <p:nvPr>
            <p:ph idx="1"/>
          </p:nvPr>
        </p:nvSpPr>
        <p:spPr>
          <a:xfrm>
            <a:off x="990600" y="1295400"/>
            <a:ext cx="7315200" cy="5105400"/>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Deficit model: </a:t>
            </a:r>
            <a:r>
              <a:rPr lang="en-US" sz="2000" dirty="0">
                <a:latin typeface="Times New Roman" panose="02020603050405020304" pitchFamily="18" charset="0"/>
                <a:cs typeface="Times New Roman" panose="02020603050405020304" pitchFamily="18" charset="0"/>
              </a:rPr>
              <a:t>A mode of thinking held by some scientists that communication with the public is top-down and one-way</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Readability:</a:t>
            </a:r>
            <a:r>
              <a:rPr lang="en-US" sz="2000" dirty="0">
                <a:latin typeface="Times New Roman" panose="02020603050405020304" pitchFamily="18" charset="0"/>
                <a:cs typeface="Times New Roman" panose="02020603050405020304" pitchFamily="18" charset="0"/>
              </a:rPr>
              <a:t> a statistical measure of the complexity of text. The longer the words and the sentences in a sample of text, the less readable it will be</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Hedging:</a:t>
            </a:r>
            <a:r>
              <a:rPr lang="en-US" sz="2000" dirty="0">
                <a:latin typeface="Times New Roman" panose="02020603050405020304" pitchFamily="18" charset="0"/>
                <a:cs typeface="Times New Roman" panose="02020603050405020304" pitchFamily="18" charset="0"/>
              </a:rPr>
              <a:t> writing in such a way as to qualify assertions made in a passage of writing</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Waffling:</a:t>
            </a:r>
            <a:r>
              <a:rPr lang="en-US" sz="2000" dirty="0">
                <a:latin typeface="Times New Roman" panose="02020603050405020304" pitchFamily="18" charset="0"/>
                <a:cs typeface="Times New Roman" panose="02020603050405020304" pitchFamily="18" charset="0"/>
              </a:rPr>
              <a:t> padding out passages with unnecessary words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Super-compression: </a:t>
            </a:r>
            <a:r>
              <a:rPr lang="en-US" sz="2000" dirty="0">
                <a:latin typeface="Times New Roman" panose="02020603050405020304" pitchFamily="18" charset="0"/>
                <a:cs typeface="Times New Roman" panose="02020603050405020304" pitchFamily="18" charset="0"/>
              </a:rPr>
              <a:t>leaving out transitional and contextual material that might otherwise help to clarify the meaning of a passage</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Ambiguity:</a:t>
            </a:r>
            <a:r>
              <a:rPr lang="en-US" sz="2000" dirty="0">
                <a:latin typeface="Times New Roman" panose="02020603050405020304" pitchFamily="18" charset="0"/>
                <a:cs typeface="Times New Roman" panose="02020603050405020304" pitchFamily="18" charset="0"/>
              </a:rPr>
              <a:t> resulting from sentences with ambiguous or confusing grammatical constructions</a:t>
            </a:r>
          </a:p>
          <a:p>
            <a:endParaRPr lang="en-US" sz="1800" dirty="0"/>
          </a:p>
        </p:txBody>
      </p:sp>
    </p:spTree>
    <p:extLst>
      <p:ext uri="{BB962C8B-B14F-4D97-AF65-F5344CB8AC3E}">
        <p14:creationId xmlns:p14="http://schemas.microsoft.com/office/powerpoint/2010/main" val="43333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EXAMPLE OF AMBIGUITY</a:t>
            </a: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Original</a:t>
            </a:r>
          </a:p>
          <a:p>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Without human intervention to reduce the concentration of CH4, the 2 million people along the Lake Kivu shoreline may suffer a catastrophic gas release.</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Re-write</a:t>
            </a:r>
          </a:p>
          <a:p>
            <a:endParaRPr lang="en-US" dirty="0"/>
          </a:p>
        </p:txBody>
      </p:sp>
      <p:sp>
        <p:nvSpPr>
          <p:cNvPr id="6" name="Content Placeholder 5"/>
          <p:cNvSpPr>
            <a:spLocks noGrp="1"/>
          </p:cNvSpPr>
          <p:nvPr>
            <p:ph sz="quarter" idx="4"/>
          </p:nvPr>
        </p:nvSpPr>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Human intervention is needed to reduce the high levels of CH4 concentrated in Lake Kivu to avert a lethal gas release that will result in the deaths of many of the 2 million people living near the shoreline.</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p>
        </p:txBody>
      </p:sp>
    </p:spTree>
    <p:extLst>
      <p:ext uri="{BB962C8B-B14F-4D97-AF65-F5344CB8AC3E}">
        <p14:creationId xmlns:p14="http://schemas.microsoft.com/office/powerpoint/2010/main" val="131313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ASPECTS OF TECHNICAL WRI</a:t>
            </a:r>
            <a:r>
              <a:rPr lang="en-US" sz="3200" dirty="0"/>
              <a:t>TING</a:t>
            </a:r>
          </a:p>
        </p:txBody>
      </p:sp>
      <p:sp>
        <p:nvSpPr>
          <p:cNvPr id="3" name="Content Placeholder 2"/>
          <p:cNvSpPr>
            <a:spLocks noGrp="1"/>
          </p:cNvSpPr>
          <p:nvPr>
            <p:ph idx="1"/>
          </p:nvPr>
        </p:nvSpPr>
        <p:spPr>
          <a:xfrm>
            <a:off x="914400" y="1447800"/>
            <a:ext cx="7315200" cy="4267200"/>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Over-citation:</a:t>
            </a:r>
          </a:p>
          <a:p>
            <a:pPr>
              <a:buFont typeface="Wingdings" panose="05000000000000000000" pitchFamily="2" charset="2"/>
              <a:buChar char="q"/>
            </a:pPr>
            <a:endParaRPr lang="en-US" sz="2000" b="1"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Using too many references in support of points, or using too many references that lack relevance to a point made</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Over-long sentences: </a:t>
            </a:r>
          </a:p>
          <a:p>
            <a:pPr>
              <a:buFont typeface="Wingdings" panose="05000000000000000000" pitchFamily="2" charset="2"/>
              <a:buChar char="q"/>
            </a:pPr>
            <a:endParaRPr lang="en-US" sz="2000" b="1"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Stringing sequences of subordinate phrases together with prepositions that make the meaning of a sentence unclear</a:t>
            </a:r>
          </a:p>
          <a:p>
            <a:pPr>
              <a:buFont typeface="Wingdings" panose="05000000000000000000" pitchFamily="2" charset="2"/>
              <a:buChar char="§"/>
            </a:pPr>
            <a:endParaRPr lang="en-US" sz="2000" dirty="0"/>
          </a:p>
        </p:txBody>
      </p:sp>
    </p:spTree>
    <p:extLst>
      <p:ext uri="{BB962C8B-B14F-4D97-AF65-F5344CB8AC3E}">
        <p14:creationId xmlns:p14="http://schemas.microsoft.com/office/powerpoint/2010/main" val="3825327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EXAMPLE OF OVER LONG SENTENCES</a:t>
            </a:r>
          </a:p>
        </p:txBody>
      </p:sp>
      <p:sp>
        <p:nvSpPr>
          <p:cNvPr id="3" name="Text Placeholder 2"/>
          <p:cNvSpPr>
            <a:spLocks noGrp="1"/>
          </p:cNvSpPr>
          <p:nvPr>
            <p:ph type="body" idx="1"/>
          </p:nvPr>
        </p:nvSpPr>
        <p:spPr>
          <a:xfrm>
            <a:off x="1828800" y="1524001"/>
            <a:ext cx="2670175" cy="457199"/>
          </a:xfrm>
        </p:spPr>
        <p:txBody>
          <a:bodyPr/>
          <a:lstStyle/>
          <a:p>
            <a:r>
              <a:rPr lang="en-US" dirty="0">
                <a:latin typeface="Times New Roman" panose="02020603050405020304" pitchFamily="18" charset="0"/>
                <a:cs typeface="Times New Roman" panose="02020603050405020304" pitchFamily="18" charset="0"/>
              </a:rPr>
              <a:t>Original</a:t>
            </a:r>
          </a:p>
        </p:txBody>
      </p:sp>
      <p:sp>
        <p:nvSpPr>
          <p:cNvPr id="4" name="Content Placeholder 3"/>
          <p:cNvSpPr>
            <a:spLocks noGrp="1"/>
          </p:cNvSpPr>
          <p:nvPr>
            <p:ph sz="half" idx="2"/>
          </p:nvPr>
        </p:nvSpPr>
        <p:spPr>
          <a:xfrm>
            <a:off x="630238" y="2971799"/>
            <a:ext cx="3868737" cy="3217863"/>
          </a:xfrm>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results of this study support the hypothesis that appetite for protein is regulated by the synthesis of ghrelin.</a:t>
            </a:r>
          </a:p>
        </p:txBody>
      </p:sp>
      <p:sp>
        <p:nvSpPr>
          <p:cNvPr id="5" name="Text Placeholder 4"/>
          <p:cNvSpPr>
            <a:spLocks noGrp="1"/>
          </p:cNvSpPr>
          <p:nvPr>
            <p:ph type="body" sz="quarter" idx="3"/>
          </p:nvPr>
        </p:nvSpPr>
        <p:spPr>
          <a:xfrm>
            <a:off x="5410200" y="1981200"/>
            <a:ext cx="3106738" cy="523874"/>
          </a:xfrm>
        </p:spPr>
        <p:txBody>
          <a:bodyPr/>
          <a:lstStyle/>
          <a:p>
            <a:r>
              <a:rPr lang="en-US" dirty="0">
                <a:latin typeface="Times New Roman" panose="02020603050405020304" pitchFamily="18" charset="0"/>
                <a:cs typeface="Times New Roman" panose="02020603050405020304" pitchFamily="18" charset="0"/>
              </a:rPr>
              <a:t>Re-write</a:t>
            </a:r>
          </a:p>
          <a:p>
            <a:endParaRPr lang="en-US" dirty="0"/>
          </a:p>
        </p:txBody>
      </p:sp>
      <p:sp>
        <p:nvSpPr>
          <p:cNvPr id="6" name="Content Placeholder 5"/>
          <p:cNvSpPr>
            <a:spLocks noGrp="1"/>
          </p:cNvSpPr>
          <p:nvPr>
            <p:ph sz="quarter" idx="4"/>
          </p:nvPr>
        </p:nvSpPr>
        <p:spPr>
          <a:xfrm>
            <a:off x="4629150" y="3047999"/>
            <a:ext cx="3887788" cy="3141663"/>
          </a:xfrm>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study’s results support the hypothesis that ghrelin synthesis regulates protein appetite.</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10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267200"/>
            <a:ext cx="7543800" cy="1162050"/>
          </a:xfrm>
        </p:spPr>
        <p:txBody>
          <a:bodyPr/>
          <a:lstStyle/>
          <a:p>
            <a:r>
              <a:rPr lang="en-US" sz="3600" dirty="0">
                <a:latin typeface="Times New Roman" pitchFamily="18" charset="0"/>
                <a:cs typeface="Times New Roman" pitchFamily="18" charset="0"/>
              </a:rPr>
              <a:t>NON-TECHNICAL WRITING</a:t>
            </a:r>
          </a:p>
        </p:txBody>
      </p:sp>
    </p:spTree>
    <p:extLst>
      <p:ext uri="{BB962C8B-B14F-4D97-AF65-F5344CB8AC3E}">
        <p14:creationId xmlns:p14="http://schemas.microsoft.com/office/powerpoint/2010/main" val="87966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495800"/>
            <a:ext cx="6899564" cy="1524000"/>
          </a:xfrm>
        </p:spPr>
        <p:txBody>
          <a:bodyPr/>
          <a:lstStyle/>
          <a:p>
            <a:r>
              <a:rPr lang="en-US" dirty="0">
                <a:latin typeface="Times New Roman" pitchFamily="18" charset="0"/>
                <a:cs typeface="Times New Roman" pitchFamily="18" charset="0"/>
              </a:rPr>
              <a:t>TECHNICAL WRITING</a:t>
            </a:r>
          </a:p>
        </p:txBody>
      </p:sp>
    </p:spTree>
    <p:extLst>
      <p:ext uri="{BB962C8B-B14F-4D97-AF65-F5344CB8AC3E}">
        <p14:creationId xmlns:p14="http://schemas.microsoft.com/office/powerpoint/2010/main" val="273671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0827"/>
            <a:ext cx="7315200" cy="914400"/>
          </a:xfrm>
        </p:spPr>
        <p:txBody>
          <a:bodyPr/>
          <a:lstStyle/>
          <a:p>
            <a:pPr algn="ctr"/>
            <a:r>
              <a:rPr lang="en-US" sz="3600" dirty="0">
                <a:latin typeface="Times New Roman" panose="02020603050405020304" pitchFamily="18" charset="0"/>
                <a:cs typeface="Times New Roman" panose="02020603050405020304" pitchFamily="18" charset="0"/>
              </a:rPr>
              <a:t>DEFINITION</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Free Thinking</a:t>
            </a:r>
          </a:p>
          <a:p>
            <a:pPr>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Any writing that goes outside the bounds of normal professional, academic, or technical forms of literature.</a:t>
            </a:r>
          </a:p>
          <a:p>
            <a:pPr>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Also called creative writing.</a:t>
            </a:r>
          </a:p>
          <a:p>
            <a:pPr>
              <a:buFont typeface="Wingdings" panose="05000000000000000000" pitchFamily="2" charset="2"/>
              <a:buChar char="q"/>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4" name="AutoShape 2" descr="Image result for pics on free thinkin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015437"/>
            <a:ext cx="1623363" cy="1623363"/>
          </a:xfrm>
          <a:prstGeom prst="rect">
            <a:avLst/>
          </a:prstGeom>
        </p:spPr>
      </p:pic>
      <p:pic>
        <p:nvPicPr>
          <p:cNvPr id="9" name="Picture 2" descr="C:\Users\sys\Desktop\images (2).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382" b="100000" l="0" r="100000">
                        <a14:foregroundMark x1="47396" y1="46183" x2="47396" y2="46183"/>
                        <a14:foregroundMark x1="68750" y1="40840" x2="68750" y2="40840"/>
                        <a14:foregroundMark x1="64063" y1="46183" x2="64063" y2="46183"/>
                        <a14:foregroundMark x1="55729" y1="46183" x2="55729" y2="46183"/>
                        <a14:foregroundMark x1="48958" y1="16031" x2="48958" y2="16031"/>
                        <a14:foregroundMark x1="58854" y1="25573" x2="58854" y2="25573"/>
                        <a14:foregroundMark x1="80729" y1="90840" x2="80729" y2="90840"/>
                        <a14:foregroundMark x1="42708" y1="83588" x2="42708" y2="83588"/>
                        <a14:foregroundMark x1="23438" y1="73282" x2="23438" y2="73282"/>
                      </a14:backgroundRemoval>
                    </a14:imgEffect>
                  </a14:imgLayer>
                </a14:imgProps>
              </a:ext>
            </a:extLst>
          </a:blip>
          <a:srcRect/>
          <a:stretch>
            <a:fillRect/>
          </a:stretch>
        </p:blipFill>
        <p:spPr bwMode="auto">
          <a:xfrm>
            <a:off x="3349676" y="4572000"/>
            <a:ext cx="1262130" cy="1587627"/>
          </a:xfrm>
          <a:prstGeom prst="rect">
            <a:avLst/>
          </a:prstGeom>
          <a:noFill/>
        </p:spPr>
      </p:pic>
    </p:spTree>
    <p:extLst>
      <p:ext uri="{BB962C8B-B14F-4D97-AF65-F5344CB8AC3E}">
        <p14:creationId xmlns:p14="http://schemas.microsoft.com/office/powerpoint/2010/main" val="345877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INTRODUCTION TO CREATIVE WRITING</a:t>
            </a:r>
          </a:p>
        </p:txBody>
      </p:sp>
      <p:sp>
        <p:nvSpPr>
          <p:cNvPr id="3" name="Content Placeholder 2"/>
          <p:cNvSpPr>
            <a:spLocks noGrp="1"/>
          </p:cNvSpPr>
          <p:nvPr>
            <p:ph idx="1"/>
          </p:nvPr>
        </p:nvSpPr>
        <p:spPr>
          <a:xfrm>
            <a:off x="990600" y="1447800"/>
            <a:ext cx="7315200" cy="4953000"/>
          </a:xfrm>
        </p:spPr>
        <p:txBody>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Creative writing requires saying things in words that create    illusions or</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Establish a </a:t>
            </a:r>
            <a:r>
              <a:rPr lang="en-US" sz="2000" b="1" dirty="0">
                <a:latin typeface="Times New Roman" panose="02020603050405020304" pitchFamily="18" charset="0"/>
                <a:cs typeface="Times New Roman" panose="02020603050405020304" pitchFamily="18" charset="0"/>
              </a:rPr>
              <a:t>mood or other desired affect</a:t>
            </a:r>
            <a:r>
              <a:rPr 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It can be just </a:t>
            </a:r>
            <a:r>
              <a:rPr lang="en-US" sz="2000" b="1" dirty="0">
                <a:latin typeface="Times New Roman" panose="02020603050405020304" pitchFamily="18" charset="0"/>
                <a:cs typeface="Times New Roman" panose="02020603050405020304" pitchFamily="18" charset="0"/>
              </a:rPr>
              <a:t>humorous or entertaining </a:t>
            </a:r>
            <a:r>
              <a:rPr lang="en-US" sz="2000" dirty="0">
                <a:latin typeface="Times New Roman" panose="02020603050405020304" pitchFamily="18" charset="0"/>
                <a:cs typeface="Times New Roman" panose="02020603050405020304" pitchFamily="18" charset="0"/>
              </a:rPr>
              <a:t>like a murder mystery.</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 characteristic of this type of writing is the use of </a:t>
            </a:r>
            <a:r>
              <a:rPr lang="en-US" sz="2000" b="1" dirty="0">
                <a:latin typeface="Times New Roman" panose="02020603050405020304" pitchFamily="18" charset="0"/>
                <a:cs typeface="Times New Roman" panose="02020603050405020304" pitchFamily="18" charset="0"/>
              </a:rPr>
              <a:t>expressive and descriptive language. </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Creative Writing encompasses a </a:t>
            </a:r>
            <a:r>
              <a:rPr lang="en-US" sz="2000" b="1" dirty="0">
                <a:latin typeface="Times New Roman" panose="02020603050405020304" pitchFamily="18" charset="0"/>
                <a:cs typeface="Times New Roman" panose="02020603050405020304" pitchFamily="18" charset="0"/>
              </a:rPr>
              <a:t>broader scope </a:t>
            </a:r>
            <a:r>
              <a:rPr lang="en-US" sz="2000" dirty="0">
                <a:latin typeface="Times New Roman" panose="02020603050405020304" pitchFamily="18" charset="0"/>
                <a:cs typeface="Times New Roman" panose="02020603050405020304" pitchFamily="18" charset="0"/>
              </a:rPr>
              <a:t>of writing than Technical  	Writing, with fewer limitations.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Creative Writing can be </a:t>
            </a:r>
            <a:r>
              <a:rPr lang="en-US" sz="2000" b="1" dirty="0">
                <a:latin typeface="Times New Roman" panose="02020603050405020304" pitchFamily="18" charset="0"/>
                <a:cs typeface="Times New Roman" panose="02020603050405020304" pitchFamily="18" charset="0"/>
              </a:rPr>
              <a:t>fiction, nonfiction</a:t>
            </a:r>
            <a:r>
              <a:rPr lang="en-US" sz="2000" dirty="0">
                <a:latin typeface="Times New Roman" panose="02020603050405020304" pitchFamily="18" charset="0"/>
                <a:cs typeface="Times New Roman" panose="02020603050405020304" pitchFamily="18" charset="0"/>
              </a:rPr>
              <a:t>, or a combination of both, and is  	usually for </a:t>
            </a:r>
            <a:r>
              <a:rPr lang="en-US" sz="2000" b="1" dirty="0">
                <a:latin typeface="Times New Roman" panose="02020603050405020304" pitchFamily="18" charset="0"/>
                <a:cs typeface="Times New Roman" panose="02020603050405020304" pitchFamily="18" charset="0"/>
              </a:rPr>
              <a:t>entertainment purposes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For example, from fantastical stories of Mickey Mouse to hard-boiled detective stories about corrupt policemen</a:t>
            </a:r>
          </a:p>
          <a:p>
            <a:pPr algn="just">
              <a:buFont typeface="Wingdings" panose="05000000000000000000" pitchFamily="2" charset="2"/>
              <a:buChar char="q"/>
            </a:pPr>
            <a:endParaRPr lang="en-US" sz="1800" dirty="0"/>
          </a:p>
          <a:p>
            <a:pPr algn="just">
              <a:buFont typeface="Wingdings" panose="05000000000000000000" pitchFamily="2" charset="2"/>
              <a:buChar char="q"/>
            </a:pPr>
            <a:endParaRPr lang="en-US" sz="1800" dirty="0"/>
          </a:p>
          <a:p>
            <a:pPr algn="just"/>
            <a:endParaRPr lang="en-US" sz="1800" dirty="0"/>
          </a:p>
        </p:txBody>
      </p:sp>
    </p:spTree>
    <p:extLst>
      <p:ext uri="{BB962C8B-B14F-4D97-AF65-F5344CB8AC3E}">
        <p14:creationId xmlns:p14="http://schemas.microsoft.com/office/powerpoint/2010/main" val="4131293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315200" cy="914399"/>
          </a:xfrm>
        </p:spPr>
        <p:txBody>
          <a:bodyPr/>
          <a:lstStyle/>
          <a:p>
            <a:pPr algn="ctr"/>
            <a:r>
              <a:rPr lang="en-US" sz="3200" dirty="0">
                <a:latin typeface="Times New Roman" panose="02020603050405020304" pitchFamily="18" charset="0"/>
                <a:cs typeface="Times New Roman" panose="02020603050405020304" pitchFamily="18" charset="0"/>
              </a:rPr>
              <a:t>AUDIENCE OF CREATIVE WRITING:</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1371600"/>
            <a:ext cx="7315200" cy="5029200"/>
          </a:xfrm>
        </p:spPr>
        <p:txBody>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Creative Writing, audiences </a:t>
            </a:r>
            <a:r>
              <a:rPr lang="en-US" sz="2000" b="1" dirty="0">
                <a:latin typeface="Times New Roman" panose="02020603050405020304" pitchFamily="18" charset="0"/>
                <a:cs typeface="Times New Roman" panose="02020603050405020304" pitchFamily="18" charset="0"/>
              </a:rPr>
              <a:t>tend to be divided </a:t>
            </a:r>
            <a:r>
              <a:rPr lang="en-US" sz="2000" dirty="0">
                <a:latin typeface="Times New Roman" panose="02020603050405020304" pitchFamily="18" charset="0"/>
                <a:cs typeface="Times New Roman" panose="02020603050405020304" pitchFamily="18" charset="0"/>
              </a:rPr>
              <a:t>among age, hobby, taste, or interest.</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audience that enjoys romance is addressed in Romance novels.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audience that enjoys space exploration, or futuristic technology, gets addressed in Science Fiction. </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 Creative Writing, the only rule  about establishing a voice is that it appropriately </a:t>
            </a:r>
            <a:r>
              <a:rPr lang="en-US" sz="2000" b="1" dirty="0">
                <a:latin typeface="Times New Roman" panose="02020603050405020304" pitchFamily="18" charset="0"/>
                <a:cs typeface="Times New Roman" panose="02020603050405020304" pitchFamily="18" charset="0"/>
              </a:rPr>
              <a:t>serve the subject matter</a:t>
            </a:r>
            <a:r>
              <a:rPr lang="en-US" sz="2000" dirty="0">
                <a:latin typeface="Times New Roman" panose="02020603050405020304" pitchFamily="18" charset="0"/>
                <a:cs typeface="Times New Roman" panose="02020603050405020304" pitchFamily="18" charset="0"/>
              </a:rPr>
              <a:t> and audience for which it is being written. </a:t>
            </a:r>
          </a:p>
        </p:txBody>
      </p:sp>
    </p:spTree>
    <p:extLst>
      <p:ext uri="{BB962C8B-B14F-4D97-AF65-F5344CB8AC3E}">
        <p14:creationId xmlns:p14="http://schemas.microsoft.com/office/powerpoint/2010/main" val="4007573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162800" cy="1295400"/>
          </a:xfrm>
        </p:spPr>
        <p:txBody>
          <a:bodyPr/>
          <a:lstStyle/>
          <a:p>
            <a:pPr algn="ctr"/>
            <a:r>
              <a:rPr lang="en-US" sz="3600" dirty="0">
                <a:latin typeface="Times New Roman" panose="02020603050405020304" pitchFamily="18" charset="0"/>
                <a:cs typeface="Times New Roman" panose="02020603050405020304" pitchFamily="18" charset="0"/>
              </a:rPr>
              <a:t>IMPORTANCE</a:t>
            </a: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It presents the writer thoughts, feelings and emotions in an imaginative way instead of presenting the facts.</a:t>
            </a:r>
          </a:p>
          <a:p>
            <a:pPr algn="just">
              <a:buFont typeface="Wingdings" panose="05000000000000000000" pitchFamily="2" charset="2"/>
              <a:buChar char="q"/>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Traditionally referred to as literature, it is done in a way that is not technical or academic but still attracts an audience.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4038600"/>
            <a:ext cx="2743200" cy="2113488"/>
          </a:xfrm>
          <a:prstGeom prst="rect">
            <a:avLst/>
          </a:prstGeom>
        </p:spPr>
      </p:pic>
    </p:spTree>
    <p:extLst>
      <p:ext uri="{BB962C8B-B14F-4D97-AF65-F5344CB8AC3E}">
        <p14:creationId xmlns:p14="http://schemas.microsoft.com/office/powerpoint/2010/main" val="25589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200900" cy="1114425"/>
          </a:xfrm>
        </p:spPr>
        <p:txBody>
          <a:bodyPr/>
          <a:lstStyle/>
          <a:p>
            <a:pPr algn="ctr"/>
            <a:r>
              <a:rPr lang="en-US" sz="3600" dirty="0">
                <a:latin typeface="Times New Roman" pitchFamily="18" charset="0"/>
                <a:cs typeface="Times New Roman" pitchFamily="18" charset="0"/>
              </a:rPr>
              <a:t>ELEMENTS</a:t>
            </a:r>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663" y="2209800"/>
            <a:ext cx="7886700" cy="3875484"/>
          </a:xfrm>
          <a:prstGeom prst="rect">
            <a:avLst/>
          </a:prstGeom>
          <a:noFill/>
          <a:ln>
            <a:noFill/>
          </a:ln>
        </p:spPr>
      </p:pic>
    </p:spTree>
    <p:extLst>
      <p:ext uri="{BB962C8B-B14F-4D97-AF65-F5344CB8AC3E}">
        <p14:creationId xmlns:p14="http://schemas.microsoft.com/office/powerpoint/2010/main" val="27856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6180"/>
            <a:ext cx="7315200" cy="921620"/>
          </a:xfrm>
        </p:spPr>
        <p:txBody>
          <a:bodyPr/>
          <a:lstStyle/>
          <a:p>
            <a:pPr algn="ct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PURPOSE…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1676400"/>
            <a:ext cx="7315200" cy="4267200"/>
          </a:xfrm>
        </p:spPr>
        <p:txBody>
          <a:bodyPr/>
          <a:lstStyle/>
          <a:p>
            <a:pPr marL="0" indent="0">
              <a:buNone/>
            </a:pPr>
            <a:endParaRPr lang="en-US" b="1" dirty="0"/>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entertain and share human experience  like love and loss.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Writers attempt to get at the truth about humanity through poetic way.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Much writing is intended simply for the entertainment of the reader.</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Countless books and magazines have reader entertainment as their primary objective. This is not technical writing.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Stories and novels may not be factual</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742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934200" cy="1447800"/>
          </a:xfrm>
        </p:spPr>
        <p:txBody>
          <a:bodyPr/>
          <a:lstStyle/>
          <a:p>
            <a:pPr algn="ctr"/>
            <a:r>
              <a:rPr lang="en-US" sz="3200" dirty="0">
                <a:latin typeface="Times New Roman" panose="02020603050405020304" pitchFamily="18" charset="0"/>
                <a:cs typeface="Times New Roman" panose="02020603050405020304" pitchFamily="18" charset="0"/>
              </a:rPr>
              <a:t>EXAMPLES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Poetry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Plays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Songs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Speeches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Fiction (Novels)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Memories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Personal Essays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Short Stories</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2897" y="2590801"/>
            <a:ext cx="3146703" cy="2438399"/>
          </a:xfrm>
          <a:prstGeom prst="rect">
            <a:avLst/>
          </a:prstGeom>
          <a:ln>
            <a:noFill/>
          </a:ln>
          <a:effectLst>
            <a:softEdge rad="112500"/>
          </a:effectLst>
        </p:spPr>
      </p:pic>
    </p:spTree>
    <p:extLst>
      <p:ext uri="{BB962C8B-B14F-4D97-AF65-F5344CB8AC3E}">
        <p14:creationId xmlns:p14="http://schemas.microsoft.com/office/powerpoint/2010/main" val="400096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COMPARISON OF TWO TYPES </a:t>
            </a:r>
          </a:p>
        </p:txBody>
      </p:sp>
      <p:sp>
        <p:nvSpPr>
          <p:cNvPr id="3" name="Text Placeholder 2"/>
          <p:cNvSpPr>
            <a:spLocks noGrp="1"/>
          </p:cNvSpPr>
          <p:nvPr>
            <p:ph type="body" idx="1"/>
          </p:nvPr>
        </p:nvSpPr>
        <p:spPr>
          <a:xfrm>
            <a:off x="630238" y="1681163"/>
            <a:ext cx="3868737" cy="452437"/>
          </a:xfrm>
        </p:spPr>
        <p:txBody>
          <a:bodyPr/>
          <a:lstStyle/>
          <a:p>
            <a:r>
              <a:rPr lang="en-US" dirty="0">
                <a:latin typeface="Times New Roman" panose="02020603050405020304" pitchFamily="18" charset="0"/>
                <a:cs typeface="Times New Roman" panose="02020603050405020304" pitchFamily="18" charset="0"/>
              </a:rPr>
              <a:t>Creative writing</a:t>
            </a:r>
          </a:p>
        </p:txBody>
      </p:sp>
      <p:sp>
        <p:nvSpPr>
          <p:cNvPr id="4" name="Content Placeholder 3"/>
          <p:cNvSpPr>
            <a:spLocks noGrp="1"/>
          </p:cNvSpPr>
          <p:nvPr>
            <p:ph sz="half" idx="2"/>
          </p:nvPr>
        </p:nvSpPr>
        <p:spPr>
          <a:xfrm>
            <a:off x="630238" y="2286000"/>
            <a:ext cx="3868737" cy="3903663"/>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Structure  </a:t>
            </a:r>
            <a:r>
              <a:rPr lang="en-US" sz="2000" dirty="0">
                <a:latin typeface="Times New Roman" panose="02020603050405020304" pitchFamily="18" charset="0"/>
                <a:cs typeface="Times New Roman" panose="02020603050405020304" pitchFamily="18" charset="0"/>
              </a:rPr>
              <a:t>                                                Fairly flexible structures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Tone  </a:t>
            </a:r>
            <a:r>
              <a:rPr lang="en-US" sz="2000" dirty="0">
                <a:latin typeface="Times New Roman" panose="02020603050405020304" pitchFamily="18" charset="0"/>
                <a:cs typeface="Times New Roman" panose="02020603050405020304" pitchFamily="18" charset="0"/>
              </a:rPr>
              <a:t>                                                           More personal even subjective.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less formal </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Vocabulary:</a:t>
            </a:r>
            <a:r>
              <a:rPr lang="en-US" sz="2000" dirty="0">
                <a:latin typeface="Times New Roman" panose="02020603050405020304" pitchFamily="18" charset="0"/>
                <a:cs typeface="Times New Roman" panose="02020603050405020304" pitchFamily="18" charset="0"/>
              </a:rPr>
              <a:t> More phrasal verbs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Simpler and higher-frequency  vocabulary </a:t>
            </a:r>
          </a:p>
          <a:p>
            <a:endParaRPr lang="en-US" sz="2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629150" y="1681163"/>
            <a:ext cx="3887788" cy="757237"/>
          </a:xfrm>
        </p:spPr>
        <p:txBody>
          <a:bodyPr/>
          <a:lstStyle/>
          <a:p>
            <a:r>
              <a:rPr lang="en-US" dirty="0">
                <a:latin typeface="Times New Roman" panose="02020603050405020304" pitchFamily="18" charset="0"/>
                <a:cs typeface="Times New Roman" panose="02020603050405020304" pitchFamily="18" charset="0"/>
              </a:rPr>
              <a:t>Technical writing</a:t>
            </a:r>
          </a:p>
          <a:p>
            <a:endParaRPr lang="en-US" dirty="0"/>
          </a:p>
        </p:txBody>
      </p:sp>
      <p:sp>
        <p:nvSpPr>
          <p:cNvPr id="6" name="Content Placeholder 5"/>
          <p:cNvSpPr>
            <a:spLocks noGrp="1"/>
          </p:cNvSpPr>
          <p:nvPr>
            <p:ph sz="quarter" idx="4"/>
          </p:nvPr>
        </p:nvSpPr>
        <p:spPr>
          <a:xfrm>
            <a:off x="4629150" y="2133600"/>
            <a:ext cx="3887788" cy="5486399"/>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Structure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Rigid article or essay structure.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For example literature review,   experimental design, materials and procedures; data results, discussion of results; general discussion</a:t>
            </a: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Tone</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More impersonal and authoritative; 	more formal. </a:t>
            </a: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Vocabulary</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Lower-frequency vocabulary , more complex words, with many multisyllabic words from Latin and Greek</a:t>
            </a:r>
          </a:p>
          <a:p>
            <a:pPr>
              <a:buFont typeface="Wingdings" panose="05000000000000000000" pitchFamily="2" charset="2"/>
              <a:buChar char="q"/>
            </a:pPr>
            <a:endParaRPr lang="en-US" sz="1600" dirty="0"/>
          </a:p>
        </p:txBody>
      </p:sp>
    </p:spTree>
    <p:extLst>
      <p:ext uri="{BB962C8B-B14F-4D97-AF65-F5344CB8AC3E}">
        <p14:creationId xmlns:p14="http://schemas.microsoft.com/office/powerpoint/2010/main" val="3867730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COMPARISON OF TWO TYPES</a:t>
            </a:r>
            <a:br>
              <a:rPr lang="en-US" sz="3200" dirty="0"/>
            </a:br>
            <a:endParaRPr lang="en-US" sz="3200" dirty="0"/>
          </a:p>
        </p:txBody>
      </p:sp>
      <p:sp>
        <p:nvSpPr>
          <p:cNvPr id="3" name="Text Placeholder 2"/>
          <p:cNvSpPr>
            <a:spLocks noGrp="1"/>
          </p:cNvSpPr>
          <p:nvPr>
            <p:ph type="body" idx="1"/>
          </p:nvPr>
        </p:nvSpPr>
        <p:spPr>
          <a:xfrm>
            <a:off x="630238" y="1295401"/>
            <a:ext cx="3868737" cy="762000"/>
          </a:xfrm>
        </p:spPr>
        <p:txBody>
          <a:bodyPr/>
          <a:lstStyle/>
          <a:p>
            <a:r>
              <a:rPr lang="en-US" dirty="0">
                <a:latin typeface="Times New Roman" panose="02020603050405020304" pitchFamily="18" charset="0"/>
                <a:cs typeface="Times New Roman" panose="02020603050405020304" pitchFamily="18" charset="0"/>
              </a:rPr>
              <a:t>Creative writing</a:t>
            </a:r>
          </a:p>
          <a:p>
            <a:endParaRPr lang="en-US" dirty="0"/>
          </a:p>
        </p:txBody>
      </p:sp>
      <p:sp>
        <p:nvSpPr>
          <p:cNvPr id="4" name="Content Placeholder 3"/>
          <p:cNvSpPr>
            <a:spLocks noGrp="1"/>
          </p:cNvSpPr>
          <p:nvPr>
            <p:ph sz="half" idx="2"/>
          </p:nvPr>
        </p:nvSpPr>
        <p:spPr>
          <a:xfrm>
            <a:off x="630238" y="1828800"/>
            <a:ext cx="3868737" cy="4360863"/>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Genre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Writing that is more colloquial or conversation in style</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Vocabulary choice</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Words are used with more common meanings (e.g., ‘theory’= conjecture)</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Topic sentences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Topic sentences may be at the start or end of a paragraph, or omitted altogether.</a:t>
            </a:r>
          </a:p>
          <a:p>
            <a:endParaRPr lang="en-US" sz="1800" dirty="0"/>
          </a:p>
        </p:txBody>
      </p:sp>
      <p:sp>
        <p:nvSpPr>
          <p:cNvPr id="5" name="Text Placeholder 4"/>
          <p:cNvSpPr>
            <a:spLocks noGrp="1"/>
          </p:cNvSpPr>
          <p:nvPr>
            <p:ph type="body" sz="quarter" idx="3"/>
          </p:nvPr>
        </p:nvSpPr>
        <p:spPr>
          <a:xfrm>
            <a:off x="4629150" y="1681163"/>
            <a:ext cx="3887788" cy="452437"/>
          </a:xfrm>
        </p:spPr>
        <p:txBody>
          <a:bodyPr/>
          <a:lstStyle/>
          <a:p>
            <a:r>
              <a:rPr lang="en-US" dirty="0">
                <a:latin typeface="Times New Roman" panose="02020603050405020304" pitchFamily="18" charset="0"/>
                <a:cs typeface="Times New Roman" panose="02020603050405020304" pitchFamily="18" charset="0"/>
              </a:rPr>
              <a:t>Technical writing</a:t>
            </a:r>
          </a:p>
          <a:p>
            <a:endParaRPr lang="en-US" dirty="0"/>
          </a:p>
        </p:txBody>
      </p:sp>
      <p:sp>
        <p:nvSpPr>
          <p:cNvPr id="6" name="Content Placeholder 5"/>
          <p:cNvSpPr>
            <a:spLocks noGrp="1"/>
          </p:cNvSpPr>
          <p:nvPr>
            <p:ph sz="quarter" idx="4"/>
          </p:nvPr>
        </p:nvSpPr>
        <p:spPr>
          <a:xfrm>
            <a:off x="4629150" y="1905000"/>
            <a:ext cx="3887788" cy="4284663"/>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Genre</a:t>
            </a:r>
            <a:r>
              <a:rPr lang="en-US" sz="2000" dirty="0">
                <a:latin typeface="Times New Roman" panose="02020603050405020304" pitchFamily="18" charset="0"/>
                <a:cs typeface="Times New Roman" panose="02020603050405020304" pitchFamily="18" charset="0"/>
              </a:rPr>
              <a:t>                                                        Formal, rigid styles like essay, lab report, case study, research paper, thesis, literature review</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Vocabulary choice</a:t>
            </a:r>
            <a:r>
              <a:rPr lang="en-US" sz="2000" dirty="0">
                <a:latin typeface="Times New Roman" panose="02020603050405020304" pitchFamily="18" charset="0"/>
                <a:cs typeface="Times New Roman" panose="02020603050405020304" pitchFamily="18" charset="0"/>
              </a:rPr>
              <a:t>                                      Words have more specific, technical meanings (e.g., ‘theory’ =conceptual framework)</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Topic sentences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Paragraphs usually start with a concise, direct statement of the main point, followed by supporting arguments or evidence</a:t>
            </a:r>
          </a:p>
          <a:p>
            <a:endParaRPr lang="en-US" sz="1800" dirty="0"/>
          </a:p>
        </p:txBody>
      </p:sp>
    </p:spTree>
    <p:extLst>
      <p:ext uri="{BB962C8B-B14F-4D97-AF65-F5344CB8AC3E}">
        <p14:creationId xmlns:p14="http://schemas.microsoft.com/office/powerpoint/2010/main" val="124887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886700" cy="1325563"/>
          </a:xfrm>
        </p:spPr>
        <p:txBody>
          <a:bodyPr/>
          <a:lstStyle/>
          <a:p>
            <a:pPr algn="ctr"/>
            <a:r>
              <a:rPr lang="en-US" sz="3200" dirty="0">
                <a:latin typeface="Times New Roman" panose="02020603050405020304" pitchFamily="18" charset="0"/>
                <a:cs typeface="Times New Roman" panose="02020603050405020304" pitchFamily="18" charset="0"/>
              </a:rPr>
              <a:t>COMPARISON OF TWO TYPES</a:t>
            </a:r>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Creative writing</a:t>
            </a:r>
          </a:p>
          <a:p>
            <a:endParaRPr lang="en-US" dirty="0"/>
          </a:p>
        </p:txBody>
      </p:sp>
      <p:sp>
        <p:nvSpPr>
          <p:cNvPr id="4" name="Content Placeholder 3"/>
          <p:cNvSpPr>
            <a:spLocks noGrp="1"/>
          </p:cNvSpPr>
          <p:nvPr>
            <p:ph sz="half" idx="2"/>
          </p:nvPr>
        </p:nvSpPr>
        <p:spPr>
          <a:xfrm>
            <a:off x="630238" y="2286000"/>
            <a:ext cx="3868737" cy="3903663"/>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Vocabulary Usage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Some redundancy or repetition of words or ideas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Verb forms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More active verbs, get-passive</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(e.g., ‘got replaced’)</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Technical writing</a:t>
            </a:r>
          </a:p>
          <a:p>
            <a:endParaRPr lang="en-US" dirty="0"/>
          </a:p>
        </p:txBody>
      </p:sp>
      <p:sp>
        <p:nvSpPr>
          <p:cNvPr id="6" name="Content Placeholder 5"/>
          <p:cNvSpPr>
            <a:spLocks noGrp="1"/>
          </p:cNvSpPr>
          <p:nvPr>
            <p:ph sz="quarter" idx="4"/>
          </p:nvPr>
        </p:nvSpPr>
        <p:spPr>
          <a:xfrm>
            <a:off x="4629150" y="2286000"/>
            <a:ext cx="3887788" cy="3903663"/>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Vocabulary usage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Highly dense text; very concise; very precise expression; minimal repetition.</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Verb forms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More passive voice (be-passive, e.g., ‘was replaced’)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48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latin typeface="Times New Roman" pitchFamily="18" charset="0"/>
                <a:cs typeface="Times New Roman" pitchFamily="18" charset="0"/>
              </a:rPr>
              <a:t>DEFINING THE TERM !</a:t>
            </a:r>
          </a:p>
        </p:txBody>
      </p:sp>
      <p:sp>
        <p:nvSpPr>
          <p:cNvPr id="3" name="Content Placeholder 2"/>
          <p:cNvSpPr>
            <a:spLocks noGrp="1"/>
          </p:cNvSpPr>
          <p:nvPr>
            <p:ph idx="1"/>
          </p:nvPr>
        </p:nvSpPr>
        <p:spPr>
          <a:xfrm>
            <a:off x="914400" y="2133600"/>
            <a:ext cx="5181600" cy="2819400"/>
          </a:xfrm>
        </p:spPr>
        <p:txBody>
          <a:bodyPr/>
          <a:lstStyle/>
          <a:p>
            <a:pPr algn="just">
              <a:buNone/>
            </a:pPr>
            <a:r>
              <a:rPr lang="en-US" sz="2000" b="1" dirty="0">
                <a:latin typeface="Times New Roman" panose="02020603050405020304" pitchFamily="18" charset="0"/>
                <a:cs typeface="Times New Roman" pitchFamily="18" charset="0"/>
              </a:rPr>
              <a:t> </a:t>
            </a:r>
            <a:r>
              <a:rPr lang="en-US" sz="2000" dirty="0">
                <a:latin typeface="Times New Roman" pitchFamily="18" charset="0"/>
                <a:cs typeface="Times New Roman" pitchFamily="18" charset="0"/>
              </a:rPr>
              <a:t>Technical writing is communication written for and about business and industry. It focuses on </a:t>
            </a:r>
            <a:r>
              <a:rPr lang="en-US" sz="2000" b="1" dirty="0">
                <a:latin typeface="Times New Roman" pitchFamily="18" charset="0"/>
                <a:cs typeface="Times New Roman" pitchFamily="18" charset="0"/>
              </a:rPr>
              <a:t>products and services</a:t>
            </a:r>
            <a:r>
              <a:rPr lang="en-US" sz="2000" dirty="0">
                <a:latin typeface="Times New Roman" pitchFamily="18" charset="0"/>
                <a:cs typeface="Times New Roman" pitchFamily="18" charset="0"/>
              </a:rPr>
              <a:t>—how to manufacture them, market them, manage them, deliver them and use them.</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Technical writing is the type of writing where the author is writing about a </a:t>
            </a:r>
            <a:r>
              <a:rPr lang="en-US" sz="2000" b="1" dirty="0">
                <a:latin typeface="Times New Roman" pitchFamily="18" charset="0"/>
                <a:cs typeface="Times New Roman" pitchFamily="18" charset="0"/>
              </a:rPr>
              <a:t>particular subject</a:t>
            </a:r>
            <a:r>
              <a:rPr lang="en-US" sz="2000" dirty="0">
                <a:latin typeface="Times New Roman" pitchFamily="18" charset="0"/>
                <a:cs typeface="Times New Roman" pitchFamily="18" charset="0"/>
              </a:rPr>
              <a:t>, with </a:t>
            </a:r>
            <a:r>
              <a:rPr lang="en-US" sz="2000" b="1" dirty="0">
                <a:latin typeface="Times New Roman" pitchFamily="18" charset="0"/>
                <a:cs typeface="Times New Roman" pitchFamily="18" charset="0"/>
              </a:rPr>
              <a:t>particular purpose </a:t>
            </a:r>
            <a:r>
              <a:rPr lang="en-US" sz="2000" dirty="0">
                <a:latin typeface="Times New Roman" pitchFamily="18" charset="0"/>
                <a:cs typeface="Times New Roman" pitchFamily="18" charset="0"/>
              </a:rPr>
              <a:t>that requires direction, instruction or explanation.</a:t>
            </a:r>
          </a:p>
          <a:p>
            <a:pPr algn="just">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286000"/>
            <a:ext cx="16033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239147"/>
      </p:ext>
    </p:extLst>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8037"/>
            <a:ext cx="7315200" cy="715963"/>
          </a:xfrm>
        </p:spPr>
        <p:txBody>
          <a:bodyPr>
            <a:normAutofit/>
          </a:bodyPr>
          <a:lstStyle/>
          <a:p>
            <a:pPr algn="ctr"/>
            <a:r>
              <a:rPr lang="en-US" sz="3200" dirty="0">
                <a:latin typeface="Times New Roman" panose="02020603050405020304" pitchFamily="18" charset="0"/>
                <a:cs typeface="Times New Roman" panose="02020603050405020304" pitchFamily="18" charset="0"/>
              </a:rPr>
              <a:t>WHAT IS TECHNICAL WRITING?</a:t>
            </a:r>
          </a:p>
        </p:txBody>
      </p:sp>
      <p:sp>
        <p:nvSpPr>
          <p:cNvPr id="3" name="Content Placeholder 2"/>
          <p:cNvSpPr>
            <a:spLocks noGrp="1"/>
          </p:cNvSpPr>
          <p:nvPr>
            <p:ph idx="1"/>
          </p:nvPr>
        </p:nvSpPr>
        <p:spPr>
          <a:xfrm>
            <a:off x="457200" y="2057400"/>
            <a:ext cx="5334000" cy="3263504"/>
          </a:xfrm>
        </p:spPr>
        <p:txBody>
          <a:bodyPr>
            <a:normAutofit fontScale="70000" lnSpcReduction="20000"/>
          </a:bodyPr>
          <a:lstStyle/>
          <a:p>
            <a:pPr marL="0" indent="0" algn="just">
              <a:buNone/>
            </a:pPr>
            <a:r>
              <a:rPr lang="en-US" b="1"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a:t>
            </a:r>
            <a:r>
              <a:rPr lang="en-US" sz="2900" b="1" u="sng" dirty="0">
                <a:latin typeface="Times New Roman" panose="02020603050405020304" pitchFamily="18" charset="0"/>
                <a:cs typeface="Times New Roman" panose="02020603050405020304" pitchFamily="18" charset="0"/>
              </a:rPr>
              <a:t>Technical writing</a:t>
            </a:r>
            <a:r>
              <a:rPr lang="en-US" sz="2900" dirty="0">
                <a:latin typeface="Times New Roman" panose="02020603050405020304" pitchFamily="18" charset="0"/>
                <a:cs typeface="Times New Roman" panose="02020603050405020304" pitchFamily="18" charset="0"/>
              </a:rPr>
              <a:t>, a form of technical communication, is a style of writing used in fields as diverse as </a:t>
            </a:r>
            <a:r>
              <a:rPr lang="en-US" sz="2900" b="1" dirty="0">
                <a:latin typeface="Times New Roman" panose="02020603050405020304" pitchFamily="18" charset="0"/>
                <a:cs typeface="Times New Roman" panose="02020603050405020304" pitchFamily="18" charset="0"/>
              </a:rPr>
              <a:t>computer hardware and software, engineering, chemistry, aerospace industry, robotics, finance, consumer electronics and biotechnology.</a:t>
            </a:r>
            <a:r>
              <a:rPr lang="en-US" sz="2900" dirty="0">
                <a:latin typeface="Times New Roman" panose="02020603050405020304" pitchFamily="18" charset="0"/>
                <a:cs typeface="Times New Roman" panose="02020603050405020304" pitchFamily="18" charset="0"/>
              </a:rPr>
              <a:t> Technical writers explain technology and related ideas to audience. This could mean, for example, telling a programmer how to use software library or telling a consumer how to operate a television remote control.</a:t>
            </a:r>
            <a:r>
              <a:rPr lang="en-US" sz="2900" b="1" dirty="0">
                <a:latin typeface="Times New Roman" panose="02020603050405020304" pitchFamily="18" charset="0"/>
                <a:cs typeface="Times New Roman" panose="02020603050405020304" pitchFamily="18" charset="0"/>
              </a:rPr>
              <a:t>”</a:t>
            </a:r>
          </a:p>
        </p:txBody>
      </p:sp>
      <p:pic>
        <p:nvPicPr>
          <p:cNvPr id="1028" name="Picture 4" descr="technical writing definition, technical documentation">
            <a:extLst>
              <a:ext uri="{FF2B5EF4-FFF2-40B4-BE49-F238E27FC236}">
                <a16:creationId xmlns:a16="http://schemas.microsoft.com/office/drawing/2014/main" id="{49BA15A0-79FE-4493-81A9-46093529B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942" y="2438400"/>
            <a:ext cx="2895458"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6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barn(inVertical)">
                                      <p:cBhvr>
                                        <p:cTn id="1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315200" cy="1020763"/>
          </a:xfrm>
        </p:spPr>
        <p:txBody>
          <a:bodyPr/>
          <a:lstStyle/>
          <a:p>
            <a:pPr algn="ctr"/>
            <a:r>
              <a:rPr lang="en-US" sz="3200" dirty="0">
                <a:latin typeface="Times New Roman" panose="02020603050405020304" pitchFamily="18" charset="0"/>
                <a:cs typeface="Times New Roman" panose="02020603050405020304" pitchFamily="18" charset="0"/>
              </a:rPr>
              <a:t>EXAMPLES</a:t>
            </a:r>
          </a:p>
        </p:txBody>
      </p:sp>
      <p:sp>
        <p:nvSpPr>
          <p:cNvPr id="3" name="Content Placeholder 2"/>
          <p:cNvSpPr>
            <a:spLocks noGrp="1"/>
          </p:cNvSpPr>
          <p:nvPr>
            <p:ph idx="1"/>
          </p:nvPr>
        </p:nvSpPr>
        <p:spPr>
          <a:xfrm>
            <a:off x="990600" y="1676400"/>
            <a:ext cx="7315200" cy="4724400"/>
          </a:xfrm>
        </p:spPr>
        <p:txBody>
          <a:bodyPr>
            <a:norm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Instructions and Procedures</a:t>
            </a:r>
            <a:r>
              <a:rPr lang="en-US" sz="2000" dirty="0">
                <a:latin typeface="Times New Roman" panose="02020603050405020304" pitchFamily="18" charset="0"/>
                <a:cs typeface="Times New Roman" panose="02020603050405020304" pitchFamily="18" charset="0"/>
              </a:rPr>
              <a:t> are documents that help either developers or end users operate or configure a device or program. Examples include user manuals for household products and medical equipment, computer programs and automobiles.</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Proposals</a:t>
            </a:r>
            <a:r>
              <a:rPr lang="en-US" sz="2000" dirty="0">
                <a:latin typeface="Times New Roman" panose="02020603050405020304" pitchFamily="18" charset="0"/>
                <a:cs typeface="Times New Roman" panose="02020603050405020304" pitchFamily="18" charset="0"/>
              </a:rPr>
              <a:t> are document that describes the purpose of a project, the tasks that will be performed in the project, the methods used to complete the project, and finally the cost of the project. They are  aimed for professional marketing and industry projects.</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Emails, Letters, and</a:t>
            </a:r>
            <a:r>
              <a:rPr lang="en-US" sz="2000" b="1">
                <a:latin typeface="Times New Roman" panose="02020603050405020304" pitchFamily="18" charset="0"/>
                <a:cs typeface="Times New Roman" panose="02020603050405020304" pitchFamily="18" charset="0"/>
              </a:rPr>
              <a:t> Memorandums: </a:t>
            </a:r>
            <a:r>
              <a:rPr lang="en-US" sz="2000" dirty="0">
                <a:latin typeface="Times New Roman" panose="02020603050405020304" pitchFamily="18" charset="0"/>
                <a:cs typeface="Times New Roman" panose="02020603050405020304" pitchFamily="18" charset="0"/>
              </a:rPr>
              <a:t>are aimed at simply communicating information while others are designed to persuade the recipient to accomplish a certain task. While letters are usually written to people outside of a company.</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03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EXAMPLES </a:t>
            </a:r>
          </a:p>
        </p:txBody>
      </p:sp>
      <p:sp>
        <p:nvSpPr>
          <p:cNvPr id="3" name="Content Placeholder 2"/>
          <p:cNvSpPr>
            <a:spLocks noGrp="1"/>
          </p:cNvSpPr>
          <p:nvPr>
            <p:ph idx="1"/>
          </p:nvPr>
        </p:nvSpPr>
        <p:spPr>
          <a:xfrm>
            <a:off x="990600" y="1524000"/>
            <a:ext cx="7315200" cy="4876800"/>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Resumes and Job applications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They are documents that are used in a professional setting to inform readers of the author’s credentials.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Technical reports </a:t>
            </a:r>
            <a:r>
              <a:rPr lang="en-US" sz="2000" dirty="0">
                <a:latin typeface="Times New Roman" panose="02020603050405020304" pitchFamily="18" charset="0"/>
                <a:cs typeface="Times New Roman" panose="02020603050405020304" pitchFamily="18" charset="0"/>
              </a:rPr>
              <a:t>are written to provide readers with information, instructions, and analysis on tasks. Reports come in many forms. </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White papers </a:t>
            </a:r>
            <a:r>
              <a:rPr lang="en-US" sz="2000" dirty="0">
                <a:latin typeface="Times New Roman" panose="02020603050405020304" pitchFamily="18" charset="0"/>
                <a:cs typeface="Times New Roman" panose="02020603050405020304" pitchFamily="18" charset="0"/>
              </a:rPr>
              <a:t>are documents that are written for experts in a field and typically describe a solution to a technological or business challenge or problem. </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Web sites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Technical writers of today are often responsible for authoring pages on websites like “About Us” pages.</a:t>
            </a: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800" dirty="0"/>
          </a:p>
        </p:txBody>
      </p:sp>
    </p:spTree>
    <p:extLst>
      <p:ext uri="{BB962C8B-B14F-4D97-AF65-F5344CB8AC3E}">
        <p14:creationId xmlns:p14="http://schemas.microsoft.com/office/powerpoint/2010/main" val="1040077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EXAMPLES </a:t>
            </a:r>
          </a:p>
        </p:txBody>
      </p:sp>
      <p:sp>
        <p:nvSpPr>
          <p:cNvPr id="3" name="Content Placeholder 2"/>
          <p:cNvSpPr>
            <a:spLocks noGrp="1"/>
          </p:cNvSpPr>
          <p:nvPr>
            <p:ph idx="1"/>
          </p:nvPr>
        </p:nvSpPr>
        <p:spPr>
          <a:xfrm>
            <a:off x="990600" y="1371600"/>
            <a:ext cx="7315200" cy="5029200"/>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Press releases </a:t>
            </a:r>
            <a:r>
              <a:rPr lang="en-US" sz="2000" dirty="0">
                <a:latin typeface="Times New Roman" panose="02020603050405020304" pitchFamily="18" charset="0"/>
                <a:cs typeface="Times New Roman" panose="02020603050405020304" pitchFamily="18" charset="0"/>
              </a:rPr>
              <a:t>are document that describes the product’s functions and value to the public.</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Specifications</a:t>
            </a:r>
            <a:r>
              <a:rPr lang="en-US" sz="2000" dirty="0">
                <a:latin typeface="Times New Roman" panose="02020603050405020304" pitchFamily="18" charset="0"/>
                <a:cs typeface="Times New Roman" panose="02020603050405020304" pitchFamily="18" charset="0"/>
              </a:rPr>
              <a:t> are design outlines that describe the structure, parts, and delivery of an object or process in enough detail that another party can reconstruct it.</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Descriptions</a:t>
            </a:r>
            <a:r>
              <a:rPr lang="en-US" sz="2000" dirty="0">
                <a:latin typeface="Times New Roman" panose="02020603050405020304" pitchFamily="18" charset="0"/>
                <a:cs typeface="Times New Roman" panose="02020603050405020304" pitchFamily="18" charset="0"/>
              </a:rPr>
              <a:t> are shorter explanations of procedures and processes that help readers understand how something works. </a:t>
            </a:r>
          </a:p>
          <a:p>
            <a:pPr>
              <a:buFont typeface="Wingdings" panose="05000000000000000000" pitchFamily="2" charset="2"/>
              <a:buChar char="q"/>
            </a:pPr>
            <a:endParaRPr lang="en-US" sz="1800" dirty="0"/>
          </a:p>
          <a:p>
            <a:endParaRPr lang="en-US" sz="1800" dirty="0"/>
          </a:p>
        </p:txBody>
      </p:sp>
    </p:spTree>
    <p:extLst>
      <p:ext uri="{BB962C8B-B14F-4D97-AF65-F5344CB8AC3E}">
        <p14:creationId xmlns:p14="http://schemas.microsoft.com/office/powerpoint/2010/main" val="1557469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TIPS</a:t>
            </a:r>
          </a:p>
        </p:txBody>
      </p:sp>
      <p:sp>
        <p:nvSpPr>
          <p:cNvPr id="3" name="Content Placeholder 2"/>
          <p:cNvSpPr>
            <a:spLocks noGrp="1"/>
          </p:cNvSpPr>
          <p:nvPr>
            <p:ph idx="1"/>
          </p:nvPr>
        </p:nvSpPr>
        <p:spPr>
          <a:xfrm>
            <a:off x="990600" y="1295400"/>
            <a:ext cx="7315200" cy="5105400"/>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No plagiarism:</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 good technical document gives proper attribution when the work of others is cited to make a point or provide background information. </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Acronyms: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One of the most notable and easy ways to ease the understanding of a technical document is to limit or eliminate the use of acronyms.</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Understandable Statistics: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Statistics are becoming a more prominent part of corporate life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 good report should explain statistical terminology in words understandable by the intended readers</a:t>
            </a:r>
          </a:p>
          <a:p>
            <a:endParaRPr lang="en-US" sz="1800" dirty="0"/>
          </a:p>
          <a:p>
            <a:endParaRPr lang="en-US" sz="1800" dirty="0"/>
          </a:p>
        </p:txBody>
      </p:sp>
    </p:spTree>
    <p:extLst>
      <p:ext uri="{BB962C8B-B14F-4D97-AF65-F5344CB8AC3E}">
        <p14:creationId xmlns:p14="http://schemas.microsoft.com/office/powerpoint/2010/main" val="3273659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TIPS</a:t>
            </a:r>
          </a:p>
        </p:txBody>
      </p:sp>
      <p:sp>
        <p:nvSpPr>
          <p:cNvPr id="3" name="Content Placeholder 2"/>
          <p:cNvSpPr>
            <a:spLocks noGrp="1"/>
          </p:cNvSpPr>
          <p:nvPr>
            <p:ph idx="1"/>
          </p:nvPr>
        </p:nvSpPr>
        <p:spPr>
          <a:xfrm>
            <a:off x="990600" y="1371600"/>
            <a:ext cx="7315200" cy="5029200"/>
          </a:xfrm>
        </p:spPr>
        <p:txBody>
          <a:bodyPr/>
          <a:lstStyle/>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Subject Treatment</a:t>
            </a:r>
          </a:p>
          <a:p>
            <a:pPr>
              <a:buFont typeface="Wingdings" panose="05000000000000000000" pitchFamily="2" charset="2"/>
              <a:buChar char="q"/>
            </a:pPr>
            <a:r>
              <a:rPr lang="en-US" sz="1800" dirty="0"/>
              <a:t> </a:t>
            </a:r>
            <a:r>
              <a:rPr lang="en-US" sz="2000" dirty="0">
                <a:latin typeface="Times New Roman" panose="02020603050405020304" pitchFamily="18" charset="0"/>
                <a:cs typeface="Times New Roman" panose="02020603050405020304" pitchFamily="18" charset="0"/>
              </a:rPr>
              <a:t>In technical writing, feelings and thoughts of writer must NOT be included.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Scope of Document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In technical writing, writer must be aware of the scope of the document he is writing.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Needs Of Reader</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Writer must understand the needs of reader he is writing document for. For example, Writer must tell the reader, this is our product, you need this product 	because....... and it will be very much beneficial to you because of ........ etc.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2064951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TIPS</a:t>
            </a:r>
          </a:p>
        </p:txBody>
      </p:sp>
      <p:sp>
        <p:nvSpPr>
          <p:cNvPr id="3" name="Content Placeholder 2"/>
          <p:cNvSpPr>
            <a:spLocks noGrp="1"/>
          </p:cNvSpPr>
          <p:nvPr>
            <p:ph idx="1"/>
          </p:nvPr>
        </p:nvSpPr>
        <p:spPr>
          <a:xfrm>
            <a:off x="990600" y="1143000"/>
            <a:ext cx="7315200" cy="5257800"/>
          </a:xfrm>
        </p:spPr>
        <p:txBody>
          <a:bodyPr/>
          <a:lstStyle/>
          <a:p>
            <a:r>
              <a:rPr lang="en-US" sz="2000" b="1" dirty="0">
                <a:latin typeface="Times New Roman" panose="02020603050405020304" pitchFamily="18" charset="0"/>
                <a:cs typeface="Times New Roman" panose="02020603050405020304" pitchFamily="18" charset="0"/>
              </a:rPr>
              <a:t>Organize Document</a:t>
            </a:r>
          </a:p>
          <a:p>
            <a:r>
              <a:rPr lang="en-US" sz="2000" dirty="0">
                <a:latin typeface="Times New Roman" panose="02020603050405020304" pitchFamily="18" charset="0"/>
                <a:cs typeface="Times New Roman" panose="02020603050405020304" pitchFamily="18" charset="0"/>
              </a:rPr>
              <a:t>Technical document must be well organized. It MUST have a proper opening, body and conclusion.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Identification of Audience   </a:t>
            </a:r>
          </a:p>
          <a:p>
            <a:r>
              <a:rPr lang="en-US" sz="2000" dirty="0">
                <a:latin typeface="Times New Roman" panose="02020603050405020304" pitchFamily="18" charset="0"/>
                <a:cs typeface="Times New Roman" panose="02020603050405020304" pitchFamily="18" charset="0"/>
              </a:rPr>
              <a:t>it is the most important part of writing a technical document. You must identify   the  audience you are talking to.</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Concise</a:t>
            </a:r>
          </a:p>
          <a:p>
            <a:r>
              <a:rPr lang="en-US" sz="2000" dirty="0">
                <a:latin typeface="Times New Roman" panose="02020603050405020304" pitchFamily="18" charset="0"/>
                <a:cs typeface="Times New Roman" panose="02020603050405020304" pitchFamily="18" charset="0"/>
              </a:rPr>
              <a:t>A technical document must be concise and comprehensive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820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315200" cy="1371600"/>
          </a:xfrm>
        </p:spPr>
        <p:txBody>
          <a:bodyPr/>
          <a:lstStyle/>
          <a:p>
            <a:pPr algn="ctr"/>
            <a:r>
              <a:rPr lang="en-US" sz="3600" dirty="0">
                <a:latin typeface="Times New Roman" panose="02020603050405020304" pitchFamily="18" charset="0"/>
                <a:cs typeface="Times New Roman" panose="02020603050405020304" pitchFamily="18" charset="0"/>
              </a:rPr>
              <a:t>COMPARISON</a:t>
            </a:r>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They can be compared on the basis of:</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Purpose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Language</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Precision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Intent</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820" b="92623" l="4196" r="95105"/>
                    </a14:imgEffect>
                  </a14:imgLayer>
                </a14:imgProps>
              </a:ext>
              <a:ext uri="{28A0092B-C50C-407E-A947-70E740481C1C}">
                <a14:useLocalDpi xmlns:a14="http://schemas.microsoft.com/office/drawing/2010/main" val="0"/>
              </a:ext>
            </a:extLst>
          </a:blip>
          <a:stretch>
            <a:fillRect/>
          </a:stretch>
        </p:blipFill>
        <p:spPr>
          <a:xfrm>
            <a:off x="6553200" y="4419600"/>
            <a:ext cx="2194559" cy="1872281"/>
          </a:xfrm>
          <a:prstGeom prst="rect">
            <a:avLst/>
          </a:prstGeom>
        </p:spPr>
      </p:pic>
    </p:spTree>
    <p:extLst>
      <p:ext uri="{BB962C8B-B14F-4D97-AF65-F5344CB8AC3E}">
        <p14:creationId xmlns:p14="http://schemas.microsoft.com/office/powerpoint/2010/main" val="199163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619858745"/>
              </p:ext>
            </p:extLst>
          </p:nvPr>
        </p:nvGraphicFramePr>
        <p:xfrm>
          <a:off x="381000" y="1600200"/>
          <a:ext cx="8117378" cy="443484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937807978"/>
                    </a:ext>
                  </a:extLst>
                </a:gridCol>
                <a:gridCol w="4612178">
                  <a:extLst>
                    <a:ext uri="{9D8B030D-6E8A-4147-A177-3AD203B41FA5}">
                      <a16:colId xmlns:a16="http://schemas.microsoft.com/office/drawing/2014/main" val="3262309890"/>
                    </a:ext>
                  </a:extLst>
                </a:gridCol>
              </a:tblGrid>
              <a:tr h="19489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u="none" dirty="0">
                          <a:latin typeface="Times New Roman" panose="02020603050405020304" pitchFamily="18" charset="0"/>
                          <a:cs typeface="Times New Roman" panose="02020603050405020304" pitchFamily="18" charset="0"/>
                        </a:rPr>
                        <a:t>TECHNICAL WRITING</a:t>
                      </a:r>
                    </a:p>
                  </a:txBody>
                  <a:tcPr marL="68580" marR="68580" marT="34290" marB="3429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u="none" dirty="0"/>
                        <a:t>   </a:t>
                      </a:r>
                      <a:r>
                        <a:rPr lang="en-US" sz="2400" b="1" u="none" dirty="0">
                          <a:latin typeface="Times New Roman" panose="02020603050405020304" pitchFamily="18" charset="0"/>
                          <a:cs typeface="Times New Roman" panose="02020603050405020304" pitchFamily="18" charset="0"/>
                        </a:rPr>
                        <a:t>NON-TECHNICAL WRITING</a:t>
                      </a:r>
                    </a:p>
                  </a:txBody>
                  <a:tcPr marL="68580" marR="68580" marT="34290" marB="34290" anchor="ctr"/>
                </a:tc>
                <a:extLst>
                  <a:ext uri="{0D108BD9-81ED-4DB2-BD59-A6C34878D82A}">
                    <a16:rowId xmlns:a16="http://schemas.microsoft.com/office/drawing/2014/main" val="1771186964"/>
                  </a:ext>
                </a:extLst>
              </a:tr>
              <a:tr h="3584626">
                <a:tc>
                  <a:txBody>
                    <a:bodyPr/>
                    <a:lstStyle/>
                    <a:p>
                      <a:endParaRPr lang="en-US" sz="1400" dirty="0"/>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Factual</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Informative, instructional or persuasive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Clear, precise and straightforward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Specialized vocabulary</a:t>
                      </a:r>
                    </a:p>
                    <a:p>
                      <a:endParaRPr lang="en-US" sz="2000" dirty="0"/>
                    </a:p>
                  </a:txBody>
                  <a:tcPr marL="68580" marR="68580" marT="34290" marB="34290"/>
                </a:tc>
                <a:tc>
                  <a:txBody>
                    <a:bodyPr/>
                    <a:lstStyle/>
                    <a:p>
                      <a:endParaRPr lang="en-US" sz="1400" dirty="0"/>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Fictional and imaginative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Entertaining, provocative and captivating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Artistic, figurative, symbolic or even vague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Subjective</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Generalized vocabulary </a:t>
                      </a:r>
                    </a:p>
                    <a:p>
                      <a:endParaRPr lang="en-US" sz="1400" dirty="0"/>
                    </a:p>
                  </a:txBody>
                  <a:tcPr marL="68580" marR="68580" marT="34290" marB="34290"/>
                </a:tc>
                <a:extLst>
                  <a:ext uri="{0D108BD9-81ED-4DB2-BD59-A6C34878D82A}">
                    <a16:rowId xmlns:a16="http://schemas.microsoft.com/office/drawing/2014/main" val="2439881639"/>
                  </a:ext>
                </a:extLst>
              </a:tr>
            </a:tbl>
          </a:graphicData>
        </a:graphic>
      </p:graphicFrame>
    </p:spTree>
    <p:extLst>
      <p:ext uri="{BB962C8B-B14F-4D97-AF65-F5344CB8AC3E}">
        <p14:creationId xmlns:p14="http://schemas.microsoft.com/office/powerpoint/2010/main" val="113023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1947347"/>
              </p:ext>
            </p:extLst>
          </p:nvPr>
        </p:nvGraphicFramePr>
        <p:xfrm>
          <a:off x="781050" y="2266950"/>
          <a:ext cx="7646149" cy="2428875"/>
        </p:xfrm>
        <a:graphic>
          <a:graphicData uri="http://schemas.openxmlformats.org/drawingml/2006/table">
            <a:tbl>
              <a:tblPr firstRow="1" bandRow="1">
                <a:tableStyleId>{5940675A-B579-460E-94D1-54222C63F5DA}</a:tableStyleId>
              </a:tblPr>
              <a:tblGrid>
                <a:gridCol w="3823853">
                  <a:extLst>
                    <a:ext uri="{9D8B030D-6E8A-4147-A177-3AD203B41FA5}">
                      <a16:colId xmlns:a16="http://schemas.microsoft.com/office/drawing/2014/main" val="4214443203"/>
                    </a:ext>
                  </a:extLst>
                </a:gridCol>
                <a:gridCol w="3822296">
                  <a:extLst>
                    <a:ext uri="{9D8B030D-6E8A-4147-A177-3AD203B41FA5}">
                      <a16:colId xmlns:a16="http://schemas.microsoft.com/office/drawing/2014/main" val="4226859131"/>
                    </a:ext>
                  </a:extLst>
                </a:gridCol>
              </a:tblGrid>
              <a:tr h="523875">
                <a:tc>
                  <a:txBody>
                    <a:bodyPr/>
                    <a:lstStyle/>
                    <a:p>
                      <a:pPr algn="ctr"/>
                      <a:r>
                        <a:rPr lang="en-US" sz="1800" dirty="0"/>
                        <a:t>    </a:t>
                      </a:r>
                      <a:r>
                        <a:rPr lang="en-US" sz="2400" b="1" dirty="0">
                          <a:latin typeface="Times New Roman" panose="02020603050405020304" pitchFamily="18" charset="0"/>
                          <a:cs typeface="Times New Roman" panose="02020603050405020304" pitchFamily="18" charset="0"/>
                        </a:rPr>
                        <a:t>TECHNICAL WRITING</a:t>
                      </a:r>
                    </a:p>
                  </a:txBody>
                  <a:tcPr marL="68580" marR="68580" marT="34290" marB="34290"/>
                </a:tc>
                <a:tc>
                  <a:txBody>
                    <a:bodyPr/>
                    <a:lstStyle/>
                    <a:p>
                      <a:pPr algn="ctr"/>
                      <a:r>
                        <a:rPr lang="en-US" sz="2400" b="1" dirty="0">
                          <a:latin typeface="Times New Roman" panose="02020603050405020304" pitchFamily="18" charset="0"/>
                          <a:cs typeface="Times New Roman" panose="02020603050405020304" pitchFamily="18" charset="0"/>
                        </a:rPr>
                        <a:t>NON-TECHNICAL WRITING</a:t>
                      </a:r>
                    </a:p>
                  </a:txBody>
                  <a:tcPr marL="68580" marR="68580" marT="34290" marB="34290"/>
                </a:tc>
                <a:extLst>
                  <a:ext uri="{0D108BD9-81ED-4DB2-BD59-A6C34878D82A}">
                    <a16:rowId xmlns:a16="http://schemas.microsoft.com/office/drawing/2014/main" val="822584751"/>
                  </a:ext>
                </a:extLst>
              </a:tr>
              <a:tr h="1628775">
                <a:tc>
                  <a:txBody>
                    <a:bodyPr/>
                    <a:lstStyle/>
                    <a:p>
                      <a:pPr marL="285750" indent="-285750">
                        <a:buFont typeface="Arial" pitchFamily="34" charset="0"/>
                        <a:buChar char="•"/>
                      </a:pPr>
                      <a:endParaRPr lang="en-US" sz="2100" b="0" dirty="0">
                        <a:latin typeface="Times New Roman" panose="02020603050405020304" pitchFamily="18" charset="0"/>
                        <a:cs typeface="Times New Roman" panose="02020603050405020304" pitchFamily="18" charset="0"/>
                      </a:endParaRPr>
                    </a:p>
                    <a:p>
                      <a:pPr marL="282575" indent="-282575">
                        <a:buFont typeface="Arial" panose="020B0604020202020204" pitchFamily="34" charset="0"/>
                        <a:buChar char="•"/>
                      </a:pPr>
                      <a:r>
                        <a:rPr lang="en-US" sz="2100" b="0" dirty="0">
                          <a:latin typeface="Times New Roman" panose="02020603050405020304" pitchFamily="18" charset="0"/>
                          <a:cs typeface="Times New Roman" panose="02020603050405020304" pitchFamily="18" charset="0"/>
                        </a:rPr>
                        <a:t>Active vocabulary</a:t>
                      </a:r>
                      <a:endParaRPr lang="en-US" sz="2100" b="0" baseline="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sz="2100" b="0" dirty="0">
                          <a:latin typeface="Times New Roman" panose="02020603050405020304" pitchFamily="18" charset="0"/>
                          <a:cs typeface="Times New Roman" panose="02020603050405020304" pitchFamily="18" charset="0"/>
                        </a:rPr>
                        <a:t>Plain </a:t>
                      </a:r>
                    </a:p>
                    <a:p>
                      <a:pPr marL="285750" indent="-285750">
                        <a:buFont typeface="Arial" pitchFamily="34" charset="0"/>
                        <a:buChar char="•"/>
                      </a:pPr>
                      <a:r>
                        <a:rPr lang="en-US" sz="2100" b="0" dirty="0">
                          <a:latin typeface="Times New Roman" panose="02020603050405020304" pitchFamily="18" charset="0"/>
                          <a:cs typeface="Times New Roman" panose="02020603050405020304" pitchFamily="18" charset="0"/>
                        </a:rPr>
                        <a:t>Easily understood </a:t>
                      </a:r>
                    </a:p>
                    <a:p>
                      <a:endParaRPr lang="en-US" sz="1800" dirty="0"/>
                    </a:p>
                  </a:txBody>
                  <a:tcPr marL="68580" marR="68580" marT="34290" marB="34290"/>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100" b="0" dirty="0">
                        <a:latin typeface="Times New Roman" panose="02020603050405020304" pitchFamily="18" charset="0"/>
                        <a:cs typeface="Times New Roman" panose="02020603050405020304" pitchFamily="18" charset="0"/>
                      </a:endParaRP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100" b="0" dirty="0">
                          <a:latin typeface="Times New Roman" panose="02020603050405020304" pitchFamily="18" charset="0"/>
                          <a:cs typeface="Times New Roman" panose="02020603050405020304" pitchFamily="18" charset="0"/>
                        </a:rPr>
                        <a:t>Elaborate  </a:t>
                      </a:r>
                    </a:p>
                    <a:p>
                      <a:pPr marL="285750" indent="-285750">
                        <a:buFont typeface="Arial" pitchFamily="34" charset="0"/>
                        <a:buChar char="•"/>
                      </a:pPr>
                      <a:r>
                        <a:rPr lang="en-US" sz="2100" b="0" dirty="0">
                          <a:latin typeface="Times New Roman" panose="02020603050405020304" pitchFamily="18" charset="0"/>
                          <a:cs typeface="Times New Roman" panose="02020603050405020304" pitchFamily="18" charset="0"/>
                        </a:rPr>
                        <a:t>Transitions</a:t>
                      </a:r>
                    </a:p>
                    <a:p>
                      <a:pPr marL="285750" indent="-285750">
                        <a:buFont typeface="Arial" pitchFamily="34" charset="0"/>
                        <a:buChar char="•"/>
                      </a:pPr>
                      <a:r>
                        <a:rPr lang="en-US" sz="2100" b="0" dirty="0">
                          <a:latin typeface="Times New Roman" panose="02020603050405020304" pitchFamily="18" charset="0"/>
                          <a:cs typeface="Times New Roman" panose="02020603050405020304" pitchFamily="18" charset="0"/>
                        </a:rPr>
                        <a:t>Cogitative</a:t>
                      </a:r>
                      <a:r>
                        <a:rPr lang="en-US" sz="1800" b="0" dirty="0"/>
                        <a:t> </a:t>
                      </a:r>
                    </a:p>
                    <a:p>
                      <a:endParaRPr lang="en-US" sz="1800" dirty="0"/>
                    </a:p>
                  </a:txBody>
                  <a:tcPr marL="68580" marR="68580" marT="34290" marB="34290"/>
                </a:tc>
                <a:extLst>
                  <a:ext uri="{0D108BD9-81ED-4DB2-BD59-A6C34878D82A}">
                    <a16:rowId xmlns:a16="http://schemas.microsoft.com/office/drawing/2014/main" val="1756019774"/>
                  </a:ext>
                </a:extLst>
              </a:tr>
            </a:tbl>
          </a:graphicData>
        </a:graphic>
      </p:graphicFrame>
    </p:spTree>
    <p:extLst>
      <p:ext uri="{BB962C8B-B14F-4D97-AF65-F5344CB8AC3E}">
        <p14:creationId xmlns:p14="http://schemas.microsoft.com/office/powerpoint/2010/main" val="316769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What is Technical Writing?</a:t>
            </a:r>
          </a:p>
        </p:txBody>
      </p:sp>
      <p:sp>
        <p:nvSpPr>
          <p:cNvPr id="3" name="Content Placeholder 2"/>
          <p:cNvSpPr>
            <a:spLocks noGrp="1"/>
          </p:cNvSpPr>
          <p:nvPr>
            <p:ph idx="1"/>
          </p:nvPr>
        </p:nvSpPr>
        <p:spPr>
          <a:xfrm>
            <a:off x="990600" y="1219200"/>
            <a:ext cx="7315200" cy="5410200"/>
          </a:xfrm>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Technical writing introduces you to some of the most important aspects of writing in the world of science, technology, and business – the kind of writing that scientists, nurses, doctors, computer specialists, government officials, engineers, and other people do as a part of their regular work.</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term “technical” refers to knowledge that is not widespread, that is more the territory of experts and specialists.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Whatever your major is, you are developing an expertise, and whenever you try to write anything about your field, you are engaged in technical writing.</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87042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56319"/>
            <a:ext cx="6705600" cy="1057523"/>
          </a:xfrm>
        </p:spPr>
        <p:txBody>
          <a:bodyPr/>
          <a:lstStyle/>
          <a:p>
            <a:pPr algn="ctr"/>
            <a:r>
              <a:rPr lang="en-US" sz="3200" dirty="0">
                <a:latin typeface="Times New Roman" panose="02020603050405020304" pitchFamily="18" charset="0"/>
                <a:cs typeface="Times New Roman" panose="02020603050405020304" pitchFamily="18" charset="0"/>
              </a:rPr>
              <a:t>WHY TECHNICAL WRITING?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000" dirty="0"/>
              <a:t> </a:t>
            </a:r>
            <a:r>
              <a:rPr lang="en-US" sz="2000" dirty="0">
                <a:latin typeface="Times New Roman" panose="02020603050405020304" pitchFamily="18" charset="0"/>
                <a:cs typeface="Times New Roman" panose="02020603050405020304" pitchFamily="18" charset="0"/>
              </a:rPr>
              <a:t>In professional job, 20-40% of your time will be writing.</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Career advancement.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Expanding knowledge.</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Improving communication skills.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Every job profile requires versatility.</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2312" b="98266" l="0" r="100000"/>
                    </a14:imgEffect>
                  </a14:imgLayer>
                </a14:imgProps>
              </a:ext>
              <a:ext uri="{28A0092B-C50C-407E-A947-70E740481C1C}">
                <a14:useLocalDpi xmlns:a14="http://schemas.microsoft.com/office/drawing/2010/main" val="0"/>
              </a:ext>
            </a:extLst>
          </a:blip>
          <a:stretch>
            <a:fillRect/>
          </a:stretch>
        </p:blipFill>
        <p:spPr>
          <a:xfrm>
            <a:off x="6555274" y="4746976"/>
            <a:ext cx="2281851" cy="1857119"/>
          </a:xfrm>
          <a:prstGeom prst="rect">
            <a:avLst/>
          </a:prstGeom>
        </p:spPr>
      </p:pic>
    </p:spTree>
    <p:extLst>
      <p:ext uri="{BB962C8B-B14F-4D97-AF65-F5344CB8AC3E}">
        <p14:creationId xmlns:p14="http://schemas.microsoft.com/office/powerpoint/2010/main" val="260428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315200" cy="715963"/>
          </a:xfrm>
        </p:spPr>
        <p:txBody>
          <a:bodyPr/>
          <a:lstStyle/>
          <a:p>
            <a:pPr algn="ctr"/>
            <a:r>
              <a:rPr lang="en-US" sz="36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41170" y="2272492"/>
            <a:ext cx="7200900" cy="2686050"/>
          </a:xfrm>
        </p:spPr>
        <p:txBody>
          <a:bodyPr>
            <a:noAutofit/>
          </a:bodyPr>
          <a:lstStyle/>
          <a:p>
            <a:pPr algn="just">
              <a:buFont typeface="Wingdings" panose="05000000000000000000" pitchFamily="2" charset="2"/>
              <a:buChar char="q"/>
            </a:pPr>
            <a:r>
              <a:rPr lang="en-US" sz="2000" dirty="0"/>
              <a:t> </a:t>
            </a:r>
            <a:r>
              <a:rPr lang="en-US" sz="2000" dirty="0">
                <a:latin typeface="Times New Roman" panose="02020603050405020304" pitchFamily="18" charset="0"/>
                <a:cs typeface="Times New Roman" panose="02020603050405020304" pitchFamily="18" charset="0"/>
              </a:rPr>
              <a:t>Project should be properly planned.</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Understand the term technical writing and distinguish it from   Non-technical writing.</a:t>
            </a:r>
          </a:p>
          <a:p>
            <a:pPr algn="just"/>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“Good writing is habit that takes time to </a:t>
            </a:r>
          </a:p>
          <a:p>
            <a:pPr marL="0" indent="0" algn="ctr">
              <a:buNone/>
            </a:pPr>
            <a:r>
              <a:rPr lang="en-US" sz="2000" b="1" dirty="0">
                <a:latin typeface="Times New Roman" panose="02020603050405020304" pitchFamily="18" charset="0"/>
                <a:cs typeface="Times New Roman" panose="02020603050405020304" pitchFamily="18" charset="0"/>
              </a:rPr>
              <a:t>develop; practice makes perfect.”</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267386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90600" y="1447800"/>
            <a:ext cx="7315200" cy="4953000"/>
          </a:xfrm>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Technical communication can be written, oral, or visual.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Technical writing is composed in and for the workplace.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Technical writing is a significant factor in work experience for a variety of reasons. </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Technical writing serves valuable purposes in the workplace and often involves teamwork.</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Technical writing is the delivery of technical information to readers in a manner that is adapted to their needs, level of understanding, and background.</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5665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The Audience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audience element is so important that it is one of the cornerstones of technical writing.</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You are challenged to write about highly technical subjects but in a way that a beginner—a non-specialist—could understand.</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50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315200" cy="715963"/>
          </a:xfrm>
        </p:spPr>
        <p:txBody>
          <a:bodyPr/>
          <a:lstStyle/>
          <a:p>
            <a:endParaRPr lang="en-US" dirty="0"/>
          </a:p>
        </p:txBody>
      </p:sp>
      <p:sp>
        <p:nvSpPr>
          <p:cNvPr id="3" name="Content Placeholder 2"/>
          <p:cNvSpPr>
            <a:spLocks noGrp="1"/>
          </p:cNvSpPr>
          <p:nvPr>
            <p:ph idx="1"/>
          </p:nvPr>
        </p:nvSpPr>
        <p:spPr>
          <a:xfrm>
            <a:off x="457200" y="609600"/>
            <a:ext cx="8382000" cy="6172200"/>
          </a:xfrm>
        </p:spPr>
        <p:txBody>
          <a:bodyPr/>
          <a:lstStyle/>
          <a:p>
            <a:pPr algn="just"/>
            <a:r>
              <a:rPr lang="en-US" sz="2000" dirty="0">
                <a:latin typeface="Times New Roman" panose="02020603050405020304" pitchFamily="18" charset="0"/>
                <a:cs typeface="Times New Roman" panose="02020603050405020304" pitchFamily="18" charset="0"/>
              </a:rPr>
              <a:t>Technical writing is composed primarily in the work environment for superiors , colleagues, subordinates, vendors and customers.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a professional you are expected to write the following type of correspondence for the following reasons.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Memos and Electronic mail</a:t>
            </a:r>
            <a:r>
              <a:rPr lang="en-US" sz="2000" dirty="0">
                <a:latin typeface="Times New Roman" panose="02020603050405020304" pitchFamily="18" charset="0"/>
                <a:cs typeface="Times New Roman" panose="02020603050405020304" pitchFamily="18" charset="0"/>
              </a:rPr>
              <a:t>----to set meeting agendas and to ask and answer questions.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Letters</a:t>
            </a:r>
            <a:r>
              <a:rPr lang="en-US" sz="2000" dirty="0">
                <a:latin typeface="Times New Roman" panose="02020603050405020304" pitchFamily="18" charset="0"/>
                <a:cs typeface="Times New Roman" panose="02020603050405020304" pitchFamily="18" charset="0"/>
              </a:rPr>
              <a:t>---to sell, complain, hire, ask and answer questions.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Reports</a:t>
            </a:r>
            <a:r>
              <a:rPr lang="en-US" sz="2000" dirty="0">
                <a:latin typeface="Times New Roman" panose="02020603050405020304" pitchFamily="18" charset="0"/>
                <a:cs typeface="Times New Roman" panose="02020603050405020304" pitchFamily="18" charset="0"/>
              </a:rPr>
              <a:t>---to report an ongoing project, to study options and recommend action and to document meetings minutes.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Proposals</a:t>
            </a:r>
            <a:r>
              <a:rPr lang="en-US" sz="2000" dirty="0">
                <a:latin typeface="Times New Roman" panose="02020603050405020304" pitchFamily="18" charset="0"/>
                <a:cs typeface="Times New Roman" panose="02020603050405020304" pitchFamily="18" charset="0"/>
              </a:rPr>
              <a:t>---to highlight problem, to suggest solutions and to recommend action.</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Brochures</a:t>
            </a:r>
            <a:r>
              <a:rPr lang="en-US" sz="2000" dirty="0">
                <a:latin typeface="Times New Roman" panose="02020603050405020304" pitchFamily="18" charset="0"/>
                <a:cs typeface="Times New Roman" panose="02020603050405020304" pitchFamily="18" charset="0"/>
              </a:rPr>
              <a:t>---to sell and inform using both foldouts.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Newsletters</a:t>
            </a:r>
            <a:r>
              <a:rPr lang="en-US" sz="2000" dirty="0">
                <a:latin typeface="Times New Roman" panose="02020603050405020304" pitchFamily="18" charset="0"/>
                <a:cs typeface="Times New Roman" panose="02020603050405020304" pitchFamily="18" charset="0"/>
              </a:rPr>
              <a:t>---to report on corporate activities to both employees and stakeholders.</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Resume-</a:t>
            </a:r>
            <a:r>
              <a:rPr lang="en-US" sz="2000" dirty="0">
                <a:latin typeface="Times New Roman" panose="02020603050405020304" pitchFamily="18" charset="0"/>
                <a:cs typeface="Times New Roman" panose="02020603050405020304" pitchFamily="18" charset="0"/>
              </a:rPr>
              <a:t>--to help you find a job. </a:t>
            </a:r>
          </a:p>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User manuals-</a:t>
            </a:r>
            <a:r>
              <a:rPr lang="en-US" sz="2000" dirty="0">
                <a:latin typeface="Times New Roman" panose="02020603050405020304" pitchFamily="18" charset="0"/>
                <a:cs typeface="Times New Roman" panose="02020603050405020304" pitchFamily="18" charset="0"/>
              </a:rPr>
              <a:t>--to explain the steps in a procedure.</a:t>
            </a:r>
          </a:p>
        </p:txBody>
      </p:sp>
    </p:spTree>
    <p:extLst>
      <p:ext uri="{BB962C8B-B14F-4D97-AF65-F5344CB8AC3E}">
        <p14:creationId xmlns:p14="http://schemas.microsoft.com/office/powerpoint/2010/main" val="277167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IMPORTANCE</a:t>
            </a:r>
          </a:p>
        </p:txBody>
      </p:sp>
      <p:sp>
        <p:nvSpPr>
          <p:cNvPr id="3" name="Content Placeholder 2"/>
          <p:cNvSpPr>
            <a:spLocks noGrp="1"/>
          </p:cNvSpPr>
          <p:nvPr>
            <p:ph idx="1"/>
          </p:nvPr>
        </p:nvSpPr>
        <p:spPr>
          <a:xfrm>
            <a:off x="457200" y="1219200"/>
            <a:ext cx="8229600" cy="5257800"/>
          </a:xfrm>
        </p:spPr>
        <p:txBody>
          <a:bodyPr/>
          <a:lstStyle/>
          <a:p>
            <a:pPr marL="0" indent="0">
              <a:buNone/>
            </a:pPr>
            <a:r>
              <a:rPr lang="en-US" sz="2000" dirty="0">
                <a:latin typeface="Times New Roman" panose="02020603050405020304" pitchFamily="18" charset="0"/>
                <a:cs typeface="Times New Roman" panose="02020603050405020304" pitchFamily="18" charset="0"/>
              </a:rPr>
              <a:t>Technical writing is not a frill or an occasional endeavor. It’s a major component of work environment. Through technical correspondence, employees,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Maintain good customer client relations ( </a:t>
            </a:r>
            <a:r>
              <a:rPr lang="en-US" sz="2000" b="1" dirty="0">
                <a:latin typeface="Times New Roman" panose="02020603050405020304" pitchFamily="18" charset="0"/>
                <a:cs typeface="Times New Roman" panose="02020603050405020304" pitchFamily="18" charset="0"/>
              </a:rPr>
              <a:t>follow up letters</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Ensure that work is accomplished on time (</a:t>
            </a:r>
            <a:r>
              <a:rPr lang="en-US" sz="2000" b="1" dirty="0">
                <a:latin typeface="Times New Roman" panose="02020603050405020304" pitchFamily="18" charset="0"/>
                <a:cs typeface="Times New Roman" panose="02020603050405020304" pitchFamily="18" charset="0"/>
              </a:rPr>
              <a:t>directive memos or emails</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Provide documentation that work has been completed (</a:t>
            </a:r>
            <a:r>
              <a:rPr lang="en-US" sz="2000" b="1" dirty="0">
                <a:latin typeface="Times New Roman" panose="02020603050405020304" pitchFamily="18" charset="0"/>
                <a:cs typeface="Times New Roman" panose="02020603050405020304" pitchFamily="18" charset="0"/>
              </a:rPr>
              <a:t>progress reports</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Generate income ( </a:t>
            </a:r>
            <a:r>
              <a:rPr lang="en-US" sz="2000" b="1" dirty="0">
                <a:latin typeface="Times New Roman" panose="02020603050405020304" pitchFamily="18" charset="0"/>
                <a:cs typeface="Times New Roman" panose="02020603050405020304" pitchFamily="18" charset="0"/>
              </a:rPr>
              <a:t>sales letters, brochures and fliers</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Keep machinery working (</a:t>
            </a:r>
            <a:r>
              <a:rPr lang="en-US" sz="2000" b="1" dirty="0">
                <a:latin typeface="Times New Roman" panose="02020603050405020304" pitchFamily="18" charset="0"/>
                <a:cs typeface="Times New Roman" panose="02020603050405020304" pitchFamily="18" charset="0"/>
              </a:rPr>
              <a:t>user manuals</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Ensure that correct equipment is purchased (</a:t>
            </a:r>
            <a:r>
              <a:rPr lang="en-US" sz="2000" b="1" dirty="0">
                <a:latin typeface="Times New Roman" panose="02020603050405020304" pitchFamily="18" charset="0"/>
                <a:cs typeface="Times New Roman" panose="02020603050405020304" pitchFamily="18" charset="0"/>
              </a:rPr>
              <a:t>technical descriptions</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Participate in teleconferences and video conferences (</a:t>
            </a:r>
            <a:r>
              <a:rPr lang="en-US" sz="2000" b="1" dirty="0">
                <a:latin typeface="Times New Roman" panose="02020603050405020304" pitchFamily="18" charset="0"/>
                <a:cs typeface="Times New Roman" panose="02020603050405020304" pitchFamily="18" charset="0"/>
              </a:rPr>
              <a:t>oral communication</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Get a job </a:t>
            </a:r>
            <a:r>
              <a:rPr lang="en-US" sz="2000" b="1" dirty="0">
                <a:latin typeface="Times New Roman" panose="02020603050405020304" pitchFamily="18" charset="0"/>
                <a:cs typeface="Times New Roman" panose="02020603050405020304" pitchFamily="18" charset="0"/>
              </a:rPr>
              <a:t>( resume</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Inform the world about your company's products and services ( </a:t>
            </a:r>
            <a:r>
              <a:rPr lang="en-US" sz="2000" b="1" dirty="0">
                <a:latin typeface="Times New Roman" panose="02020603050405020304" pitchFamily="18" charset="0"/>
                <a:cs typeface="Times New Roman" panose="02020603050405020304" pitchFamily="18" charset="0"/>
              </a:rPr>
              <a:t>internet websites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551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1"/>
            <a:ext cx="7315200" cy="609600"/>
          </a:xfrm>
        </p:spPr>
        <p:txBody>
          <a:bodyPr/>
          <a:lstStyle/>
          <a:p>
            <a:pPr algn="ctr"/>
            <a:r>
              <a:rPr lang="en-US" sz="3600" dirty="0">
                <a:latin typeface="Times New Roman" panose="02020603050405020304" pitchFamily="18" charset="0"/>
                <a:cs typeface="Times New Roman" panose="02020603050405020304" pitchFamily="18" charset="0"/>
              </a:rPr>
              <a:t>THE WRITING PROCESS</a:t>
            </a:r>
          </a:p>
        </p:txBody>
      </p:sp>
      <p:sp>
        <p:nvSpPr>
          <p:cNvPr id="3" name="Content Placeholder 2"/>
          <p:cNvSpPr>
            <a:spLocks noGrp="1"/>
          </p:cNvSpPr>
          <p:nvPr>
            <p:ph idx="1"/>
          </p:nvPr>
        </p:nvSpPr>
        <p:spPr>
          <a:xfrm>
            <a:off x="990600" y="990600"/>
            <a:ext cx="7315200" cy="5638800"/>
          </a:xfrm>
        </p:spPr>
        <p:txBody>
          <a:bodyPr/>
          <a:lstStyle/>
          <a:p>
            <a:pPr marL="0" indent="0">
              <a:buNone/>
            </a:pPr>
            <a:r>
              <a:rPr lang="en-US" sz="2000" dirty="0">
                <a:latin typeface="Times New Roman" panose="02020603050405020304" pitchFamily="18" charset="0"/>
                <a:cs typeface="Times New Roman" panose="02020603050405020304" pitchFamily="18" charset="0"/>
              </a:rPr>
              <a:t>The process approach to writing requires the following sequence:</a:t>
            </a:r>
          </a:p>
          <a:p>
            <a:pPr marL="0" indent="0">
              <a:buNone/>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Prewrite</a:t>
            </a:r>
            <a:r>
              <a:rPr lang="en-US" sz="2000" dirty="0">
                <a:latin typeface="Times New Roman" panose="02020603050405020304" pitchFamily="18" charset="0"/>
                <a:cs typeface="Times New Roman" panose="02020603050405020304" pitchFamily="18" charset="0"/>
              </a:rPr>
              <a:t>---generate information prior to writing the correspondence. (about 25 percent of your time)</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Examine your purposes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Determine your goals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Consider your audience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Gather your data</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Determine how the content will be provided.. Mind mapping, Brain storming, Flow charting, Outlining</a:t>
            </a:r>
          </a:p>
          <a:p>
            <a:pPr marL="0" indent="0">
              <a:buNone/>
            </a:pPr>
            <a:endParaRPr lang="en-US" sz="2000" dirty="0">
              <a:latin typeface="Times New Roman" panose="02020603050405020304" pitchFamily="18" charset="0"/>
              <a:cs typeface="Times New Roman" panose="02020603050405020304" pitchFamily="18" charset="0"/>
            </a:endParaRPr>
          </a:p>
          <a:p>
            <a:pPr marL="457200" indent="-457200">
              <a:buAutoNum type="arabicPeriod" startAt="2"/>
            </a:pPr>
            <a:r>
              <a:rPr lang="en-US" sz="2400" b="1" dirty="0">
                <a:latin typeface="Times New Roman" panose="02020603050405020304" pitchFamily="18" charset="0"/>
                <a:cs typeface="Times New Roman" panose="02020603050405020304" pitchFamily="18" charset="0"/>
              </a:rPr>
              <a:t>Write</a:t>
            </a:r>
            <a:r>
              <a:rPr lang="en-US" sz="2000" dirty="0">
                <a:latin typeface="Times New Roman" panose="02020603050405020304" pitchFamily="18" charset="0"/>
                <a:cs typeface="Times New Roman" panose="02020603050405020304" pitchFamily="18" charset="0"/>
              </a:rPr>
              <a:t>---now we need to draft the document. (about 25 percent of your time) To do so,</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Organize the draft with some logical sequence.</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Format the content to allow for ease of access	</a:t>
            </a:r>
          </a:p>
        </p:txBody>
      </p:sp>
    </p:spTree>
    <p:extLst>
      <p:ext uri="{BB962C8B-B14F-4D97-AF65-F5344CB8AC3E}">
        <p14:creationId xmlns:p14="http://schemas.microsoft.com/office/powerpoint/2010/main" val="3266197156"/>
      </p:ext>
    </p:extLst>
  </p:cSld>
  <p:clrMapOvr>
    <a:masterClrMapping/>
  </p:clrMapOvr>
</p:sld>
</file>

<file path=ppt/theme/theme1.xml><?xml version="1.0" encoding="utf-8"?>
<a:theme xmlns:a="http://schemas.openxmlformats.org/drawingml/2006/main" name="powerpoint-template-24">
  <a:themeElements>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C75F06"/>
        </a:lt2>
        <a:accent1>
          <a:srgbClr val="E07D06"/>
        </a:accent1>
        <a:accent2>
          <a:srgbClr val="F2A016"/>
        </a:accent2>
        <a:accent3>
          <a:srgbClr val="FFFFFF"/>
        </a:accent3>
        <a:accent4>
          <a:srgbClr val="404040"/>
        </a:accent4>
        <a:accent5>
          <a:srgbClr val="EDBFAA"/>
        </a:accent5>
        <a:accent6>
          <a:srgbClr val="DB9113"/>
        </a:accent6>
        <a:hlink>
          <a:srgbClr val="F7C91C"/>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CD5B12"/>
        </a:lt2>
        <a:accent1>
          <a:srgbClr val="E6721D"/>
        </a:accent1>
        <a:accent2>
          <a:srgbClr val="F09125"/>
        </a:accent2>
        <a:accent3>
          <a:srgbClr val="FFFFFF"/>
        </a:accent3>
        <a:accent4>
          <a:srgbClr val="404040"/>
        </a:accent4>
        <a:accent5>
          <a:srgbClr val="F0BCAB"/>
        </a:accent5>
        <a:accent6>
          <a:srgbClr val="D98320"/>
        </a:accent6>
        <a:hlink>
          <a:srgbClr val="F0973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BB5206"/>
        </a:lt2>
        <a:accent1>
          <a:srgbClr val="622C0A"/>
        </a:accent1>
        <a:accent2>
          <a:srgbClr val="E58218"/>
        </a:accent2>
        <a:accent3>
          <a:srgbClr val="FFFFFF"/>
        </a:accent3>
        <a:accent4>
          <a:srgbClr val="404040"/>
        </a:accent4>
        <a:accent5>
          <a:srgbClr val="B7ACAA"/>
        </a:accent5>
        <a:accent6>
          <a:srgbClr val="CF7515"/>
        </a:accent6>
        <a:hlink>
          <a:srgbClr val="8B35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6C362C"/>
        </a:lt2>
        <a:accent1>
          <a:srgbClr val="CA7920"/>
        </a:accent1>
        <a:accent2>
          <a:srgbClr val="E4980F"/>
        </a:accent2>
        <a:accent3>
          <a:srgbClr val="FFFFFF"/>
        </a:accent3>
        <a:accent4>
          <a:srgbClr val="404040"/>
        </a:accent4>
        <a:accent5>
          <a:srgbClr val="E1BEAB"/>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C28E32"/>
        </a:lt2>
        <a:accent1>
          <a:srgbClr val="D89306"/>
        </a:accent1>
        <a:accent2>
          <a:srgbClr val="E19E06"/>
        </a:accent2>
        <a:accent3>
          <a:srgbClr val="FFFFFF"/>
        </a:accent3>
        <a:accent4>
          <a:srgbClr val="404040"/>
        </a:accent4>
        <a:accent5>
          <a:srgbClr val="E9C8AA"/>
        </a:accent5>
        <a:accent6>
          <a:srgbClr val="CC8F05"/>
        </a:accent6>
        <a:hlink>
          <a:srgbClr val="EFB206"/>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629E"/>
        </a:lt2>
        <a:accent1>
          <a:srgbClr val="0077C0"/>
        </a:accent1>
        <a:accent2>
          <a:srgbClr val="E4980F"/>
        </a:accent2>
        <a:accent3>
          <a:srgbClr val="FFFFFF"/>
        </a:accent3>
        <a:accent4>
          <a:srgbClr val="404040"/>
        </a:accent4>
        <a:accent5>
          <a:srgbClr val="AABDDC"/>
        </a:accent5>
        <a:accent6>
          <a:srgbClr val="CF890C"/>
        </a:accent6>
        <a:hlink>
          <a:srgbClr val="F1AD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0629E"/>
        </a:lt2>
        <a:accent1>
          <a:srgbClr val="0077C0"/>
        </a:accent1>
        <a:accent2>
          <a:srgbClr val="0082D2"/>
        </a:accent2>
        <a:accent3>
          <a:srgbClr val="FFFFFF"/>
        </a:accent3>
        <a:accent4>
          <a:srgbClr val="404040"/>
        </a:accent4>
        <a:accent5>
          <a:srgbClr val="AABDDC"/>
        </a:accent5>
        <a:accent6>
          <a:srgbClr val="0075BE"/>
        </a:accent6>
        <a:hlink>
          <a:srgbClr val="008CE2"/>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A07369-2C7B-400D-A831-21AE6E9159D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D60C40A-7EF7-4716-AF71-E8130ABB3FD1}">
  <ds:schemaRefs>
    <ds:schemaRef ds:uri="http://schemas.microsoft.com/sharepoint/v3/contenttype/forms"/>
  </ds:schemaRefs>
</ds:datastoreItem>
</file>

<file path=customXml/itemProps3.xml><?xml version="1.0" encoding="utf-8"?>
<ds:datastoreItem xmlns:ds="http://schemas.openxmlformats.org/officeDocument/2006/customXml" ds:itemID="{161D116C-B959-4D80-9E80-E61EF3C6B0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cb193-2112-473e-86d5-07b38ee5d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Template>
  <TotalTime>532</TotalTime>
  <Words>2051</Words>
  <Application>Microsoft Office PowerPoint</Application>
  <PresentationFormat>On-screen Show (4:3)</PresentationFormat>
  <Paragraphs>317</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powerpoint-template-24</vt:lpstr>
      <vt:lpstr>DIFFERENCES B/W TECHNICAL AND NON-TECHNICAL WRITING</vt:lpstr>
      <vt:lpstr>TECHNICAL WRITING</vt:lpstr>
      <vt:lpstr>DEFINING THE TERM !</vt:lpstr>
      <vt:lpstr>What is Technical Writing?</vt:lpstr>
      <vt:lpstr>PowerPoint Presentation</vt:lpstr>
      <vt:lpstr>The Audience</vt:lpstr>
      <vt:lpstr>PowerPoint Presentation</vt:lpstr>
      <vt:lpstr>IMPORTANCE</vt:lpstr>
      <vt:lpstr>THE WRITING PROCESS</vt:lpstr>
      <vt:lpstr>PowerPoint Presentation</vt:lpstr>
      <vt:lpstr>CYCLIC PROCESS FOR TECHNICAL WRITING</vt:lpstr>
      <vt:lpstr>PURPOSE OF TECHNICAL WRITING</vt:lpstr>
      <vt:lpstr>USEFUL FEATURES</vt:lpstr>
      <vt:lpstr>ETHICS IN TECHNICAL WRITING</vt:lpstr>
      <vt:lpstr>ASPECTS OF TECHNICAL WRITING</vt:lpstr>
      <vt:lpstr>EXAMPLE OF AMBIGUITY</vt:lpstr>
      <vt:lpstr>ASPECTS OF TECHNICAL WRITING</vt:lpstr>
      <vt:lpstr>EXAMPLE OF OVER LONG SENTENCES</vt:lpstr>
      <vt:lpstr>NON-TECHNICAL WRITING</vt:lpstr>
      <vt:lpstr>DEFINITION </vt:lpstr>
      <vt:lpstr>INTRODUCTION TO CREATIVE WRITING</vt:lpstr>
      <vt:lpstr>AUDIENCE OF CREATIVE WRITING: </vt:lpstr>
      <vt:lpstr>IMPORTANCE</vt:lpstr>
      <vt:lpstr>ELEMENTS</vt:lpstr>
      <vt:lpstr>PURPOSE…</vt:lpstr>
      <vt:lpstr>EXAMPLES </vt:lpstr>
      <vt:lpstr>COMPARISON OF TWO TYPES </vt:lpstr>
      <vt:lpstr>COMPARISON OF TWO TYPES </vt:lpstr>
      <vt:lpstr>COMPARISON OF TWO TYPES</vt:lpstr>
      <vt:lpstr>WHAT IS TECHNICAL WRITING?</vt:lpstr>
      <vt:lpstr>EXAMPLES</vt:lpstr>
      <vt:lpstr>EXAMPLES </vt:lpstr>
      <vt:lpstr>EXAMPLES </vt:lpstr>
      <vt:lpstr>TIPS</vt:lpstr>
      <vt:lpstr>TIPS</vt:lpstr>
      <vt:lpstr>TIPS</vt:lpstr>
      <vt:lpstr>COMPARISON</vt:lpstr>
      <vt:lpstr>PowerPoint Presentation</vt:lpstr>
      <vt:lpstr>PowerPoint Presentation</vt:lpstr>
      <vt:lpstr>WHY TECHNICAL WRITING?</vt:lpstr>
      <vt:lpstr>CONCLUSION</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Zubair Saeed.</dc:creator>
  <cp:lastModifiedBy>Kamran Shaheen</cp:lastModifiedBy>
  <cp:revision>183</cp:revision>
  <dcterms:created xsi:type="dcterms:W3CDTF">2017-10-04T04:14:22Z</dcterms:created>
  <dcterms:modified xsi:type="dcterms:W3CDTF">2020-10-20T05:34:27Z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