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4"/>
  </p:notesMasterIdLst>
  <p:sldIdLst>
    <p:sldId id="256" r:id="rId5"/>
    <p:sldId id="257" r:id="rId6"/>
    <p:sldId id="258" r:id="rId7"/>
    <p:sldId id="259" r:id="rId8"/>
    <p:sldId id="260" r:id="rId9"/>
    <p:sldId id="261" r:id="rId10"/>
    <p:sldId id="262" r:id="rId11"/>
    <p:sldId id="263" r:id="rId12"/>
    <p:sldId id="264" r:id="rId13"/>
    <p:sldId id="265" r:id="rId14"/>
    <p:sldId id="270" r:id="rId15"/>
    <p:sldId id="266" r:id="rId16"/>
    <p:sldId id="267" r:id="rId17"/>
    <p:sldId id="268" r:id="rId18"/>
    <p:sldId id="269"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D30AD8-A53A-4D96-9247-7AC81C6D8DAF}" v="4" dt="2020-12-14T06:34:38.906"/>
    <p1510:client id="{E8042119-F97D-4334-ADF2-C61FCC5044A5}" v="1" dt="2021-01-09T17:14:46.7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manmaqsood7027" userId="S::nomanmaqsood7027_gmail.com#ext#@pern.onmicrosoft.com::b51014e9-b441-468c-b7d5-23f79514411f" providerId="AD" clId="Web-{8DD30AD8-A53A-4D96-9247-7AC81C6D8DAF}"/>
    <pc:docChg chg="modSld">
      <pc:chgData name="nomanmaqsood7027" userId="S::nomanmaqsood7027_gmail.com#ext#@pern.onmicrosoft.com::b51014e9-b441-468c-b7d5-23f79514411f" providerId="AD" clId="Web-{8DD30AD8-A53A-4D96-9247-7AC81C6D8DAF}" dt="2020-12-14T06:34:38.906" v="3" actId="14100"/>
      <pc:docMkLst>
        <pc:docMk/>
      </pc:docMkLst>
      <pc:sldChg chg="modSp">
        <pc:chgData name="nomanmaqsood7027" userId="S::nomanmaqsood7027_gmail.com#ext#@pern.onmicrosoft.com::b51014e9-b441-468c-b7d5-23f79514411f" providerId="AD" clId="Web-{8DD30AD8-A53A-4D96-9247-7AC81C6D8DAF}" dt="2020-12-14T06:33:50.561" v="0" actId="14100"/>
        <pc:sldMkLst>
          <pc:docMk/>
          <pc:sldMk cId="761594971" sldId="265"/>
        </pc:sldMkLst>
        <pc:spChg chg="mod">
          <ac:chgData name="nomanmaqsood7027" userId="S::nomanmaqsood7027_gmail.com#ext#@pern.onmicrosoft.com::b51014e9-b441-468c-b7d5-23f79514411f" providerId="AD" clId="Web-{8DD30AD8-A53A-4D96-9247-7AC81C6D8DAF}" dt="2020-12-14T06:33:50.561" v="0" actId="14100"/>
          <ac:spMkLst>
            <pc:docMk/>
            <pc:sldMk cId="761594971" sldId="265"/>
            <ac:spMk id="3" creationId="{00000000-0000-0000-0000-000000000000}"/>
          </ac:spMkLst>
        </pc:spChg>
      </pc:sldChg>
      <pc:sldChg chg="modSp">
        <pc:chgData name="nomanmaqsood7027" userId="S::nomanmaqsood7027_gmail.com#ext#@pern.onmicrosoft.com::b51014e9-b441-468c-b7d5-23f79514411f" providerId="AD" clId="Web-{8DD30AD8-A53A-4D96-9247-7AC81C6D8DAF}" dt="2020-12-14T06:34:38.906" v="3" actId="14100"/>
        <pc:sldMkLst>
          <pc:docMk/>
          <pc:sldMk cId="2724994137" sldId="270"/>
        </pc:sldMkLst>
        <pc:spChg chg="mod">
          <ac:chgData name="nomanmaqsood7027" userId="S::nomanmaqsood7027_gmail.com#ext#@pern.onmicrosoft.com::b51014e9-b441-468c-b7d5-23f79514411f" providerId="AD" clId="Web-{8DD30AD8-A53A-4D96-9247-7AC81C6D8DAF}" dt="2020-12-14T06:34:38.906" v="3" actId="14100"/>
          <ac:spMkLst>
            <pc:docMk/>
            <pc:sldMk cId="2724994137" sldId="270"/>
            <ac:spMk id="2" creationId="{00000000-0000-0000-0000-000000000000}"/>
          </ac:spMkLst>
        </pc:spChg>
        <pc:spChg chg="mod">
          <ac:chgData name="nomanmaqsood7027" userId="S::nomanmaqsood7027_gmail.com#ext#@pern.onmicrosoft.com::b51014e9-b441-468c-b7d5-23f79514411f" providerId="AD" clId="Web-{8DD30AD8-A53A-4D96-9247-7AC81C6D8DAF}" dt="2020-12-14T06:34:18.311" v="1" actId="14100"/>
          <ac:spMkLst>
            <pc:docMk/>
            <pc:sldMk cId="2724994137" sldId="270"/>
            <ac:spMk id="3" creationId="{00000000-0000-0000-0000-000000000000}"/>
          </ac:spMkLst>
        </pc:spChg>
      </pc:sldChg>
    </pc:docChg>
  </pc:docChgLst>
  <pc:docChgLst>
    <pc:chgData name="misbahmehrab2002" userId="S::misbahmehrab2002_gmail.com#ext#@pern.onmicrosoft.com::889e6819-c4c9-4624-8bca-05c83e342948" providerId="AD" clId="Web-{E8042119-F97D-4334-ADF2-C61FCC5044A5}"/>
    <pc:docChg chg="modSld">
      <pc:chgData name="misbahmehrab2002" userId="S::misbahmehrab2002_gmail.com#ext#@pern.onmicrosoft.com::889e6819-c4c9-4624-8bca-05c83e342948" providerId="AD" clId="Web-{E8042119-F97D-4334-ADF2-C61FCC5044A5}" dt="2021-01-09T17:14:46.733" v="0"/>
      <pc:docMkLst>
        <pc:docMk/>
      </pc:docMkLst>
      <pc:sldChg chg="delSp">
        <pc:chgData name="misbahmehrab2002" userId="S::misbahmehrab2002_gmail.com#ext#@pern.onmicrosoft.com::889e6819-c4c9-4624-8bca-05c83e342948" providerId="AD" clId="Web-{E8042119-F97D-4334-ADF2-C61FCC5044A5}" dt="2021-01-09T17:14:46.733" v="0"/>
        <pc:sldMkLst>
          <pc:docMk/>
          <pc:sldMk cId="1278192626" sldId="257"/>
        </pc:sldMkLst>
        <pc:spChg chg="del">
          <ac:chgData name="misbahmehrab2002" userId="S::misbahmehrab2002_gmail.com#ext#@pern.onmicrosoft.com::889e6819-c4c9-4624-8bca-05c83e342948" providerId="AD" clId="Web-{E8042119-F97D-4334-ADF2-C61FCC5044A5}" dt="2021-01-09T17:14:46.733" v="0"/>
          <ac:spMkLst>
            <pc:docMk/>
            <pc:sldMk cId="1278192626" sldId="257"/>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0C3788-72EA-4F9F-9989-BD17EDD48201}" type="datetimeFigureOut">
              <a:rPr lang="en-US" smtClean="0"/>
              <a:t>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4D257E-8163-4929-9C03-2B6FC863716C}" type="slidenum">
              <a:rPr lang="en-US" smtClean="0"/>
              <a:t>‹#›</a:t>
            </a:fld>
            <a:endParaRPr lang="en-US"/>
          </a:p>
        </p:txBody>
      </p:sp>
    </p:spTree>
    <p:extLst>
      <p:ext uri="{BB962C8B-B14F-4D97-AF65-F5344CB8AC3E}">
        <p14:creationId xmlns:p14="http://schemas.microsoft.com/office/powerpoint/2010/main" val="3839109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4D257E-8163-4929-9C03-2B6FC863716C}" type="slidenum">
              <a:rPr lang="en-US" smtClean="0"/>
              <a:t>20</a:t>
            </a:fld>
            <a:endParaRPr lang="en-US"/>
          </a:p>
        </p:txBody>
      </p:sp>
    </p:spTree>
    <p:extLst>
      <p:ext uri="{BB962C8B-B14F-4D97-AF65-F5344CB8AC3E}">
        <p14:creationId xmlns:p14="http://schemas.microsoft.com/office/powerpoint/2010/main" val="1429557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1/9/2021</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Oral Presentations</a:t>
            </a:r>
            <a:br>
              <a:rPr lang="en-US" dirty="0"/>
            </a:br>
            <a:endParaRPr lang="en-US" dirty="0"/>
          </a:p>
        </p:txBody>
      </p:sp>
      <p:sp>
        <p:nvSpPr>
          <p:cNvPr id="3" name="Subtitle 2"/>
          <p:cNvSpPr>
            <a:spLocks noGrp="1"/>
          </p:cNvSpPr>
          <p:nvPr>
            <p:ph type="subTitle" idx="1"/>
          </p:nvPr>
        </p:nvSpPr>
        <p:spPr>
          <a:xfrm>
            <a:off x="685800" y="3505200"/>
            <a:ext cx="7620000" cy="1752600"/>
          </a:xfrm>
        </p:spPr>
        <p:txBody>
          <a:bodyPr>
            <a:normAutofit/>
          </a:bodyPr>
          <a:lstStyle/>
          <a:p>
            <a:r>
              <a:rPr lang="en-US" b="1" dirty="0">
                <a:solidFill>
                  <a:srgbClr val="7030A0"/>
                </a:solidFill>
              </a:rPr>
              <a:t>GOALS</a:t>
            </a:r>
          </a:p>
          <a:p>
            <a:pPr algn="just"/>
            <a:r>
              <a:rPr lang="en-US" sz="2300" dirty="0">
                <a:solidFill>
                  <a:schemeClr val="tx1"/>
                </a:solidFill>
              </a:rPr>
              <a:t> </a:t>
            </a:r>
            <a:r>
              <a:rPr lang="en-US" sz="2300" b="1" dirty="0">
                <a:solidFill>
                  <a:schemeClr val="tx1"/>
                </a:solidFill>
              </a:rPr>
              <a:t>1</a:t>
            </a:r>
            <a:r>
              <a:rPr lang="en-US" sz="2300" dirty="0">
                <a:solidFill>
                  <a:schemeClr val="tx1"/>
                </a:solidFill>
              </a:rPr>
              <a:t>. Know how to convert a report into an oral presentation</a:t>
            </a:r>
          </a:p>
          <a:p>
            <a:pPr algn="just"/>
            <a:r>
              <a:rPr lang="en-US" sz="2300" dirty="0">
                <a:solidFill>
                  <a:schemeClr val="tx1"/>
                </a:solidFill>
              </a:rPr>
              <a:t> </a:t>
            </a:r>
            <a:r>
              <a:rPr lang="en-US" sz="2300" b="1" dirty="0">
                <a:solidFill>
                  <a:schemeClr val="tx1"/>
                </a:solidFill>
              </a:rPr>
              <a:t>2</a:t>
            </a:r>
            <a:r>
              <a:rPr lang="en-US" sz="2300" dirty="0">
                <a:solidFill>
                  <a:schemeClr val="tx1"/>
                </a:solidFill>
              </a:rPr>
              <a:t>. Know how to prepare effective visual aids</a:t>
            </a:r>
          </a:p>
          <a:p>
            <a:pPr algn="just"/>
            <a:r>
              <a:rPr lang="en-US" sz="2300" b="1" dirty="0">
                <a:solidFill>
                  <a:schemeClr val="tx1"/>
                </a:solidFill>
              </a:rPr>
              <a:t> 3</a:t>
            </a:r>
            <a:r>
              <a:rPr lang="en-US" sz="2300" dirty="0">
                <a:solidFill>
                  <a:schemeClr val="tx1"/>
                </a:solidFill>
              </a:rPr>
              <a:t>. Know successful presentation techniques</a:t>
            </a:r>
          </a:p>
          <a:p>
            <a:endParaRPr lang="en-US" sz="2300" dirty="0"/>
          </a:p>
        </p:txBody>
      </p:sp>
    </p:spTree>
    <p:extLst>
      <p:ext uri="{BB962C8B-B14F-4D97-AF65-F5344CB8AC3E}">
        <p14:creationId xmlns:p14="http://schemas.microsoft.com/office/powerpoint/2010/main" val="2418864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93800"/>
            <a:ext cx="8229600" cy="5383200"/>
          </a:xfrm>
        </p:spPr>
        <p:txBody>
          <a:bodyPr>
            <a:normAutofit/>
          </a:bodyPr>
          <a:lstStyle/>
          <a:p>
            <a:r>
              <a:rPr lang="en-US" dirty="0"/>
              <a:t> </a:t>
            </a:r>
            <a:r>
              <a:rPr lang="en-US" dirty="0">
                <a:solidFill>
                  <a:srgbClr val="FF0000"/>
                </a:solidFill>
              </a:rPr>
              <a:t>In the example, the safety coordinator of the department with the failure requested the presentation. </a:t>
            </a:r>
          </a:p>
          <a:p>
            <a:pPr algn="just"/>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purpose of the presentation was to present findings </a:t>
            </a:r>
            <a:r>
              <a:rPr lang="en-US" sz="2000" dirty="0">
                <a:latin typeface="Times New Roman" panose="02020603050405020304" pitchFamily="18" charset="0"/>
                <a:cs typeface="Times New Roman" panose="02020603050405020304" pitchFamily="18" charset="0"/>
              </a:rPr>
              <a:t>on the cause of the failure. The </a:t>
            </a:r>
            <a:r>
              <a:rPr lang="en-US" sz="2000" b="1" dirty="0">
                <a:latin typeface="Times New Roman" panose="02020603050405020304" pitchFamily="18" charset="0"/>
                <a:cs typeface="Times New Roman" panose="02020603050405020304" pitchFamily="18" charset="0"/>
              </a:rPr>
              <a:t>objective of the work was to prevent recurrence</a:t>
            </a:r>
            <a:r>
              <a:rPr lang="en-US" sz="2000" dirty="0">
                <a:latin typeface="Times New Roman" panose="02020603050405020304" pitchFamily="18" charset="0"/>
                <a:cs typeface="Times New Roman" panose="02020603050405020304" pitchFamily="18" charset="0"/>
              </a:rPr>
              <a:t>. The audience was determined by the meeting announcement. About ten people were invited, and they included machine operators, maintenance mechanics, department engineers and department supervisors. The safety coordinator called the meeting, and he allotted 15 minutes for the presentation of laboratory results on the nature of the failure.</a:t>
            </a:r>
          </a:p>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You are </a:t>
            </a:r>
            <a:r>
              <a:rPr lang="en-US" sz="2000" b="1" dirty="0">
                <a:latin typeface="Times New Roman" panose="02020603050405020304" pitchFamily="18" charset="0"/>
                <a:cs typeface="Times New Roman" panose="02020603050405020304" pitchFamily="18" charset="0"/>
              </a:rPr>
              <a:t>familiar with the scheduled conference room</a:t>
            </a:r>
            <a:r>
              <a:rPr lang="en-US" sz="2000" dirty="0">
                <a:latin typeface="Times New Roman" panose="02020603050405020304" pitchFamily="18" charset="0"/>
                <a:cs typeface="Times New Roman" panose="02020603050405020304" pitchFamily="18" charset="0"/>
              </a:rPr>
              <a:t>; you know that it always has a transparency projector in it and there are blackboards on two walls. You expect that the audience will be pleased that you pinpointed the origin and that they will accept your recommendations to prevent additional shaft failures. You will come out of the presentation with a completed job for this audience.</a:t>
            </a:r>
          </a:p>
        </p:txBody>
      </p:sp>
    </p:spTree>
    <p:extLst>
      <p:ext uri="{BB962C8B-B14F-4D97-AF65-F5344CB8AC3E}">
        <p14:creationId xmlns:p14="http://schemas.microsoft.com/office/powerpoint/2010/main" val="761594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8400"/>
            <a:ext cx="8229600" cy="945600"/>
          </a:xfrm>
        </p:spPr>
        <p:txBody>
          <a:bodyPr>
            <a:normAutofit/>
          </a:bodyPr>
          <a:lstStyle/>
          <a:p>
            <a:endParaRPr lang="en-US"/>
          </a:p>
        </p:txBody>
      </p:sp>
      <p:sp>
        <p:nvSpPr>
          <p:cNvPr id="3" name="Content Placeholder 2"/>
          <p:cNvSpPr>
            <a:spLocks noGrp="1"/>
          </p:cNvSpPr>
          <p:nvPr>
            <p:ph idx="1"/>
          </p:nvPr>
        </p:nvSpPr>
        <p:spPr>
          <a:xfrm>
            <a:off x="457200" y="1378800"/>
            <a:ext cx="8229600" cy="5403000"/>
          </a:xfrm>
        </p:spPr>
        <p:txBody>
          <a:bodyPr>
            <a:noAutofit/>
          </a:bodyPr>
          <a:lstStyle/>
          <a:p>
            <a:pPr algn="just"/>
            <a:r>
              <a:rPr lang="en-US" dirty="0">
                <a:solidFill>
                  <a:srgbClr val="FF0000"/>
                </a:solidFill>
                <a:latin typeface="Times New Roman" panose="02020603050405020304" pitchFamily="18" charset="0"/>
                <a:cs typeface="Times New Roman" panose="02020603050405020304" pitchFamily="18" charset="0"/>
              </a:rPr>
              <a:t>You decide to prepare transparencies for projection at the presentation. </a:t>
            </a:r>
            <a:r>
              <a:rPr lang="en-US" dirty="0">
                <a:latin typeface="Times New Roman" panose="02020603050405020304" pitchFamily="18" charset="0"/>
                <a:cs typeface="Times New Roman" panose="02020603050405020304" pitchFamily="18" charset="0"/>
              </a:rPr>
              <a:t>The transparencies come from the highlights of the report. A time-honored technique for preparation of presentation visual aids is to use </a:t>
            </a:r>
            <a:r>
              <a:rPr lang="en-US" b="1" dirty="0">
                <a:latin typeface="Times New Roman" panose="02020603050405020304" pitchFamily="18" charset="0"/>
                <a:cs typeface="Times New Roman" panose="02020603050405020304" pitchFamily="18" charset="0"/>
              </a:rPr>
              <a:t>3 by 5 inch index cards </a:t>
            </a:r>
            <a:r>
              <a:rPr lang="en-US" dirty="0">
                <a:latin typeface="Times New Roman" panose="02020603050405020304" pitchFamily="18" charset="0"/>
                <a:cs typeface="Times New Roman" panose="02020603050405020304" pitchFamily="18" charset="0"/>
              </a:rPr>
              <a:t>to show each illustration. The transparency or slide contains your thoughts. They guide your discussion. As you read the report, make appropriate visual aids on the index cards. </a:t>
            </a:r>
            <a:r>
              <a:rPr lang="en-US" b="1" dirty="0">
                <a:latin typeface="Times New Roman" panose="02020603050405020304" pitchFamily="18" charset="0"/>
                <a:cs typeface="Times New Roman" panose="02020603050405020304" pitchFamily="18" charset="0"/>
              </a:rPr>
              <a:t>Number the cards </a:t>
            </a:r>
            <a:r>
              <a:rPr lang="en-US" dirty="0">
                <a:latin typeface="Times New Roman" panose="02020603050405020304" pitchFamily="18" charset="0"/>
                <a:cs typeface="Times New Roman" panose="02020603050405020304" pitchFamily="18" charset="0"/>
              </a:rPr>
              <a:t>and use them as a guide in your talk in the event you cannot use the projector.</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After preparing the index cards, you make slides on a word processing program or other computer program. You make the letters with a </a:t>
            </a:r>
            <a:r>
              <a:rPr lang="en-US" b="1" dirty="0">
                <a:latin typeface="Times New Roman" panose="02020603050405020304" pitchFamily="18" charset="0"/>
                <a:cs typeface="Times New Roman" panose="02020603050405020304" pitchFamily="18" charset="0"/>
              </a:rPr>
              <a:t>24 point font minimum</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24994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idx="1"/>
          </p:nvPr>
        </p:nvSpPr>
        <p:spPr/>
        <p:txBody>
          <a:bodyPr/>
          <a:lstStyle/>
          <a:p>
            <a:r>
              <a:rPr lang="en-US" dirty="0"/>
              <a:t>Formal Presentation</a:t>
            </a:r>
          </a:p>
        </p:txBody>
      </p:sp>
    </p:spTree>
    <p:extLst>
      <p:ext uri="{BB962C8B-B14F-4D97-AF65-F5344CB8AC3E}">
        <p14:creationId xmlns:p14="http://schemas.microsoft.com/office/powerpoint/2010/main" val="3985081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33400"/>
            <a:ext cx="8229600" cy="5943600"/>
          </a:xfrm>
        </p:spPr>
        <p:txBody>
          <a:bodyPr>
            <a:noAutofit/>
          </a:bodyPr>
          <a:lstStyle/>
          <a:p>
            <a:pPr algn="just"/>
            <a:r>
              <a:rPr lang="en-US" dirty="0">
                <a:solidFill>
                  <a:srgbClr val="00B0F0"/>
                </a:solidFill>
                <a:latin typeface="Times New Roman" panose="02020603050405020304" pitchFamily="18" charset="0"/>
                <a:cs typeface="Times New Roman" panose="02020603050405020304" pitchFamily="18" charset="0"/>
              </a:rPr>
              <a:t>One significant difference between an informal and formal presentation, besides content, is that most informal presentations are made to coworkers and peers. </a:t>
            </a:r>
          </a:p>
          <a:p>
            <a:pPr algn="just"/>
            <a:r>
              <a:rPr lang="en-US" dirty="0">
                <a:latin typeface="Times New Roman" panose="02020603050405020304" pitchFamily="18" charset="0"/>
                <a:cs typeface="Times New Roman" panose="02020603050405020304" pitchFamily="18" charset="0"/>
              </a:rPr>
              <a:t>This often means you can eliminate descriptions of machines, processes, and similar background information. Your peers know these things. </a:t>
            </a:r>
          </a:p>
          <a:p>
            <a:pPr algn="just"/>
            <a:r>
              <a:rPr lang="en-US" dirty="0">
                <a:solidFill>
                  <a:srgbClr val="0070C0"/>
                </a:solidFill>
                <a:latin typeface="Times New Roman" panose="02020603050405020304" pitchFamily="18" charset="0"/>
                <a:cs typeface="Times New Roman" panose="02020603050405020304" pitchFamily="18" charset="0"/>
              </a:rPr>
              <a:t>If the formal presentation at hand is a paper at an international conference</a:t>
            </a:r>
            <a:r>
              <a:rPr lang="en-US" dirty="0">
                <a:latin typeface="Times New Roman" panose="02020603050405020304" pitchFamily="18" charset="0"/>
                <a:cs typeface="Times New Roman" panose="02020603050405020304" pitchFamily="18" charset="0"/>
              </a:rPr>
              <a:t>, assume that the audience knows nothing about your machine, process, or situation. You must dedicate a portion of your talk to the presentation of background information. Depending on the audience you may also want to add some tutorial information to bring the audience up to speed on the topic of your presentation.</a:t>
            </a:r>
          </a:p>
          <a:p>
            <a:pPr algn="just"/>
            <a:endParaRPr lang="en-US" dirty="0">
              <a:latin typeface="Times New Roman" panose="02020603050405020304" pitchFamily="18" charset="0"/>
              <a:cs typeface="Times New Roman" panose="02020603050405020304" pitchFamily="18" charset="0"/>
            </a:endParaRPr>
          </a:p>
          <a:p>
            <a:pPr algn="just"/>
            <a:r>
              <a:rPr lang="en-US" b="1" dirty="0">
                <a:solidFill>
                  <a:srgbClr val="7030A0"/>
                </a:solidFill>
                <a:latin typeface="Times New Roman" panose="02020603050405020304" pitchFamily="18" charset="0"/>
                <a:cs typeface="Times New Roman" panose="02020603050405020304" pitchFamily="18" charset="0"/>
              </a:rPr>
              <a:t>RULE </a:t>
            </a:r>
            <a:r>
              <a:rPr lang="en-US" dirty="0">
                <a:latin typeface="Times New Roman" panose="02020603050405020304" pitchFamily="18" charset="0"/>
                <a:cs typeface="Times New Roman" panose="02020603050405020304" pitchFamily="18" charset="0"/>
              </a:rPr>
              <a:t>Research the audience and tailor the presentation accordingly.</a:t>
            </a:r>
          </a:p>
        </p:txBody>
      </p:sp>
    </p:spTree>
    <p:extLst>
      <p:ext uri="{BB962C8B-B14F-4D97-AF65-F5344CB8AC3E}">
        <p14:creationId xmlns:p14="http://schemas.microsoft.com/office/powerpoint/2010/main" val="456768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All talks, like written documents, must have certain elements. </a:t>
            </a:r>
            <a:r>
              <a:rPr lang="en-US" sz="2000" dirty="0">
                <a:latin typeface="Times New Roman" panose="02020603050405020304" pitchFamily="18" charset="0"/>
                <a:cs typeface="Times New Roman" panose="02020603050405020304" pitchFamily="18" charset="0"/>
              </a:rPr>
              <a:t>A formal technical presentation should contain the same sections as a formal report: </a:t>
            </a: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t> </a:t>
            </a:r>
            <a:r>
              <a:rPr lang="en-US" dirty="0">
                <a:latin typeface="Times New Roman" panose="02020603050405020304" pitchFamily="18" charset="0"/>
                <a:cs typeface="Times New Roman" panose="02020603050405020304" pitchFamily="18" charset="0"/>
              </a:rPr>
              <a:t>Introduction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Body Procedure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Results Discussion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Closure Conclusions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Recommendations</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851395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b="1" dirty="0">
                <a:solidFill>
                  <a:srgbClr val="FF0000"/>
                </a:solidFill>
                <a:latin typeface="Times New Roman" panose="02020603050405020304" pitchFamily="18" charset="0"/>
                <a:cs typeface="Times New Roman" panose="02020603050405020304" pitchFamily="18" charset="0"/>
              </a:rPr>
              <a:t>A proper opening </a:t>
            </a:r>
            <a:r>
              <a:rPr lang="en-US" dirty="0">
                <a:latin typeface="Times New Roman" panose="02020603050405020304" pitchFamily="18" charset="0"/>
                <a:cs typeface="Times New Roman" panose="02020603050405020304" pitchFamily="18" charset="0"/>
              </a:rPr>
              <a:t>is important in any oral presentation. Informal talks can begin with some pleasantries to the audience, but a formal talk requires a proper lead such as a photo of a worn or broken part related to the topic to get audience attention. </a:t>
            </a:r>
          </a:p>
          <a:p>
            <a:pPr algn="just"/>
            <a:r>
              <a:rPr lang="en-US" dirty="0">
                <a:latin typeface="Times New Roman" panose="02020603050405020304" pitchFamily="18" charset="0"/>
                <a:cs typeface="Times New Roman" panose="02020603050405020304" pitchFamily="18" charset="0"/>
              </a:rPr>
              <a:t>Assess the audience and </a:t>
            </a:r>
            <a:r>
              <a:rPr lang="en-US" b="1" dirty="0">
                <a:latin typeface="Times New Roman" panose="02020603050405020304" pitchFamily="18" charset="0"/>
                <a:cs typeface="Times New Roman" panose="02020603050405020304" pitchFamily="18" charset="0"/>
              </a:rPr>
              <a:t>decide on a tone and style </a:t>
            </a:r>
            <a:r>
              <a:rPr lang="en-US" dirty="0">
                <a:latin typeface="Times New Roman" panose="02020603050405020304" pitchFamily="18" charset="0"/>
                <a:cs typeface="Times New Roman" panose="02020603050405020304" pitchFamily="18" charset="0"/>
              </a:rPr>
              <a:t>for the presentation. </a:t>
            </a:r>
            <a:r>
              <a:rPr lang="en-US" dirty="0">
                <a:solidFill>
                  <a:srgbClr val="0070C0"/>
                </a:solidFill>
                <a:latin typeface="Times New Roman" panose="02020603050405020304" pitchFamily="18" charset="0"/>
                <a:cs typeface="Times New Roman" panose="02020603050405020304" pitchFamily="18" charset="0"/>
              </a:rPr>
              <a:t>It is not advisable to open a formal technical talk with a joke. </a:t>
            </a:r>
            <a:r>
              <a:rPr lang="en-US" dirty="0">
                <a:latin typeface="Times New Roman" panose="02020603050405020304" pitchFamily="18" charset="0"/>
                <a:cs typeface="Times New Roman" panose="02020603050405020304" pitchFamily="18" charset="0"/>
              </a:rPr>
              <a:t>This is especially true with an international audience. Each country has a different set of standards regarding what is funny or not. </a:t>
            </a:r>
            <a:r>
              <a:rPr lang="en-US" dirty="0">
                <a:solidFill>
                  <a:srgbClr val="00B0F0"/>
                </a:solidFill>
                <a:latin typeface="Times New Roman" panose="02020603050405020304" pitchFamily="18" charset="0"/>
                <a:cs typeface="Times New Roman" panose="02020603050405020304" pitchFamily="18" charset="0"/>
              </a:rPr>
              <a:t>A failed opening joke can diminish your entire talk.</a:t>
            </a:r>
            <a:r>
              <a:rPr lang="en-US" dirty="0">
                <a:latin typeface="Times New Roman" panose="02020603050405020304" pitchFamily="18" charset="0"/>
                <a:cs typeface="Times New Roman" panose="02020603050405020304" pitchFamily="18" charset="0"/>
              </a:rPr>
              <a:t> The use of jokes is entirely discouraged.</a:t>
            </a:r>
          </a:p>
          <a:p>
            <a:endParaRPr lang="en-US" sz="1800" dirty="0"/>
          </a:p>
          <a:p>
            <a:r>
              <a:rPr lang="en-US" b="1" dirty="0">
                <a:solidFill>
                  <a:srgbClr val="7030A0"/>
                </a:solidFill>
              </a:rPr>
              <a:t>RULE</a:t>
            </a:r>
            <a:r>
              <a:rPr lang="en-US" dirty="0">
                <a:solidFill>
                  <a:srgbClr val="7030A0"/>
                </a:solidFill>
              </a:rPr>
              <a:t> </a:t>
            </a:r>
            <a:r>
              <a:rPr lang="en-US" b="1" dirty="0">
                <a:latin typeface="Times New Roman" panose="02020603050405020304" pitchFamily="18" charset="0"/>
                <a:cs typeface="Times New Roman" panose="02020603050405020304" pitchFamily="18" charset="0"/>
              </a:rPr>
              <a:t>Jokes are inappropriate in technical presentations.</a:t>
            </a:r>
          </a:p>
        </p:txBody>
      </p:sp>
    </p:spTree>
    <p:extLst>
      <p:ext uri="{BB962C8B-B14F-4D97-AF65-F5344CB8AC3E}">
        <p14:creationId xmlns:p14="http://schemas.microsoft.com/office/powerpoint/2010/main" val="1049318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14400"/>
            <a:ext cx="8229600" cy="5562600"/>
          </a:xfrm>
        </p:spPr>
        <p:txBody>
          <a:bodyPr>
            <a:normAutofit/>
          </a:bodyPr>
          <a:lstStyle/>
          <a:p>
            <a:pPr algn="just"/>
            <a:r>
              <a:rPr lang="en-US" dirty="0">
                <a:solidFill>
                  <a:srgbClr val="FF0000"/>
                </a:solidFill>
                <a:latin typeface="Times New Roman" panose="02020603050405020304" pitchFamily="18" charset="0"/>
                <a:cs typeface="Times New Roman" panose="02020603050405020304" pitchFamily="18" charset="0"/>
              </a:rPr>
              <a:t>The preparation of a formal presentation is done in much the same way as preparation for an informal presentation</a:t>
            </a:r>
            <a:r>
              <a:rPr lang="en-US" sz="2000" dirty="0">
                <a:latin typeface="Times New Roman" panose="02020603050405020304" pitchFamily="18" charset="0"/>
                <a:cs typeface="Times New Roman" panose="02020603050405020304" pitchFamily="18" charset="0"/>
              </a:rPr>
              <a:t>. </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Use an index card </a:t>
            </a:r>
            <a:r>
              <a:rPr lang="en-US" dirty="0">
                <a:latin typeface="Times New Roman" panose="02020603050405020304" pitchFamily="18" charset="0"/>
                <a:cs typeface="Times New Roman" panose="02020603050405020304" pitchFamily="18" charset="0"/>
              </a:rPr>
              <a:t>for each point you wish to make during the talk. What is on the index cards can be made into </a:t>
            </a:r>
            <a:r>
              <a:rPr lang="en-US" b="1" dirty="0">
                <a:latin typeface="Times New Roman" panose="02020603050405020304" pitchFamily="18" charset="0"/>
                <a:cs typeface="Times New Roman" panose="02020603050405020304" pitchFamily="18" charset="0"/>
              </a:rPr>
              <a:t>slides</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transparencies</a:t>
            </a:r>
            <a:r>
              <a:rPr lang="en-US" dirty="0">
                <a:latin typeface="Times New Roman" panose="02020603050405020304" pitchFamily="18" charset="0"/>
                <a:cs typeface="Times New Roman" panose="02020603050405020304" pitchFamily="18" charset="0"/>
              </a:rPr>
              <a:t>, or the cards can be used as an aid in a talk without visual overheads. </a:t>
            </a:r>
          </a:p>
          <a:p>
            <a:pPr algn="just"/>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However, if the presentation location allows the use of visual aids, it is always recommended. The file cards used for outlining a presentation should contain notes to show special effects that you want to use.</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b="1" dirty="0">
                <a:solidFill>
                  <a:srgbClr val="7030A0"/>
                </a:solidFill>
              </a:rPr>
              <a:t>RULE</a:t>
            </a:r>
            <a:r>
              <a:rPr lang="en-US" dirty="0"/>
              <a:t> </a:t>
            </a:r>
            <a:r>
              <a:rPr lang="en-US" b="1" dirty="0">
                <a:latin typeface="Times New Roman" panose="02020603050405020304" pitchFamily="18" charset="0"/>
                <a:cs typeface="Times New Roman" panose="02020603050405020304" pitchFamily="18" charset="0"/>
              </a:rPr>
              <a:t>Word visual aids shall contain a maximum of five to six words per line and five to six lines per slide.</a:t>
            </a:r>
          </a:p>
          <a:p>
            <a:pPr algn="just"/>
            <a:endParaRPr lang="en-US" sz="1800" b="1" dirty="0"/>
          </a:p>
        </p:txBody>
      </p:sp>
    </p:spTree>
    <p:extLst>
      <p:ext uri="{BB962C8B-B14F-4D97-AF65-F5344CB8AC3E}">
        <p14:creationId xmlns:p14="http://schemas.microsoft.com/office/powerpoint/2010/main" val="341399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33400"/>
            <a:ext cx="8229600" cy="5943600"/>
          </a:xfrm>
        </p:spPr>
        <p:txBody>
          <a:bodyPr>
            <a:noAutofit/>
          </a:bodyPr>
          <a:lstStyle/>
          <a:p>
            <a:pPr algn="just"/>
            <a:r>
              <a:rPr lang="en-US" dirty="0">
                <a:latin typeface="Times New Roman" panose="02020603050405020304" pitchFamily="18" charset="0"/>
                <a:cs typeface="Times New Roman" panose="02020603050405020304" pitchFamily="18" charset="0"/>
              </a:rPr>
              <a:t>This may be the single most important </a:t>
            </a:r>
            <a:r>
              <a:rPr lang="en-US" b="1" dirty="0">
                <a:latin typeface="Times New Roman" panose="02020603050405020304" pitchFamily="18" charset="0"/>
                <a:cs typeface="Times New Roman" panose="02020603050405020304" pitchFamily="18" charset="0"/>
              </a:rPr>
              <a:t>rule about visual aids</a:t>
            </a:r>
            <a:r>
              <a:rPr lang="en-US" dirty="0">
                <a:latin typeface="Times New Roman" panose="02020603050405020304" pitchFamily="18" charset="0"/>
                <a:cs typeface="Times New Roman" panose="02020603050405020304" pitchFamily="18" charset="0"/>
              </a:rPr>
              <a:t> for oral presentations. So often people take a page of text (like 25 lines of typing or 25 rows of a spreadsheet), make a transparency, and show it to an audience. Nobody can read the words, and the presentation and presenter fail. </a:t>
            </a:r>
          </a:p>
          <a:p>
            <a:pPr algn="just"/>
            <a:endParaRPr lang="en-US" dirty="0">
              <a:latin typeface="Times New Roman" panose="02020603050405020304" pitchFamily="18" charset="0"/>
              <a:cs typeface="Times New Roman" panose="02020603050405020304" pitchFamily="18" charset="0"/>
            </a:endParaRPr>
          </a:p>
          <a:p>
            <a:pPr algn="just"/>
            <a:r>
              <a:rPr lang="en-US" dirty="0">
                <a:solidFill>
                  <a:srgbClr val="FF0000"/>
                </a:solidFill>
                <a:latin typeface="Times New Roman" panose="02020603050405020304" pitchFamily="18" charset="0"/>
                <a:cs typeface="Times New Roman" panose="02020603050405020304" pitchFamily="18" charset="0"/>
              </a:rPr>
              <a:t>An oral presentation is an abstract of your work </a:t>
            </a:r>
            <a:r>
              <a:rPr lang="en-US" dirty="0">
                <a:latin typeface="Times New Roman" panose="02020603050405020304" pitchFamily="18" charset="0"/>
                <a:cs typeface="Times New Roman" panose="02020603050405020304" pitchFamily="18" charset="0"/>
              </a:rPr>
              <a:t>– not the entire work. The purpose of an oral presentation is to ensure that an audience gets a message. Cluttered or wordy visuals convey the wrong message.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As was done with an informal presentation report, the formal report serves as the outline for the presentation. Begin with the introduction and make a card/slide containing the title, the purpose, the objective, the importance of the problem, and the format. The same procedure is repeated for the body and closure </a:t>
            </a:r>
          </a:p>
        </p:txBody>
      </p:sp>
    </p:spTree>
    <p:extLst>
      <p:ext uri="{BB962C8B-B14F-4D97-AF65-F5344CB8AC3E}">
        <p14:creationId xmlns:p14="http://schemas.microsoft.com/office/powerpoint/2010/main" val="2087264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Aids</a:t>
            </a:r>
            <a:br>
              <a:rPr lang="en-US" dirty="0"/>
            </a:br>
            <a:endParaRPr lang="en-US" dirty="0"/>
          </a:p>
        </p:txBody>
      </p:sp>
      <p:sp>
        <p:nvSpPr>
          <p:cNvPr id="3" name="Text Placeholder 2"/>
          <p:cNvSpPr>
            <a:spLocks noGrp="1"/>
          </p:cNvSpPr>
          <p:nvPr>
            <p:ph type="body" idx="1"/>
          </p:nvPr>
        </p:nvSpPr>
        <p:spPr/>
        <p:txBody>
          <a:bodyPr/>
          <a:lstStyle/>
          <a:p>
            <a:r>
              <a:rPr lang="en-US" dirty="0"/>
              <a:t>Options</a:t>
            </a:r>
          </a:p>
        </p:txBody>
      </p:sp>
    </p:spTree>
    <p:extLst>
      <p:ext uri="{BB962C8B-B14F-4D97-AF65-F5344CB8AC3E}">
        <p14:creationId xmlns:p14="http://schemas.microsoft.com/office/powerpoint/2010/main" val="1266398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33400"/>
            <a:ext cx="8229600" cy="5943600"/>
          </a:xfrm>
        </p:spPr>
        <p:txBody>
          <a:bodyPr>
            <a:normAutofit lnSpcReduction="10000"/>
          </a:bodyPr>
          <a:lstStyle/>
          <a:p>
            <a:pPr algn="just"/>
            <a:r>
              <a:rPr lang="en-US" dirty="0"/>
              <a:t> </a:t>
            </a:r>
            <a:r>
              <a:rPr lang="en-US" dirty="0">
                <a:solidFill>
                  <a:srgbClr val="FF0000"/>
                </a:solidFill>
                <a:latin typeface="Times New Roman" panose="02020603050405020304" pitchFamily="18" charset="0"/>
                <a:cs typeface="Times New Roman" panose="02020603050405020304" pitchFamily="18" charset="0"/>
              </a:rPr>
              <a:t>The purpose of visual aids is to get the attention and increase the information retention of your audience. </a:t>
            </a:r>
            <a:r>
              <a:rPr lang="en-US" dirty="0">
                <a:latin typeface="Times New Roman" panose="02020603050405020304" pitchFamily="18" charset="0"/>
                <a:cs typeface="Times New Roman" panose="02020603050405020304" pitchFamily="18" charset="0"/>
              </a:rPr>
              <a:t>There are studies that show that people retain about 50 or 60% of what they see, but only 10% of what they hear.</a:t>
            </a:r>
          </a:p>
          <a:p>
            <a:pPr algn="just"/>
            <a:r>
              <a:rPr lang="en-US" dirty="0">
                <a:latin typeface="Times New Roman" panose="02020603050405020304" pitchFamily="18" charset="0"/>
                <a:cs typeface="Times New Roman" panose="02020603050405020304" pitchFamily="18" charset="0"/>
              </a:rPr>
              <a:t>Presentations are given to persuade, update, address a problem, instruct, or entertain. Technical presentations are usually given for the first four reasons. In all of these instances, get the attention of the audience and have them remember your message. Using visual aids can help you attain these objectives in conveying a message. </a:t>
            </a:r>
          </a:p>
          <a:p>
            <a:pPr algn="just"/>
            <a:r>
              <a:rPr lang="en-US" b="1" dirty="0">
                <a:latin typeface="Times New Roman" panose="02020603050405020304" pitchFamily="18" charset="0"/>
                <a:cs typeface="Times New Roman" panose="02020603050405020304" pitchFamily="18" charset="0"/>
              </a:rPr>
              <a:t>Which visual aids should you use? </a:t>
            </a:r>
            <a:r>
              <a:rPr lang="en-US" dirty="0">
                <a:latin typeface="Times New Roman" panose="02020603050405020304" pitchFamily="18" charset="0"/>
                <a:cs typeface="Times New Roman" panose="02020603050405020304" pitchFamily="18" charset="0"/>
              </a:rPr>
              <a:t>Each has advantages and disadvantages. Most people have access to chalkboards, flip charts, transparencies, or slides.</a:t>
            </a:r>
          </a:p>
          <a:p>
            <a:pPr algn="just"/>
            <a:r>
              <a:rPr lang="en-US" dirty="0">
                <a:latin typeface="Times New Roman" panose="02020603050405020304" pitchFamily="18" charset="0"/>
                <a:cs typeface="Times New Roman" panose="02020603050405020304" pitchFamily="18" charset="0"/>
              </a:rPr>
              <a:t> </a:t>
            </a:r>
            <a:r>
              <a:rPr lang="en-US" b="1" dirty="0">
                <a:solidFill>
                  <a:srgbClr val="7030A0"/>
                </a:solidFill>
                <a:latin typeface="Times New Roman" panose="02020603050405020304" pitchFamily="18" charset="0"/>
                <a:cs typeface="Times New Roman" panose="02020603050405020304" pitchFamily="18" charset="0"/>
              </a:rPr>
              <a:t>Chalkboard</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talks fit schools. They do not work well in industry because you are wasting people’s time while you write on the board. </a:t>
            </a:r>
          </a:p>
        </p:txBody>
      </p:sp>
    </p:spTree>
    <p:extLst>
      <p:ext uri="{BB962C8B-B14F-4D97-AF65-F5344CB8AC3E}">
        <p14:creationId xmlns:p14="http://schemas.microsoft.com/office/powerpoint/2010/main" val="3694160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15000"/>
          </a:xfrm>
        </p:spPr>
        <p:txBody>
          <a:bodyPr>
            <a:normAutofit lnSpcReduction="10000"/>
          </a:bodyPr>
          <a:lstStyle/>
          <a:p>
            <a:pPr algn="just"/>
            <a:r>
              <a:rPr lang="en-US" b="1" dirty="0">
                <a:solidFill>
                  <a:srgbClr val="0070C0"/>
                </a:solidFill>
                <a:latin typeface="Times New Roman" panose="02020603050405020304" pitchFamily="18" charset="0"/>
                <a:cs typeface="Times New Roman" panose="02020603050405020304" pitchFamily="18" charset="0"/>
              </a:rPr>
              <a:t>ORAL PRESENTATIONS </a:t>
            </a:r>
            <a:r>
              <a:rPr lang="en-US" dirty="0">
                <a:latin typeface="Times New Roman" panose="02020603050405020304" pitchFamily="18" charset="0"/>
                <a:cs typeface="Times New Roman" panose="02020603050405020304" pitchFamily="18" charset="0"/>
              </a:rPr>
              <a:t>complement written documents. The need for an oral presentation must also be considered when you are reporting your work. </a:t>
            </a:r>
          </a:p>
          <a:p>
            <a:pPr marL="0" indent="0" algn="just">
              <a:buNone/>
            </a:pPr>
            <a:r>
              <a:rPr lang="en-US" dirty="0">
                <a:latin typeface="Times New Roman" panose="02020603050405020304" pitchFamily="18" charset="0"/>
                <a:cs typeface="Times New Roman" panose="02020603050405020304" pitchFamily="18" charset="0"/>
              </a:rPr>
              <a:t> </a:t>
            </a:r>
          </a:p>
          <a:p>
            <a:pPr algn="just"/>
            <a:r>
              <a:rPr lang="en-US" b="1" dirty="0">
                <a:solidFill>
                  <a:srgbClr val="FF0000"/>
                </a:solidFill>
                <a:latin typeface="Times New Roman" panose="02020603050405020304" pitchFamily="18" charset="0"/>
                <a:cs typeface="Times New Roman" panose="02020603050405020304" pitchFamily="18" charset="0"/>
              </a:rPr>
              <a:t>Why make oral presentations? </a:t>
            </a:r>
            <a:r>
              <a:rPr lang="en-US" dirty="0">
                <a:latin typeface="Times New Roman" panose="02020603050405020304" pitchFamily="18" charset="0"/>
                <a:cs typeface="Times New Roman" panose="02020603050405020304" pitchFamily="18" charset="0"/>
              </a:rPr>
              <a:t>Shouldn’t a document suffice? There are </a:t>
            </a:r>
            <a:r>
              <a:rPr lang="en-US" b="1" dirty="0">
                <a:solidFill>
                  <a:srgbClr val="FF0000"/>
                </a:solidFill>
                <a:latin typeface="Times New Roman" panose="02020603050405020304" pitchFamily="18" charset="0"/>
                <a:cs typeface="Times New Roman" panose="02020603050405020304" pitchFamily="18" charset="0"/>
              </a:rPr>
              <a:t>many reasons </a:t>
            </a:r>
            <a:r>
              <a:rPr lang="en-US" dirty="0">
                <a:latin typeface="Times New Roman" panose="02020603050405020304" pitchFamily="18" charset="0"/>
                <a:cs typeface="Times New Roman" panose="02020603050405020304" pitchFamily="18" charset="0"/>
              </a:rPr>
              <a:t>to make oral presentations in engineering and the sciences. </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fact, the </a:t>
            </a:r>
            <a:r>
              <a:rPr lang="en-US" b="1" dirty="0">
                <a:solidFill>
                  <a:srgbClr val="FF0000"/>
                </a:solidFill>
                <a:latin typeface="Times New Roman" panose="02020603050405020304" pitchFamily="18" charset="0"/>
                <a:cs typeface="Times New Roman" panose="02020603050405020304" pitchFamily="18" charset="0"/>
              </a:rPr>
              <a:t>preferred way </a:t>
            </a:r>
            <a:r>
              <a:rPr lang="en-US" dirty="0">
                <a:latin typeface="Times New Roman" panose="02020603050405020304" pitchFamily="18" charset="0"/>
                <a:cs typeface="Times New Roman" panose="02020603050405020304" pitchFamily="18" charset="0"/>
              </a:rPr>
              <a:t>to complete a project in many organizations is first to make an oral presentation and then distribute the written report to those who want to refer to information and details in the report. </a:t>
            </a:r>
            <a:r>
              <a:rPr lang="en-US" b="1" dirty="0">
                <a:solidFill>
                  <a:srgbClr val="FF0000"/>
                </a:solidFill>
                <a:latin typeface="Times New Roman" panose="02020603050405020304" pitchFamily="18" charset="0"/>
                <a:cs typeface="Times New Roman" panose="02020603050405020304" pitchFamily="18" charset="0"/>
              </a:rPr>
              <a:t>An oral presentation can reach a larger audience</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than a distributed report, and it ensures that the information is transferred. You are not always certain that an </a:t>
            </a:r>
            <a:r>
              <a:rPr lang="en-US" b="1" dirty="0">
                <a:solidFill>
                  <a:srgbClr val="FF0000"/>
                </a:solidFill>
                <a:latin typeface="Times New Roman" panose="02020603050405020304" pitchFamily="18" charset="0"/>
                <a:cs typeface="Times New Roman" panose="02020603050405020304" pitchFamily="18" charset="0"/>
              </a:rPr>
              <a:t>addressee will read</a:t>
            </a:r>
            <a:r>
              <a:rPr lang="en-US" dirty="0">
                <a:latin typeface="Times New Roman" panose="02020603050405020304" pitchFamily="18" charset="0"/>
                <a:cs typeface="Times New Roman" panose="02020603050405020304" pitchFamily="18" charset="0"/>
              </a:rPr>
              <a:t> a document. </a:t>
            </a:r>
          </a:p>
        </p:txBody>
      </p:sp>
    </p:spTree>
    <p:extLst>
      <p:ext uri="{BB962C8B-B14F-4D97-AF65-F5344CB8AC3E}">
        <p14:creationId xmlns:p14="http://schemas.microsoft.com/office/powerpoint/2010/main" val="1278192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33400"/>
            <a:ext cx="8229600" cy="5943600"/>
          </a:xfrm>
        </p:spPr>
        <p:txBody>
          <a:bodyPr>
            <a:noAutofit/>
          </a:bodyPr>
          <a:lstStyle/>
          <a:p>
            <a:pPr algn="just"/>
            <a:r>
              <a:rPr lang="en-US" b="1" dirty="0">
                <a:solidFill>
                  <a:srgbClr val="7030A0"/>
                </a:solidFill>
                <a:latin typeface="Times New Roman" panose="02020603050405020304" pitchFamily="18" charset="0"/>
                <a:cs typeface="Times New Roman" panose="02020603050405020304" pitchFamily="18" charset="0"/>
              </a:rPr>
              <a:t>Flip charts </a:t>
            </a:r>
            <a:r>
              <a:rPr lang="en-US" dirty="0">
                <a:latin typeface="Times New Roman" panose="02020603050405020304" pitchFamily="18" charset="0"/>
                <a:cs typeface="Times New Roman" panose="02020603050405020304" pitchFamily="18" charset="0"/>
              </a:rPr>
              <a:t>are unwieldy to prepare ahead and carry to a presentation.</a:t>
            </a:r>
          </a:p>
          <a:p>
            <a:pPr algn="just"/>
            <a:r>
              <a:rPr lang="en-US" dirty="0">
                <a:latin typeface="Times New Roman" panose="02020603050405020304" pitchFamily="18" charset="0"/>
                <a:cs typeface="Times New Roman" panose="02020603050405020304" pitchFamily="18" charset="0"/>
              </a:rPr>
              <a:t> </a:t>
            </a:r>
            <a:r>
              <a:rPr lang="en-US" b="1" dirty="0">
                <a:solidFill>
                  <a:srgbClr val="7030A0"/>
                </a:solidFill>
                <a:latin typeface="Times New Roman" panose="02020603050405020304" pitchFamily="18" charset="0"/>
                <a:cs typeface="Times New Roman" panose="02020603050405020304" pitchFamily="18" charset="0"/>
              </a:rPr>
              <a:t>Slides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are ideal for a formal talk at a large gathering, but slides may be more difficult to prepare than transparencies.</a:t>
            </a:r>
          </a:p>
          <a:p>
            <a:pPr algn="just"/>
            <a:r>
              <a:rPr lang="en-US" dirty="0">
                <a:latin typeface="Times New Roman" panose="02020603050405020304" pitchFamily="18" charset="0"/>
                <a:cs typeface="Times New Roman" panose="02020603050405020304" pitchFamily="18" charset="0"/>
              </a:rPr>
              <a:t> </a:t>
            </a:r>
            <a:r>
              <a:rPr lang="en-US" b="1" dirty="0">
                <a:solidFill>
                  <a:srgbClr val="7030A0"/>
                </a:solidFill>
                <a:latin typeface="Times New Roman" panose="02020603050405020304" pitchFamily="18" charset="0"/>
                <a:cs typeface="Times New Roman" panose="02020603050405020304" pitchFamily="18" charset="0"/>
              </a:rPr>
              <a:t>Word slides </a:t>
            </a:r>
            <a:r>
              <a:rPr lang="en-US" dirty="0">
                <a:latin typeface="Times New Roman" panose="02020603050405020304" pitchFamily="18" charset="0"/>
                <a:cs typeface="Times New Roman" panose="02020603050405020304" pitchFamily="18" charset="0"/>
              </a:rPr>
              <a:t>can be made from transparencies placed over a colored sheet of paper and photographed with a copy camera.</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There is, of course, the option of generating slide shows with various types of computer programs.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Most conference rooms in industry and schools contain an overhead projector, and transparencies with a very professional look (including photos) can be easily made with computer software. </a:t>
            </a:r>
          </a:p>
        </p:txBody>
      </p:sp>
    </p:spTree>
    <p:extLst>
      <p:ext uri="{BB962C8B-B14F-4D97-AF65-F5344CB8AC3E}">
        <p14:creationId xmlns:p14="http://schemas.microsoft.com/office/powerpoint/2010/main" val="2400757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33400"/>
            <a:ext cx="8229600" cy="6019800"/>
          </a:xfrm>
        </p:spPr>
        <p:txBody>
          <a:bodyPr>
            <a:noAutofit/>
          </a:bodyPr>
          <a:lstStyle/>
          <a:p>
            <a:pPr algn="just"/>
            <a:r>
              <a:rPr lang="en-US" dirty="0">
                <a:solidFill>
                  <a:srgbClr val="FF0000"/>
                </a:solidFill>
                <a:latin typeface="Times New Roman" panose="02020603050405020304" pitchFamily="18" charset="0"/>
                <a:cs typeface="Times New Roman" panose="02020603050405020304" pitchFamily="18" charset="0"/>
              </a:rPr>
              <a:t>Visual aids presented directly from a computer can be impressive, but there are some considerations to be addressed if you are contemplating this.</a:t>
            </a:r>
          </a:p>
          <a:p>
            <a:pPr algn="just"/>
            <a:r>
              <a:rPr lang="en-US" dirty="0">
                <a:latin typeface="Times New Roman" panose="02020603050405020304" pitchFamily="18" charset="0"/>
                <a:cs typeface="Times New Roman" panose="02020603050405020304" pitchFamily="18" charset="0"/>
              </a:rPr>
              <a:t>The biggest consideration at a conference is the </a:t>
            </a:r>
            <a:r>
              <a:rPr lang="en-US" b="1" dirty="0">
                <a:latin typeface="Times New Roman" panose="02020603050405020304" pitchFamily="18" charset="0"/>
                <a:cs typeface="Times New Roman" panose="02020603050405020304" pitchFamily="18" charset="0"/>
              </a:rPr>
              <a:t>time required to set up the necessary equipment</a:t>
            </a:r>
            <a:r>
              <a:rPr lang="en-US" dirty="0">
                <a:latin typeface="Times New Roman" panose="02020603050405020304" pitchFamily="18" charset="0"/>
                <a:cs typeface="Times New Roman" panose="02020603050405020304" pitchFamily="18" charset="0"/>
              </a:rPr>
              <a:t>. Most users have a laptop computer loaded with 10 or 20 “slides.” They toggle the slides from the laptop, but the laptop must be connected to power and then to the video projector.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Needless to say, there are risks with the use of video projector/laptop visual aids. Very few work as planned because stuff happens. This risk must be considered when contemplating the use of this system. It is </a:t>
            </a:r>
            <a:r>
              <a:rPr lang="en-US" b="1" dirty="0">
                <a:latin typeface="Times New Roman" panose="02020603050405020304" pitchFamily="18" charset="0"/>
                <a:cs typeface="Times New Roman" panose="02020603050405020304" pitchFamily="18" charset="0"/>
              </a:rPr>
              <a:t>always prudent to produce transparencies as back up</a:t>
            </a:r>
            <a:r>
              <a:rPr lang="en-US" dirty="0">
                <a:latin typeface="Times New Roman" panose="02020603050405020304" pitchFamily="18" charset="0"/>
                <a:cs typeface="Times New Roman" panose="02020603050405020304" pitchFamily="18" charset="0"/>
              </a:rPr>
              <a:t>, even if the computer presentation is being done with a proven internal system within an organization. </a:t>
            </a:r>
          </a:p>
        </p:txBody>
      </p:sp>
    </p:spTree>
    <p:extLst>
      <p:ext uri="{BB962C8B-B14F-4D97-AF65-F5344CB8AC3E}">
        <p14:creationId xmlns:p14="http://schemas.microsoft.com/office/powerpoint/2010/main" val="3156756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solidFill>
                  <a:srgbClr val="7030A0"/>
                </a:solidFill>
                <a:latin typeface="Times New Roman" panose="02020603050405020304" pitchFamily="18" charset="0"/>
                <a:cs typeface="Times New Roman" panose="02020603050405020304" pitchFamily="18" charset="0"/>
              </a:rPr>
              <a:t>Videos and movies </a:t>
            </a:r>
            <a:r>
              <a:rPr lang="en-US" dirty="0">
                <a:latin typeface="Times New Roman" panose="02020603050405020304" pitchFamily="18" charset="0"/>
                <a:cs typeface="Times New Roman" panose="02020603050405020304" pitchFamily="18" charset="0"/>
              </a:rPr>
              <a:t>are effective visual aids if you have the necessary time and equipment to make them.</a:t>
            </a:r>
          </a:p>
          <a:p>
            <a:pPr algn="just"/>
            <a:r>
              <a:rPr lang="en-US" dirty="0">
                <a:latin typeface="Times New Roman" panose="02020603050405020304" pitchFamily="18" charset="0"/>
                <a:cs typeface="Times New Roman" panose="02020603050405020304" pitchFamily="18" charset="0"/>
              </a:rPr>
              <a:t> </a:t>
            </a:r>
            <a:r>
              <a:rPr lang="en-US" b="1" dirty="0">
                <a:solidFill>
                  <a:srgbClr val="7030A0"/>
                </a:solidFill>
                <a:latin typeface="Times New Roman" panose="02020603050405020304" pitchFamily="18" charset="0"/>
                <a:cs typeface="Times New Roman" panose="02020603050405020304" pitchFamily="18" charset="0"/>
              </a:rPr>
              <a:t>Demonstrations</a:t>
            </a:r>
            <a:r>
              <a:rPr lang="en-US" dirty="0">
                <a:latin typeface="Times New Roman" panose="02020603050405020304" pitchFamily="18" charset="0"/>
                <a:cs typeface="Times New Roman" panose="02020603050405020304" pitchFamily="18" charset="0"/>
              </a:rPr>
              <a:t> are wonderful if you have the time to do them, but they usually can only be done for a small group, unless you speak from a stage and have big props. </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In summary</a:t>
            </a:r>
            <a:r>
              <a:rPr lang="en-US" dirty="0">
                <a:latin typeface="Times New Roman" panose="02020603050405020304" pitchFamily="18" charset="0"/>
                <a:cs typeface="Times New Roman" panose="02020603050405020304" pitchFamily="18" charset="0"/>
              </a:rPr>
              <a:t>, the choice of a visual aid medium is up to you. Every visual aid can be effective. They all work if used properly. Pick the medium you are the most comfortable with and obtain the necessary equipment to do it right. </a:t>
            </a:r>
          </a:p>
          <a:p>
            <a:endParaRPr lang="en-US" dirty="0"/>
          </a:p>
        </p:txBody>
      </p:sp>
    </p:spTree>
    <p:extLst>
      <p:ext uri="{BB962C8B-B14F-4D97-AF65-F5344CB8AC3E}">
        <p14:creationId xmlns:p14="http://schemas.microsoft.com/office/powerpoint/2010/main" val="3891049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Word Visuals</a:t>
            </a:r>
          </a:p>
        </p:txBody>
      </p:sp>
    </p:spTree>
    <p:extLst>
      <p:ext uri="{BB962C8B-B14F-4D97-AF65-F5344CB8AC3E}">
        <p14:creationId xmlns:p14="http://schemas.microsoft.com/office/powerpoint/2010/main" val="3206076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dirty="0">
                <a:solidFill>
                  <a:srgbClr val="FF0000"/>
                </a:solidFill>
              </a:rPr>
              <a:t>Word visual aids like title, purpose, objective, format, and so forth can be made with any word-processing program. Select a font size that will fill the width of the visual aid with five or six words and only use five or six lines on each visual. </a:t>
            </a:r>
          </a:p>
          <a:p>
            <a:pPr algn="just"/>
            <a:r>
              <a:rPr lang="en-US" sz="1800" dirty="0"/>
              <a:t>Usually, a font size of 24 to 30 points is adequate. Violating this rule defeats the purpose of visual aids. You want people to see the visual.</a:t>
            </a:r>
          </a:p>
          <a:p>
            <a:pPr algn="just"/>
            <a:endParaRPr lang="en-US" sz="1800" dirty="0"/>
          </a:p>
          <a:p>
            <a:pPr algn="just"/>
            <a:r>
              <a:rPr lang="en-US" b="1" dirty="0"/>
              <a:t>RULE </a:t>
            </a:r>
            <a:r>
              <a:rPr lang="en-US" dirty="0"/>
              <a:t>Never use a sheet of normal 12 point text as a visual aid. Small fonts cannot be seen by many. </a:t>
            </a:r>
            <a:r>
              <a:rPr lang="en-US" sz="1900" dirty="0"/>
              <a:t>Bold fonts are preferred, but do not use non-standard fonts; they are distracting and hard to read. Do not write text in colors. Use black or a single dark color. Remember that 15% of the world is colorblind. They may not distinguish a green line from a red line. Do not use giant fonts. They are just as distracting as small fonts. Again, planning visuals on index cards is a great way to design them.</a:t>
            </a:r>
          </a:p>
        </p:txBody>
      </p:sp>
    </p:spTree>
    <p:extLst>
      <p:ext uri="{BB962C8B-B14F-4D97-AF65-F5344CB8AC3E}">
        <p14:creationId xmlns:p14="http://schemas.microsoft.com/office/powerpoint/2010/main" val="4066067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Caution is also recommended when designing computer generated visuals. </a:t>
            </a:r>
            <a:r>
              <a:rPr lang="en-US" sz="1800" dirty="0"/>
              <a:t>Many presentation programs allow a wide array of visual features and cute options. It is easy to have a gray cobweb or quilt pattern behind your words. They may look nice on your computer monitor, but when projected, the background may obliterate words or be a distraction. Some computer artists also like to insert borders and logos, which are often unnecessary and may just be another distraction. If you must use these programs, try to find the “plain and simple” command in the software menu.</a:t>
            </a:r>
          </a:p>
          <a:p>
            <a:endParaRPr lang="en-US" sz="1800" dirty="0"/>
          </a:p>
          <a:p>
            <a:r>
              <a:rPr lang="en-US" b="1" dirty="0"/>
              <a:t>RULE</a:t>
            </a:r>
            <a:r>
              <a:rPr lang="en-US" dirty="0"/>
              <a:t> Visual aids—keep them simple.</a:t>
            </a:r>
          </a:p>
          <a:p>
            <a:endParaRPr lang="en-US" dirty="0"/>
          </a:p>
        </p:txBody>
      </p:sp>
    </p:spTree>
    <p:extLst>
      <p:ext uri="{BB962C8B-B14F-4D97-AF65-F5344CB8AC3E}">
        <p14:creationId xmlns:p14="http://schemas.microsoft.com/office/powerpoint/2010/main" val="3473710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Graphs</a:t>
            </a:r>
          </a:p>
        </p:txBody>
      </p:sp>
    </p:spTree>
    <p:extLst>
      <p:ext uri="{BB962C8B-B14F-4D97-AF65-F5344CB8AC3E}">
        <p14:creationId xmlns:p14="http://schemas.microsoft.com/office/powerpoint/2010/main" val="2183750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 The following list summarizes some guidelines for graphs in reports as well as presentations: </a:t>
            </a:r>
          </a:p>
          <a:p>
            <a:r>
              <a:rPr lang="en-US" sz="1900" dirty="0"/>
              <a:t>No more than two variables</a:t>
            </a:r>
          </a:p>
          <a:p>
            <a:pPr algn="just"/>
            <a:r>
              <a:rPr lang="en-US" sz="1900" dirty="0"/>
              <a:t> • Black on light color background slides lights up the room and speaker</a:t>
            </a:r>
          </a:p>
          <a:p>
            <a:pPr algn="just"/>
            <a:r>
              <a:rPr lang="en-US" sz="1900" dirty="0"/>
              <a:t>. • Use bold fonts on all numbers and words. </a:t>
            </a:r>
          </a:p>
          <a:p>
            <a:pPr algn="just"/>
            <a:r>
              <a:rPr lang="en-US" sz="1900" dirty="0"/>
              <a:t>• Project in anticipated size room to see if font is large enough. </a:t>
            </a:r>
          </a:p>
          <a:p>
            <a:pPr algn="just"/>
            <a:r>
              <a:rPr lang="en-US" sz="1900" dirty="0"/>
              <a:t>• Clearly label axes. </a:t>
            </a:r>
          </a:p>
          <a:p>
            <a:pPr algn="just"/>
            <a:r>
              <a:rPr lang="en-US" sz="1900" dirty="0"/>
              <a:t>• Use rational scales on graph axes. </a:t>
            </a:r>
          </a:p>
          <a:p>
            <a:pPr algn="just"/>
            <a:r>
              <a:rPr lang="en-US" sz="1900" dirty="0"/>
              <a:t>• When comparing a number of graphs of the same properties (different      materials), use the same graph scales.</a:t>
            </a:r>
          </a:p>
          <a:p>
            <a:pPr algn="just"/>
            <a:r>
              <a:rPr lang="en-US" sz="1900" dirty="0"/>
              <a:t> • Select graph scales such that the data occupies most of the graph area. </a:t>
            </a:r>
          </a:p>
          <a:p>
            <a:pPr algn="just"/>
            <a:r>
              <a:rPr lang="en-US" sz="1900" dirty="0"/>
              <a:t>• Do not use colors that cannot be seen by colorblind people. </a:t>
            </a:r>
          </a:p>
          <a:p>
            <a:pPr algn="just"/>
            <a:r>
              <a:rPr lang="en-US" sz="1900" dirty="0"/>
              <a:t>• Use error bars to show statistics on data points. </a:t>
            </a:r>
          </a:p>
          <a:p>
            <a:pPr algn="just"/>
            <a:r>
              <a:rPr lang="en-US" sz="1900" dirty="0"/>
              <a:t>• Make graphs simple. </a:t>
            </a:r>
          </a:p>
          <a:p>
            <a:pPr algn="just"/>
            <a:r>
              <a:rPr lang="en-US" sz="1900" dirty="0"/>
              <a:t>• Use detailed captions. </a:t>
            </a:r>
          </a:p>
          <a:p>
            <a:pPr algn="just"/>
            <a:r>
              <a:rPr lang="en-US" sz="1900" dirty="0"/>
              <a:t>• Avoid acronyms. </a:t>
            </a:r>
          </a:p>
        </p:txBody>
      </p:sp>
    </p:spTree>
    <p:extLst>
      <p:ext uri="{BB962C8B-B14F-4D97-AF65-F5344CB8AC3E}">
        <p14:creationId xmlns:p14="http://schemas.microsoft.com/office/powerpoint/2010/main" val="192983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Do not use three-dimensional graphs; </a:t>
            </a:r>
            <a:r>
              <a:rPr lang="en-US" sz="1800" dirty="0"/>
              <a:t>just use graphs with an x-axis and a y-axis. Do not use color unless colorblind people approve it. The most common error made for visual aids is to prepare graphs on a spreadsheet with default line widths and typing. These are fine for reports, but they are not suitable for visual aids. </a:t>
            </a:r>
          </a:p>
          <a:p>
            <a:r>
              <a:rPr lang="en-US" sz="1800" dirty="0"/>
              <a:t>They need bold type and a font size larger than 12 points. Make the lettering as large as possible.</a:t>
            </a:r>
          </a:p>
          <a:p>
            <a:r>
              <a:rPr lang="en-US" sz="1800" dirty="0"/>
              <a:t> Always put a caption above or below your graphs, and do not use acronyms. Descriptive legends and captions are better without acronyms, especially for visual aids. They act as a “crib sheet” and allow the audience an opportunity to read what the slide is about as well as listen to you tell them. This helps retention by audience participants.</a:t>
            </a:r>
          </a:p>
          <a:p>
            <a:r>
              <a:rPr lang="en-US" sz="1800" dirty="0"/>
              <a:t>Some people prefer to use tables in place of graphs. It is much better to avoid using tables—period. If you must use them, make the numbers and letters bold and at least 14 points in size. This limits what you put on a table. </a:t>
            </a:r>
          </a:p>
        </p:txBody>
      </p:sp>
    </p:spTree>
    <p:extLst>
      <p:ext uri="{BB962C8B-B14F-4D97-AF65-F5344CB8AC3E}">
        <p14:creationId xmlns:p14="http://schemas.microsoft.com/office/powerpoint/2010/main" val="737225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Photos</a:t>
            </a:r>
          </a:p>
        </p:txBody>
      </p:sp>
    </p:spTree>
    <p:extLst>
      <p:ext uri="{BB962C8B-B14F-4D97-AF65-F5344CB8AC3E}">
        <p14:creationId xmlns:p14="http://schemas.microsoft.com/office/powerpoint/2010/main" val="3563749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5029200"/>
          </a:xfrm>
        </p:spPr>
        <p:txBody>
          <a:bodyPr/>
          <a:lstStyle/>
          <a:p>
            <a:pPr algn="just"/>
            <a:r>
              <a:rPr lang="en-US" dirty="0">
                <a:solidFill>
                  <a:srgbClr val="0070C0"/>
                </a:solidFill>
                <a:latin typeface="Times New Roman" panose="02020603050405020304" pitchFamily="18" charset="0"/>
                <a:cs typeface="Times New Roman" panose="02020603050405020304" pitchFamily="18" charset="0"/>
              </a:rPr>
              <a:t>In addition</a:t>
            </a:r>
            <a:r>
              <a:rPr lang="en-US" dirty="0">
                <a:latin typeface="Times New Roman" panose="02020603050405020304" pitchFamily="18" charset="0"/>
                <a:cs typeface="Times New Roman" panose="02020603050405020304" pitchFamily="18" charset="0"/>
              </a:rPr>
              <a:t>, oral presentations are required </a:t>
            </a:r>
            <a:r>
              <a:rPr lang="en-US" b="1" dirty="0">
                <a:solidFill>
                  <a:srgbClr val="FF0000"/>
                </a:solidFill>
                <a:latin typeface="Times New Roman" panose="02020603050405020304" pitchFamily="18" charset="0"/>
                <a:cs typeface="Times New Roman" panose="02020603050405020304" pitchFamily="18" charset="0"/>
              </a:rPr>
              <a:t>to train </a:t>
            </a:r>
            <a:r>
              <a:rPr lang="en-US" dirty="0">
                <a:latin typeface="Times New Roman" panose="02020603050405020304" pitchFamily="18" charset="0"/>
                <a:cs typeface="Times New Roman" panose="02020603050405020304" pitchFamily="18" charset="0"/>
              </a:rPr>
              <a:t>others, </a:t>
            </a:r>
            <a:r>
              <a:rPr lang="en-US" b="1" dirty="0">
                <a:solidFill>
                  <a:srgbClr val="FF0000"/>
                </a:solidFill>
                <a:latin typeface="Times New Roman" panose="02020603050405020304" pitchFamily="18" charset="0"/>
                <a:cs typeface="Times New Roman" panose="02020603050405020304" pitchFamily="18" charset="0"/>
              </a:rPr>
              <a:t>to share information</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to make proposals</a:t>
            </a:r>
            <a:r>
              <a:rPr lang="en-US" dirty="0">
                <a:solidFill>
                  <a:srgbClr val="FF0000"/>
                </a:solidFill>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to direct people</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to review progress</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to plan</a:t>
            </a:r>
            <a:r>
              <a:rPr lang="en-US" dirty="0">
                <a:latin typeface="Times New Roman" panose="02020603050405020304" pitchFamily="18" charset="0"/>
                <a:cs typeface="Times New Roman" panose="02020603050405020304" pitchFamily="18" charset="0"/>
              </a:rPr>
              <a:t>; there are countless occasions when an oral presentation should be used to complement technical writing. It can be said that oral presentations are part of technical writing. </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objective is to gain a working knowledge </a:t>
            </a:r>
            <a:r>
              <a:rPr lang="en-US" dirty="0">
                <a:latin typeface="Times New Roman" panose="02020603050405020304" pitchFamily="18" charset="0"/>
                <a:cs typeface="Times New Roman" panose="02020603050405020304" pitchFamily="18" charset="0"/>
              </a:rPr>
              <a:t>of how to make a paper and presentation for any occasion that may arise in one’s technical career. </a:t>
            </a:r>
          </a:p>
        </p:txBody>
      </p:sp>
    </p:spTree>
    <p:extLst>
      <p:ext uri="{BB962C8B-B14F-4D97-AF65-F5344CB8AC3E}">
        <p14:creationId xmlns:p14="http://schemas.microsoft.com/office/powerpoint/2010/main" val="1370562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It is often desirable (and sometimes even expected) to present some photographs during a talk in some professions. </a:t>
            </a:r>
            <a:r>
              <a:rPr lang="en-US" sz="1800" dirty="0"/>
              <a:t>Photographs can add interest and attract attention. Photos are often the very best visual aid, and their use is recommended where appropriate</a:t>
            </a:r>
          </a:p>
          <a:p>
            <a:r>
              <a:rPr lang="en-US" sz="1800" dirty="0"/>
              <a:t> For example, always try to use photos when describing machinery or difficult-to-describe situations or structures. Photos are still worth a thousand words.</a:t>
            </a:r>
          </a:p>
          <a:p>
            <a:endParaRPr lang="en-US" sz="1800" dirty="0"/>
          </a:p>
          <a:p>
            <a:r>
              <a:rPr lang="en-US" sz="1800" dirty="0"/>
              <a:t>Color is acceptable and desirable for photos, which can be converted to overheads on a color copier. This produces better quality than a black and white copier with photo mode. Scanners give overheads a quality similar to the color copier. Digital cameras are useful for photos of equipment and large specimens. Digital photos can be printed directly on transparency media with acceptable quality. </a:t>
            </a:r>
          </a:p>
        </p:txBody>
      </p:sp>
    </p:spTree>
    <p:extLst>
      <p:ext uri="{BB962C8B-B14F-4D97-AF65-F5344CB8AC3E}">
        <p14:creationId xmlns:p14="http://schemas.microsoft.com/office/powerpoint/2010/main" val="3889655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Slides are the best type of photo for projection to groups. </a:t>
            </a:r>
            <a:r>
              <a:rPr lang="en-US" sz="1800" dirty="0"/>
              <a:t>Nothing can compete with a good color slide as a visual aid. The highest success can be attained with slides made without a flash on the camera. Flashes usually yield a bright spot that obliterates the subject. Try to use high-speed film and flood lamps for uniform subject lighting. Slides should be slightly overexposed rather than underexposed. They project better. Of course, digital photos or scanned silver halide photos can be projected, too. </a:t>
            </a:r>
          </a:p>
        </p:txBody>
      </p:sp>
    </p:spTree>
    <p:extLst>
      <p:ext uri="{BB962C8B-B14F-4D97-AF65-F5344CB8AC3E}">
        <p14:creationId xmlns:p14="http://schemas.microsoft.com/office/powerpoint/2010/main" val="2406556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Videos</a:t>
            </a:r>
          </a:p>
        </p:txBody>
      </p:sp>
    </p:spTree>
    <p:extLst>
      <p:ext uri="{BB962C8B-B14F-4D97-AF65-F5344CB8AC3E}">
        <p14:creationId xmlns:p14="http://schemas.microsoft.com/office/powerpoint/2010/main" val="429882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video camera can be used to make a video tape for projection to a group. </a:t>
            </a:r>
            <a:r>
              <a:rPr lang="en-US" sz="1800" dirty="0"/>
              <a:t>The risks of using this system are similar to using a laptop computer for a talk. You must arrange for a meeting room with special equipment, that is, a video cassette recorder and a large monitor on a high stand. Sometimes, this is not a problem; other times it is. </a:t>
            </a:r>
          </a:p>
          <a:p>
            <a:r>
              <a:rPr lang="en-US" sz="1800" dirty="0"/>
              <a:t>Another consideration in using videos is the amateur quality of many videos recorded with handheld cameras. If you are making a video of a test by yourself using a handheld camera, you may end up with a “jiggle-ridden” video that does not impress your audience. </a:t>
            </a:r>
            <a:r>
              <a:rPr lang="en-US" sz="1800" b="1" dirty="0"/>
              <a:t>A failed visual aid can have a negative effect on the purpose of a presentation. </a:t>
            </a:r>
          </a:p>
          <a:p>
            <a:endParaRPr lang="en-US" sz="1800" b="1" dirty="0"/>
          </a:p>
          <a:p>
            <a:r>
              <a:rPr lang="en-US" sz="1800" b="1" dirty="0"/>
              <a:t>In engineering</a:t>
            </a:r>
            <a:r>
              <a:rPr lang="en-US" sz="1800" dirty="0"/>
              <a:t>, it is becoming popular to show motion of devices as videos that are part of a presentation. Again, the equipment risks are present. </a:t>
            </a:r>
          </a:p>
        </p:txBody>
      </p:sp>
    </p:spTree>
    <p:extLst>
      <p:ext uri="{BB962C8B-B14F-4D97-AF65-F5344CB8AC3E}">
        <p14:creationId xmlns:p14="http://schemas.microsoft.com/office/powerpoint/2010/main" val="3053796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summary, </a:t>
            </a:r>
            <a:r>
              <a:rPr lang="en-US" sz="1800" dirty="0"/>
              <a:t>videos can be of great value in an electronic report or presentation. However, do not make the video methodology the objective of the study. Also, if you are going to use a video in a presentation, make it to professional quality. A poorly executed video works like a poorly executed joke in a presentation. It can have such a negative effect that you would have been better off not using any visual aids.</a:t>
            </a:r>
          </a:p>
          <a:p>
            <a:endParaRPr lang="en-US" sz="1800" dirty="0"/>
          </a:p>
          <a:p>
            <a:r>
              <a:rPr lang="en-US" b="1" dirty="0"/>
              <a:t>RULE </a:t>
            </a:r>
            <a:r>
              <a:rPr lang="en-US" dirty="0"/>
              <a:t>If you use videos, make them with professional quality.</a:t>
            </a:r>
          </a:p>
          <a:p>
            <a:endParaRPr lang="en-US" dirty="0"/>
          </a:p>
        </p:txBody>
      </p:sp>
    </p:spTree>
    <p:extLst>
      <p:ext uri="{BB962C8B-B14F-4D97-AF65-F5344CB8AC3E}">
        <p14:creationId xmlns:p14="http://schemas.microsoft.com/office/powerpoint/2010/main" val="2901021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a:t>
            </a:r>
            <a:br>
              <a:rPr lang="en-US" dirty="0"/>
            </a:b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48929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Making an oral presentation is often intimidating to people, </a:t>
            </a:r>
            <a:r>
              <a:rPr lang="en-US" sz="1800" dirty="0"/>
              <a:t>but oral presentations only intimidate the first few times. They quickly lose their power to incite fear and nervousness. The ability to speak in front of an audience is acquired with practice. Always be prepared, and nervousness will dissolve after your opening sentence. </a:t>
            </a:r>
          </a:p>
          <a:p>
            <a:endParaRPr lang="en-US" sz="1800" dirty="0"/>
          </a:p>
          <a:p>
            <a:endParaRPr lang="en-US" sz="1800" dirty="0"/>
          </a:p>
          <a:p>
            <a:endParaRPr lang="en-US" sz="1800" dirty="0"/>
          </a:p>
          <a:p>
            <a:r>
              <a:rPr lang="en-US" sz="1800" dirty="0"/>
              <a:t> </a:t>
            </a:r>
            <a:r>
              <a:rPr lang="en-US" sz="1800" b="1" dirty="0"/>
              <a:t>Know</a:t>
            </a:r>
            <a:r>
              <a:rPr lang="en-US" sz="1800" dirty="0"/>
              <a:t> what you are going to say; have effective </a:t>
            </a:r>
            <a:r>
              <a:rPr lang="en-US" sz="1800" b="1" dirty="0"/>
              <a:t>visual aids</a:t>
            </a:r>
            <a:r>
              <a:rPr lang="en-US" sz="1800" dirty="0"/>
              <a:t>. Look the audience in the eye and present your message with confidence. The nervous mannerisms to avoid include: </a:t>
            </a:r>
          </a:p>
          <a:p>
            <a:endParaRPr lang="en-US" sz="1800" dirty="0"/>
          </a:p>
        </p:txBody>
      </p:sp>
    </p:spTree>
    <p:extLst>
      <p:ext uri="{BB962C8B-B14F-4D97-AF65-F5344CB8AC3E}">
        <p14:creationId xmlns:p14="http://schemas.microsoft.com/office/powerpoint/2010/main" val="2248498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09600"/>
            <a:ext cx="8229600" cy="5867400"/>
          </a:xfrm>
        </p:spPr>
        <p:txBody>
          <a:bodyPr>
            <a:normAutofit fontScale="85000" lnSpcReduction="20000"/>
          </a:bodyPr>
          <a:lstStyle/>
          <a:p>
            <a:r>
              <a:rPr lang="en-US" dirty="0"/>
              <a:t>Lack of eye contact </a:t>
            </a:r>
          </a:p>
          <a:p>
            <a:r>
              <a:rPr lang="en-US" dirty="0"/>
              <a:t>• Talking to your visual aids </a:t>
            </a:r>
          </a:p>
          <a:p>
            <a:r>
              <a:rPr lang="en-US" dirty="0"/>
              <a:t>• Blocking the projected image or screen </a:t>
            </a:r>
          </a:p>
          <a:p>
            <a:r>
              <a:rPr lang="en-US" dirty="0"/>
              <a:t>• Shuffling file cards or papers </a:t>
            </a:r>
          </a:p>
          <a:p>
            <a:r>
              <a:rPr lang="en-US" dirty="0"/>
              <a:t>• Reading a text </a:t>
            </a:r>
          </a:p>
          <a:p>
            <a:r>
              <a:rPr lang="en-US" dirty="0"/>
              <a:t>• Lack of enthusiasm for your subject </a:t>
            </a:r>
          </a:p>
          <a:p>
            <a:r>
              <a:rPr lang="en-US" dirty="0"/>
              <a:t>• Mumbling </a:t>
            </a:r>
          </a:p>
          <a:p>
            <a:r>
              <a:rPr lang="en-US" dirty="0"/>
              <a:t>• Nervous pauses (</a:t>
            </a:r>
            <a:r>
              <a:rPr lang="en-US" dirty="0" err="1"/>
              <a:t>uhs</a:t>
            </a:r>
            <a:r>
              <a:rPr lang="en-US" dirty="0"/>
              <a:t>) </a:t>
            </a:r>
          </a:p>
          <a:p>
            <a:r>
              <a:rPr lang="en-US" dirty="0"/>
              <a:t>• Machine gun delivery </a:t>
            </a:r>
          </a:p>
          <a:p>
            <a:r>
              <a:rPr lang="en-US" dirty="0"/>
              <a:t>• Lethargic delivery </a:t>
            </a:r>
          </a:p>
          <a:p>
            <a:r>
              <a:rPr lang="en-US" dirty="0"/>
              <a:t>• A death grip on the podium </a:t>
            </a:r>
          </a:p>
          <a:p>
            <a:r>
              <a:rPr lang="en-US" dirty="0"/>
              <a:t>• Standing motionless </a:t>
            </a:r>
          </a:p>
          <a:p>
            <a:r>
              <a:rPr lang="en-US" dirty="0"/>
              <a:t>• Looking at only one person in the audience </a:t>
            </a:r>
          </a:p>
          <a:p>
            <a:r>
              <a:rPr lang="en-US" dirty="0"/>
              <a:t>• Nervous tics </a:t>
            </a:r>
          </a:p>
          <a:p>
            <a:r>
              <a:rPr lang="en-US" dirty="0"/>
              <a:t>• Shaking when you use a laser pointer</a:t>
            </a:r>
          </a:p>
          <a:p>
            <a:r>
              <a:rPr lang="en-US" dirty="0"/>
              <a:t> • “One-second” residence time of visual aids on the screen </a:t>
            </a:r>
          </a:p>
          <a:p>
            <a:r>
              <a:rPr lang="en-US" dirty="0"/>
              <a:t>• Monotone delivery </a:t>
            </a:r>
          </a:p>
          <a:p>
            <a:r>
              <a:rPr lang="en-US" dirty="0"/>
              <a:t>• Too brief </a:t>
            </a:r>
          </a:p>
          <a:p>
            <a:r>
              <a:rPr lang="en-US" dirty="0"/>
              <a:t>• Too long—talking over the allotted time</a:t>
            </a:r>
          </a:p>
        </p:txBody>
      </p:sp>
    </p:spTree>
    <p:extLst>
      <p:ext uri="{BB962C8B-B14F-4D97-AF65-F5344CB8AC3E}">
        <p14:creationId xmlns:p14="http://schemas.microsoft.com/office/powerpoint/2010/main" val="9549294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The last admonition is probably the difficult one to avoid. </a:t>
            </a:r>
            <a:r>
              <a:rPr lang="en-US" sz="1800" dirty="0"/>
              <a:t>People who have shed all nervousness in making oral presentations can develop a related malady—the inability to end a talk. The cure for talking too long is to decide exactly what you want to say ahead of time; time your presentation and do not deviate in delivery. It is usually unintentional adlibs that cause overruns in a presentation. Keep to your plan.</a:t>
            </a:r>
          </a:p>
          <a:p>
            <a:pPr marL="0" indent="0">
              <a:buNone/>
            </a:pPr>
            <a:r>
              <a:rPr lang="en-US" b="1" dirty="0"/>
              <a:t>RULE</a:t>
            </a:r>
            <a:r>
              <a:rPr lang="en-US" dirty="0"/>
              <a:t> Keep oral presentations within allotted time. Talk concise.</a:t>
            </a:r>
          </a:p>
          <a:p>
            <a:pPr marL="0" indent="0">
              <a:buNone/>
            </a:pPr>
            <a:r>
              <a:rPr lang="en-US" dirty="0"/>
              <a:t>Nervous mannerisms are probably the second most common bad habit, </a:t>
            </a:r>
            <a:r>
              <a:rPr lang="en-US" sz="1800" dirty="0"/>
              <a:t>following the problem of speaking too long. Another very common practice is to partially cover an overhead during a talk. This is totally unnecessary, and you will appear as if you are talking down to the audience.</a:t>
            </a:r>
          </a:p>
          <a:p>
            <a:pPr marL="0" indent="0">
              <a:buNone/>
            </a:pPr>
            <a:r>
              <a:rPr lang="en-US" b="1" dirty="0"/>
              <a:t>RULE</a:t>
            </a:r>
            <a:r>
              <a:rPr lang="en-US" dirty="0"/>
              <a:t> Never partially cover an overhead. It insults the audience’s intelligence.</a:t>
            </a:r>
          </a:p>
          <a:p>
            <a:pPr marL="0" indent="0">
              <a:buNone/>
            </a:pPr>
            <a:endParaRPr lang="en-US" dirty="0"/>
          </a:p>
          <a:p>
            <a:endParaRPr lang="en-US" sz="1800" dirty="0"/>
          </a:p>
          <a:p>
            <a:endParaRPr lang="en-US" sz="1800" dirty="0"/>
          </a:p>
        </p:txBody>
      </p:sp>
    </p:spTree>
    <p:extLst>
      <p:ext uri="{BB962C8B-B14F-4D97-AF65-F5344CB8AC3E}">
        <p14:creationId xmlns:p14="http://schemas.microsoft.com/office/powerpoint/2010/main" val="25192871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All of the bad habits in speaking are annoying to the audience, </a:t>
            </a:r>
            <a:r>
              <a:rPr lang="en-US" sz="1800" dirty="0"/>
              <a:t>and they can be eliminated easily if you know that you are doing these things. Often, you do not. Ask an associate to check your talk to see if you have any of these undesirable mannerisms when speaking. </a:t>
            </a:r>
          </a:p>
          <a:p>
            <a:endParaRPr lang="en-US" sz="1800" dirty="0"/>
          </a:p>
          <a:p>
            <a:r>
              <a:rPr lang="en-US" sz="1800" b="1" dirty="0"/>
              <a:t>Many other undesirable things can also happen during a presentation</a:t>
            </a:r>
            <a:r>
              <a:rPr lang="en-US" sz="1800" dirty="0"/>
              <a:t>. You can minimize them by doing some checks before the presentation: </a:t>
            </a:r>
          </a:p>
          <a:p>
            <a:r>
              <a:rPr lang="en-US" sz="1800" dirty="0"/>
              <a:t> Learn how to control room lighting. </a:t>
            </a:r>
          </a:p>
          <a:p>
            <a:r>
              <a:rPr lang="en-US" sz="1800" dirty="0"/>
              <a:t>• Check the seating and make sure people can see your visuals. </a:t>
            </a:r>
          </a:p>
          <a:p>
            <a:r>
              <a:rPr lang="en-US" sz="1800" dirty="0"/>
              <a:t>• Check that equipment works. </a:t>
            </a:r>
          </a:p>
          <a:p>
            <a:r>
              <a:rPr lang="en-US" sz="1800" dirty="0"/>
              <a:t>• Check for pointers. </a:t>
            </a:r>
          </a:p>
          <a:p>
            <a:r>
              <a:rPr lang="en-US" sz="1800" dirty="0"/>
              <a:t>• Check the microphones. </a:t>
            </a:r>
          </a:p>
          <a:p>
            <a:endParaRPr lang="en-US" sz="1800" dirty="0"/>
          </a:p>
          <a:p>
            <a:r>
              <a:rPr lang="en-US" sz="1800" b="1" dirty="0"/>
              <a:t>Equipment failures are always possible. Try to have a contingency plan. </a:t>
            </a:r>
          </a:p>
        </p:txBody>
      </p:sp>
    </p:spTree>
    <p:extLst>
      <p:ext uri="{BB962C8B-B14F-4D97-AF65-F5344CB8AC3E}">
        <p14:creationId xmlns:p14="http://schemas.microsoft.com/office/powerpoint/2010/main" val="1454803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Oral Presentations</a:t>
            </a:r>
            <a:br>
              <a:rPr lang="en-US" dirty="0"/>
            </a:br>
            <a:endParaRPr lang="en-US"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Oral presentations of technical work can be given to a group of peers, managers, a broad cross section of people within an organization, or to the public at a technical conference or public-affairs gathering. The </a:t>
            </a:r>
            <a:r>
              <a:rPr lang="en-US" dirty="0">
                <a:solidFill>
                  <a:srgbClr val="FF0000"/>
                </a:solidFill>
                <a:latin typeface="Times New Roman" panose="02020603050405020304" pitchFamily="18" charset="0"/>
                <a:cs typeface="Times New Roman" panose="02020603050405020304" pitchFamily="18" charset="0"/>
              </a:rPr>
              <a:t>audience may vary </a:t>
            </a:r>
            <a:r>
              <a:rPr lang="en-US" dirty="0">
                <a:latin typeface="Times New Roman" panose="02020603050405020304" pitchFamily="18" charset="0"/>
                <a:cs typeface="Times New Roman" panose="02020603050405020304" pitchFamily="18" charset="0"/>
              </a:rPr>
              <a:t>from teammates to hundreds of people at a big conference. </a:t>
            </a:r>
          </a:p>
          <a:p>
            <a:pPr algn="just"/>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Technical professionals are likely to encounter two basic types of oral presentations: </a:t>
            </a:r>
            <a:r>
              <a:rPr lang="en-US" b="1" dirty="0">
                <a:solidFill>
                  <a:srgbClr val="7030A0"/>
                </a:solidFill>
                <a:latin typeface="Times New Roman" panose="02020603050405020304" pitchFamily="18" charset="0"/>
                <a:cs typeface="Times New Roman" panose="02020603050405020304" pitchFamily="18" charset="0"/>
              </a:rPr>
              <a:t>informal</a:t>
            </a:r>
            <a:r>
              <a:rPr lang="en-US" dirty="0">
                <a:latin typeface="Times New Roman" panose="02020603050405020304" pitchFamily="18" charset="0"/>
                <a:cs typeface="Times New Roman" panose="02020603050405020304" pitchFamily="18" charset="0"/>
              </a:rPr>
              <a:t> and </a:t>
            </a:r>
            <a:r>
              <a:rPr lang="en-US" b="1" dirty="0">
                <a:solidFill>
                  <a:srgbClr val="7030A0"/>
                </a:solidFill>
                <a:latin typeface="Times New Roman" panose="02020603050405020304" pitchFamily="18" charset="0"/>
                <a:cs typeface="Times New Roman" panose="02020603050405020304" pitchFamily="18" charset="0"/>
              </a:rPr>
              <a:t>formal</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06453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rmAutofit fontScale="90000"/>
          </a:bodyPr>
          <a:lstStyle/>
          <a:p>
            <a:r>
              <a:rPr lang="en-US" dirty="0"/>
              <a:t>Informal oral presentations </a:t>
            </a:r>
          </a:p>
        </p:txBody>
      </p:sp>
      <p:sp>
        <p:nvSpPr>
          <p:cNvPr id="3" name="Content Placeholder 2"/>
          <p:cNvSpPr>
            <a:spLocks noGrp="1"/>
          </p:cNvSpPr>
          <p:nvPr>
            <p:ph idx="1"/>
          </p:nvPr>
        </p:nvSpPr>
        <p:spPr>
          <a:xfrm>
            <a:off x="457200" y="1371600"/>
            <a:ext cx="8229600" cy="5486400"/>
          </a:xfrm>
        </p:spPr>
        <p:txBody>
          <a:bodyPr>
            <a:normAutofit/>
          </a:bodyPr>
          <a:lstStyle/>
          <a:p>
            <a:r>
              <a:rPr lang="en-US" dirty="0"/>
              <a:t> </a:t>
            </a:r>
            <a:r>
              <a:rPr lang="en-US" dirty="0">
                <a:solidFill>
                  <a:srgbClr val="FF0000"/>
                </a:solidFill>
                <a:latin typeface="Times New Roman" panose="02020603050405020304" pitchFamily="18" charset="0"/>
                <a:cs typeface="Times New Roman" panose="02020603050405020304" pitchFamily="18" charset="0"/>
              </a:rPr>
              <a:t>Informal oral presentations are like the team meeting.</a:t>
            </a:r>
          </a:p>
          <a:p>
            <a:pPr algn="just"/>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These teams are usually </a:t>
            </a:r>
            <a:r>
              <a:rPr lang="en-US" sz="2000" b="1" dirty="0">
                <a:latin typeface="Times New Roman" panose="02020603050405020304" pitchFamily="18" charset="0"/>
                <a:cs typeface="Times New Roman" panose="02020603050405020304" pitchFamily="18" charset="0"/>
              </a:rPr>
              <a:t>diverse</a:t>
            </a:r>
            <a:r>
              <a:rPr lang="en-US" sz="2000" dirty="0">
                <a:latin typeface="Times New Roman" panose="02020603050405020304" pitchFamily="18" charset="0"/>
                <a:cs typeface="Times New Roman" panose="02020603050405020304" pitchFamily="18" charset="0"/>
              </a:rPr>
              <a:t> in nature and in larger companies may involve as many organizations as there are team members. For many teams, </a:t>
            </a:r>
            <a:r>
              <a:rPr lang="en-US" sz="2000" b="1" dirty="0">
                <a:latin typeface="Times New Roman" panose="02020603050405020304" pitchFamily="18" charset="0"/>
                <a:cs typeface="Times New Roman" panose="02020603050405020304" pitchFamily="18" charset="0"/>
              </a:rPr>
              <a:t>the universal method</a:t>
            </a:r>
            <a:r>
              <a:rPr lang="en-US" sz="2000" dirty="0">
                <a:latin typeface="Times New Roman" panose="02020603050405020304" pitchFamily="18" charset="0"/>
                <a:cs typeface="Times New Roman" panose="02020603050405020304" pitchFamily="18" charset="0"/>
              </a:rPr>
              <a:t> for communication is to get in front of the team with a few transparencies and an overhead projector and proceed to tell the team what you have accomplished toward the team goal since the last meeting two weeks ago. </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Informal presentations require preparation</a:t>
            </a:r>
            <a:r>
              <a:rPr lang="en-US" sz="2000" dirty="0">
                <a:latin typeface="Times New Roman" panose="02020603050405020304" pitchFamily="18" charset="0"/>
                <a:cs typeface="Times New Roman" panose="02020603050405020304" pitchFamily="18" charset="0"/>
              </a:rPr>
              <a:t>, but when they occur weekly you cannot spend a significant amount of time on them. In addition, the audience (your teammates) does not want a full blown presentation. They just want to know what you accomplished since the last meeting. Teammates may each get </a:t>
            </a:r>
            <a:r>
              <a:rPr lang="en-US" sz="2000" b="1" dirty="0">
                <a:latin typeface="Times New Roman" panose="02020603050405020304" pitchFamily="18" charset="0"/>
                <a:cs typeface="Times New Roman" panose="02020603050405020304" pitchFamily="18" charset="0"/>
              </a:rPr>
              <a:t>five or ten minutes </a:t>
            </a:r>
            <a:r>
              <a:rPr lang="en-US" sz="2000" dirty="0">
                <a:latin typeface="Times New Roman" panose="02020603050405020304" pitchFamily="18" charset="0"/>
                <a:cs typeface="Times New Roman" panose="02020603050405020304" pitchFamily="18" charset="0"/>
              </a:rPr>
              <a:t>to present their work. </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Even though a presentation is informal, it still needs to be done right</a:t>
            </a:r>
          </a:p>
        </p:txBody>
      </p:sp>
    </p:spTree>
    <p:extLst>
      <p:ext uri="{BB962C8B-B14F-4D97-AF65-F5344CB8AC3E}">
        <p14:creationId xmlns:p14="http://schemas.microsoft.com/office/powerpoint/2010/main" val="310536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sz="3600" dirty="0"/>
              <a:t>Formal</a:t>
            </a:r>
            <a:r>
              <a:rPr lang="en-US" dirty="0"/>
              <a:t> presentations </a:t>
            </a:r>
          </a:p>
        </p:txBody>
      </p:sp>
      <p:sp>
        <p:nvSpPr>
          <p:cNvPr id="3" name="Content Placeholder 2"/>
          <p:cNvSpPr>
            <a:spLocks noGrp="1"/>
          </p:cNvSpPr>
          <p:nvPr>
            <p:ph idx="1"/>
          </p:nvPr>
        </p:nvSpPr>
        <p:spPr>
          <a:xfrm>
            <a:off x="457200" y="1219200"/>
            <a:ext cx="8229600" cy="5257800"/>
          </a:xfrm>
        </p:spPr>
        <p:txBody>
          <a:bodyPr>
            <a:noAutofit/>
          </a:bodyPr>
          <a:lstStyle/>
          <a:p>
            <a:r>
              <a:rPr lang="en-US" sz="2000" dirty="0">
                <a:solidFill>
                  <a:srgbClr val="FF0000"/>
                </a:solidFill>
                <a:latin typeface="Times New Roman" panose="02020603050405020304" pitchFamily="18" charset="0"/>
                <a:cs typeface="Times New Roman" panose="02020603050405020304" pitchFamily="18" charset="0"/>
              </a:rPr>
              <a:t>Formal presentations are like the example of a colloquium or a conference talk. </a:t>
            </a:r>
          </a:p>
          <a:p>
            <a:endParaRPr lang="en-US" sz="2000" dirty="0">
              <a:solidFill>
                <a:srgbClr val="FF0000"/>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You are expected to talk for a given </a:t>
            </a:r>
            <a:r>
              <a:rPr lang="en-US" sz="2000" b="1" dirty="0">
                <a:latin typeface="Times New Roman" panose="02020603050405020304" pitchFamily="18" charset="0"/>
                <a:cs typeface="Times New Roman" panose="02020603050405020304" pitchFamily="18" charset="0"/>
              </a:rPr>
              <a:t>length of time</a:t>
            </a:r>
            <a:r>
              <a:rPr lang="en-US" sz="2000" dirty="0">
                <a:latin typeface="Times New Roman" panose="02020603050405020304" pitchFamily="18" charset="0"/>
                <a:cs typeface="Times New Roman" panose="02020603050405020304" pitchFamily="18" charset="0"/>
              </a:rPr>
              <a:t>; you know the </a:t>
            </a:r>
            <a:r>
              <a:rPr lang="en-US" sz="2000" b="1" dirty="0">
                <a:latin typeface="Times New Roman" panose="02020603050405020304" pitchFamily="18" charset="0"/>
                <a:cs typeface="Times New Roman" panose="02020603050405020304" pitchFamily="18" charset="0"/>
              </a:rPr>
              <a:t>audience</a:t>
            </a:r>
            <a:r>
              <a:rPr lang="en-US" sz="2000" dirty="0">
                <a:latin typeface="Times New Roman" panose="02020603050405020304" pitchFamily="18" charset="0"/>
                <a:cs typeface="Times New Roman" panose="02020603050405020304" pitchFamily="18" charset="0"/>
              </a:rPr>
              <a:t>. The </a:t>
            </a:r>
            <a:r>
              <a:rPr lang="en-US" sz="2000" b="1" dirty="0">
                <a:latin typeface="Times New Roman" panose="02020603050405020304" pitchFamily="18" charset="0"/>
                <a:cs typeface="Times New Roman" panose="02020603050405020304" pitchFamily="18" charset="0"/>
              </a:rPr>
              <a:t>topic</a:t>
            </a:r>
            <a:r>
              <a:rPr lang="en-US" sz="2000" dirty="0">
                <a:latin typeface="Times New Roman" panose="02020603050405020304" pitchFamily="18" charset="0"/>
                <a:cs typeface="Times New Roman" panose="02020603050405020304" pitchFamily="18" charset="0"/>
              </a:rPr>
              <a:t> has been announced; you will be expected to thoroughly cover the topic. You must field </a:t>
            </a:r>
            <a:r>
              <a:rPr lang="en-US" sz="2000" b="1" dirty="0">
                <a:latin typeface="Times New Roman" panose="02020603050405020304" pitchFamily="18" charset="0"/>
                <a:cs typeface="Times New Roman" panose="02020603050405020304" pitchFamily="18" charset="0"/>
              </a:rPr>
              <a:t>questions from the audience</a:t>
            </a:r>
            <a:r>
              <a:rPr lang="en-US" sz="2000" dirty="0">
                <a:latin typeface="Times New Roman" panose="02020603050405020304" pitchFamily="18" charset="0"/>
                <a:cs typeface="Times New Roman" panose="02020603050405020304" pitchFamily="18" charset="0"/>
              </a:rPr>
              <a:t>, and often your presentation will be </a:t>
            </a:r>
            <a:r>
              <a:rPr lang="en-US" sz="2000" b="1" dirty="0">
                <a:latin typeface="Times New Roman" panose="02020603050405020304" pitchFamily="18" charset="0"/>
                <a:cs typeface="Times New Roman" panose="02020603050405020304" pitchFamily="18" charset="0"/>
              </a:rPr>
              <a:t>evaluated by the audience</a:t>
            </a:r>
            <a:r>
              <a:rPr lang="en-US" sz="2000" dirty="0">
                <a:latin typeface="Times New Roman" panose="02020603050405020304" pitchFamily="18"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en-US" sz="2000" dirty="0">
                <a:solidFill>
                  <a:srgbClr val="0070C0"/>
                </a:solidFill>
                <a:latin typeface="Times New Roman" panose="02020603050405020304" pitchFamily="18" charset="0"/>
                <a:cs typeface="Times New Roman" panose="02020603050405020304" pitchFamily="18" charset="0"/>
              </a:rPr>
              <a:t>Formal presentations are usually structured like a technical document.</a:t>
            </a:r>
            <a:r>
              <a:rPr lang="en-US" sz="2000" dirty="0">
                <a:latin typeface="Times New Roman" panose="02020603050405020304" pitchFamily="18" charset="0"/>
                <a:cs typeface="Times New Roman" panose="02020603050405020304" pitchFamily="18" charset="0"/>
              </a:rPr>
              <a:t> They have a </a:t>
            </a:r>
            <a:r>
              <a:rPr lang="en-US" sz="2000" b="1" dirty="0">
                <a:latin typeface="Times New Roman" panose="02020603050405020304" pitchFamily="18" charset="0"/>
                <a:cs typeface="Times New Roman" panose="02020603050405020304" pitchFamily="18" charset="0"/>
              </a:rPr>
              <a:t>beginning</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body</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closure</a:t>
            </a:r>
            <a:r>
              <a:rPr lang="en-US" sz="2000" dirty="0">
                <a:latin typeface="Times New Roman" panose="02020603050405020304" pitchFamily="18" charset="0"/>
                <a:cs typeface="Times New Roman" panose="02020603050405020304" pitchFamily="18" charset="0"/>
              </a:rPr>
              <a:t>. They must be prepared like a technical document. More often than not, a technical document is the basis of the presentation.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these instances, the </a:t>
            </a:r>
            <a:r>
              <a:rPr lang="en-US" sz="2000" b="1" dirty="0">
                <a:latin typeface="Times New Roman" panose="02020603050405020304" pitchFamily="18" charset="0"/>
                <a:cs typeface="Times New Roman" panose="02020603050405020304" pitchFamily="18" charset="0"/>
              </a:rPr>
              <a:t>purpose of the oral presentation is to share the outcome of your work with a larger audience </a:t>
            </a:r>
            <a:r>
              <a:rPr lang="en-US" sz="2000" dirty="0">
                <a:latin typeface="Times New Roman" panose="02020603050405020304" pitchFamily="18" charset="0"/>
                <a:cs typeface="Times New Roman" panose="02020603050405020304" pitchFamily="18" charset="0"/>
              </a:rPr>
              <a:t>than the document readership. A technical paper given at a conference is a way of sharing work with the world (if it is an international conference). </a:t>
            </a:r>
          </a:p>
        </p:txBody>
      </p:sp>
    </p:spTree>
    <p:extLst>
      <p:ext uri="{BB962C8B-B14F-4D97-AF65-F5344CB8AC3E}">
        <p14:creationId xmlns:p14="http://schemas.microsoft.com/office/powerpoint/2010/main" val="338880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Preparation</a:t>
            </a:r>
            <a:br>
              <a:rPr lang="en-US" dirty="0"/>
            </a:br>
            <a:endParaRPr lang="en-US" dirty="0"/>
          </a:p>
        </p:txBody>
      </p:sp>
      <p:sp>
        <p:nvSpPr>
          <p:cNvPr id="3" name="Text Placeholder 2"/>
          <p:cNvSpPr>
            <a:spLocks noGrp="1"/>
          </p:cNvSpPr>
          <p:nvPr>
            <p:ph type="body" idx="1"/>
          </p:nvPr>
        </p:nvSpPr>
        <p:spPr/>
        <p:txBody>
          <a:bodyPr/>
          <a:lstStyle/>
          <a:p>
            <a:r>
              <a:rPr lang="en-US" dirty="0"/>
              <a:t>Informal Presentation</a:t>
            </a:r>
          </a:p>
        </p:txBody>
      </p:sp>
    </p:spTree>
    <p:extLst>
      <p:ext uri="{BB962C8B-B14F-4D97-AF65-F5344CB8AC3E}">
        <p14:creationId xmlns:p14="http://schemas.microsoft.com/office/powerpoint/2010/main" val="3042490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90600"/>
            <a:ext cx="8229600" cy="5486400"/>
          </a:xfrm>
        </p:spPr>
        <p:txBody>
          <a:bodyPr/>
          <a:lstStyle/>
          <a:p>
            <a:pPr algn="just"/>
            <a:r>
              <a:rPr lang="en-US" dirty="0">
                <a:solidFill>
                  <a:srgbClr val="FF0000"/>
                </a:solidFill>
                <a:latin typeface="Times New Roman" panose="02020603050405020304" pitchFamily="18" charset="0"/>
                <a:cs typeface="Times New Roman" panose="02020603050405020304" pitchFamily="18" charset="0"/>
              </a:rPr>
              <a:t>A written report can often serve as the basis for an oral presentation</a:t>
            </a:r>
            <a:r>
              <a:rPr lang="en-US" dirty="0"/>
              <a:t>. </a:t>
            </a:r>
            <a:r>
              <a:rPr lang="en-US" sz="2000" dirty="0">
                <a:latin typeface="Times New Roman" panose="02020603050405020304" pitchFamily="18" charset="0"/>
                <a:cs typeface="Times New Roman" panose="02020603050405020304" pitchFamily="18" charset="0"/>
              </a:rPr>
              <a:t>This is true for both formal and informal presentations. Prepare your talk based on your written work and using the headings of the written work as the headings for the body of the talk. </a:t>
            </a:r>
          </a:p>
          <a:p>
            <a:pPr algn="just"/>
            <a:endParaRPr lang="en-US" sz="2000" dirty="0">
              <a:latin typeface="Times New Roman" panose="02020603050405020304" pitchFamily="18" charset="0"/>
              <a:cs typeface="Times New Roman" panose="02020603050405020304" pitchFamily="18" charset="0"/>
            </a:endParaRPr>
          </a:p>
          <a:p>
            <a:pPr algn="just"/>
            <a:r>
              <a:rPr lang="en-US" sz="3200" b="1" dirty="0">
                <a:solidFill>
                  <a:srgbClr val="00B0F0"/>
                </a:solidFill>
              </a:rPr>
              <a:t>For Example</a:t>
            </a:r>
            <a:r>
              <a:rPr lang="en-US" dirty="0"/>
              <a:t>: </a:t>
            </a:r>
            <a:r>
              <a:rPr lang="en-US" dirty="0">
                <a:latin typeface="Times New Roman" panose="02020603050405020304" pitchFamily="18" charset="0"/>
                <a:cs typeface="Times New Roman" panose="02020603050405020304" pitchFamily="18" charset="0"/>
              </a:rPr>
              <a:t>There is a laboratory report on shaft failure. It was a relatively routine mechanical failure, but because it could have resulted in a personal injury, the department called a meeting of approximately ten people who wanted an explanation of what happened, why, and how a repeat failure could be prevented. The report served as the basis of the presentation. </a:t>
            </a:r>
          </a:p>
        </p:txBody>
      </p:sp>
    </p:spTree>
    <p:extLst>
      <p:ext uri="{BB962C8B-B14F-4D97-AF65-F5344CB8AC3E}">
        <p14:creationId xmlns:p14="http://schemas.microsoft.com/office/powerpoint/2010/main" val="983220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14400"/>
            <a:ext cx="8229600" cy="5562600"/>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All presentations require consideration of the following factors: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An opening</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Purpose of presentation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Objective of presentation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Audience (content, size)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Time allotted for presentation (also location and time)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Visual aids/speaking aids available in room</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Expected audience response</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Written documentation/handouts</a:t>
            </a:r>
          </a:p>
          <a:p>
            <a:pPr marL="0" indent="0">
              <a:buNone/>
            </a:pPr>
            <a:endParaRPr lang="en-US" dirty="0"/>
          </a:p>
          <a:p>
            <a:pPr marL="0" indent="0">
              <a:buNone/>
            </a:pPr>
            <a:r>
              <a:rPr lang="en-US" sz="2000" b="1" dirty="0">
                <a:latin typeface="Times New Roman" panose="02020603050405020304" pitchFamily="18" charset="0"/>
                <a:cs typeface="Times New Roman" panose="02020603050405020304" pitchFamily="18" charset="0"/>
              </a:rPr>
              <a:t>As in the case of report writing, the speaker must decide on the purpose of the presentation and the objective of the work/presentation. </a:t>
            </a:r>
          </a:p>
          <a:p>
            <a:endParaRPr lang="en-US" dirty="0"/>
          </a:p>
          <a:p>
            <a:endParaRPr lang="en-US" dirty="0"/>
          </a:p>
        </p:txBody>
      </p:sp>
    </p:spTree>
    <p:extLst>
      <p:ext uri="{BB962C8B-B14F-4D97-AF65-F5344CB8AC3E}">
        <p14:creationId xmlns:p14="http://schemas.microsoft.com/office/powerpoint/2010/main" val="6911807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63E62B0FF27A049AF7DCC45D50211D2" ma:contentTypeVersion="2" ma:contentTypeDescription="Create a new document." ma:contentTypeScope="" ma:versionID="28241c7ac601d1b01f16d00a8cf9bf10">
  <xsd:schema xmlns:xsd="http://www.w3.org/2001/XMLSchema" xmlns:xs="http://www.w3.org/2001/XMLSchema" xmlns:p="http://schemas.microsoft.com/office/2006/metadata/properties" xmlns:ns2="591cb193-2112-473e-86d5-07b38ee5dde5" targetNamespace="http://schemas.microsoft.com/office/2006/metadata/properties" ma:root="true" ma:fieldsID="a55eae449cd02de5e5c136be2b288cd1" ns2:_="">
    <xsd:import namespace="591cb193-2112-473e-86d5-07b38ee5dde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1cb193-2112-473e-86d5-07b38ee5dd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CA49F2-51D3-4567-8ADD-BB14B236F89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23A3D13-476A-47C2-8D11-504C678DDE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1cb193-2112-473e-86d5-07b38ee5dd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4CAF21-7F10-4746-A6F9-D109EF42EF6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Clarity</Template>
  <TotalTime>255</TotalTime>
  <Words>3879</Words>
  <Application>Microsoft Office PowerPoint</Application>
  <PresentationFormat>On-screen Show (4:3)</PresentationFormat>
  <Paragraphs>190</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Clarity</vt:lpstr>
      <vt:lpstr>Oral Presentations </vt:lpstr>
      <vt:lpstr>PowerPoint Presentation</vt:lpstr>
      <vt:lpstr>PowerPoint Presentation</vt:lpstr>
      <vt:lpstr>Types of Oral Presentations </vt:lpstr>
      <vt:lpstr>Informal oral presentations </vt:lpstr>
      <vt:lpstr>Formal presentations </vt:lpstr>
      <vt:lpstr> Preparation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Visual Aids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Presentation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Oral Presentations </dc:title>
  <dc:creator>Kamran</dc:creator>
  <cp:lastModifiedBy>Kamran Shaheen</cp:lastModifiedBy>
  <cp:revision>93</cp:revision>
  <dcterms:created xsi:type="dcterms:W3CDTF">2006-08-16T00:00:00Z</dcterms:created>
  <dcterms:modified xsi:type="dcterms:W3CDTF">2021-01-09T17:14:46Z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0x010100C63E62B0FF27A049AF7DCC45D50211D2</vt:lpwstr>
  </property>
</Properties>
</file>