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sldIdLst>
    <p:sldId id="256" r:id="rId2"/>
    <p:sldId id="266" r:id="rId3"/>
    <p:sldId id="257" r:id="rId4"/>
    <p:sldId id="258" r:id="rId5"/>
    <p:sldId id="259" r:id="rId6"/>
    <p:sldId id="260" r:id="rId7"/>
    <p:sldId id="261" r:id="rId8"/>
    <p:sldId id="262" r:id="rId9"/>
    <p:sldId id="264" r:id="rId10"/>
    <p:sldId id="267" r:id="rId11"/>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78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t>1/17/2021</a:t>
            </a:fld>
            <a:endParaRPr lang="en-US"/>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1">
          <a:blip r:embed="rId2">
            <a:alphaModFix amt="26000"/>
          </a:blip>
          <a:stretch>
            <a:fillRect/>
          </a:stretch>
        </a:blipFill>
        <a:effectLst/>
      </p:bgPr>
    </p:bg>
    <p:spTree>
      <p:nvGrpSpPr>
        <p:cNvPr id="1" name=""/>
        <p:cNvGrpSpPr/>
        <p:nvPr/>
      </p:nvGrpSpPr>
      <p:grpSpPr>
        <a:xfrm>
          <a:off x="0" y="0"/>
          <a:ext cx="0" cy="0"/>
          <a:chOff x="0" y="0"/>
          <a:chExt cx="0" cy="0"/>
        </a:xfrm>
      </p:grpSpPr>
      <p:sp>
        <p:nvSpPr>
          <p:cNvPr id="7" name="Text Box 6"/>
          <p:cNvSpPr txBox="1"/>
          <p:nvPr/>
        </p:nvSpPr>
        <p:spPr>
          <a:xfrm>
            <a:off x="0" y="184150"/>
            <a:ext cx="12192000" cy="706755"/>
          </a:xfrm>
          <a:prstGeom prst="rect">
            <a:avLst/>
          </a:prstGeom>
          <a:solidFill>
            <a:schemeClr val="accent1">
              <a:lumMod val="50000"/>
            </a:schemeClr>
          </a:solidFill>
        </p:spPr>
        <p:txBody>
          <a:bodyPr wrap="square" rtlCol="0">
            <a:spAutoFit/>
          </a:bodyPr>
          <a:lstStyle/>
          <a:p>
            <a:pPr algn="ctr"/>
            <a:r>
              <a:rPr lang="en-US" sz="4000" b="1" dirty="0" smtClean="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Working</a:t>
            </a:r>
            <a:endParaRPr lang="en-US" sz="4000" b="1" dirty="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2" name="Content Placeholder 1"/>
          <p:cNvSpPr>
            <a:spLocks noGrp="1"/>
          </p:cNvSpPr>
          <p:nvPr>
            <p:ph idx="1"/>
          </p:nvPr>
        </p:nvSpPr>
        <p:spPr>
          <a:xfrm>
            <a:off x="680720" y="1330325"/>
            <a:ext cx="7399020" cy="5197475"/>
          </a:xfrm>
        </p:spPr>
        <p:txBody>
          <a:bodyPr/>
          <a:lstStyle/>
          <a:p>
            <a:pPr algn="just">
              <a:lnSpc>
                <a:spcPct val="150000"/>
              </a:lnSpc>
              <a:buFont typeface="Wingdings" panose="05000000000000000000" pitchFamily="2" charset="2"/>
              <a:buChar char="Ø"/>
            </a:pPr>
            <a:r>
              <a:rPr lang="en-US" sz="2800" dirty="0">
                <a:latin typeface="Times New Roman" panose="02020603050405020304" charset="0"/>
                <a:cs typeface="Times New Roman" panose="02020603050405020304" charset="0"/>
              </a:rPr>
              <a:t>The most common traffic lights work on simple </a:t>
            </a:r>
            <a:r>
              <a:rPr lang="en-US" sz="2800" b="1" dirty="0" smtClean="0">
                <a:latin typeface="Times New Roman" panose="02020603050405020304" charset="0"/>
                <a:cs typeface="Times New Roman" panose="02020603050405020304" charset="0"/>
              </a:rPr>
              <a:t>timers</a:t>
            </a:r>
            <a:r>
              <a:rPr lang="en-US" sz="2800" dirty="0" smtClean="0">
                <a:latin typeface="Times New Roman" panose="02020603050405020304" charset="0"/>
                <a:cs typeface="Times New Roman" panose="02020603050405020304" charset="0"/>
              </a:rPr>
              <a:t>.</a:t>
            </a:r>
          </a:p>
          <a:p>
            <a:pPr algn="just">
              <a:lnSpc>
                <a:spcPct val="150000"/>
              </a:lnSpc>
              <a:buFont typeface="Wingdings" panose="05000000000000000000" pitchFamily="2" charset="2"/>
              <a:buChar char="Ø"/>
            </a:pPr>
            <a:r>
              <a:rPr lang="en-US" sz="2800" dirty="0" smtClean="0">
                <a:latin typeface="Times New Roman" panose="02020603050405020304" charset="0"/>
                <a:cs typeface="Times New Roman" panose="02020603050405020304" charset="0"/>
              </a:rPr>
              <a:t>Depending </a:t>
            </a:r>
            <a:r>
              <a:rPr lang="en-US" sz="2800" dirty="0">
                <a:latin typeface="Times New Roman" panose="02020603050405020304" charset="0"/>
                <a:cs typeface="Times New Roman" panose="02020603050405020304" charset="0"/>
              </a:rPr>
              <a:t>upon traffic levels at a particular intersection, the traffic light will cycle through green, yellow, and red at regular intervals.</a:t>
            </a:r>
          </a:p>
          <a:p>
            <a:pPr algn="just">
              <a:lnSpc>
                <a:spcPct val="150000"/>
              </a:lnSpc>
              <a:buFont typeface="Wingdings" panose="05000000000000000000" pitchFamily="2" charset="2"/>
              <a:buChar char="Ø"/>
            </a:pPr>
            <a:r>
              <a:rPr lang="en-US" sz="2800" dirty="0">
                <a:latin typeface="Times New Roman" panose="02020603050405020304" charset="0"/>
                <a:cs typeface="Times New Roman" panose="02020603050405020304" charset="0"/>
              </a:rPr>
              <a:t>It ensure a consistent flow of traffic in all directions through the intersection</a:t>
            </a:r>
            <a:r>
              <a:rPr lang="en-US" sz="2800" dirty="0" smtClean="0">
                <a:latin typeface="Times New Roman" panose="02020603050405020304" charset="0"/>
                <a:cs typeface="Times New Roman" panose="02020603050405020304" charset="0"/>
              </a:rPr>
              <a:t>.</a:t>
            </a:r>
            <a:endParaRPr lang="en-US" sz="2800" dirty="0">
              <a:latin typeface="Times New Roman" panose="02020603050405020304" charset="0"/>
              <a:cs typeface="Times New Roman" panose="02020603050405020304" charset="0"/>
            </a:endParaRPr>
          </a:p>
        </p:txBody>
      </p:sp>
      <p:pic>
        <p:nvPicPr>
          <p:cNvPr id="3" name="Picture 2"/>
          <p:cNvPicPr>
            <a:picLocks noChangeAspect="1"/>
          </p:cNvPicPr>
          <p:nvPr/>
        </p:nvPicPr>
        <p:blipFill>
          <a:blip r:embed="rId3"/>
          <a:stretch>
            <a:fillRect/>
          </a:stretch>
        </p:blipFill>
        <p:spPr>
          <a:xfrm>
            <a:off x="8215630" y="2197100"/>
            <a:ext cx="3601085" cy="3152140"/>
          </a:xfrm>
          <a:prstGeom prst="rect">
            <a:avLst/>
          </a:prstGeom>
          <a:ln w="38100">
            <a:solidFill>
              <a:schemeClr val="tx1"/>
            </a:solid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26000"/>
          </a:blip>
          <a:stretch>
            <a:fillRect/>
          </a:stretch>
        </a:blipFill>
        <a:effectLst/>
      </p:bgPr>
    </p:bg>
    <p:spTree>
      <p:nvGrpSpPr>
        <p:cNvPr id="1" name=""/>
        <p:cNvGrpSpPr/>
        <p:nvPr/>
      </p:nvGrpSpPr>
      <p:grpSpPr>
        <a:xfrm>
          <a:off x="0" y="0"/>
          <a:ext cx="0" cy="0"/>
          <a:chOff x="0" y="0"/>
          <a:chExt cx="0" cy="0"/>
        </a:xfrm>
      </p:grpSpPr>
      <p:sp>
        <p:nvSpPr>
          <p:cNvPr id="7" name="Text Box 6"/>
          <p:cNvSpPr txBox="1"/>
          <p:nvPr/>
        </p:nvSpPr>
        <p:spPr>
          <a:xfrm>
            <a:off x="0" y="184150"/>
            <a:ext cx="12192000" cy="706755"/>
          </a:xfrm>
          <a:prstGeom prst="rect">
            <a:avLst/>
          </a:prstGeom>
          <a:solidFill>
            <a:schemeClr val="accent1">
              <a:lumMod val="50000"/>
            </a:schemeClr>
          </a:solidFill>
        </p:spPr>
        <p:txBody>
          <a:bodyPr wrap="square" rtlCol="0">
            <a:spAutoFit/>
          </a:bodyPr>
          <a:lstStyle/>
          <a:p>
            <a:pPr algn="ctr"/>
            <a:r>
              <a:rPr lang="en-US" sz="4000" b="1" dirty="0" smtClean="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Working</a:t>
            </a:r>
            <a:endParaRPr lang="en-US" sz="4000" b="1" dirty="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2" name="Text Box 1"/>
          <p:cNvSpPr txBox="1"/>
          <p:nvPr/>
        </p:nvSpPr>
        <p:spPr>
          <a:xfrm>
            <a:off x="680720" y="1344930"/>
            <a:ext cx="9629140" cy="4615815"/>
          </a:xfrm>
          <a:prstGeom prst="rect">
            <a:avLst/>
          </a:prstGeom>
          <a:noFill/>
        </p:spPr>
        <p:txBody>
          <a:bodyPr wrap="square" rtlCol="0" anchor="t">
            <a:spAutoFit/>
          </a:bodyPr>
          <a:lstStyle/>
          <a:p>
            <a:pPr marL="457200" indent="-457200" algn="just">
              <a:lnSpc>
                <a:spcPct val="150000"/>
              </a:lnSpc>
              <a:buFont typeface="Wingdings" panose="05000000000000000000" charset="0"/>
              <a:buChar char="Ø"/>
            </a:pPr>
            <a:r>
              <a:rPr lang="en-US" sz="2800" dirty="0">
                <a:latin typeface="Times New Roman" panose="02020603050405020304" charset="0"/>
                <a:cs typeface="Times New Roman" panose="02020603050405020304" charset="0"/>
                <a:sym typeface="+mn-ea"/>
              </a:rPr>
              <a:t>When Q4 goes high, the </a:t>
            </a:r>
            <a:r>
              <a:rPr lang="en-US" sz="2800" dirty="0" smtClean="0">
                <a:latin typeface="Times New Roman" panose="02020603050405020304" charset="0"/>
                <a:cs typeface="Times New Roman" panose="02020603050405020304" charset="0"/>
                <a:sym typeface="+mn-ea"/>
              </a:rPr>
              <a:t>yellow </a:t>
            </a:r>
            <a:r>
              <a:rPr lang="en-US" sz="2800" dirty="0">
                <a:latin typeface="Times New Roman" panose="02020603050405020304" charset="0"/>
                <a:cs typeface="Times New Roman" panose="02020603050405020304" charset="0"/>
                <a:sym typeface="+mn-ea"/>
              </a:rPr>
              <a:t>LED on EAST and WEST will be ON along with </a:t>
            </a:r>
            <a:r>
              <a:rPr lang="en-US" sz="2800" dirty="0" smtClean="0">
                <a:latin typeface="Times New Roman" panose="02020603050405020304" charset="0"/>
                <a:cs typeface="Times New Roman" panose="02020603050405020304" charset="0"/>
                <a:sym typeface="+mn-ea"/>
              </a:rPr>
              <a:t>red LED </a:t>
            </a:r>
            <a:r>
              <a:rPr lang="en-US" sz="2800" dirty="0">
                <a:latin typeface="Times New Roman" panose="02020603050405020304" charset="0"/>
                <a:cs typeface="Times New Roman" panose="02020603050405020304" charset="0"/>
                <a:sym typeface="+mn-ea"/>
              </a:rPr>
              <a:t>on NORTH and </a:t>
            </a:r>
            <a:r>
              <a:rPr lang="en-US" sz="2800" dirty="0" smtClean="0">
                <a:latin typeface="Times New Roman" panose="02020603050405020304" charset="0"/>
                <a:cs typeface="Times New Roman" panose="02020603050405020304" charset="0"/>
                <a:sym typeface="+mn-ea"/>
              </a:rPr>
              <a:t>SOUTH.</a:t>
            </a:r>
            <a:endParaRPr lang="en-US" sz="2800"/>
          </a:p>
          <a:p>
            <a:pPr marL="457200" indent="-457200" algn="just">
              <a:lnSpc>
                <a:spcPct val="150000"/>
              </a:lnSpc>
              <a:buFont typeface="Wingdings" panose="05000000000000000000" charset="0"/>
              <a:buChar char="Ø"/>
            </a:pPr>
            <a:r>
              <a:rPr lang="en-US" sz="2800" dirty="0">
                <a:latin typeface="Times New Roman" panose="02020603050405020304" charset="0"/>
                <a:cs typeface="Times New Roman" panose="02020603050405020304" charset="0"/>
                <a:sym typeface="+mn-ea"/>
              </a:rPr>
              <a:t>I</a:t>
            </a:r>
            <a:r>
              <a:rPr lang="en-US" sz="2800" dirty="0" smtClean="0">
                <a:latin typeface="Times New Roman" panose="02020603050405020304" charset="0"/>
                <a:cs typeface="Times New Roman" panose="02020603050405020304" charset="0"/>
                <a:sym typeface="+mn-ea"/>
              </a:rPr>
              <a:t>f </a:t>
            </a:r>
            <a:r>
              <a:rPr lang="en-US" sz="2800" dirty="0">
                <a:latin typeface="Times New Roman" panose="02020603050405020304" charset="0"/>
                <a:cs typeface="Times New Roman" panose="02020603050405020304" charset="0"/>
                <a:sym typeface="+mn-ea"/>
              </a:rPr>
              <a:t>we assume clock is of 1Hz, the EAST and WEST side are signaled </a:t>
            </a:r>
            <a:r>
              <a:rPr lang="en-US" sz="2800" dirty="0" smtClean="0">
                <a:latin typeface="Times New Roman" panose="02020603050405020304" charset="0"/>
                <a:cs typeface="Times New Roman" panose="02020603050405020304" charset="0"/>
                <a:sym typeface="+mn-ea"/>
              </a:rPr>
              <a:t>yellow </a:t>
            </a:r>
            <a:r>
              <a:rPr lang="en-US" sz="2800" dirty="0">
                <a:latin typeface="Times New Roman" panose="02020603050405020304" charset="0"/>
                <a:cs typeface="Times New Roman" panose="02020603050405020304" charset="0"/>
                <a:sym typeface="+mn-ea"/>
              </a:rPr>
              <a:t>to slow down for 1sec and also the NORTH and SOUTH side are signaled </a:t>
            </a:r>
            <a:r>
              <a:rPr lang="en-US" sz="2800" dirty="0" smtClean="0">
                <a:latin typeface="Times New Roman" panose="02020603050405020304" charset="0"/>
                <a:cs typeface="Times New Roman" panose="02020603050405020304" charset="0"/>
                <a:sym typeface="+mn-ea"/>
              </a:rPr>
              <a:t>red </a:t>
            </a:r>
            <a:r>
              <a:rPr lang="en-US" sz="2800" dirty="0">
                <a:latin typeface="Times New Roman" panose="02020603050405020304" charset="0"/>
                <a:cs typeface="Times New Roman" panose="02020603050405020304" charset="0"/>
                <a:sym typeface="+mn-ea"/>
              </a:rPr>
              <a:t>to STOP during this time</a:t>
            </a:r>
            <a:r>
              <a:rPr lang="en-US" sz="2800" dirty="0" smtClean="0">
                <a:latin typeface="Times New Roman" panose="02020603050405020304" charset="0"/>
                <a:cs typeface="Times New Roman" panose="02020603050405020304" charset="0"/>
                <a:sym typeface="+mn-ea"/>
              </a:rPr>
              <a:t>.</a:t>
            </a:r>
            <a:endParaRPr lang="en-US" sz="2800" dirty="0" smtClean="0">
              <a:latin typeface="Times New Roman" panose="02020603050405020304" charset="0"/>
              <a:cs typeface="Times New Roman" panose="02020603050405020304" charset="0"/>
            </a:endParaRPr>
          </a:p>
          <a:p>
            <a:pPr marL="457200" indent="-457200" algn="just">
              <a:lnSpc>
                <a:spcPct val="150000"/>
              </a:lnSpc>
              <a:buFont typeface="Wingdings" panose="05000000000000000000" charset="0"/>
              <a:buChar char="Ø"/>
            </a:pPr>
            <a:r>
              <a:rPr lang="en-US" sz="2800" dirty="0">
                <a:latin typeface="Times New Roman" panose="02020603050405020304" charset="0"/>
                <a:cs typeface="Times New Roman" panose="02020603050405020304" charset="0"/>
                <a:sym typeface="+mn-ea"/>
              </a:rPr>
              <a:t>These above four stages form a continuous cycle, to control the traffic light on a four </a:t>
            </a:r>
            <a:r>
              <a:rPr lang="en-US" sz="2800" dirty="0" smtClean="0">
                <a:latin typeface="Times New Roman" panose="02020603050405020304" charset="0"/>
                <a:cs typeface="Times New Roman" panose="02020603050405020304" charset="0"/>
                <a:sym typeface="+mn-ea"/>
              </a:rPr>
              <a:t>way.</a:t>
            </a:r>
            <a:endParaRPr 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26000"/>
          </a:blip>
          <a:stretch>
            <a:fillRect/>
          </a:stretch>
        </a:blipFill>
        <a:effectLst/>
      </p:bgPr>
    </p:bg>
    <p:spTree>
      <p:nvGrpSpPr>
        <p:cNvPr id="1" name=""/>
        <p:cNvGrpSpPr/>
        <p:nvPr/>
      </p:nvGrpSpPr>
      <p:grpSpPr>
        <a:xfrm>
          <a:off x="0" y="0"/>
          <a:ext cx="0" cy="0"/>
          <a:chOff x="0" y="0"/>
          <a:chExt cx="0" cy="0"/>
        </a:xfrm>
      </p:grpSpPr>
      <p:sp>
        <p:nvSpPr>
          <p:cNvPr id="7" name="Text Box 6"/>
          <p:cNvSpPr txBox="1"/>
          <p:nvPr/>
        </p:nvSpPr>
        <p:spPr>
          <a:xfrm>
            <a:off x="0" y="184150"/>
            <a:ext cx="12192000" cy="706755"/>
          </a:xfrm>
          <a:prstGeom prst="rect">
            <a:avLst/>
          </a:prstGeom>
          <a:solidFill>
            <a:schemeClr val="accent1">
              <a:lumMod val="50000"/>
            </a:schemeClr>
          </a:solidFill>
        </p:spPr>
        <p:txBody>
          <a:bodyPr wrap="square" rtlCol="0">
            <a:spAutoFit/>
          </a:bodyPr>
          <a:lstStyle/>
          <a:p>
            <a:pPr algn="ctr"/>
            <a:r>
              <a:rPr lang="en-US" sz="4000" b="1" dirty="0" smtClean="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Working</a:t>
            </a:r>
            <a:endParaRPr lang="en-US" sz="4000" b="1" dirty="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2" name="Content Placeholder 1"/>
          <p:cNvSpPr>
            <a:spLocks noGrp="1"/>
          </p:cNvSpPr>
          <p:nvPr>
            <p:ph idx="1"/>
          </p:nvPr>
        </p:nvSpPr>
        <p:spPr>
          <a:xfrm>
            <a:off x="680720" y="1330325"/>
            <a:ext cx="7399020" cy="4503420"/>
          </a:xfrm>
        </p:spPr>
        <p:txBody>
          <a:bodyPr/>
          <a:lstStyle/>
          <a:p>
            <a:pPr algn="just">
              <a:lnSpc>
                <a:spcPct val="150000"/>
              </a:lnSpc>
              <a:buFont typeface="Wingdings" panose="05000000000000000000" pitchFamily="2" charset="2"/>
              <a:buChar char="Ø"/>
            </a:pPr>
            <a:r>
              <a:rPr lang="en-US" sz="2800" dirty="0" smtClean="0">
                <a:latin typeface="Times New Roman" panose="02020603050405020304" charset="0"/>
                <a:cs typeface="Times New Roman" panose="02020603050405020304" charset="0"/>
                <a:sym typeface="+mn-ea"/>
              </a:rPr>
              <a:t>The </a:t>
            </a:r>
            <a:r>
              <a:rPr lang="en-US" sz="2800" dirty="0">
                <a:latin typeface="Times New Roman" panose="02020603050405020304" charset="0"/>
                <a:cs typeface="Times New Roman" panose="02020603050405020304" charset="0"/>
                <a:sym typeface="+mn-ea"/>
              </a:rPr>
              <a:t>main power is stepped down by transformer to </a:t>
            </a:r>
            <a:r>
              <a:rPr lang="en-US" sz="2800" dirty="0" smtClean="0">
                <a:latin typeface="Times New Roman" panose="02020603050405020304" charset="0"/>
                <a:cs typeface="Times New Roman" panose="02020603050405020304" charset="0"/>
                <a:sym typeface="+mn-ea"/>
              </a:rPr>
              <a:t>deliver </a:t>
            </a:r>
            <a:r>
              <a:rPr lang="en-US" sz="2800" dirty="0">
                <a:latin typeface="Times New Roman" panose="02020603050405020304" charset="0"/>
                <a:cs typeface="Times New Roman" panose="02020603050405020304" charset="0"/>
                <a:sym typeface="+mn-ea"/>
              </a:rPr>
              <a:t>a secondary output of 9v, 300 mA.</a:t>
            </a:r>
            <a:endParaRPr lang="en-US" sz="2800" dirty="0">
              <a:latin typeface="Times New Roman" panose="02020603050405020304" charset="0"/>
              <a:cs typeface="Times New Roman" panose="02020603050405020304" charset="0"/>
            </a:endParaRPr>
          </a:p>
          <a:p>
            <a:pPr algn="just">
              <a:lnSpc>
                <a:spcPct val="150000"/>
              </a:lnSpc>
              <a:buFont typeface="Wingdings" panose="05000000000000000000" pitchFamily="2" charset="2"/>
              <a:buChar char="Ø"/>
            </a:pPr>
            <a:r>
              <a:rPr lang="en-US" sz="2800" dirty="0">
                <a:latin typeface="Times New Roman" panose="02020603050405020304" charset="0"/>
                <a:cs typeface="Times New Roman" panose="02020603050405020304" charset="0"/>
                <a:sym typeface="+mn-ea"/>
              </a:rPr>
              <a:t>The transformer out put is rectified by a full-wave bridge rectifier comprising diodes D1 through D4</a:t>
            </a:r>
            <a:r>
              <a:rPr lang="en-US" sz="2800" dirty="0" smtClean="0">
                <a:latin typeface="Times New Roman" panose="02020603050405020304" charset="0"/>
                <a:cs typeface="Times New Roman" panose="02020603050405020304" charset="0"/>
                <a:sym typeface="+mn-ea"/>
              </a:rPr>
              <a:t>.</a:t>
            </a:r>
            <a:endParaRPr lang="en-US" sz="2800" dirty="0">
              <a:latin typeface="Times New Roman" panose="02020603050405020304" charset="0"/>
              <a:cs typeface="Times New Roman" panose="02020603050405020304" charset="0"/>
            </a:endParaRPr>
          </a:p>
        </p:txBody>
      </p:sp>
      <p:pic>
        <p:nvPicPr>
          <p:cNvPr id="3" name="Picture 2"/>
          <p:cNvPicPr>
            <a:picLocks noChangeAspect="1"/>
          </p:cNvPicPr>
          <p:nvPr/>
        </p:nvPicPr>
        <p:blipFill>
          <a:blip r:embed="rId3"/>
          <a:stretch>
            <a:fillRect/>
          </a:stretch>
        </p:blipFill>
        <p:spPr>
          <a:xfrm>
            <a:off x="8215630" y="2197100"/>
            <a:ext cx="3601085" cy="3152140"/>
          </a:xfrm>
          <a:prstGeom prst="rect">
            <a:avLst/>
          </a:prstGeom>
          <a:ln w="38100">
            <a:solidFill>
              <a:schemeClr val="tx1"/>
            </a:solid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3" name="Content Placeholder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 y="0"/>
            <a:ext cx="12191365" cy="68580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26000"/>
          </a:blip>
          <a:stretch>
            <a:fillRect/>
          </a:stretch>
        </a:blipFill>
        <a:effectLst/>
      </p:bgPr>
    </p:bg>
    <p:spTree>
      <p:nvGrpSpPr>
        <p:cNvPr id="1" name="Shape 1032"/>
        <p:cNvGrpSpPr/>
        <p:nvPr/>
      </p:nvGrpSpPr>
      <p:grpSpPr>
        <a:xfrm>
          <a:off x="0" y="0"/>
          <a:ext cx="0" cy="0"/>
          <a:chOff x="0" y="0"/>
          <a:chExt cx="0" cy="0"/>
        </a:xfrm>
      </p:grpSpPr>
      <p:sp>
        <p:nvSpPr>
          <p:cNvPr id="1033" name="Shape 1033"/>
          <p:cNvSpPr txBox="1"/>
          <p:nvPr/>
        </p:nvSpPr>
        <p:spPr>
          <a:xfrm>
            <a:off x="0" y="184150"/>
            <a:ext cx="12192000" cy="706800"/>
          </a:xfrm>
          <a:prstGeom prst="rect">
            <a:avLst/>
          </a:prstGeom>
          <a:solidFill>
            <a:srgbClr val="135BA2"/>
          </a:solidFill>
          <a:ln>
            <a:noFill/>
          </a:ln>
        </p:spPr>
        <p:txBody>
          <a:bodyPr lIns="91425" tIns="45700" rIns="91425" bIns="45700" anchor="t" anchorCtr="0">
            <a:spAutoFit/>
          </a:bodyPr>
          <a:lstStyle/>
          <a:p>
            <a:pPr marL="0" marR="0" lvl="0" indent="0" algn="ctr" rtl="0">
              <a:spcBef>
                <a:spcPts val="0"/>
              </a:spcBef>
              <a:buSzPct val="25000"/>
              <a:buNone/>
            </a:pPr>
            <a:r>
              <a:rPr lang="en-US" sz="4000" b="1" i="0" u="none" strike="noStrike" cap="none">
                <a:solidFill>
                  <a:schemeClr val="lt1"/>
                </a:solidFill>
                <a:effectLst>
                  <a:outerShdw blurRad="38100" dist="19050" dir="2700000" algn="tl" rotWithShape="0">
                    <a:srgbClr val="000000">
                      <a:alpha val="40000"/>
                    </a:srgbClr>
                  </a:outerShdw>
                </a:effectLst>
                <a:latin typeface="Times New Roman" panose="02020603050405020304"/>
                <a:ea typeface="Times New Roman" panose="02020603050405020304"/>
                <a:cs typeface="Times New Roman" panose="02020603050405020304"/>
                <a:sym typeface="Times New Roman" panose="02020603050405020304"/>
              </a:rPr>
              <a:t>Working</a:t>
            </a:r>
          </a:p>
        </p:txBody>
      </p:sp>
      <p:sp>
        <p:nvSpPr>
          <p:cNvPr id="1034" name="Shape 1034"/>
          <p:cNvSpPr txBox="1">
            <a:spLocks noGrp="1"/>
          </p:cNvSpPr>
          <p:nvPr>
            <p:ph type="body" idx="1"/>
          </p:nvPr>
        </p:nvSpPr>
        <p:spPr>
          <a:xfrm>
            <a:off x="680720" y="1344930"/>
            <a:ext cx="9690100" cy="5280660"/>
          </a:xfrm>
          <a:prstGeom prst="rect">
            <a:avLst/>
          </a:prstGeom>
          <a:noFill/>
          <a:ln>
            <a:noFill/>
          </a:ln>
        </p:spPr>
        <p:txBody>
          <a:bodyPr lIns="91425" tIns="45700" rIns="91425" bIns="45700" anchor="t" anchorCtr="0">
            <a:noAutofit/>
          </a:bodyPr>
          <a:lstStyle/>
          <a:p>
            <a:pPr lvl="0" algn="just" rtl="0">
              <a:lnSpc>
                <a:spcPct val="150000"/>
              </a:lnSpc>
              <a:spcBef>
                <a:spcPts val="0"/>
              </a:spcBef>
              <a:spcAft>
                <a:spcPts val="0"/>
              </a:spcAft>
              <a:buClr>
                <a:schemeClr val="dk1"/>
              </a:buClr>
              <a:buSzPct val="100000"/>
              <a:buFont typeface="Wingdings" panose="05000000000000000000" charset="0"/>
              <a:buChar char="Ø"/>
            </a:pPr>
            <a:r>
              <a:rPr lang="en-US" sz="2800">
                <a:latin typeface="Times New Roman" panose="02020603050405020304"/>
                <a:ea typeface="Times New Roman" panose="02020603050405020304"/>
                <a:cs typeface="Times New Roman" panose="02020603050405020304"/>
                <a:sym typeface="Times New Roman" panose="02020603050405020304"/>
              </a:rPr>
              <a:t>Four way traffic light circuit diagram using 555 Timer IC is shown in diagram.</a:t>
            </a:r>
          </a:p>
          <a:p>
            <a:pPr lvl="0" algn="just" rtl="0">
              <a:lnSpc>
                <a:spcPct val="150000"/>
              </a:lnSpc>
              <a:spcBef>
                <a:spcPts val="0"/>
              </a:spcBef>
              <a:spcAft>
                <a:spcPts val="0"/>
              </a:spcAft>
              <a:buClr>
                <a:schemeClr val="dk1"/>
              </a:buClr>
              <a:buSzPct val="100000"/>
              <a:buFont typeface="Wingdings" panose="05000000000000000000" charset="0"/>
              <a:buChar char="Ø"/>
            </a:pPr>
            <a:r>
              <a:rPr lang="en-US" sz="2800">
                <a:latin typeface="Times New Roman" panose="02020603050405020304"/>
                <a:ea typeface="Times New Roman" panose="02020603050405020304"/>
                <a:cs typeface="Times New Roman" panose="02020603050405020304"/>
                <a:sym typeface="Times New Roman" panose="02020603050405020304"/>
              </a:rPr>
              <a:t>The timer generates pulses of time period 100ms approximately. </a:t>
            </a:r>
          </a:p>
          <a:p>
            <a:pPr lvl="0" algn="just" rtl="0">
              <a:lnSpc>
                <a:spcPct val="150000"/>
              </a:lnSpc>
              <a:spcBef>
                <a:spcPts val="0"/>
              </a:spcBef>
              <a:spcAft>
                <a:spcPts val="0"/>
              </a:spcAft>
              <a:buClr>
                <a:schemeClr val="dk1"/>
              </a:buClr>
              <a:buSzPct val="100000"/>
              <a:buFont typeface="Wingdings" panose="05000000000000000000" charset="0"/>
              <a:buChar char="Ø"/>
            </a:pPr>
            <a:r>
              <a:rPr lang="en-US" sz="2800">
                <a:latin typeface="Times New Roman" panose="02020603050405020304"/>
                <a:ea typeface="Times New Roman" panose="02020603050405020304"/>
                <a:cs typeface="Times New Roman" panose="02020603050405020304"/>
                <a:sym typeface="Times New Roman" panose="02020603050405020304"/>
              </a:rPr>
              <a:t>So the ON time is 50ms and OFF time is 50ms.</a:t>
            </a:r>
          </a:p>
          <a:p>
            <a:pPr lvl="0" algn="just" rtl="0">
              <a:lnSpc>
                <a:spcPct val="150000"/>
              </a:lnSpc>
              <a:spcBef>
                <a:spcPts val="0"/>
              </a:spcBef>
              <a:spcAft>
                <a:spcPts val="0"/>
              </a:spcAft>
              <a:buClr>
                <a:schemeClr val="dk1"/>
              </a:buClr>
              <a:buSzPct val="100000"/>
              <a:buFont typeface="Wingdings" panose="05000000000000000000" charset="0"/>
              <a:buChar char="Ø"/>
            </a:pPr>
            <a:r>
              <a:rPr lang="en-US" sz="2800">
                <a:latin typeface="Times New Roman" panose="02020603050405020304"/>
                <a:ea typeface="Times New Roman" panose="02020603050405020304"/>
                <a:cs typeface="Times New Roman" panose="02020603050405020304"/>
                <a:sym typeface="Times New Roman" panose="02020603050405020304"/>
              </a:rPr>
              <a:t>The time duration can be changed by changing the capacitor value.</a:t>
            </a:r>
          </a:p>
          <a:p>
            <a:pPr lvl="0" algn="just" rtl="0">
              <a:lnSpc>
                <a:spcPct val="150000"/>
              </a:lnSpc>
              <a:spcBef>
                <a:spcPts val="0"/>
              </a:spcBef>
              <a:spcAft>
                <a:spcPts val="0"/>
              </a:spcAft>
              <a:buClr>
                <a:schemeClr val="dk1"/>
              </a:buClr>
              <a:buSzPct val="100000"/>
              <a:buFont typeface="Wingdings" panose="05000000000000000000" charset="0"/>
              <a:buChar char="Ø"/>
            </a:pPr>
            <a:r>
              <a:rPr lang="en-US" sz="2800">
                <a:latin typeface="Times New Roman" panose="02020603050405020304"/>
                <a:ea typeface="Times New Roman" panose="02020603050405020304"/>
                <a:cs typeface="Times New Roman" panose="02020603050405020304"/>
                <a:sym typeface="Times New Roman" panose="02020603050405020304"/>
              </a:rPr>
              <a:t>The time shift for a</a:t>
            </a:r>
            <a:r>
              <a:rPr lang="en-US" sz="2800" b="1">
                <a:latin typeface="Times New Roman" panose="02020603050405020304"/>
                <a:ea typeface="Times New Roman" panose="02020603050405020304"/>
                <a:cs typeface="Times New Roman" panose="02020603050405020304"/>
                <a:sym typeface="Times New Roman" panose="02020603050405020304"/>
              </a:rPr>
              <a:t> four way traffic light </a:t>
            </a:r>
            <a:r>
              <a:rPr lang="en-US" sz="2800">
                <a:latin typeface="Times New Roman" panose="02020603050405020304"/>
                <a:ea typeface="Times New Roman" panose="02020603050405020304"/>
                <a:cs typeface="Times New Roman" panose="02020603050405020304"/>
                <a:sym typeface="Times New Roman" panose="02020603050405020304"/>
              </a:rPr>
              <a:t>can be achieved in this circuit by replacing the 10uF capacitor with a 470uF.</a:t>
            </a:r>
            <a:endParaRPr sz="28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26000"/>
          </a:blip>
          <a:stretch>
            <a:fillRect/>
          </a:stretch>
        </a:blipFill>
        <a:effectLst/>
      </p:bgPr>
    </p:bg>
    <p:spTree>
      <p:nvGrpSpPr>
        <p:cNvPr id="1" name=""/>
        <p:cNvGrpSpPr/>
        <p:nvPr/>
      </p:nvGrpSpPr>
      <p:grpSpPr>
        <a:xfrm>
          <a:off x="0" y="0"/>
          <a:ext cx="0" cy="0"/>
          <a:chOff x="0" y="0"/>
          <a:chExt cx="0" cy="0"/>
        </a:xfrm>
      </p:grpSpPr>
      <p:sp>
        <p:nvSpPr>
          <p:cNvPr id="7" name="Text Box 6"/>
          <p:cNvSpPr txBox="1"/>
          <p:nvPr/>
        </p:nvSpPr>
        <p:spPr>
          <a:xfrm>
            <a:off x="0" y="184150"/>
            <a:ext cx="12192000" cy="706755"/>
          </a:xfrm>
          <a:prstGeom prst="rect">
            <a:avLst/>
          </a:prstGeom>
          <a:solidFill>
            <a:schemeClr val="accent1">
              <a:lumMod val="50000"/>
            </a:schemeClr>
          </a:solidFill>
        </p:spPr>
        <p:txBody>
          <a:bodyPr wrap="square" rtlCol="0">
            <a:spAutoFit/>
          </a:bodyPr>
          <a:lstStyle/>
          <a:p>
            <a:pPr algn="ctr"/>
            <a:r>
              <a:rPr lang="en-US" sz="4000" b="1" dirty="0" smtClean="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Working</a:t>
            </a:r>
            <a:endParaRPr lang="en-US" sz="4000" b="1" dirty="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8" name="Content Placeholder 7"/>
          <p:cNvSpPr>
            <a:spLocks noGrp="1"/>
          </p:cNvSpPr>
          <p:nvPr>
            <p:ph idx="1"/>
          </p:nvPr>
        </p:nvSpPr>
        <p:spPr>
          <a:xfrm>
            <a:off x="680720" y="1344930"/>
            <a:ext cx="9660890" cy="4808220"/>
          </a:xfrm>
        </p:spPr>
        <p:txBody>
          <a:bodyPr/>
          <a:lstStyle/>
          <a:p>
            <a:pPr algn="just">
              <a:lnSpc>
                <a:spcPct val="150000"/>
              </a:lnSpc>
              <a:buFont typeface="Wingdings" panose="05000000000000000000" pitchFamily="2" charset="2"/>
              <a:buChar char="Ø"/>
            </a:pPr>
            <a:r>
              <a:rPr lang="en-US" sz="2800" dirty="0">
                <a:latin typeface="Times New Roman" panose="02020603050405020304" charset="0"/>
                <a:ea typeface="Times New Roman" panose="02020603050405020304"/>
                <a:cs typeface="Times New Roman" panose="02020603050405020304" charset="0"/>
                <a:sym typeface="Times New Roman" panose="02020603050405020304"/>
              </a:rPr>
              <a:t>Once the power is tune ON, the timer acts as a square wave generator and generates clock.</a:t>
            </a:r>
          </a:p>
          <a:p>
            <a:pPr algn="just">
              <a:lnSpc>
                <a:spcPct val="150000"/>
              </a:lnSpc>
              <a:buFont typeface="Wingdings" panose="05000000000000000000" pitchFamily="2" charset="2"/>
              <a:buChar char="Ø"/>
            </a:pPr>
            <a:r>
              <a:rPr lang="en-US" sz="2800" dirty="0">
                <a:latin typeface="Times New Roman" panose="02020603050405020304" charset="0"/>
                <a:ea typeface="Times New Roman" panose="02020603050405020304"/>
                <a:cs typeface="Times New Roman" panose="02020603050405020304" charset="0"/>
                <a:sym typeface="Times New Roman" panose="02020603050405020304"/>
              </a:rPr>
              <a:t>This clock is fed to the decade binary counter.</a:t>
            </a:r>
          </a:p>
          <a:p>
            <a:pPr algn="just">
              <a:lnSpc>
                <a:spcPct val="150000"/>
              </a:lnSpc>
              <a:buFont typeface="Wingdings" panose="05000000000000000000" pitchFamily="2" charset="2"/>
              <a:buChar char="Ø"/>
            </a:pPr>
            <a:r>
              <a:rPr lang="en-US" sz="2800" dirty="0">
                <a:latin typeface="Times New Roman" panose="02020603050405020304" charset="0"/>
                <a:cs typeface="Times New Roman" panose="02020603050405020304" charset="0"/>
              </a:rPr>
              <a:t>Now the decade binary counter counts the number of pulses given at the clock and lets the corresponding pin output go high.</a:t>
            </a:r>
          </a:p>
          <a:p>
            <a:pPr algn="just">
              <a:lnSpc>
                <a:spcPct val="150000"/>
              </a:lnSpc>
              <a:buFont typeface="Wingdings" panose="05000000000000000000" pitchFamily="2" charset="2"/>
              <a:buChar char="Ø"/>
            </a:pPr>
            <a:r>
              <a:rPr lang="en-US" sz="2800" dirty="0">
                <a:latin typeface="Times New Roman" panose="02020603050405020304" charset="0"/>
                <a:cs typeface="Times New Roman" panose="02020603050405020304" charset="0"/>
              </a:rPr>
              <a:t> If the event count is 3 then Q2 pin of counter will be high and if </a:t>
            </a:r>
            <a:r>
              <a:rPr lang="en-US" sz="2800" dirty="0" smtClean="0">
                <a:latin typeface="Times New Roman" panose="02020603050405020304" charset="0"/>
                <a:cs typeface="Times New Roman" panose="02020603050405020304" charset="0"/>
              </a:rPr>
              <a:t>count is 5 then </a:t>
            </a:r>
            <a:r>
              <a:rPr lang="en-US" sz="2800" dirty="0">
                <a:latin typeface="Times New Roman" panose="02020603050405020304" charset="0"/>
                <a:cs typeface="Times New Roman" panose="02020603050405020304" charset="0"/>
              </a:rPr>
              <a:t>pin Q4 will be high</a:t>
            </a:r>
            <a:r>
              <a:rPr lang="en-US" sz="2800" dirty="0" smtClean="0">
                <a:latin typeface="Times New Roman" panose="02020603050405020304" charset="0"/>
                <a:cs typeface="Times New Roman" panose="02020603050405020304" charset="0"/>
              </a:rPr>
              <a:t>.</a:t>
            </a:r>
            <a:endParaRPr lang="en-US" sz="2800" dirty="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26000"/>
          </a:blip>
          <a:stretch>
            <a:fillRect/>
          </a:stretch>
        </a:blipFill>
        <a:effectLst/>
      </p:bgPr>
    </p:bg>
    <p:spTree>
      <p:nvGrpSpPr>
        <p:cNvPr id="1" name=""/>
        <p:cNvGrpSpPr/>
        <p:nvPr/>
      </p:nvGrpSpPr>
      <p:grpSpPr>
        <a:xfrm>
          <a:off x="0" y="0"/>
          <a:ext cx="0" cy="0"/>
          <a:chOff x="0" y="0"/>
          <a:chExt cx="0" cy="0"/>
        </a:xfrm>
      </p:grpSpPr>
      <p:sp>
        <p:nvSpPr>
          <p:cNvPr id="7" name="Text Box 6"/>
          <p:cNvSpPr txBox="1"/>
          <p:nvPr/>
        </p:nvSpPr>
        <p:spPr>
          <a:xfrm>
            <a:off x="0" y="184150"/>
            <a:ext cx="12192000" cy="706755"/>
          </a:xfrm>
          <a:prstGeom prst="rect">
            <a:avLst/>
          </a:prstGeom>
          <a:solidFill>
            <a:schemeClr val="accent1">
              <a:lumMod val="50000"/>
            </a:schemeClr>
          </a:solidFill>
        </p:spPr>
        <p:txBody>
          <a:bodyPr wrap="square" rtlCol="0">
            <a:spAutoFit/>
          </a:bodyPr>
          <a:lstStyle/>
          <a:p>
            <a:pPr algn="ctr"/>
            <a:r>
              <a:rPr lang="en-US" sz="4000" b="1" dirty="0" smtClean="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Working</a:t>
            </a:r>
            <a:endParaRPr lang="en-US" sz="4000" b="1" dirty="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8" name="Content Placeholder 7"/>
          <p:cNvSpPr>
            <a:spLocks noGrp="1"/>
          </p:cNvSpPr>
          <p:nvPr>
            <p:ph idx="1"/>
          </p:nvPr>
        </p:nvSpPr>
        <p:spPr>
          <a:xfrm>
            <a:off x="680720" y="1344930"/>
            <a:ext cx="9635588" cy="4729480"/>
          </a:xfrm>
        </p:spPr>
        <p:txBody>
          <a:bodyPr/>
          <a:lstStyle/>
          <a:p>
            <a:pPr algn="just">
              <a:lnSpc>
                <a:spcPct val="150000"/>
              </a:lnSpc>
              <a:buFont typeface="Wingdings" panose="05000000000000000000" pitchFamily="2" charset="2"/>
              <a:buChar char="Ø"/>
            </a:pPr>
            <a:r>
              <a:rPr lang="en-US" sz="2800" dirty="0">
                <a:latin typeface="Times New Roman" panose="02020603050405020304" charset="0"/>
                <a:cs typeface="Times New Roman" panose="02020603050405020304" charset="0"/>
                <a:sym typeface="+mn-ea"/>
              </a:rPr>
              <a:t>T</a:t>
            </a:r>
            <a:r>
              <a:rPr lang="en-US" sz="2800" dirty="0" smtClean="0">
                <a:latin typeface="Times New Roman" panose="02020603050405020304" charset="0"/>
                <a:cs typeface="Times New Roman" panose="02020603050405020304" charset="0"/>
                <a:sym typeface="+mn-ea"/>
              </a:rPr>
              <a:t>here </a:t>
            </a:r>
            <a:r>
              <a:rPr lang="en-US" sz="2800" dirty="0">
                <a:latin typeface="Times New Roman" panose="02020603050405020304" charset="0"/>
                <a:cs typeface="Times New Roman" panose="02020603050405020304" charset="0"/>
                <a:sym typeface="+mn-ea"/>
              </a:rPr>
              <a:t>will be a </a:t>
            </a:r>
            <a:r>
              <a:rPr lang="en-US" sz="2800" dirty="0" smtClean="0">
                <a:latin typeface="Times New Roman" panose="02020603050405020304" charset="0"/>
                <a:cs typeface="Times New Roman" panose="02020603050405020304" charset="0"/>
                <a:sym typeface="+mn-ea"/>
              </a:rPr>
              <a:t>peak </a:t>
            </a:r>
            <a:r>
              <a:rPr lang="en-US" sz="2800" dirty="0">
                <a:latin typeface="Times New Roman" panose="02020603050405020304" charset="0"/>
                <a:cs typeface="Times New Roman" panose="02020603050405020304" charset="0"/>
                <a:sym typeface="+mn-ea"/>
              </a:rPr>
              <a:t>for every 100ms </a:t>
            </a:r>
            <a:r>
              <a:rPr lang="en-US" sz="2800" dirty="0" smtClean="0">
                <a:latin typeface="Times New Roman" panose="02020603050405020304" charset="0"/>
                <a:cs typeface="Times New Roman" panose="02020603050405020304" charset="0"/>
                <a:sym typeface="+mn-ea"/>
              </a:rPr>
              <a:t>, </a:t>
            </a:r>
            <a:r>
              <a:rPr lang="en-US" sz="2800" dirty="0">
                <a:latin typeface="Times New Roman" panose="02020603050405020304" charset="0"/>
                <a:cs typeface="Times New Roman" panose="02020603050405020304" charset="0"/>
                <a:sym typeface="+mn-ea"/>
              </a:rPr>
              <a:t>with this peak the counter memory gains by </a:t>
            </a:r>
            <a:r>
              <a:rPr lang="en-US" sz="2800" dirty="0" smtClean="0">
                <a:latin typeface="Times New Roman" panose="02020603050405020304" charset="0"/>
                <a:cs typeface="Times New Roman" panose="02020603050405020304" charset="0"/>
                <a:sym typeface="+mn-ea"/>
              </a:rPr>
              <a:t>one.</a:t>
            </a:r>
            <a:endParaRPr lang="en-US" sz="2800" dirty="0">
              <a:latin typeface="Times New Roman" panose="02020603050405020304" charset="0"/>
              <a:cs typeface="Times New Roman" panose="02020603050405020304" charset="0"/>
            </a:endParaRPr>
          </a:p>
          <a:p>
            <a:pPr algn="just">
              <a:lnSpc>
                <a:spcPct val="150000"/>
              </a:lnSpc>
              <a:buFont typeface="Wingdings" panose="05000000000000000000" pitchFamily="2" charset="2"/>
              <a:buChar char="Ø"/>
            </a:pPr>
            <a:r>
              <a:rPr lang="en-US" sz="2800" dirty="0" smtClean="0">
                <a:latin typeface="Times New Roman" panose="02020603050405020304" charset="0"/>
                <a:cs typeface="Times New Roman" panose="02020603050405020304" charset="0"/>
                <a:sym typeface="+mn-ea"/>
              </a:rPr>
              <a:t>The diodes here prevent the shorting of counter outputs.</a:t>
            </a:r>
          </a:p>
          <a:p>
            <a:pPr algn="just">
              <a:lnSpc>
                <a:spcPct val="150000"/>
              </a:lnSpc>
              <a:buFont typeface="Wingdings" panose="05000000000000000000" pitchFamily="2" charset="2"/>
              <a:buChar char="Ø"/>
            </a:pPr>
            <a:r>
              <a:rPr lang="en-US" sz="2800" dirty="0" smtClean="0">
                <a:latin typeface="Times New Roman" panose="02020603050405020304" charset="0"/>
                <a:cs typeface="Times New Roman" panose="02020603050405020304" charset="0"/>
                <a:sym typeface="+mn-ea"/>
              </a:rPr>
              <a:t>If the count is two with this the Q1 will be high (since Q1 is high all other outputs will </a:t>
            </a:r>
            <a:r>
              <a:rPr lang="en-US" sz="2800" dirty="0" smtClean="0">
                <a:latin typeface="Times New Roman" panose="02020603050405020304" charset="0"/>
                <a:cs typeface="Times New Roman" panose="02020603050405020304" charset="0"/>
                <a:sym typeface="+mn-ea"/>
              </a:rPr>
              <a:t>be </a:t>
            </a:r>
            <a:r>
              <a:rPr lang="en-US" sz="2800" dirty="0" smtClean="0">
                <a:latin typeface="Times New Roman" panose="02020603050405020304" charset="0"/>
                <a:cs typeface="Times New Roman" panose="02020603050405020304" charset="0"/>
                <a:sym typeface="+mn-ea"/>
              </a:rPr>
              <a:t>low including Q0, Q2</a:t>
            </a:r>
            <a:r>
              <a:rPr lang="en-US" sz="2800" dirty="0" smtClean="0">
                <a:latin typeface="Times New Roman" panose="02020603050405020304" charset="0"/>
                <a:cs typeface="Times New Roman" panose="02020603050405020304" charset="0"/>
                <a:sym typeface="+mn-ea"/>
              </a:rPr>
              <a:t>).</a:t>
            </a:r>
          </a:p>
          <a:p>
            <a:pPr algn="just">
              <a:lnSpc>
                <a:spcPct val="150000"/>
              </a:lnSpc>
              <a:buFont typeface="Wingdings" panose="05000000000000000000" pitchFamily="2" charset="2"/>
              <a:buChar char="Ø"/>
            </a:pPr>
            <a:r>
              <a:rPr lang="en-US" sz="2800" dirty="0">
                <a:latin typeface="Times New Roman" panose="02020603050405020304" charset="0"/>
                <a:cs typeface="Times New Roman" panose="02020603050405020304" charset="0"/>
                <a:sym typeface="+mn-ea"/>
              </a:rPr>
              <a:t>Q1 with positive voltage gets hardly pulled down to LOW by Q0 as they are connected together</a:t>
            </a:r>
            <a:r>
              <a:rPr lang="en-US" sz="2800" dirty="0" smtClean="0">
                <a:latin typeface="Times New Roman" panose="02020603050405020304" charset="0"/>
                <a:cs typeface="Times New Roman" panose="02020603050405020304" charset="0"/>
                <a:sym typeface="+mn-ea"/>
              </a:rPr>
              <a:t>.</a:t>
            </a:r>
            <a:endParaRPr lang="en-US" sz="2800" dirty="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26000"/>
          </a:blip>
          <a:stretch>
            <a:fillRect/>
          </a:stretch>
        </a:blipFill>
        <a:effectLst/>
      </p:bgPr>
    </p:bg>
    <p:spTree>
      <p:nvGrpSpPr>
        <p:cNvPr id="1" name=""/>
        <p:cNvGrpSpPr/>
        <p:nvPr/>
      </p:nvGrpSpPr>
      <p:grpSpPr>
        <a:xfrm>
          <a:off x="0" y="0"/>
          <a:ext cx="0" cy="0"/>
          <a:chOff x="0" y="0"/>
          <a:chExt cx="0" cy="0"/>
        </a:xfrm>
      </p:grpSpPr>
      <p:sp>
        <p:nvSpPr>
          <p:cNvPr id="7" name="Text Box 6"/>
          <p:cNvSpPr txBox="1"/>
          <p:nvPr/>
        </p:nvSpPr>
        <p:spPr>
          <a:xfrm>
            <a:off x="0" y="184150"/>
            <a:ext cx="12192000" cy="706755"/>
          </a:xfrm>
          <a:prstGeom prst="rect">
            <a:avLst/>
          </a:prstGeom>
          <a:solidFill>
            <a:schemeClr val="accent1">
              <a:lumMod val="50000"/>
            </a:schemeClr>
          </a:solidFill>
        </p:spPr>
        <p:txBody>
          <a:bodyPr wrap="square" rtlCol="0">
            <a:spAutoFit/>
          </a:bodyPr>
          <a:lstStyle/>
          <a:p>
            <a:pPr algn="ctr"/>
            <a:r>
              <a:rPr lang="en-US" sz="4000" b="1" dirty="0" smtClean="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Working</a:t>
            </a:r>
            <a:endParaRPr lang="en-US" sz="4000" b="1" dirty="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8" name="Content Placeholder 7"/>
          <p:cNvSpPr>
            <a:spLocks noGrp="1"/>
          </p:cNvSpPr>
          <p:nvPr>
            <p:ph idx="1"/>
          </p:nvPr>
        </p:nvSpPr>
        <p:spPr>
          <a:xfrm>
            <a:off x="680720" y="1344930"/>
            <a:ext cx="7431649" cy="4526280"/>
          </a:xfrm>
        </p:spPr>
        <p:txBody>
          <a:bodyPr/>
          <a:lstStyle/>
          <a:p>
            <a:pPr algn="just">
              <a:lnSpc>
                <a:spcPct val="150000"/>
              </a:lnSpc>
              <a:buFont typeface="Wingdings" panose="05000000000000000000" pitchFamily="2" charset="2"/>
              <a:buChar char="Ø"/>
            </a:pPr>
            <a:r>
              <a:rPr lang="en-US" sz="2800" dirty="0" smtClean="0">
                <a:latin typeface="Times New Roman" panose="02020603050405020304" charset="0"/>
                <a:cs typeface="Times New Roman" panose="02020603050405020304" charset="0"/>
                <a:sym typeface="+mn-ea"/>
              </a:rPr>
              <a:t>During </a:t>
            </a:r>
            <a:r>
              <a:rPr lang="en-US" sz="2800" dirty="0">
                <a:latin typeface="Times New Roman" panose="02020603050405020304" charset="0"/>
                <a:cs typeface="Times New Roman" panose="02020603050405020304" charset="0"/>
                <a:sym typeface="+mn-ea"/>
              </a:rPr>
              <a:t>Q0, Q1, Q2, Q3 high the GREEN LED on NORTH and SOUTH will be ON along with RED LED on EAST and WEST</a:t>
            </a:r>
            <a:r>
              <a:rPr lang="en-US" sz="2800" dirty="0" smtClean="0">
                <a:latin typeface="Times New Roman" panose="02020603050405020304" charset="0"/>
                <a:cs typeface="Times New Roman" panose="02020603050405020304" charset="0"/>
                <a:sym typeface="+mn-ea"/>
              </a:rPr>
              <a:t>.</a:t>
            </a:r>
            <a:endParaRPr lang="en-US" sz="2800" dirty="0">
              <a:latin typeface="Times New Roman" panose="02020603050405020304" charset="0"/>
              <a:cs typeface="Times New Roman" panose="02020603050405020304" charset="0"/>
            </a:endParaRPr>
          </a:p>
          <a:p>
            <a:pPr algn="just">
              <a:lnSpc>
                <a:spcPct val="150000"/>
              </a:lnSpc>
              <a:buFont typeface="Wingdings" panose="05000000000000000000" pitchFamily="2" charset="2"/>
              <a:buChar char="Ø"/>
            </a:pPr>
            <a:r>
              <a:rPr lang="en-US" sz="2800" dirty="0">
                <a:latin typeface="Times New Roman" panose="02020603050405020304" charset="0"/>
                <a:cs typeface="Times New Roman" panose="02020603050405020304" charset="0"/>
                <a:sym typeface="+mn-ea"/>
              </a:rPr>
              <a:t>I</a:t>
            </a:r>
            <a:r>
              <a:rPr lang="en-US" sz="2800" dirty="0" smtClean="0">
                <a:latin typeface="Times New Roman" panose="02020603050405020304" charset="0"/>
                <a:cs typeface="Times New Roman" panose="02020603050405020304" charset="0"/>
                <a:sym typeface="+mn-ea"/>
              </a:rPr>
              <a:t>f  we assume </a:t>
            </a:r>
            <a:r>
              <a:rPr lang="en-US" sz="2800" dirty="0">
                <a:latin typeface="Times New Roman" panose="02020603050405020304" charset="0"/>
                <a:cs typeface="Times New Roman" panose="02020603050405020304" charset="0"/>
                <a:sym typeface="+mn-ea"/>
              </a:rPr>
              <a:t>clock is of 1Hz, the NORTH and SOUTH side are signaled GREEN to go for four sec and also the EAST and WEST side are signaled RED to STOP during this time</a:t>
            </a:r>
            <a:r>
              <a:rPr lang="en-US" sz="2800" dirty="0" smtClean="0">
                <a:latin typeface="Times New Roman" panose="02020603050405020304" charset="0"/>
                <a:cs typeface="Times New Roman" panose="02020603050405020304" charset="0"/>
                <a:sym typeface="+mn-ea"/>
              </a:rPr>
              <a:t>.</a:t>
            </a:r>
            <a:endParaRPr lang="en-US" sz="2800" dirty="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3"/>
          <a:stretch>
            <a:fillRect/>
          </a:stretch>
        </p:blipFill>
        <p:spPr>
          <a:xfrm>
            <a:off x="8203711" y="2418520"/>
            <a:ext cx="3766820" cy="3228975"/>
          </a:xfrm>
          <a:prstGeom prst="rect">
            <a:avLst/>
          </a:prstGeom>
          <a:ln w="38100">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26000"/>
          </a:blip>
          <a:stretch>
            <a:fillRect/>
          </a:stretch>
        </a:blipFill>
        <a:effectLst/>
      </p:bgPr>
    </p:bg>
    <p:spTree>
      <p:nvGrpSpPr>
        <p:cNvPr id="1" name=""/>
        <p:cNvGrpSpPr/>
        <p:nvPr/>
      </p:nvGrpSpPr>
      <p:grpSpPr>
        <a:xfrm>
          <a:off x="0" y="0"/>
          <a:ext cx="0" cy="0"/>
          <a:chOff x="0" y="0"/>
          <a:chExt cx="0" cy="0"/>
        </a:xfrm>
      </p:grpSpPr>
      <p:sp>
        <p:nvSpPr>
          <p:cNvPr id="7" name="Text Box 6"/>
          <p:cNvSpPr txBox="1"/>
          <p:nvPr/>
        </p:nvSpPr>
        <p:spPr>
          <a:xfrm>
            <a:off x="0" y="184150"/>
            <a:ext cx="12192000" cy="706755"/>
          </a:xfrm>
          <a:prstGeom prst="rect">
            <a:avLst/>
          </a:prstGeom>
          <a:solidFill>
            <a:schemeClr val="accent1">
              <a:lumMod val="50000"/>
            </a:schemeClr>
          </a:solidFill>
        </p:spPr>
        <p:txBody>
          <a:bodyPr wrap="square" rtlCol="0">
            <a:spAutoFit/>
          </a:bodyPr>
          <a:lstStyle/>
          <a:p>
            <a:pPr algn="ctr"/>
            <a:r>
              <a:rPr lang="en-US" sz="4000" b="1" dirty="0" smtClean="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Working</a:t>
            </a:r>
            <a:endParaRPr lang="en-US" sz="4000" b="1" dirty="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2" name="Text Box 1"/>
          <p:cNvSpPr txBox="1"/>
          <p:nvPr/>
        </p:nvSpPr>
        <p:spPr>
          <a:xfrm>
            <a:off x="680720" y="1344930"/>
            <a:ext cx="9692640" cy="4615815"/>
          </a:xfrm>
          <a:prstGeom prst="rect">
            <a:avLst/>
          </a:prstGeom>
          <a:noFill/>
        </p:spPr>
        <p:txBody>
          <a:bodyPr wrap="square" rtlCol="0" anchor="t">
            <a:spAutoFit/>
          </a:bodyPr>
          <a:lstStyle/>
          <a:p>
            <a:pPr marL="457200" indent="-457200" algn="just">
              <a:lnSpc>
                <a:spcPct val="150000"/>
              </a:lnSpc>
              <a:buFont typeface="Wingdings" panose="05000000000000000000" charset="0"/>
              <a:buChar char="Ø"/>
            </a:pPr>
            <a:r>
              <a:rPr lang="en-US" sz="2800" dirty="0">
                <a:latin typeface="Times New Roman" panose="02020603050405020304" charset="0"/>
                <a:cs typeface="Times New Roman" panose="02020603050405020304" charset="0"/>
                <a:sym typeface="+mn-ea"/>
              </a:rPr>
              <a:t>When Q4 goes high, the YELLOW LED on NORTH and SOUTH will be ON along with RED LED on EAST and </a:t>
            </a:r>
            <a:r>
              <a:rPr lang="en-US" sz="2800" dirty="0" smtClean="0">
                <a:latin typeface="Times New Roman" panose="02020603050405020304" charset="0"/>
                <a:cs typeface="Times New Roman" panose="02020603050405020304" charset="0"/>
                <a:sym typeface="+mn-ea"/>
              </a:rPr>
              <a:t>WEST.</a:t>
            </a:r>
            <a:endParaRPr lang="en-US" sz="2800" dirty="0" smtClean="0">
              <a:latin typeface="Times New Roman" panose="02020603050405020304" charset="0"/>
              <a:cs typeface="Times New Roman" panose="02020603050405020304" charset="0"/>
            </a:endParaRPr>
          </a:p>
          <a:p>
            <a:pPr marL="457200" indent="-457200" algn="just">
              <a:lnSpc>
                <a:spcPct val="150000"/>
              </a:lnSpc>
              <a:buFont typeface="Wingdings" panose="05000000000000000000" charset="0"/>
              <a:buChar char="Ø"/>
            </a:pPr>
            <a:r>
              <a:rPr lang="en-US" sz="2800" dirty="0">
                <a:latin typeface="Times New Roman" panose="02020603050405020304" charset="0"/>
                <a:cs typeface="Times New Roman" panose="02020603050405020304" charset="0"/>
                <a:sym typeface="+mn-ea"/>
              </a:rPr>
              <a:t>I</a:t>
            </a:r>
            <a:r>
              <a:rPr lang="en-US" sz="2800" dirty="0" smtClean="0">
                <a:latin typeface="Times New Roman" panose="02020603050405020304" charset="0"/>
                <a:cs typeface="Times New Roman" panose="02020603050405020304" charset="0"/>
                <a:sym typeface="+mn-ea"/>
              </a:rPr>
              <a:t>f </a:t>
            </a:r>
            <a:r>
              <a:rPr lang="en-US" sz="2800" dirty="0">
                <a:latin typeface="Times New Roman" panose="02020603050405020304" charset="0"/>
                <a:cs typeface="Times New Roman" panose="02020603050405020304" charset="0"/>
                <a:sym typeface="+mn-ea"/>
              </a:rPr>
              <a:t>we assume clock is of 1Hz, the NORTH and SOUTH side are signaled YELLOW to slow down for 1sec and also the EAST and WEST side are signaled RED to STOP during this time.</a:t>
            </a:r>
            <a:endParaRPr 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26000"/>
          </a:blip>
          <a:stretch>
            <a:fillRect/>
          </a:stretch>
        </a:blipFill>
        <a:effectLst/>
      </p:bgPr>
    </p:bg>
    <p:spTree>
      <p:nvGrpSpPr>
        <p:cNvPr id="1" name=""/>
        <p:cNvGrpSpPr/>
        <p:nvPr/>
      </p:nvGrpSpPr>
      <p:grpSpPr>
        <a:xfrm>
          <a:off x="0" y="0"/>
          <a:ext cx="0" cy="0"/>
          <a:chOff x="0" y="0"/>
          <a:chExt cx="0" cy="0"/>
        </a:xfrm>
      </p:grpSpPr>
      <p:sp>
        <p:nvSpPr>
          <p:cNvPr id="7" name="Text Box 6"/>
          <p:cNvSpPr txBox="1"/>
          <p:nvPr/>
        </p:nvSpPr>
        <p:spPr>
          <a:xfrm>
            <a:off x="0" y="184150"/>
            <a:ext cx="12192000" cy="706755"/>
          </a:xfrm>
          <a:prstGeom prst="rect">
            <a:avLst/>
          </a:prstGeom>
          <a:solidFill>
            <a:schemeClr val="accent1">
              <a:lumMod val="50000"/>
            </a:schemeClr>
          </a:solidFill>
        </p:spPr>
        <p:txBody>
          <a:bodyPr wrap="square" rtlCol="0">
            <a:spAutoFit/>
          </a:bodyPr>
          <a:lstStyle/>
          <a:p>
            <a:pPr algn="ctr"/>
            <a:r>
              <a:rPr lang="en-US" sz="4000" b="1" dirty="0" smtClean="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Working</a:t>
            </a:r>
            <a:endParaRPr lang="en-US" sz="4000" b="1" dirty="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2" name="Text Box 1"/>
          <p:cNvSpPr txBox="1"/>
          <p:nvPr/>
        </p:nvSpPr>
        <p:spPr>
          <a:xfrm>
            <a:off x="680720" y="1344930"/>
            <a:ext cx="9645015" cy="4615815"/>
          </a:xfrm>
          <a:prstGeom prst="rect">
            <a:avLst/>
          </a:prstGeom>
          <a:noFill/>
        </p:spPr>
        <p:txBody>
          <a:bodyPr wrap="square" rtlCol="0" anchor="t">
            <a:spAutoFit/>
          </a:bodyPr>
          <a:lstStyle/>
          <a:p>
            <a:pPr marL="457200" indent="-457200" algn="just">
              <a:lnSpc>
                <a:spcPct val="150000"/>
              </a:lnSpc>
              <a:buFont typeface="Wingdings" panose="05000000000000000000" charset="0"/>
              <a:buChar char="Ø"/>
            </a:pPr>
            <a:r>
              <a:rPr lang="en-US" sz="2800" dirty="0">
                <a:latin typeface="Times New Roman" panose="02020603050405020304" charset="0"/>
                <a:cs typeface="Times New Roman" panose="02020603050405020304" charset="0"/>
                <a:sym typeface="+mn-ea"/>
              </a:rPr>
              <a:t>When Q5, Q6, Q7, Q7 high the </a:t>
            </a:r>
            <a:r>
              <a:rPr lang="en-US" sz="2800" dirty="0" smtClean="0">
                <a:latin typeface="Times New Roman" panose="02020603050405020304" charset="0"/>
                <a:cs typeface="Times New Roman" panose="02020603050405020304" charset="0"/>
                <a:sym typeface="+mn-ea"/>
              </a:rPr>
              <a:t>green </a:t>
            </a:r>
            <a:r>
              <a:rPr lang="en-US" sz="2800" dirty="0">
                <a:latin typeface="Times New Roman" panose="02020603050405020304" charset="0"/>
                <a:cs typeface="Times New Roman" panose="02020603050405020304" charset="0"/>
                <a:sym typeface="+mn-ea"/>
              </a:rPr>
              <a:t>LED on EAST and WEST will be ON along with </a:t>
            </a:r>
            <a:r>
              <a:rPr lang="en-US" sz="2800" dirty="0" smtClean="0">
                <a:latin typeface="Times New Roman" panose="02020603050405020304" charset="0"/>
                <a:cs typeface="Times New Roman" panose="02020603050405020304" charset="0"/>
                <a:sym typeface="+mn-ea"/>
              </a:rPr>
              <a:t>red </a:t>
            </a:r>
            <a:r>
              <a:rPr lang="en-US" sz="2800" dirty="0">
                <a:latin typeface="Times New Roman" panose="02020603050405020304" charset="0"/>
                <a:cs typeface="Times New Roman" panose="02020603050405020304" charset="0"/>
                <a:sym typeface="+mn-ea"/>
              </a:rPr>
              <a:t>LED on NORTH and SOUTH</a:t>
            </a:r>
            <a:r>
              <a:rPr lang="en-US" sz="2800" dirty="0" smtClean="0">
                <a:latin typeface="Times New Roman" panose="02020603050405020304" charset="0"/>
                <a:cs typeface="Times New Roman" panose="02020603050405020304" charset="0"/>
                <a:sym typeface="+mn-ea"/>
              </a:rPr>
              <a:t>.</a:t>
            </a:r>
          </a:p>
          <a:p>
            <a:pPr marL="457200" indent="-457200" algn="just">
              <a:lnSpc>
                <a:spcPct val="150000"/>
              </a:lnSpc>
              <a:buFont typeface="Wingdings" panose="05000000000000000000" charset="0"/>
              <a:buChar char="Ø"/>
            </a:pPr>
            <a:r>
              <a:rPr lang="en-US" sz="2800" dirty="0">
                <a:latin typeface="Times New Roman" panose="02020603050405020304" charset="0"/>
                <a:cs typeface="Times New Roman" panose="02020603050405020304" charset="0"/>
                <a:sym typeface="+mn-ea"/>
              </a:rPr>
              <a:t>I</a:t>
            </a:r>
            <a:r>
              <a:rPr lang="en-US" sz="2800" dirty="0" smtClean="0">
                <a:latin typeface="Times New Roman" panose="02020603050405020304" charset="0"/>
                <a:cs typeface="Times New Roman" panose="02020603050405020304" charset="0"/>
                <a:sym typeface="+mn-ea"/>
              </a:rPr>
              <a:t>f </a:t>
            </a:r>
            <a:r>
              <a:rPr lang="en-US" sz="2800" dirty="0">
                <a:latin typeface="Times New Roman" panose="02020603050405020304" charset="0"/>
                <a:cs typeface="Times New Roman" panose="02020603050405020304" charset="0"/>
                <a:sym typeface="+mn-ea"/>
              </a:rPr>
              <a:t>we assume clock is of 1Hz, the EAST and WEST side are signaled </a:t>
            </a:r>
            <a:r>
              <a:rPr lang="en-US" sz="2800" dirty="0" smtClean="0">
                <a:latin typeface="Times New Roman" panose="02020603050405020304" charset="0"/>
                <a:cs typeface="Times New Roman" panose="02020603050405020304" charset="0"/>
                <a:sym typeface="+mn-ea"/>
              </a:rPr>
              <a:t>green </a:t>
            </a:r>
            <a:r>
              <a:rPr lang="en-US" sz="2800" dirty="0">
                <a:latin typeface="Times New Roman" panose="02020603050405020304" charset="0"/>
                <a:cs typeface="Times New Roman" panose="02020603050405020304" charset="0"/>
                <a:sym typeface="+mn-ea"/>
              </a:rPr>
              <a:t>to go for four sec.</a:t>
            </a:r>
          </a:p>
          <a:p>
            <a:pPr marL="457200" indent="-457200" algn="just">
              <a:lnSpc>
                <a:spcPct val="150000"/>
              </a:lnSpc>
              <a:buFont typeface="Wingdings" panose="05000000000000000000" charset="0"/>
              <a:buChar char="Ø"/>
            </a:pPr>
            <a:r>
              <a:rPr lang="en-US" sz="2800" dirty="0">
                <a:latin typeface="Times New Roman" panose="02020603050405020304" charset="0"/>
                <a:cs typeface="Times New Roman" panose="02020603050405020304" charset="0"/>
                <a:sym typeface="+mn-ea"/>
              </a:rPr>
              <a:t>And the NORTH and SOUTH side are signaled </a:t>
            </a:r>
            <a:r>
              <a:rPr lang="en-US" sz="2800" dirty="0" smtClean="0">
                <a:latin typeface="Times New Roman" panose="02020603050405020304" charset="0"/>
                <a:cs typeface="Times New Roman" panose="02020603050405020304" charset="0"/>
                <a:sym typeface="+mn-ea"/>
              </a:rPr>
              <a:t>red </a:t>
            </a:r>
            <a:r>
              <a:rPr lang="en-US" sz="2800" dirty="0">
                <a:latin typeface="Times New Roman" panose="02020603050405020304" charset="0"/>
                <a:cs typeface="Times New Roman" panose="02020603050405020304" charset="0"/>
                <a:sym typeface="+mn-ea"/>
              </a:rPr>
              <a:t>to STOP during this time</a:t>
            </a:r>
            <a:r>
              <a:rPr lang="en-US" sz="2800" dirty="0" smtClean="0">
                <a:latin typeface="Times New Roman" panose="02020603050405020304" charset="0"/>
                <a:cs typeface="Times New Roman" panose="02020603050405020304" charset="0"/>
                <a:sym typeface="+mn-ea"/>
              </a:rPr>
              <a:t>.</a:t>
            </a:r>
            <a:endParaRPr lang="en-US" sz="2800"/>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510</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Times New Roman</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Umar Hayyat</cp:lastModifiedBy>
  <cp:revision>5</cp:revision>
  <dcterms:created xsi:type="dcterms:W3CDTF">2021-01-15T12:08:22Z</dcterms:created>
  <dcterms:modified xsi:type="dcterms:W3CDTF">2021-01-17T16:33:03Z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